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5" r:id="rId4"/>
    <p:sldId id="257" r:id="rId5"/>
    <p:sldId id="258" r:id="rId6"/>
    <p:sldId id="266" r:id="rId7"/>
    <p:sldId id="276" r:id="rId8"/>
    <p:sldId id="259" r:id="rId9"/>
    <p:sldId id="267" r:id="rId10"/>
    <p:sldId id="277" r:id="rId11"/>
    <p:sldId id="260" r:id="rId12"/>
    <p:sldId id="268" r:id="rId13"/>
    <p:sldId id="278" r:id="rId14"/>
    <p:sldId id="261" r:id="rId15"/>
    <p:sldId id="269" r:id="rId16"/>
    <p:sldId id="279" r:id="rId17"/>
    <p:sldId id="262" r:id="rId18"/>
    <p:sldId id="270" r:id="rId19"/>
    <p:sldId id="280" r:id="rId20"/>
    <p:sldId id="263" r:id="rId21"/>
    <p:sldId id="271" r:id="rId22"/>
    <p:sldId id="281" r:id="rId23"/>
    <p:sldId id="264" r:id="rId24"/>
    <p:sldId id="272" r:id="rId25"/>
    <p:sldId id="282" r:id="rId26"/>
    <p:sldId id="265" r:id="rId27"/>
    <p:sldId id="273"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C86D4A-2FE2-4A9F-B496-EB37D740A50B}"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346680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86D4A-2FE2-4A9F-B496-EB37D740A50B}"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115358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86D4A-2FE2-4A9F-B496-EB37D740A50B}"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CAA0-8ADB-44D4-A038-29A0C7191E2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3920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86D4A-2FE2-4A9F-B496-EB37D740A50B}"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1833550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86D4A-2FE2-4A9F-B496-EB37D740A50B}"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CAA0-8ADB-44D4-A038-29A0C7191E2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40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86D4A-2FE2-4A9F-B496-EB37D740A50B}"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3935369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86D4A-2FE2-4A9F-B496-EB37D740A50B}"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3310236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86D4A-2FE2-4A9F-B496-EB37D740A50B}"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226902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86D4A-2FE2-4A9F-B496-EB37D740A50B}"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411005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86D4A-2FE2-4A9F-B496-EB37D740A50B}"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289217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C86D4A-2FE2-4A9F-B496-EB37D740A50B}"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395477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C86D4A-2FE2-4A9F-B496-EB37D740A50B}" type="datetimeFigureOut">
              <a:rPr lang="en-US" smtClean="0"/>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323111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C86D4A-2FE2-4A9F-B496-EB37D740A50B}" type="datetimeFigureOut">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331276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86D4A-2FE2-4A9F-B496-EB37D740A50B}" type="datetimeFigureOut">
              <a:rPr lang="en-US" smtClean="0"/>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1208302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86D4A-2FE2-4A9F-B496-EB37D740A50B}"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44332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86D4A-2FE2-4A9F-B496-EB37D740A50B}"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5CAA0-8ADB-44D4-A038-29A0C7191E24}" type="slidenum">
              <a:rPr lang="en-US" smtClean="0"/>
              <a:t>‹#›</a:t>
            </a:fld>
            <a:endParaRPr lang="en-US"/>
          </a:p>
        </p:txBody>
      </p:sp>
    </p:spTree>
    <p:extLst>
      <p:ext uri="{BB962C8B-B14F-4D97-AF65-F5344CB8AC3E}">
        <p14:creationId xmlns:p14="http://schemas.microsoft.com/office/powerpoint/2010/main" val="103854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C86D4A-2FE2-4A9F-B496-EB37D740A50B}" type="datetimeFigureOut">
              <a:rPr lang="en-US" smtClean="0"/>
              <a:t>5/19/2021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D5CAA0-8ADB-44D4-A038-29A0C7191E24}" type="slidenum">
              <a:rPr lang="en-US" smtClean="0"/>
              <a:t>‹#›</a:t>
            </a:fld>
            <a:endParaRPr lang="en-US"/>
          </a:p>
        </p:txBody>
      </p:sp>
    </p:spTree>
    <p:extLst>
      <p:ext uri="{BB962C8B-B14F-4D97-AF65-F5344CB8AC3E}">
        <p14:creationId xmlns:p14="http://schemas.microsoft.com/office/powerpoint/2010/main" val="3993886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TEORIA INTELIGEN</a:t>
            </a:r>
            <a:r>
              <a:rPr lang="ro-RO" dirty="0" smtClean="0"/>
              <a:t>ȚELOR MULTIPLE </a:t>
            </a:r>
            <a:endParaRPr lang="en-US" dirty="0"/>
          </a:p>
        </p:txBody>
      </p:sp>
    </p:spTree>
    <p:extLst>
      <p:ext uri="{BB962C8B-B14F-4D97-AF65-F5344CB8AC3E}">
        <p14:creationId xmlns:p14="http://schemas.microsoft.com/office/powerpoint/2010/main" val="2219137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INTELIGENȚA VIZUALĂ/SPAȚIALĂ</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365" y="1622443"/>
            <a:ext cx="6156077" cy="4609363"/>
          </a:xfrm>
          <a:prstGeom prst="rect">
            <a:avLst/>
          </a:prstGeom>
          <a:ln>
            <a:noFill/>
          </a:ln>
          <a:effectLst>
            <a:softEdge rad="112500"/>
          </a:effectLst>
        </p:spPr>
      </p:pic>
    </p:spTree>
    <p:extLst>
      <p:ext uri="{BB962C8B-B14F-4D97-AF65-F5344CB8AC3E}">
        <p14:creationId xmlns:p14="http://schemas.microsoft.com/office/powerpoint/2010/main" val="257552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INTELIGENȚA VIZUALĂ/SPAȚIALĂ</a:t>
            </a:r>
            <a:endParaRPr lang="en-US" dirty="0"/>
          </a:p>
        </p:txBody>
      </p:sp>
      <p:sp>
        <p:nvSpPr>
          <p:cNvPr id="3" name="Content Placeholder 2"/>
          <p:cNvSpPr>
            <a:spLocks noGrp="1"/>
          </p:cNvSpPr>
          <p:nvPr>
            <p:ph idx="1"/>
          </p:nvPr>
        </p:nvSpPr>
        <p:spPr>
          <a:xfrm>
            <a:off x="565191" y="1470476"/>
            <a:ext cx="8596668" cy="3880773"/>
          </a:xfrm>
        </p:spPr>
        <p:txBody>
          <a:bodyPr>
            <a:normAutofit fontScale="85000" lnSpcReduction="10000"/>
          </a:bodyPr>
          <a:lstStyle/>
          <a:p>
            <a:r>
              <a:rPr lang="ro-RO" dirty="0" smtClean="0"/>
              <a:t>Descrierea unui traseu, exprimarea direcției. Cu ajutorul hărții de mai jos, realizați un joc de rol împreună cu colegul de bancă. Elevul A este un turist care cere informații pentru a ajunge într-un anumit punct al orașului, iar elevul B oferă indicații.</a:t>
            </a:r>
          </a:p>
          <a:p>
            <a:r>
              <a:rPr lang="ro-RO" dirty="0" smtClean="0"/>
              <a:t>Citiți textul alăturat. Colorați cu verde verbele care se conjugă cu auxiliarul </a:t>
            </a:r>
            <a:r>
              <a:rPr lang="ro-RO" dirty="0" err="1" smtClean="0"/>
              <a:t>avoir</a:t>
            </a:r>
            <a:r>
              <a:rPr lang="ro-RO" dirty="0" smtClean="0"/>
              <a:t> și cu albastru verbele care se conjugă cu auxiliarul </a:t>
            </a:r>
            <a:r>
              <a:rPr lang="ro-RO" dirty="0" err="1" smtClean="0"/>
              <a:t>être</a:t>
            </a:r>
            <a:r>
              <a:rPr lang="ro-RO" dirty="0" smtClean="0"/>
              <a:t>.</a:t>
            </a:r>
          </a:p>
          <a:p>
            <a:r>
              <a:rPr lang="ro-RO" dirty="0" smtClean="0"/>
              <a:t>Identificați diferențele dintre cele două imagini.</a:t>
            </a:r>
          </a:p>
          <a:p>
            <a:r>
              <a:rPr lang="ro-RO" dirty="0" smtClean="0"/>
              <a:t>Lucru în echipă, Realizați câte un afiș pentru a convinge locuitorii din orașul vostru să protejeze natura.</a:t>
            </a:r>
          </a:p>
          <a:p>
            <a:r>
              <a:rPr lang="ro-RO" dirty="0" smtClean="0"/>
              <a:t>După vizionarea unui documentar pe tema încălzirii globale, elevii descriu transformările climatice, așa cum au fost prezentate în imagini.</a:t>
            </a:r>
          </a:p>
          <a:p>
            <a:r>
              <a:rPr lang="ro-RO" dirty="0" smtClean="0"/>
              <a:t>Realizați corespondența între imagini și descrierea potrivită a acestora. (meserii, vestimentație, obiecte școlare, fructe, legume).</a:t>
            </a:r>
          </a:p>
          <a:p>
            <a:r>
              <a:rPr lang="ro-RO" dirty="0" smtClean="0"/>
              <a:t>Elevii descriu un obiect din clasă, iar colegii trebuie să îl identifice.</a:t>
            </a:r>
          </a:p>
          <a:p>
            <a:r>
              <a:rPr lang="ro-RO" dirty="0" smtClean="0"/>
              <a:t>Profesorul predă cu ajutorul hărților conceptuale, planșelor, prezentărilor </a:t>
            </a:r>
            <a:r>
              <a:rPr lang="ro-RO" dirty="0"/>
              <a:t>P</a:t>
            </a:r>
            <a:r>
              <a:rPr lang="ro-RO" dirty="0" smtClean="0"/>
              <a:t>ower Point.</a:t>
            </a:r>
          </a:p>
          <a:p>
            <a:endParaRPr lang="ro-RO" dirty="0" smtClean="0"/>
          </a:p>
          <a:p>
            <a:endParaRPr lang="ro-RO" dirty="0" smtClean="0"/>
          </a:p>
          <a:p>
            <a:endParaRPr lang="en-US" dirty="0"/>
          </a:p>
        </p:txBody>
      </p:sp>
    </p:spTree>
    <p:extLst>
      <p:ext uri="{BB962C8B-B14F-4D97-AF65-F5344CB8AC3E}">
        <p14:creationId xmlns:p14="http://schemas.microsoft.com/office/powerpoint/2010/main" val="1527670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Aceste activități vor stimula capacitatea elevilor de a învăța prin intermediul vizualizării și orientării în spațiu. </a:t>
            </a:r>
          </a:p>
          <a:p>
            <a:r>
              <a:rPr lang="ro-RO" dirty="0" smtClean="0"/>
              <a:t>Elevii vor reține mai ușor informația prin realizarea corespondențelor între concepte și imagini.</a:t>
            </a:r>
          </a:p>
          <a:p>
            <a:r>
              <a:rPr lang="ro-RO" dirty="0" smtClean="0"/>
              <a:t>Informația va fi prezentată într-un mod interactiv și va fi  mai ușor de asimilat prin intermediul culorilor, schemelor, hărților conceptuale.</a:t>
            </a:r>
            <a:endParaRPr lang="en-US" dirty="0"/>
          </a:p>
        </p:txBody>
      </p:sp>
    </p:spTree>
    <p:extLst>
      <p:ext uri="{BB962C8B-B14F-4D97-AF65-F5344CB8AC3E}">
        <p14:creationId xmlns:p14="http://schemas.microsoft.com/office/powerpoint/2010/main" val="2072313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INTELIGENȚA MUZICALĂ/RITMICĂ</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726" y="2160588"/>
            <a:ext cx="6986586" cy="388143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207669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INTELIGENȚA MUZICALĂ/RITMICĂ</a:t>
            </a:r>
            <a:endParaRPr lang="en-US" dirty="0"/>
          </a:p>
        </p:txBody>
      </p:sp>
      <p:sp>
        <p:nvSpPr>
          <p:cNvPr id="3" name="Content Placeholder 2"/>
          <p:cNvSpPr>
            <a:spLocks noGrp="1"/>
          </p:cNvSpPr>
          <p:nvPr>
            <p:ph idx="1"/>
          </p:nvPr>
        </p:nvSpPr>
        <p:spPr>
          <a:xfrm>
            <a:off x="565190" y="1270000"/>
            <a:ext cx="8596668" cy="3880773"/>
          </a:xfrm>
        </p:spPr>
        <p:txBody>
          <a:bodyPr>
            <a:normAutofit fontScale="70000" lnSpcReduction="20000"/>
          </a:bodyPr>
          <a:lstStyle/>
          <a:p>
            <a:r>
              <a:rPr lang="ro-RO" i="1" dirty="0" smtClean="0"/>
              <a:t>Elevii ascultă cântecul </a:t>
            </a:r>
            <a:r>
              <a:rPr lang="ro-RO" i="1" dirty="0" err="1" smtClean="0"/>
              <a:t>Je</a:t>
            </a:r>
            <a:r>
              <a:rPr lang="ro-RO" i="1" dirty="0" smtClean="0"/>
              <a:t> </a:t>
            </a:r>
            <a:r>
              <a:rPr lang="ro-RO" i="1" dirty="0" err="1" smtClean="0"/>
              <a:t>veux</a:t>
            </a:r>
            <a:r>
              <a:rPr lang="ro-RO" dirty="0" smtClean="0"/>
              <a:t>, interpretat de ZAZ și completează versurile adăugând cuvintele care lipsesc. </a:t>
            </a:r>
          </a:p>
          <a:p>
            <a:pPr marL="0" indent="0">
              <a:buNone/>
            </a:pPr>
            <a:r>
              <a:rPr lang="ro-RO" dirty="0" smtClean="0"/>
              <a:t>Elevii identifică verbele la modul imperativ și scriu forma de infinitiv a acestora. Elevii explică utilizarea pronumelui adverbial </a:t>
            </a:r>
            <a:r>
              <a:rPr lang="ro-RO" i="1" dirty="0" smtClean="0"/>
              <a:t>en </a:t>
            </a:r>
            <a:r>
              <a:rPr lang="ro-RO" dirty="0" smtClean="0"/>
              <a:t>și</a:t>
            </a:r>
            <a:r>
              <a:rPr lang="ro-RO" i="1" dirty="0" smtClean="0"/>
              <a:t> a articolului partitiv. </a:t>
            </a:r>
          </a:p>
          <a:p>
            <a:pPr marL="0" indent="0">
              <a:buNone/>
            </a:pPr>
            <a:r>
              <a:rPr lang="ro-RO" i="1" dirty="0" smtClean="0"/>
              <a:t>Clasa este împărțită în două grupe. Utilizând structurile gramaticale identificate la exercițiul anterior, fiecare grupă creează încă o strofă a cântecului și o interpretează.</a:t>
            </a:r>
          </a:p>
          <a:p>
            <a:pPr>
              <a:buFont typeface="Wingdings" panose="05000000000000000000" pitchFamily="2" charset="2"/>
              <a:buChar char="Ø"/>
            </a:pPr>
            <a:r>
              <a:rPr lang="ro-RO" i="1" dirty="0"/>
              <a:t> </a:t>
            </a:r>
            <a:r>
              <a:rPr lang="ro-RO" i="1" dirty="0" smtClean="0"/>
              <a:t>Elevii ascultă o conversație telefonică și identifică intonația potrivită interogației, exclamației, frazei enunțiative.</a:t>
            </a:r>
          </a:p>
          <a:p>
            <a:pPr>
              <a:buFont typeface="Wingdings" panose="05000000000000000000" pitchFamily="2" charset="2"/>
              <a:buChar char="Ø"/>
            </a:pPr>
            <a:r>
              <a:rPr lang="ro-RO" i="1" dirty="0" smtClean="0"/>
              <a:t>Profesorul propune un document audio care să îi ajute pe elevi să pronunțe vocalele nazale și să le diferențieze.</a:t>
            </a:r>
          </a:p>
          <a:p>
            <a:pPr>
              <a:buFont typeface="Wingdings" panose="05000000000000000000" pitchFamily="2" charset="2"/>
              <a:buChar char="Ø"/>
            </a:pPr>
            <a:r>
              <a:rPr lang="ro-RO" i="1" dirty="0" smtClean="0"/>
              <a:t>Elevii ascultă o înregistrare și răspund la o serie de întrebări pe baza acesteia.</a:t>
            </a:r>
          </a:p>
          <a:p>
            <a:pPr>
              <a:buFont typeface="Wingdings" panose="05000000000000000000" pitchFamily="2" charset="2"/>
              <a:buChar char="Ø"/>
            </a:pPr>
            <a:r>
              <a:rPr lang="ro-RO" i="1" dirty="0" smtClean="0"/>
              <a:t>(Temă)Elevii compun o poveste, o poezie, un cântec, un eseu și se înregistrează citind, recitând, interpretând.</a:t>
            </a:r>
          </a:p>
          <a:p>
            <a:pPr>
              <a:buFont typeface="Wingdings" panose="05000000000000000000" pitchFamily="2" charset="2"/>
              <a:buChar char="Ø"/>
            </a:pPr>
            <a:r>
              <a:rPr lang="ro-RO" i="1" dirty="0" smtClean="0"/>
              <a:t>Pornind de la un cântec, profesorul scrie fiecare vers pe câte un bilețel și le distribuie elevilor. Elevii lucrează în echipe. Fiecare echipă trebuie să pună versurile în ordinea care li se pare corespunzătoare astfel încât versurile să rimeze și să obțină un cântec coerent. Fiecare echipă prezintă varianta obținută. La final elevii ascultă varianta originală a cântecului.</a:t>
            </a:r>
          </a:p>
          <a:p>
            <a:pPr marL="0" indent="0">
              <a:buNone/>
            </a:pPr>
            <a:endParaRPr lang="en-US" i="1" dirty="0"/>
          </a:p>
        </p:txBody>
      </p:sp>
    </p:spTree>
    <p:extLst>
      <p:ext uri="{BB962C8B-B14F-4D97-AF65-F5344CB8AC3E}">
        <p14:creationId xmlns:p14="http://schemas.microsoft.com/office/powerpoint/2010/main" val="180550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Prin intermediul acestor activități elevii își vor dezvolta gradul de sensibilitate la sunet, își vor ameliora pronunția, se vor familiariza cu intonația specifică fiecărui tip de frază și cu accentul, astfel încât să se exprime cât mai natural în limba franceză.</a:t>
            </a:r>
            <a:endParaRPr lang="en-US" dirty="0"/>
          </a:p>
        </p:txBody>
      </p:sp>
    </p:spTree>
    <p:extLst>
      <p:ext uri="{BB962C8B-B14F-4D97-AF65-F5344CB8AC3E}">
        <p14:creationId xmlns:p14="http://schemas.microsoft.com/office/powerpoint/2010/main" val="4210202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INTELIGENȚA CORPORALĂ/KINESTEZICĂ</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726" y="2160588"/>
            <a:ext cx="6986586" cy="3881437"/>
          </a:xfrm>
          <a:prstGeom prst="rect">
            <a:avLst/>
          </a:prstGeom>
          <a:ln>
            <a:noFill/>
          </a:ln>
          <a:effectLst>
            <a:softEdge rad="112500"/>
          </a:effectLst>
        </p:spPr>
      </p:pic>
    </p:spTree>
    <p:extLst>
      <p:ext uri="{BB962C8B-B14F-4D97-AF65-F5344CB8AC3E}">
        <p14:creationId xmlns:p14="http://schemas.microsoft.com/office/powerpoint/2010/main" val="521980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INTELIGENȚA CORPORALĂ/KINESTEZICĂ</a:t>
            </a:r>
            <a:endParaRPr lang="en-US" dirty="0"/>
          </a:p>
        </p:txBody>
      </p:sp>
      <p:sp>
        <p:nvSpPr>
          <p:cNvPr id="3" name="Content Placeholder 2"/>
          <p:cNvSpPr>
            <a:spLocks noGrp="1"/>
          </p:cNvSpPr>
          <p:nvPr>
            <p:ph idx="1"/>
          </p:nvPr>
        </p:nvSpPr>
        <p:spPr/>
        <p:txBody>
          <a:bodyPr/>
          <a:lstStyle/>
          <a:p>
            <a:r>
              <a:rPr lang="ro-RO" dirty="0" smtClean="0"/>
              <a:t>Profesorul scrie exemple de verbe pe bețișoare de înghețată și le distribuie elevilor. Pe catedră sunt așezate 3 pahare, pentru fiecare grupă de verbe. Elevii merg la catedră și introduc bețișoarele în paharul corespunzător fiecărui verb.</a:t>
            </a:r>
          </a:p>
          <a:p>
            <a:r>
              <a:rPr lang="ro-RO" dirty="0" smtClean="0"/>
              <a:t>Profesorul distribuie elevilor foi A3 pe care sunt scrise cuvinte aparținând unor categorii gramaticale diferite(pronume, verbe, substantive, adjective). Elevii trebuie să se grupeze pentru a crea propoziții. </a:t>
            </a:r>
          </a:p>
          <a:p>
            <a:r>
              <a:rPr lang="ro-RO" dirty="0" smtClean="0"/>
              <a:t>Elevii vizionează un videoclip în limba franceză în care primesc indicații pentru realizarea unor obiecte </a:t>
            </a:r>
            <a:r>
              <a:rPr lang="ro-RO" dirty="0" err="1" smtClean="0"/>
              <a:t>origami</a:t>
            </a:r>
            <a:r>
              <a:rPr lang="ro-RO" dirty="0" smtClean="0"/>
              <a:t>. Elevii realizează obiectele și explică în fața clasei pașii pe care i-au parcurs.</a:t>
            </a:r>
          </a:p>
          <a:p>
            <a:r>
              <a:rPr lang="ro-RO" dirty="0" smtClean="0"/>
              <a:t>Elevii mimează o meserie, iar colegii o identifică.</a:t>
            </a:r>
          </a:p>
          <a:p>
            <a:endParaRPr lang="en-US" dirty="0"/>
          </a:p>
        </p:txBody>
      </p:sp>
    </p:spTree>
    <p:extLst>
      <p:ext uri="{BB962C8B-B14F-4D97-AF65-F5344CB8AC3E}">
        <p14:creationId xmlns:p14="http://schemas.microsoft.com/office/powerpoint/2010/main" val="1776191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Aceste activități facilitează dezvoltarea nivelului de limbă franceză prin mișcare și utilizarea unor obiecte.</a:t>
            </a:r>
          </a:p>
          <a:p>
            <a:r>
              <a:rPr lang="ro-RO" dirty="0" smtClean="0"/>
              <a:t>Elevii își vor însuși cunoștințele gramaticale și capacitatea de exprimare și înțelegere  printr-o serie de aplicații distractive.</a:t>
            </a:r>
            <a:endParaRPr lang="en-US" dirty="0"/>
          </a:p>
        </p:txBody>
      </p:sp>
    </p:spTree>
    <p:extLst>
      <p:ext uri="{BB962C8B-B14F-4D97-AF65-F5344CB8AC3E}">
        <p14:creationId xmlns:p14="http://schemas.microsoft.com/office/powerpoint/2010/main" val="3691613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INTELIGENȚA INTERPERSONALĂ</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726" y="2160588"/>
            <a:ext cx="6986586" cy="3881437"/>
          </a:xfrm>
          <a:prstGeom prst="rect">
            <a:avLst/>
          </a:prstGeom>
          <a:ln>
            <a:noFill/>
          </a:ln>
          <a:effectLst>
            <a:softEdge rad="112500"/>
          </a:effectLst>
        </p:spPr>
      </p:pic>
    </p:spTree>
    <p:extLst>
      <p:ext uri="{BB962C8B-B14F-4D97-AF65-F5344CB8AC3E}">
        <p14:creationId xmlns:p14="http://schemas.microsoft.com/office/powerpoint/2010/main" val="1866770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079" y="1732455"/>
            <a:ext cx="10058400" cy="5125545"/>
          </a:xfrm>
          <a:prstGeom prst="rect">
            <a:avLst/>
          </a:prstGeom>
          <a:ln>
            <a:noFill/>
          </a:ln>
          <a:effectLst>
            <a:softEdge rad="112500"/>
          </a:effectLst>
        </p:spPr>
      </p:pic>
      <p:sp>
        <p:nvSpPr>
          <p:cNvPr id="5" name="TextBox 4"/>
          <p:cNvSpPr txBox="1"/>
          <p:nvPr/>
        </p:nvSpPr>
        <p:spPr>
          <a:xfrm>
            <a:off x="785004" y="715992"/>
            <a:ext cx="8255479" cy="1200329"/>
          </a:xfrm>
          <a:prstGeom prst="rect">
            <a:avLst/>
          </a:prstGeom>
          <a:noFill/>
        </p:spPr>
        <p:txBody>
          <a:bodyPr wrap="square" rtlCol="0">
            <a:spAutoFit/>
          </a:bodyPr>
          <a:lstStyle/>
          <a:p>
            <a:r>
              <a:rPr lang="en-US" i="1" dirty="0" smtClean="0">
                <a:solidFill>
                  <a:srgbClr val="FF0000"/>
                </a:solidFill>
              </a:rPr>
              <a:t>“</a:t>
            </a:r>
            <a:r>
              <a:rPr lang="ro-RO" sz="2400" i="1" dirty="0" smtClean="0">
                <a:solidFill>
                  <a:srgbClr val="FF0000"/>
                </a:solidFill>
              </a:rPr>
              <a:t>Școala trebuie să urmărească tot timpul ca tânărul să părăsească băncile ei nu ca </a:t>
            </a:r>
            <a:r>
              <a:rPr lang="ro-RO" sz="2400" i="1" smtClean="0">
                <a:solidFill>
                  <a:srgbClr val="FF0000"/>
                </a:solidFill>
              </a:rPr>
              <a:t>specialist,ci</a:t>
            </a:r>
            <a:r>
              <a:rPr lang="ro-RO" sz="2400" i="1" dirty="0" smtClean="0">
                <a:solidFill>
                  <a:srgbClr val="FF0000"/>
                </a:solidFill>
              </a:rPr>
              <a:t> ca o dezvoltare armonioasă.</a:t>
            </a:r>
            <a:r>
              <a:rPr lang="en-US" sz="2400" i="1" dirty="0" smtClean="0">
                <a:solidFill>
                  <a:srgbClr val="FF0000"/>
                </a:solidFill>
              </a:rPr>
              <a:t>”</a:t>
            </a:r>
            <a:endParaRPr lang="en-US" sz="2400" i="1" dirty="0">
              <a:solidFill>
                <a:srgbClr val="FF0000"/>
              </a:solidFill>
            </a:endParaRPr>
          </a:p>
        </p:txBody>
      </p:sp>
    </p:spTree>
    <p:extLst>
      <p:ext uri="{BB962C8B-B14F-4D97-AF65-F5344CB8AC3E}">
        <p14:creationId xmlns:p14="http://schemas.microsoft.com/office/powerpoint/2010/main" val="24707701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INTELIGENȚA INTERPERSONALĂ</a:t>
            </a:r>
            <a:endParaRPr lang="en-US" dirty="0"/>
          </a:p>
        </p:txBody>
      </p:sp>
      <p:sp>
        <p:nvSpPr>
          <p:cNvPr id="3" name="Content Placeholder 2"/>
          <p:cNvSpPr>
            <a:spLocks noGrp="1"/>
          </p:cNvSpPr>
          <p:nvPr>
            <p:ph idx="1"/>
          </p:nvPr>
        </p:nvSpPr>
        <p:spPr>
          <a:xfrm>
            <a:off x="677334" y="1496355"/>
            <a:ext cx="8596668" cy="3880773"/>
          </a:xfrm>
        </p:spPr>
        <p:txBody>
          <a:bodyPr/>
          <a:lstStyle/>
          <a:p>
            <a:r>
              <a:rPr lang="ro-RO" dirty="0" smtClean="0"/>
              <a:t>Realizarea unui proiect în echipă (Francofonia în România, Muzeele Franței, Obiective turistice din Franța, Gastronomia franceză)</a:t>
            </a:r>
          </a:p>
          <a:p>
            <a:r>
              <a:rPr lang="ro-RO" dirty="0" smtClean="0"/>
              <a:t>Tehnica florii de lotus-recapitularea timpurilor verbale</a:t>
            </a:r>
          </a:p>
          <a:p>
            <a:r>
              <a:rPr lang="ro-RO" dirty="0" smtClean="0"/>
              <a:t>Metoda R.A.I. </a:t>
            </a:r>
          </a:p>
          <a:p>
            <a:r>
              <a:rPr lang="ro-RO" dirty="0" smtClean="0"/>
              <a:t>Realizarea unor hărți conceptuale pe tema </a:t>
            </a:r>
            <a:r>
              <a:rPr lang="ro-RO" i="1" dirty="0" err="1" smtClean="0"/>
              <a:t>Les</a:t>
            </a:r>
            <a:r>
              <a:rPr lang="ro-RO" i="1" dirty="0" smtClean="0"/>
              <a:t> </a:t>
            </a:r>
            <a:r>
              <a:rPr lang="ro-RO" i="1" dirty="0" err="1" smtClean="0"/>
              <a:t>vacances</a:t>
            </a:r>
            <a:endParaRPr lang="ro-RO" i="1" dirty="0" smtClean="0"/>
          </a:p>
          <a:p>
            <a:r>
              <a:rPr lang="ro-RO" i="1" dirty="0" smtClean="0"/>
              <a:t>Realizarea unui dialog pe o temă la alegere </a:t>
            </a:r>
            <a:r>
              <a:rPr lang="ro-RO" i="1" dirty="0" err="1" smtClean="0"/>
              <a:t>Demander</a:t>
            </a:r>
            <a:r>
              <a:rPr lang="ro-RO" i="1" dirty="0" smtClean="0"/>
              <a:t>/</a:t>
            </a:r>
            <a:r>
              <a:rPr lang="ro-RO" i="1" dirty="0" err="1" smtClean="0"/>
              <a:t>Donner</a:t>
            </a:r>
            <a:r>
              <a:rPr lang="ro-RO" i="1" dirty="0" smtClean="0"/>
              <a:t> un </a:t>
            </a:r>
            <a:r>
              <a:rPr lang="ro-RO" i="1" dirty="0" err="1" smtClean="0"/>
              <a:t>conseil</a:t>
            </a:r>
            <a:r>
              <a:rPr lang="ro-RO" i="1" dirty="0" smtClean="0"/>
              <a:t>( A cere /A da un sfat), Au restaurant(La restaurant), </a:t>
            </a:r>
            <a:r>
              <a:rPr lang="ro-RO" i="1" dirty="0" err="1" smtClean="0"/>
              <a:t>Demander</a:t>
            </a:r>
            <a:r>
              <a:rPr lang="ro-RO" i="1" dirty="0" smtClean="0"/>
              <a:t> son </a:t>
            </a:r>
            <a:r>
              <a:rPr lang="ro-RO" i="1" dirty="0" err="1" smtClean="0"/>
              <a:t>avis</a:t>
            </a:r>
            <a:r>
              <a:rPr lang="ro-RO" i="1" dirty="0" smtClean="0"/>
              <a:t> à </a:t>
            </a:r>
            <a:r>
              <a:rPr lang="en-US" i="1" dirty="0" err="1" smtClean="0"/>
              <a:t>quelqu’un</a:t>
            </a:r>
            <a:r>
              <a:rPr lang="en-US" i="1" dirty="0" smtClean="0"/>
              <a:t> (A </a:t>
            </a:r>
            <a:r>
              <a:rPr lang="en-US" i="1" dirty="0" err="1" smtClean="0"/>
              <a:t>cere</a:t>
            </a:r>
            <a:r>
              <a:rPr lang="en-US" i="1" dirty="0" smtClean="0"/>
              <a:t> </a:t>
            </a:r>
            <a:r>
              <a:rPr lang="en-US" i="1" dirty="0" err="1" smtClean="0"/>
              <a:t>cuiva</a:t>
            </a:r>
            <a:r>
              <a:rPr lang="en-US" i="1" dirty="0" smtClean="0"/>
              <a:t> </a:t>
            </a:r>
            <a:r>
              <a:rPr lang="ro-RO" i="1" dirty="0" smtClean="0"/>
              <a:t>părerea)</a:t>
            </a:r>
          </a:p>
          <a:p>
            <a:r>
              <a:rPr lang="ro-RO" i="1" dirty="0" smtClean="0"/>
              <a:t>Activități de predare –învățare în cadrul echipei.</a:t>
            </a:r>
          </a:p>
          <a:p>
            <a:r>
              <a:rPr lang="ro-RO" i="1" dirty="0" smtClean="0"/>
              <a:t>Dezbatere.</a:t>
            </a:r>
          </a:p>
          <a:p>
            <a:endParaRPr lang="en-US" i="1" dirty="0"/>
          </a:p>
        </p:txBody>
      </p:sp>
    </p:spTree>
    <p:extLst>
      <p:ext uri="{BB962C8B-B14F-4D97-AF65-F5344CB8AC3E}">
        <p14:creationId xmlns:p14="http://schemas.microsoft.com/office/powerpoint/2010/main" val="196627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Aceste activități sunt menite să dezvolte capacitatea elevilor de </a:t>
            </a:r>
            <a:r>
              <a:rPr lang="ro-RO" dirty="0" err="1" smtClean="0"/>
              <a:t>aînvăța</a:t>
            </a:r>
            <a:r>
              <a:rPr lang="ro-RO" dirty="0" smtClean="0"/>
              <a:t> prin interacțiunea și colaborarea cu ceilalți. </a:t>
            </a:r>
          </a:p>
          <a:p>
            <a:r>
              <a:rPr lang="ro-RO" dirty="0" smtClean="0"/>
              <a:t>Elevii își vor dezvolta spiritul de echipă, empatia, vor învăța să accepte opinia altora și să se adapteze în cadrul grupului.</a:t>
            </a:r>
          </a:p>
          <a:p>
            <a:r>
              <a:rPr lang="ro-RO" dirty="0" smtClean="0"/>
              <a:t>Varietatea metodelor utilizate permite reactualizarea și fixarea cunoștințelor și exersarea abilităților de comunicare interpersonală.</a:t>
            </a:r>
          </a:p>
        </p:txBody>
      </p:sp>
    </p:spTree>
    <p:extLst>
      <p:ext uri="{BB962C8B-B14F-4D97-AF65-F5344CB8AC3E}">
        <p14:creationId xmlns:p14="http://schemas.microsoft.com/office/powerpoint/2010/main" val="1588991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INTELIGENȚA INTRAPERSONALĂ</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430" y="2160588"/>
            <a:ext cx="4981177" cy="3881437"/>
          </a:xfrm>
          <a:prstGeom prst="rect">
            <a:avLst/>
          </a:prstGeom>
          <a:ln>
            <a:noFill/>
          </a:ln>
          <a:effectLst>
            <a:softEdge rad="112500"/>
          </a:effectLst>
        </p:spPr>
      </p:pic>
    </p:spTree>
    <p:extLst>
      <p:ext uri="{BB962C8B-B14F-4D97-AF65-F5344CB8AC3E}">
        <p14:creationId xmlns:p14="http://schemas.microsoft.com/office/powerpoint/2010/main" val="1459021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874" y="523336"/>
            <a:ext cx="8596668" cy="1320800"/>
          </a:xfrm>
        </p:spPr>
        <p:txBody>
          <a:bodyPr/>
          <a:lstStyle/>
          <a:p>
            <a:r>
              <a:rPr lang="ro-RO" dirty="0" smtClean="0"/>
              <a:t>INTELIGENȚA INTRAPERSONALĂ</a:t>
            </a:r>
            <a:endParaRPr lang="en-US" dirty="0"/>
          </a:p>
        </p:txBody>
      </p:sp>
      <p:sp>
        <p:nvSpPr>
          <p:cNvPr id="3" name="Content Placeholder 2"/>
          <p:cNvSpPr>
            <a:spLocks noGrp="1"/>
          </p:cNvSpPr>
          <p:nvPr>
            <p:ph idx="1"/>
          </p:nvPr>
        </p:nvSpPr>
        <p:spPr/>
        <p:txBody>
          <a:bodyPr>
            <a:normAutofit lnSpcReduction="10000"/>
          </a:bodyPr>
          <a:lstStyle/>
          <a:p>
            <a:r>
              <a:rPr lang="ro-RO" dirty="0" smtClean="0"/>
              <a:t>Metoda 3-2-1.</a:t>
            </a:r>
            <a:endParaRPr lang="en-US" dirty="0" smtClean="0"/>
          </a:p>
          <a:p>
            <a:r>
              <a:rPr lang="en-US" dirty="0"/>
              <a:t> </a:t>
            </a:r>
            <a:r>
              <a:rPr lang="en-US" dirty="0" err="1" smtClean="0"/>
              <a:t>Crearea</a:t>
            </a:r>
            <a:r>
              <a:rPr lang="en-US" dirty="0" smtClean="0"/>
              <a:t> </a:t>
            </a:r>
            <a:r>
              <a:rPr lang="en-US" dirty="0" err="1" smtClean="0"/>
              <a:t>jurnalului</a:t>
            </a:r>
            <a:r>
              <a:rPr lang="en-US" dirty="0" smtClean="0"/>
              <a:t> </a:t>
            </a:r>
            <a:r>
              <a:rPr lang="en-US" dirty="0" err="1" smtClean="0"/>
              <a:t>reflexiv</a:t>
            </a:r>
            <a:r>
              <a:rPr lang="ro-RO" dirty="0"/>
              <a:t> </a:t>
            </a:r>
            <a:r>
              <a:rPr lang="ro-RO" dirty="0" smtClean="0"/>
              <a:t>pentru o anumită lecție ( ce informație din lecție ți-a plăcut? Ce aspect ți s-a părut mai greu/mai ușor de înțeles? Ce ai schimba la lecția de astăzi? Care este abilitatea pe care ai exersat-o în cadrul lecției?)</a:t>
            </a:r>
          </a:p>
          <a:p>
            <a:r>
              <a:rPr lang="ro-RO" dirty="0" smtClean="0"/>
              <a:t>Elevii ascultă cântecul </a:t>
            </a:r>
            <a:r>
              <a:rPr lang="en-US" i="1" dirty="0" err="1" smtClean="0"/>
              <a:t>L’ours</a:t>
            </a:r>
            <a:r>
              <a:rPr lang="en-US" i="1" dirty="0" smtClean="0"/>
              <a:t> </a:t>
            </a:r>
            <a:r>
              <a:rPr lang="en-US" i="1" dirty="0" err="1" smtClean="0"/>
              <a:t>interpretat</a:t>
            </a:r>
            <a:r>
              <a:rPr lang="ro-RO" i="1" dirty="0" smtClean="0"/>
              <a:t> de </a:t>
            </a:r>
            <a:r>
              <a:rPr lang="ro-RO" i="1" dirty="0" err="1" smtClean="0"/>
              <a:t>Christophe</a:t>
            </a:r>
            <a:r>
              <a:rPr lang="ro-RO" i="1" dirty="0" smtClean="0"/>
              <a:t> </a:t>
            </a:r>
            <a:r>
              <a:rPr lang="ro-RO" i="1" dirty="0" err="1" smtClean="0"/>
              <a:t>Maé</a:t>
            </a:r>
            <a:r>
              <a:rPr lang="ro-RO" i="1" dirty="0" smtClean="0"/>
              <a:t> </a:t>
            </a:r>
            <a:r>
              <a:rPr lang="ro-RO" dirty="0" smtClean="0"/>
              <a:t>și vizionează videoclipul, apoi identifică emoțiile ursului care își pierde habitatul ca urmare a încălzirii globale. </a:t>
            </a:r>
            <a:r>
              <a:rPr lang="fr-FR" dirty="0" err="1"/>
              <a:t>Întrucât</a:t>
            </a:r>
            <a:r>
              <a:rPr lang="fr-FR" dirty="0"/>
              <a:t> </a:t>
            </a:r>
            <a:r>
              <a:rPr lang="ro-RO" dirty="0" smtClean="0"/>
              <a:t>acest</a:t>
            </a:r>
            <a:r>
              <a:rPr lang="fr-FR" dirty="0" smtClean="0"/>
              <a:t> </a:t>
            </a:r>
            <a:r>
              <a:rPr lang="ro-RO" dirty="0" smtClean="0"/>
              <a:t>videoclip</a:t>
            </a:r>
            <a:r>
              <a:rPr lang="ro-RO" dirty="0"/>
              <a:t> </a:t>
            </a:r>
            <a:r>
              <a:rPr lang="ro-RO" dirty="0" smtClean="0"/>
              <a:t>vorbește despre </a:t>
            </a:r>
            <a:r>
              <a:rPr lang="fr-FR" dirty="0" smtClean="0"/>
              <a:t>o </a:t>
            </a:r>
            <a:r>
              <a:rPr lang="fr-FR" dirty="0" err="1"/>
              <a:t>problemă</a:t>
            </a:r>
            <a:r>
              <a:rPr lang="fr-FR" dirty="0"/>
              <a:t> </a:t>
            </a:r>
            <a:r>
              <a:rPr lang="fr-FR" dirty="0" err="1"/>
              <a:t>actuală</a:t>
            </a:r>
            <a:r>
              <a:rPr lang="fr-FR" dirty="0"/>
              <a:t> </a:t>
            </a:r>
            <a:r>
              <a:rPr lang="fr-FR" dirty="0" err="1"/>
              <a:t>importantă</a:t>
            </a:r>
            <a:r>
              <a:rPr lang="fr-FR" dirty="0"/>
              <a:t> , </a:t>
            </a:r>
            <a:r>
              <a:rPr lang="ro-RO" dirty="0" smtClean="0"/>
              <a:t>elevii doresc </a:t>
            </a:r>
            <a:r>
              <a:rPr lang="fr-FR" dirty="0" err="1" smtClean="0"/>
              <a:t>să</a:t>
            </a:r>
            <a:r>
              <a:rPr lang="fr-FR" dirty="0" smtClean="0"/>
              <a:t> </a:t>
            </a:r>
            <a:r>
              <a:rPr lang="fr-FR" dirty="0" err="1"/>
              <a:t>îl</a:t>
            </a:r>
            <a:r>
              <a:rPr lang="fr-FR" dirty="0"/>
              <a:t> </a:t>
            </a:r>
            <a:r>
              <a:rPr lang="ro-RO" dirty="0" smtClean="0"/>
              <a:t>facă</a:t>
            </a:r>
            <a:r>
              <a:rPr lang="fr-FR" dirty="0" smtClean="0"/>
              <a:t> </a:t>
            </a:r>
            <a:r>
              <a:rPr lang="fr-FR" dirty="0" err="1"/>
              <a:t>cunoscut</a:t>
            </a:r>
            <a:r>
              <a:rPr lang="fr-FR" dirty="0"/>
              <a:t> </a:t>
            </a:r>
            <a:r>
              <a:rPr lang="fr-FR" dirty="0" err="1"/>
              <a:t>și</a:t>
            </a:r>
            <a:r>
              <a:rPr lang="fr-FR" dirty="0"/>
              <a:t> </a:t>
            </a:r>
            <a:r>
              <a:rPr lang="fr-FR" dirty="0" err="1" smtClean="0"/>
              <a:t>altora</a:t>
            </a:r>
            <a:r>
              <a:rPr lang="ro-RO" dirty="0"/>
              <a:t> </a:t>
            </a:r>
            <a:r>
              <a:rPr lang="ro-RO" dirty="0" smtClean="0"/>
              <a:t>Astfel, ei postează </a:t>
            </a:r>
            <a:r>
              <a:rPr lang="fr-FR" dirty="0" smtClean="0"/>
              <a:t> </a:t>
            </a:r>
            <a:r>
              <a:rPr lang="fr-FR" dirty="0"/>
              <a:t>un </a:t>
            </a:r>
            <a:r>
              <a:rPr lang="fr-FR" dirty="0" err="1"/>
              <a:t>mesaj</a:t>
            </a:r>
            <a:r>
              <a:rPr lang="fr-FR" dirty="0"/>
              <a:t> </a:t>
            </a:r>
            <a:r>
              <a:rPr lang="fr-FR" dirty="0" err="1"/>
              <a:t>pe</a:t>
            </a:r>
            <a:r>
              <a:rPr lang="fr-FR" dirty="0"/>
              <a:t> o </a:t>
            </a:r>
            <a:r>
              <a:rPr lang="fr-FR" dirty="0" err="1"/>
              <a:t>rețea</a:t>
            </a:r>
            <a:r>
              <a:rPr lang="fr-FR" dirty="0"/>
              <a:t> de </a:t>
            </a:r>
            <a:r>
              <a:rPr lang="fr-FR" dirty="0" err="1"/>
              <a:t>socializare</a:t>
            </a:r>
            <a:r>
              <a:rPr lang="fr-FR" dirty="0"/>
              <a:t>, </a:t>
            </a:r>
            <a:r>
              <a:rPr lang="fr-FR" dirty="0" err="1"/>
              <a:t>prezentânt</a:t>
            </a:r>
            <a:r>
              <a:rPr lang="fr-FR" dirty="0"/>
              <a:t> </a:t>
            </a:r>
            <a:r>
              <a:rPr lang="fr-FR" dirty="0" err="1"/>
              <a:t>subiectul</a:t>
            </a:r>
            <a:r>
              <a:rPr lang="fr-FR" dirty="0"/>
              <a:t> </a:t>
            </a:r>
            <a:r>
              <a:rPr lang="fr-FR" dirty="0" err="1"/>
              <a:t>clipului</a:t>
            </a:r>
            <a:r>
              <a:rPr lang="fr-FR" dirty="0"/>
              <a:t> </a:t>
            </a:r>
            <a:r>
              <a:rPr lang="fr-FR" dirty="0" err="1"/>
              <a:t>și</a:t>
            </a:r>
            <a:r>
              <a:rPr lang="fr-FR" dirty="0"/>
              <a:t> </a:t>
            </a:r>
            <a:r>
              <a:rPr lang="fr-FR" dirty="0" err="1"/>
              <a:t>emoțiile</a:t>
            </a:r>
            <a:r>
              <a:rPr lang="fr-FR" dirty="0"/>
              <a:t> </a:t>
            </a:r>
            <a:r>
              <a:rPr lang="fr-FR" dirty="0" err="1"/>
              <a:t>pe</a:t>
            </a:r>
            <a:r>
              <a:rPr lang="fr-FR" dirty="0"/>
              <a:t> care </a:t>
            </a:r>
            <a:r>
              <a:rPr lang="fr-FR" dirty="0" smtClean="0"/>
              <a:t> </a:t>
            </a:r>
            <a:r>
              <a:rPr lang="fr-FR" dirty="0" err="1"/>
              <a:t>simțit</a:t>
            </a:r>
            <a:r>
              <a:rPr lang="fr-FR" dirty="0"/>
              <a:t> </a:t>
            </a:r>
            <a:r>
              <a:rPr lang="fr-FR" dirty="0" err="1" smtClean="0"/>
              <a:t>vizionându</a:t>
            </a:r>
            <a:r>
              <a:rPr lang="fr-FR" dirty="0" smtClean="0"/>
              <a:t>-l</a:t>
            </a:r>
            <a:r>
              <a:rPr lang="ro-RO" dirty="0" smtClean="0"/>
              <a:t>.</a:t>
            </a:r>
          </a:p>
          <a:p>
            <a:r>
              <a:rPr lang="ro-RO" dirty="0" smtClean="0"/>
              <a:t>Elevii descriu un moment în care s-au simțit încrezători/ fericiți/nesiguri.</a:t>
            </a:r>
          </a:p>
          <a:p>
            <a:r>
              <a:rPr lang="ro-RO" dirty="0" smtClean="0"/>
              <a:t>Elevii descriu o amintire frumoasă.</a:t>
            </a:r>
            <a:endParaRPr lang="en-US" dirty="0"/>
          </a:p>
          <a:p>
            <a:endParaRPr lang="en-US" dirty="0"/>
          </a:p>
        </p:txBody>
      </p:sp>
    </p:spTree>
    <p:extLst>
      <p:ext uri="{BB962C8B-B14F-4D97-AF65-F5344CB8AC3E}">
        <p14:creationId xmlns:p14="http://schemas.microsoft.com/office/powerpoint/2010/main" val="1062248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Aceste activități stimulează capacitatea de autoevaluare a elevilor și conștientizarea responsabilității pe care o au în procesul educativ.</a:t>
            </a:r>
          </a:p>
          <a:p>
            <a:r>
              <a:rPr lang="ro-RO" dirty="0" smtClean="0"/>
              <a:t>Astfel, gradul de implicare în activitate crește în mod proporțional cu înțelegerea importanței însușirii  unui conținut pentru dezvoltarea personală.</a:t>
            </a:r>
          </a:p>
          <a:p>
            <a:endParaRPr lang="en-US" dirty="0"/>
          </a:p>
        </p:txBody>
      </p:sp>
    </p:spTree>
    <p:extLst>
      <p:ext uri="{BB962C8B-B14F-4D97-AF65-F5344CB8AC3E}">
        <p14:creationId xmlns:p14="http://schemas.microsoft.com/office/powerpoint/2010/main" val="2303352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INTELIGENȚA NATURALISTĂ</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55940" y="1554587"/>
            <a:ext cx="6305909" cy="4268243"/>
          </a:xfrm>
          <a:prstGeom prst="rect">
            <a:avLst/>
          </a:prstGeom>
          <a:ln>
            <a:noFill/>
          </a:ln>
          <a:effectLst>
            <a:softEdge rad="112500"/>
          </a:effectLst>
        </p:spPr>
      </p:pic>
    </p:spTree>
    <p:extLst>
      <p:ext uri="{BB962C8B-B14F-4D97-AF65-F5344CB8AC3E}">
        <p14:creationId xmlns:p14="http://schemas.microsoft.com/office/powerpoint/2010/main" val="3369086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INTELIGENȚA NATURALISTĂ</a:t>
            </a:r>
            <a:endParaRPr lang="en-US" dirty="0"/>
          </a:p>
        </p:txBody>
      </p:sp>
      <p:sp>
        <p:nvSpPr>
          <p:cNvPr id="3" name="Content Placeholder 2"/>
          <p:cNvSpPr>
            <a:spLocks noGrp="1"/>
          </p:cNvSpPr>
          <p:nvPr>
            <p:ph idx="1"/>
          </p:nvPr>
        </p:nvSpPr>
        <p:spPr/>
        <p:txBody>
          <a:bodyPr/>
          <a:lstStyle/>
          <a:p>
            <a:r>
              <a:rPr lang="ro-RO" dirty="0" smtClean="0"/>
              <a:t>Scrieți o poveste despre prietenii voștri necuvântători.</a:t>
            </a:r>
          </a:p>
          <a:p>
            <a:r>
              <a:rPr lang="ro-RO" dirty="0" smtClean="0"/>
              <a:t>Trebuie să plecați într-o călătorie și nu puteți lua pisica/papagalul/câinele cu voi, așa că îl veți lăsa în grija unui prieten. Scrieți un bilet pentru a-i explica acestuia ce obiceiuri are animalul vostru de companie și cum trebuie îngrijit.  </a:t>
            </a:r>
            <a:endParaRPr lang="ro-RO" dirty="0"/>
          </a:p>
          <a:p>
            <a:r>
              <a:rPr lang="ro-RO" dirty="0" smtClean="0"/>
              <a:t>Fiecare elev descrie un animal, iar colegii trebuie să îl recunoască.</a:t>
            </a:r>
          </a:p>
          <a:p>
            <a:r>
              <a:rPr lang="ro-RO" dirty="0" smtClean="0"/>
              <a:t>Prezentați colegilor în limba franceză un tablou/ desen/ o imagine care să surprindă un colț din natură.</a:t>
            </a:r>
          </a:p>
          <a:p>
            <a:r>
              <a:rPr lang="ro-RO" dirty="0" smtClean="0"/>
              <a:t>Formulați propoziții utilizând condiționalul pentru a spune ce copac, ce floare, ce formă de relief ați putea fi.</a:t>
            </a:r>
          </a:p>
          <a:p>
            <a:r>
              <a:rPr lang="ro-RO" dirty="0" smtClean="0"/>
              <a:t>Citiți textul și explicați de ce biodiversitatea este în pericol.</a:t>
            </a:r>
          </a:p>
          <a:p>
            <a:r>
              <a:rPr lang="ro-RO" dirty="0" smtClean="0"/>
              <a:t>Realizați un afiș pentru a convinge oamenii să adopte animale .</a:t>
            </a:r>
          </a:p>
          <a:p>
            <a:endParaRPr lang="en-US" dirty="0"/>
          </a:p>
        </p:txBody>
      </p:sp>
    </p:spTree>
    <p:extLst>
      <p:ext uri="{BB962C8B-B14F-4D97-AF65-F5344CB8AC3E}">
        <p14:creationId xmlns:p14="http://schemas.microsoft.com/office/powerpoint/2010/main" val="3012692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Aceste activități facilitează dezvoltarea nivelului de limbă franceză prin stimularea interesului pentru natură, pentru explorarea și protejarea mediului înconjurător. Prin intermediul produselor obținute, elevii pot contribui la diseminarea preocupării pentru problemele ecologice cu care se </a:t>
            </a:r>
            <a:r>
              <a:rPr lang="ro-RO" smtClean="0"/>
              <a:t>confruntă planeta .</a:t>
            </a:r>
            <a:endParaRPr lang="en-US" dirty="0"/>
          </a:p>
        </p:txBody>
      </p:sp>
    </p:spTree>
    <p:extLst>
      <p:ext uri="{BB962C8B-B14F-4D97-AF65-F5344CB8AC3E}">
        <p14:creationId xmlns:p14="http://schemas.microsoft.com/office/powerpoint/2010/main" val="1116424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VĂ MULȚUMESC PENTRU ATENȚIE!</a:t>
            </a:r>
            <a:endParaRPr lang="en-US" dirty="0"/>
          </a:p>
        </p:txBody>
      </p:sp>
      <p:sp>
        <p:nvSpPr>
          <p:cNvPr id="3" name="Content Placeholder 2"/>
          <p:cNvSpPr>
            <a:spLocks noGrp="1"/>
          </p:cNvSpPr>
          <p:nvPr>
            <p:ph idx="1"/>
          </p:nvPr>
        </p:nvSpPr>
        <p:spPr/>
        <p:txBody>
          <a:bodyPr/>
          <a:lstStyle/>
          <a:p>
            <a:r>
              <a:rPr lang="ro-RO" dirty="0" smtClean="0"/>
              <a:t>Realizat de    EFTENIE LARISA ELENA</a:t>
            </a:r>
          </a:p>
          <a:p>
            <a:pPr marL="0" indent="0">
              <a:buNone/>
            </a:pPr>
            <a:r>
              <a:rPr lang="ro-RO" smtClean="0"/>
              <a:t>                          MASTERATUL </a:t>
            </a:r>
            <a:r>
              <a:rPr lang="ro-RO" dirty="0" smtClean="0"/>
              <a:t>DE STUDII FRANCEZE ȘI FRANCOFONE</a:t>
            </a:r>
            <a:endParaRPr lang="en-US" dirty="0"/>
          </a:p>
        </p:txBody>
      </p:sp>
    </p:spTree>
    <p:extLst>
      <p:ext uri="{BB962C8B-B14F-4D97-AF65-F5344CB8AC3E}">
        <p14:creationId xmlns:p14="http://schemas.microsoft.com/office/powerpoint/2010/main" val="2002020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INTELIGENȚA</a:t>
            </a:r>
            <a:r>
              <a:rPr lang="en-US" dirty="0"/>
              <a:t> VERBAL-</a:t>
            </a:r>
            <a:r>
              <a:rPr lang="ro-RO" dirty="0"/>
              <a:t>LINGVISTICĂ</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726" y="2160588"/>
            <a:ext cx="6986586" cy="3881437"/>
          </a:xfrm>
        </p:spPr>
      </p:pic>
    </p:spTree>
    <p:extLst>
      <p:ext uri="{BB962C8B-B14F-4D97-AF65-F5344CB8AC3E}">
        <p14:creationId xmlns:p14="http://schemas.microsoft.com/office/powerpoint/2010/main" val="2753964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INTELIGENȚA</a:t>
            </a:r>
            <a:r>
              <a:rPr lang="en-US" dirty="0" smtClean="0"/>
              <a:t> VERBAL-</a:t>
            </a:r>
            <a:r>
              <a:rPr lang="ro-RO" dirty="0" smtClean="0"/>
              <a:t>LINGVISTICĂ</a:t>
            </a:r>
            <a:endParaRPr lang="en-US" dirty="0"/>
          </a:p>
        </p:txBody>
      </p:sp>
      <p:sp>
        <p:nvSpPr>
          <p:cNvPr id="3" name="Content Placeholder 2"/>
          <p:cNvSpPr>
            <a:spLocks noGrp="1"/>
          </p:cNvSpPr>
          <p:nvPr>
            <p:ph idx="1"/>
          </p:nvPr>
        </p:nvSpPr>
        <p:spPr/>
        <p:txBody>
          <a:bodyPr>
            <a:normAutofit fontScale="77500" lnSpcReduction="20000"/>
          </a:bodyPr>
          <a:lstStyle/>
          <a:p>
            <a:r>
              <a:rPr lang="ro-RO" sz="2400" b="1" dirty="0" smtClean="0">
                <a:latin typeface="Times New Roman" panose="02020603050405020304" pitchFamily="18" charset="0"/>
                <a:cs typeface="Times New Roman" panose="02020603050405020304" pitchFamily="18" charset="0"/>
              </a:rPr>
              <a:t>Activități </a:t>
            </a:r>
            <a:r>
              <a:rPr lang="en-US" sz="2400" dirty="0" smtClean="0">
                <a:latin typeface="Times New Roman" panose="02020603050405020304" pitchFamily="18" charset="0"/>
                <a:cs typeface="Times New Roman" panose="02020603050405020304" pitchFamily="18" charset="0"/>
              </a:rPr>
              <a:t>: </a:t>
            </a:r>
            <a:r>
              <a:rPr lang="ro-RO" sz="2400" dirty="0" smtClean="0">
                <a:latin typeface="Times New Roman" panose="02020603050405020304" pitchFamily="18" charset="0"/>
                <a:cs typeface="Times New Roman" panose="02020603050405020304" pitchFamily="18" charset="0"/>
              </a:rPr>
              <a:t>Scrieți un eseu pe tema </a:t>
            </a:r>
            <a:r>
              <a:rPr lang="ro-RO" sz="2400" dirty="0" err="1" smtClean="0">
                <a:latin typeface="Times New Roman" panose="02020603050405020304" pitchFamily="18" charset="0"/>
                <a:cs typeface="Times New Roman" panose="02020603050405020304" pitchFamily="18" charset="0"/>
              </a:rPr>
              <a:t>Une</a:t>
            </a:r>
            <a:r>
              <a:rPr lang="ro-RO" sz="2400" dirty="0" smtClean="0">
                <a:latin typeface="Times New Roman" panose="02020603050405020304" pitchFamily="18" charset="0"/>
                <a:cs typeface="Times New Roman" panose="02020603050405020304" pitchFamily="18" charset="0"/>
              </a:rPr>
              <a:t> vie </a:t>
            </a:r>
            <a:r>
              <a:rPr lang="ro-RO" sz="2400" dirty="0" err="1" smtClean="0">
                <a:latin typeface="Times New Roman" panose="02020603050405020304" pitchFamily="18" charset="0"/>
                <a:cs typeface="Times New Roman" panose="02020603050405020304" pitchFamily="18" charset="0"/>
              </a:rPr>
              <a:t>saine</a:t>
            </a:r>
            <a:r>
              <a:rPr lang="ro-RO" sz="2400" dirty="0" smtClean="0">
                <a:latin typeface="Times New Roman" panose="02020603050405020304" pitchFamily="18" charset="0"/>
                <a:cs typeface="Times New Roman" panose="02020603050405020304" pitchFamily="18" charset="0"/>
              </a:rPr>
              <a:t> (O viață sănătoasă)</a:t>
            </a:r>
          </a:p>
          <a:p>
            <a:r>
              <a:rPr lang="ro-RO" sz="2400" dirty="0" smtClean="0">
                <a:latin typeface="Times New Roman" panose="02020603050405020304" pitchFamily="18" charset="0"/>
                <a:cs typeface="Times New Roman" panose="02020603050405020304" pitchFamily="18" charset="0"/>
              </a:rPr>
              <a:t>               Scrieți o compunere de 10-15 rânduri în care să povestiți cum v-ați petrecut vacanța. Folosiți cel puțin 10 verbe, conjugate la </a:t>
            </a:r>
            <a:r>
              <a:rPr lang="en-US" sz="2400" dirty="0" smtClean="0">
                <a:latin typeface="Times New Roman" panose="02020603050405020304" pitchFamily="18" charset="0"/>
                <a:cs typeface="Times New Roman" panose="02020603050405020304" pitchFamily="18" charset="0"/>
              </a:rPr>
              <a:t>un </a:t>
            </a:r>
            <a:r>
              <a:rPr lang="en-US" sz="2400" dirty="0" err="1" smtClean="0">
                <a:latin typeface="Times New Roman" panose="02020603050405020304" pitchFamily="18" charset="0"/>
                <a:cs typeface="Times New Roman" panose="02020603050405020304" pitchFamily="18" charset="0"/>
              </a:rPr>
              <a:t>timp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trecut</a:t>
            </a:r>
            <a:r>
              <a:rPr lang="en-US" sz="2400" dirty="0" smtClean="0">
                <a:latin typeface="Times New Roman" panose="02020603050405020304" pitchFamily="18" charset="0"/>
                <a:cs typeface="Times New Roman" panose="02020603050405020304" pitchFamily="18" charset="0"/>
              </a:rPr>
              <a:t>.</a:t>
            </a:r>
            <a:endParaRPr lang="ro-RO" sz="2400" dirty="0" smtClean="0">
              <a:latin typeface="Times New Roman" panose="02020603050405020304" pitchFamily="18" charset="0"/>
              <a:cs typeface="Times New Roman" panose="02020603050405020304" pitchFamily="18" charset="0"/>
            </a:endParaRPr>
          </a:p>
          <a:p>
            <a:r>
              <a:rPr lang="ro-RO" sz="2400" dirty="0" smtClean="0">
                <a:latin typeface="Times New Roman" panose="02020603050405020304" pitchFamily="18" charset="0"/>
                <a:cs typeface="Times New Roman" panose="02020603050405020304" pitchFamily="18" charset="0"/>
              </a:rPr>
              <a:t>Citiți textul dat și rezolvați exercițiul răspunzând prin adevărat/fals. Subliniați în text justificarea răspunsului.</a:t>
            </a:r>
          </a:p>
          <a:p>
            <a:r>
              <a:rPr lang="ro-RO" sz="2400" dirty="0" smtClean="0">
                <a:latin typeface="Times New Roman" panose="02020603050405020304" pitchFamily="18" charset="0"/>
                <a:cs typeface="Times New Roman" panose="02020603050405020304" pitchFamily="18" charset="0"/>
              </a:rPr>
              <a:t>Alcătuiți propoziții în care să evidențiați cele două genuri ale substantivelor le </a:t>
            </a:r>
            <a:r>
              <a:rPr lang="ro-RO" sz="2400" dirty="0" err="1" smtClean="0">
                <a:latin typeface="Times New Roman" panose="02020603050405020304" pitchFamily="18" charset="0"/>
                <a:cs typeface="Times New Roman" panose="02020603050405020304" pitchFamily="18" charset="0"/>
              </a:rPr>
              <a:t>memoire</a:t>
            </a:r>
            <a:r>
              <a:rPr lang="ro-RO" sz="2400" dirty="0" smtClean="0">
                <a:latin typeface="Times New Roman" panose="02020603050405020304" pitchFamily="18" charset="0"/>
                <a:cs typeface="Times New Roman" panose="02020603050405020304" pitchFamily="18" charset="0"/>
              </a:rPr>
              <a:t>/la </a:t>
            </a:r>
            <a:r>
              <a:rPr lang="ro-RO" sz="2400" dirty="0" err="1" smtClean="0">
                <a:latin typeface="Times New Roman" panose="02020603050405020304" pitchFamily="18" charset="0"/>
                <a:cs typeface="Times New Roman" panose="02020603050405020304" pitchFamily="18" charset="0"/>
              </a:rPr>
              <a:t>memoire</a:t>
            </a:r>
            <a:r>
              <a:rPr lang="ro-RO" sz="2400" dirty="0" smtClean="0">
                <a:latin typeface="Times New Roman" panose="02020603050405020304" pitchFamily="18" charset="0"/>
                <a:cs typeface="Times New Roman" panose="02020603050405020304" pitchFamily="18" charset="0"/>
              </a:rPr>
              <a:t>, le vase/la vase, le </a:t>
            </a:r>
            <a:r>
              <a:rPr lang="ro-RO" sz="2400" dirty="0" err="1" smtClean="0">
                <a:latin typeface="Times New Roman" panose="02020603050405020304" pitchFamily="18" charset="0"/>
                <a:cs typeface="Times New Roman" panose="02020603050405020304" pitchFamily="18" charset="0"/>
              </a:rPr>
              <a:t>manoeuvre</a:t>
            </a:r>
            <a:r>
              <a:rPr lang="ro-RO" sz="2400" dirty="0" smtClean="0">
                <a:latin typeface="Times New Roman" panose="02020603050405020304" pitchFamily="18" charset="0"/>
                <a:cs typeface="Times New Roman" panose="02020603050405020304" pitchFamily="18" charset="0"/>
              </a:rPr>
              <a:t>/ la </a:t>
            </a:r>
            <a:r>
              <a:rPr lang="ro-RO" sz="2400" dirty="0" err="1" smtClean="0">
                <a:latin typeface="Times New Roman" panose="02020603050405020304" pitchFamily="18" charset="0"/>
                <a:cs typeface="Times New Roman" panose="02020603050405020304" pitchFamily="18" charset="0"/>
              </a:rPr>
              <a:t>monoeuvre</a:t>
            </a:r>
            <a:r>
              <a:rPr lang="ro-RO" sz="2400" dirty="0" smtClean="0">
                <a:latin typeface="Times New Roman" panose="02020603050405020304" pitchFamily="18" charset="0"/>
                <a:cs typeface="Times New Roman" panose="02020603050405020304" pitchFamily="18" charset="0"/>
              </a:rPr>
              <a:t>.</a:t>
            </a:r>
          </a:p>
          <a:p>
            <a:r>
              <a:rPr lang="ro-RO" sz="2400" dirty="0" smtClean="0">
                <a:latin typeface="Times New Roman" panose="02020603050405020304" pitchFamily="18" charset="0"/>
                <a:cs typeface="Times New Roman" panose="02020603050405020304" pitchFamily="18" charset="0"/>
              </a:rPr>
              <a:t>Citiți frazele de mai jos și spuneți dacă exprimă o invitație, un refuz, o acceptare.</a:t>
            </a:r>
          </a:p>
          <a:p>
            <a:r>
              <a:rPr lang="ro-RO" sz="2400" dirty="0" smtClean="0">
                <a:latin typeface="Times New Roman" panose="02020603050405020304" pitchFamily="18" charset="0"/>
                <a:cs typeface="Times New Roman" panose="02020603050405020304" pitchFamily="18" charset="0"/>
              </a:rPr>
              <a:t>Reformulați frazele date folosind registrul îngrijit.</a:t>
            </a:r>
          </a:p>
          <a:p>
            <a:r>
              <a:rPr lang="ro-RO" sz="2400" dirty="0" smtClean="0">
                <a:latin typeface="Times New Roman" panose="02020603050405020304" pitchFamily="18" charset="0"/>
                <a:cs typeface="Times New Roman" panose="02020603050405020304" pitchFamily="18" charset="0"/>
              </a:rPr>
              <a:t>Citiți textul și extrageți expresiile folosite pentru a oferi un cadou, a mulțumi pentru un cadou.</a:t>
            </a:r>
          </a:p>
          <a:p>
            <a:r>
              <a:rPr lang="ro-RO" sz="2400" dirty="0" smtClean="0">
                <a:latin typeface="Times New Roman" panose="02020603050405020304" pitchFamily="18" charset="0"/>
                <a:cs typeface="Times New Roman" panose="02020603050405020304" pitchFamily="18" charset="0"/>
              </a:rPr>
              <a:t>Descrie casa visurilor tale cu ajutorul adjectivelor și structurilor date.</a:t>
            </a:r>
          </a:p>
          <a:p>
            <a:endParaRPr lang="ro-RO"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988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Realizați o recenzie a filmului/cărții preferate.</a:t>
            </a:r>
          </a:p>
          <a:p>
            <a:r>
              <a:rPr lang="ro-RO" dirty="0" smtClean="0"/>
              <a:t>Vorbiți despre activitățile preferate de petrecere a timpului liber.</a:t>
            </a:r>
          </a:p>
          <a:p>
            <a:r>
              <a:rPr lang="ro-RO" dirty="0" smtClean="0"/>
              <a:t>Completați rebusul pe tema </a:t>
            </a:r>
            <a:r>
              <a:rPr lang="ro-RO" i="1" dirty="0" smtClean="0"/>
              <a:t>La </a:t>
            </a:r>
            <a:r>
              <a:rPr lang="ro-RO" i="1" dirty="0" err="1" smtClean="0"/>
              <a:t>famille</a:t>
            </a:r>
            <a:r>
              <a:rPr lang="ro-RO" dirty="0" smtClean="0"/>
              <a:t>.</a:t>
            </a:r>
            <a:endParaRPr lang="en-US" dirty="0" smtClean="0"/>
          </a:p>
          <a:p>
            <a:r>
              <a:rPr lang="ro-RO" dirty="0" smtClean="0"/>
              <a:t>Găsiți un antonim și două sinonime pentru fiecare dintre cuvintele subliniate în text.</a:t>
            </a:r>
          </a:p>
          <a:p>
            <a:endParaRPr lang="en-US" dirty="0"/>
          </a:p>
        </p:txBody>
      </p:sp>
    </p:spTree>
    <p:extLst>
      <p:ext uri="{BB962C8B-B14F-4D97-AF65-F5344CB8AC3E}">
        <p14:creationId xmlns:p14="http://schemas.microsoft.com/office/powerpoint/2010/main" val="3738973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Prin aceste activități elevii își vor dezvolta capacitatea de a folosi eficient cuvintele, de a povesti, de a crea texte, de a extrage informațiile importante dintr-un text. </a:t>
            </a:r>
          </a:p>
          <a:p>
            <a:r>
              <a:rPr lang="ro-RO" dirty="0" smtClean="0"/>
              <a:t>De asemenea, vor exersa capacitatea de </a:t>
            </a:r>
            <a:r>
              <a:rPr lang="ro-RO" dirty="0" smtClean="0"/>
              <a:t>improvizație </a:t>
            </a:r>
            <a:r>
              <a:rPr lang="ro-RO" dirty="0" smtClean="0"/>
              <a:t>și creativitatea. </a:t>
            </a:r>
          </a:p>
          <a:p>
            <a:r>
              <a:rPr lang="ro-RO" dirty="0" smtClean="0"/>
              <a:t>Structurile gramaticale vor fi asimilate prin implicarea elevilor în actul de predare-învățare-evaluare.</a:t>
            </a:r>
            <a:endParaRPr lang="en-US" dirty="0"/>
          </a:p>
        </p:txBody>
      </p:sp>
    </p:spTree>
    <p:extLst>
      <p:ext uri="{BB962C8B-B14F-4D97-AF65-F5344CB8AC3E}">
        <p14:creationId xmlns:p14="http://schemas.microsoft.com/office/powerpoint/2010/main" val="3221815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INTELIGENȚA LOGICO-MATEMATICĂ</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726" y="2160588"/>
            <a:ext cx="6986586" cy="3881437"/>
          </a:xfrm>
        </p:spPr>
      </p:pic>
    </p:spTree>
    <p:extLst>
      <p:ext uri="{BB962C8B-B14F-4D97-AF65-F5344CB8AC3E}">
        <p14:creationId xmlns:p14="http://schemas.microsoft.com/office/powerpoint/2010/main" val="1591359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INTELIGENȚA LOGICO-MATEMATICĂ</a:t>
            </a:r>
            <a:endParaRPr lang="en-US" dirty="0"/>
          </a:p>
        </p:txBody>
      </p:sp>
      <p:sp>
        <p:nvSpPr>
          <p:cNvPr id="3" name="Content Placeholder 2"/>
          <p:cNvSpPr>
            <a:spLocks noGrp="1"/>
          </p:cNvSpPr>
          <p:nvPr>
            <p:ph idx="1"/>
          </p:nvPr>
        </p:nvSpPr>
        <p:spPr/>
        <p:txBody>
          <a:bodyPr>
            <a:normAutofit fontScale="92500" lnSpcReduction="10000"/>
          </a:bodyPr>
          <a:lstStyle/>
          <a:p>
            <a:r>
              <a:rPr lang="ro-RO" dirty="0" smtClean="0"/>
              <a:t>Realizați un text argumentativ despre rolul tehnologiei în viața cotidiană. Prezentați avantajele tehnologiei în perioada pandemiei.</a:t>
            </a:r>
          </a:p>
          <a:p>
            <a:r>
              <a:rPr lang="ro-RO" dirty="0" smtClean="0"/>
              <a:t>Puneți în ordine fragmentele de mai jos pentru a obține un text coerent.</a:t>
            </a:r>
          </a:p>
          <a:p>
            <a:r>
              <a:rPr lang="ro-RO" dirty="0" smtClean="0"/>
              <a:t>Completați frazele de mai jos utilizând conectorul logic potrivit.</a:t>
            </a:r>
          </a:p>
          <a:p>
            <a:r>
              <a:rPr lang="ro-RO" dirty="0" smtClean="0"/>
              <a:t>Realizați o dezbatere pe tema cumpărăturile online. Clasa este împărțită în două grupe. Grupa 1 prezintă avantajele, grupa 2 dezavantajele.</a:t>
            </a:r>
          </a:p>
          <a:p>
            <a:r>
              <a:rPr lang="ro-RO" dirty="0" smtClean="0"/>
              <a:t>Analizând exemplele date, deduceți când putem face acordul participiului trecut în cazul  verbelor conjugate cu auxiliarul </a:t>
            </a:r>
            <a:r>
              <a:rPr lang="ro-RO" i="1" dirty="0" err="1" smtClean="0"/>
              <a:t>avoir</a:t>
            </a:r>
            <a:r>
              <a:rPr lang="ro-RO" i="1" dirty="0" smtClean="0"/>
              <a:t>.</a:t>
            </a:r>
          </a:p>
          <a:p>
            <a:endParaRPr lang="ro-RO" i="1" dirty="0" smtClean="0"/>
          </a:p>
          <a:p>
            <a:r>
              <a:rPr lang="ro-RO" dirty="0" smtClean="0"/>
              <a:t>Analizând exemplele date, evidențiați diferența dintre pronumele adverbiale en și y.</a:t>
            </a:r>
          </a:p>
          <a:p>
            <a:r>
              <a:rPr lang="ro-RO" dirty="0" smtClean="0"/>
              <a:t>În grupe de 4 elevi, realizați o hartă conceptuală pe tema </a:t>
            </a:r>
            <a:r>
              <a:rPr lang="ro-RO" i="1" dirty="0" smtClean="0"/>
              <a:t>Le </a:t>
            </a:r>
            <a:r>
              <a:rPr lang="ro-RO" i="1" dirty="0" err="1" smtClean="0"/>
              <a:t>Subjonctif</a:t>
            </a:r>
            <a:r>
              <a:rPr lang="ro-RO" dirty="0" smtClean="0"/>
              <a:t>.</a:t>
            </a:r>
            <a:endParaRPr lang="en-US" dirty="0"/>
          </a:p>
        </p:txBody>
      </p:sp>
    </p:spTree>
    <p:extLst>
      <p:ext uri="{BB962C8B-B14F-4D97-AF65-F5344CB8AC3E}">
        <p14:creationId xmlns:p14="http://schemas.microsoft.com/office/powerpoint/2010/main" val="4213819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Elevii își vor dezvolta capacitatea de a utiliza raționamente inductive și deductive, de a stabili relații între concepte, de a utiliza limbajul persuasiv, gândirea logică, de a clasifica informația.</a:t>
            </a:r>
            <a:endParaRPr lang="en-US" dirty="0"/>
          </a:p>
        </p:txBody>
      </p:sp>
    </p:spTree>
    <p:extLst>
      <p:ext uri="{BB962C8B-B14F-4D97-AF65-F5344CB8AC3E}">
        <p14:creationId xmlns:p14="http://schemas.microsoft.com/office/powerpoint/2010/main" val="3243223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934</TotalTime>
  <Words>1558</Words>
  <Application>Microsoft Office PowerPoint</Application>
  <PresentationFormat>Widescreen</PresentationFormat>
  <Paragraphs>97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Times New Roman</vt:lpstr>
      <vt:lpstr>Trebuchet MS</vt:lpstr>
      <vt:lpstr>Wingdings</vt:lpstr>
      <vt:lpstr>Wingdings 3</vt:lpstr>
      <vt:lpstr>Facet</vt:lpstr>
      <vt:lpstr>TEORIA INTELIGENȚELOR MULTIPLE </vt:lpstr>
      <vt:lpstr>PowerPoint Presentation</vt:lpstr>
      <vt:lpstr>INTELIGENȚA VERBAL-LINGVISTICĂ</vt:lpstr>
      <vt:lpstr>INTELIGENȚA VERBAL-LINGVISTICĂ</vt:lpstr>
      <vt:lpstr>PowerPoint Presentation</vt:lpstr>
      <vt:lpstr>PowerPoint Presentation</vt:lpstr>
      <vt:lpstr>INTELIGENȚA LOGICO-MATEMATICĂ</vt:lpstr>
      <vt:lpstr>INTELIGENȚA LOGICO-MATEMATICĂ</vt:lpstr>
      <vt:lpstr>PowerPoint Presentation</vt:lpstr>
      <vt:lpstr>INTELIGENȚA VIZUALĂ/SPAȚIALĂ</vt:lpstr>
      <vt:lpstr>INTELIGENȚA VIZUALĂ/SPAȚIALĂ</vt:lpstr>
      <vt:lpstr>PowerPoint Presentation</vt:lpstr>
      <vt:lpstr>INTELIGENȚA MUZICALĂ/RITMICĂ</vt:lpstr>
      <vt:lpstr>INTELIGENȚA MUZICALĂ/RITMICĂ</vt:lpstr>
      <vt:lpstr>PowerPoint Presentation</vt:lpstr>
      <vt:lpstr>INTELIGENȚA CORPORALĂ/KINESTEZICĂ</vt:lpstr>
      <vt:lpstr>INTELIGENȚA CORPORALĂ/KINESTEZICĂ</vt:lpstr>
      <vt:lpstr>PowerPoint Presentation</vt:lpstr>
      <vt:lpstr>INTELIGENȚA INTERPERSONALĂ</vt:lpstr>
      <vt:lpstr>INTELIGENȚA INTERPERSONALĂ</vt:lpstr>
      <vt:lpstr>PowerPoint Presentation</vt:lpstr>
      <vt:lpstr>INTELIGENȚA INTRAPERSONALĂ</vt:lpstr>
      <vt:lpstr>INTELIGENȚA INTRAPERSONALĂ</vt:lpstr>
      <vt:lpstr>PowerPoint Presentation</vt:lpstr>
      <vt:lpstr>INTELIGENȚA NATURALISTĂ</vt:lpstr>
      <vt:lpstr>INTELIGENȚA NATURALISTĂ</vt:lpstr>
      <vt:lpstr>PowerPoint Presentation</vt:lpstr>
      <vt:lpstr>VĂ MULȚUMESC PENTRU ATENȚIE!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INTELIGENȚELOR MULTIPLE</dc:title>
  <dc:creator>Alexandru</dc:creator>
  <cp:lastModifiedBy>Alexandru</cp:lastModifiedBy>
  <cp:revision>57</cp:revision>
  <dcterms:created xsi:type="dcterms:W3CDTF">2021-05-17T19:35:03Z</dcterms:created>
  <dcterms:modified xsi:type="dcterms:W3CDTF">2021-05-19T10:00:03Z</dcterms:modified>
</cp:coreProperties>
</file>