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07" r:id="rId3"/>
    <p:sldId id="258" r:id="rId4"/>
    <p:sldId id="308" r:id="rId5"/>
    <p:sldId id="260" r:id="rId6"/>
    <p:sldId id="268" r:id="rId7"/>
    <p:sldId id="259" r:id="rId8"/>
    <p:sldId id="309" r:id="rId9"/>
    <p:sldId id="310" r:id="rId10"/>
    <p:sldId id="274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604"/>
    <a:srgbClr val="FC848D"/>
    <a:srgbClr val="ED65E3"/>
    <a:srgbClr val="951AAA"/>
    <a:srgbClr val="CF3CEC"/>
    <a:srgbClr val="FF0066"/>
    <a:srgbClr val="FF9900"/>
    <a:srgbClr val="00CCFF"/>
    <a:srgbClr val="041703"/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8B5C5-39AC-4E0E-B6FB-62DD739B7A4D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394B-FC82-4F05-A2A2-9CC71A5DB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roscop-astrolog.ro/descriere-zodii/" TargetMode="External"/><Relationship Id="rId2" Type="http://schemas.openxmlformats.org/officeDocument/2006/relationships/hyperlink" Target="https://www.horoscop20.com/zodi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photos/abou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519430"/>
            <a:ext cx="10850880" cy="2929255"/>
          </a:xfrm>
        </p:spPr>
        <p:txBody>
          <a:bodyPr>
            <a:noAutofit/>
          </a:bodyPr>
          <a:lstStyle/>
          <a:p>
            <a:r>
              <a:rPr lang="ro-RO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Teoria inteligențelor multiple în corelație cu zodiacul</a:t>
            </a:r>
            <a:endParaRPr lang="ro-RO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7170" y="4439479"/>
            <a:ext cx="6359387" cy="20423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o-RO" altLang="en-US" sz="2400" b="1" u="sng" dirty="0" smtClean="0">
                <a:solidFill>
                  <a:schemeClr val="accent2">
                    <a:lumMod val="75000"/>
                  </a:schemeClr>
                </a:solidFill>
              </a:rPr>
              <a:t>Pîrîianu Narciza</a:t>
            </a:r>
          </a:p>
          <a:p>
            <a:pPr>
              <a:lnSpc>
                <a:spcPct val="100000"/>
              </a:lnSpc>
            </a:pPr>
            <a:r>
              <a:rPr lang="ro-RO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DDF, LITERE</a:t>
            </a:r>
          </a:p>
          <a:p>
            <a:pPr>
              <a:lnSpc>
                <a:spcPct val="100000"/>
              </a:lnSpc>
            </a:pPr>
            <a:r>
              <a:rPr lang="ro-RO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ANUL I</a:t>
            </a:r>
          </a:p>
          <a:p>
            <a:pPr>
              <a:lnSpc>
                <a:spcPct val="100000"/>
              </a:lnSpc>
            </a:pPr>
            <a:r>
              <a:rPr lang="ro-RO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Curs </a:t>
            </a:r>
            <a:r>
              <a:rPr lang="ro-RO" alt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Teoria inteligențelor multiple</a:t>
            </a:r>
          </a:p>
          <a:p>
            <a:pPr>
              <a:lnSpc>
                <a:spcPct val="100000"/>
              </a:lnSpc>
            </a:pPr>
            <a:r>
              <a:rPr lang="ro-RO" alt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Prof.univ.dr. Crenguța L. Oprea</a:t>
            </a:r>
            <a:endParaRPr lang="ro-RO" alt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233742-2027x1351-zodiac-sig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695701"/>
            <a:ext cx="4938887" cy="2778124"/>
          </a:xfrm>
          <a:prstGeom prst="rect">
            <a:avLst/>
          </a:prstGeom>
        </p:spPr>
      </p:pic>
      <p:pic>
        <p:nvPicPr>
          <p:cNvPr id="6" name="Picture 5" descr="plane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100"/>
            <a:ext cx="9969500" cy="173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115" y="209233"/>
            <a:ext cx="4916557" cy="905220"/>
          </a:xfrm>
        </p:spPr>
        <p:txBody>
          <a:bodyPr>
            <a:normAutofit/>
          </a:bodyPr>
          <a:lstStyle/>
          <a:p>
            <a:r>
              <a:rPr lang="ro-RO" sz="3200" b="1" u="sng" dirty="0" smtClean="0">
                <a:solidFill>
                  <a:srgbClr val="F4E3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Zodia Săgetător</a:t>
            </a:r>
            <a:endParaRPr lang="en-US" sz="3200" b="1" u="sng" dirty="0">
              <a:solidFill>
                <a:srgbClr val="F4E3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100" y="1343660"/>
            <a:ext cx="11557000" cy="5298440"/>
          </a:xfrm>
          <a:solidFill>
            <a:srgbClr val="CCFFCC"/>
          </a:solidFill>
        </p:spPr>
        <p:txBody>
          <a:bodyPr numCol="2"/>
          <a:lstStyle/>
          <a:p>
            <a:pPr algn="l">
              <a:buFont typeface="Arial" panose="020B0604020202020204" pitchFamily="34" charset="0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Sagetatorului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concentrez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elului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evoluat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a m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o mare </a:t>
            </a:r>
            <a:r>
              <a:rPr lang="ro-RO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ncredere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univers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cur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experimentez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ro-RO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err="1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cred</a:t>
            </a:r>
            <a:r>
              <a:rPr lang="en-US" dirty="0" smtClean="0">
                <a:solidFill>
                  <a:srgbClr val="28A88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solidFill>
                <a:srgbClr val="28A88A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o-RO" dirty="0" smtClean="0">
                <a:solidFill>
                  <a:srgbClr val="1216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Este o zodie </a:t>
            </a:r>
            <a:r>
              <a:rPr lang="ro-RO" b="1" dirty="0" smtClean="0">
                <a:solidFill>
                  <a:srgbClr val="1216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atrasă de natură</a:t>
            </a:r>
            <a:r>
              <a:rPr lang="ro-RO" dirty="0" smtClean="0">
                <a:solidFill>
                  <a:srgbClr val="1216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ceea ce îi conferă conexiunea cu </a:t>
            </a:r>
            <a:r>
              <a:rPr lang="ro-RO" b="1" dirty="0" smtClean="0">
                <a:solidFill>
                  <a:srgbClr val="48D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naturalistă</a:t>
            </a:r>
            <a:r>
              <a:rPr lang="ro-RO" dirty="0" smtClean="0">
                <a:solidFill>
                  <a:srgbClr val="1216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getator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masculin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foc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predominant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activ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guvernat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planeta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Jupiter,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planeta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care spore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generozitatea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spiritualitatea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firea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filosofic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religioas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altruismul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respectul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natură, pentru tot ceea ce îl înconjoară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Această zodie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simbolul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hibern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rii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naturii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al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evolu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iei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intelectuale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spirituale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omului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simbolul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libert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depline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solidFill>
                <a:srgbClr val="121604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getatorul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o fire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facil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tocmai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individ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personalitate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independent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supus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permanent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mi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ro-RO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activitate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vesel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jovial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reia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place via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 din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plin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torului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place 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ias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lume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sportul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mi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carea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atrag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la maximum 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cauza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firii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sale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dinamice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ube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nebunie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natura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tot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natural: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plantele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copacii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animalele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ncarea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natural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firea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naturale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ea.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place mi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carea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fug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ceva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spa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care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reu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ind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ntotdeauna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extind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orizonturile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departe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nu are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locuri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apropiate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natur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la spa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largi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luminate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natural,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locuri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ncarc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religioas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spiritual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niciodat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calmul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randamentul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ro-RO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teptat</a:t>
            </a:r>
            <a:r>
              <a:rPr lang="en-US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>
              <a:buFont typeface="Arial" panose="020B0604020202020204" pitchFamily="34" charset="0"/>
            </a:pPr>
            <a:endParaRPr lang="ro-RO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9900" y="0"/>
            <a:ext cx="283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Nativii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zodiei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tor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scu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intervalul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22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noiembrie</a:t>
            </a:r>
            <a:r>
              <a:rPr lang="en-US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- 20 </a:t>
            </a:r>
            <a:r>
              <a:rPr lang="en-US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decembrie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landscape-3721755_960_7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7300" y="4377577"/>
            <a:ext cx="2921000" cy="1794623"/>
          </a:xfrm>
          <a:prstGeom prst="rect">
            <a:avLst/>
          </a:prstGeom>
        </p:spPr>
      </p:pic>
      <p:pic>
        <p:nvPicPr>
          <p:cNvPr id="6" name="Picture 5" descr="1f5929d7e0b3d57cc503aa43661901e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1" y="4267200"/>
            <a:ext cx="1614066" cy="2019300"/>
          </a:xfrm>
          <a:prstGeom prst="rect">
            <a:avLst/>
          </a:prstGeom>
        </p:spPr>
      </p:pic>
      <p:pic>
        <p:nvPicPr>
          <p:cNvPr id="7" name="Picture 6" descr="sagetator-zod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000" y="177618"/>
            <a:ext cx="1828800" cy="1029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Zodia Capricorn</a:t>
            </a:r>
            <a:endParaRPr lang="en-US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11531600" cy="5029200"/>
          </a:xfrm>
          <a:solidFill>
            <a:srgbClr val="00CCFF"/>
          </a:solidFill>
        </p:spPr>
        <p:txBody>
          <a:bodyPr numCol="2"/>
          <a:lstStyle/>
          <a:p>
            <a:pPr>
              <a:buNone/>
            </a:pPr>
            <a:r>
              <a:rPr lang="en-US" sz="1800" b="1" dirty="0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Motto-</a:t>
            </a:r>
            <a:r>
              <a:rPr lang="en-US" sz="1800" b="1" dirty="0" err="1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1800" b="1" dirty="0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Capricornului</a:t>
            </a:r>
            <a:r>
              <a:rPr lang="en-US" sz="1800" b="1" dirty="0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o-RO" sz="1800" b="1" dirty="0" smtClean="0">
              <a:solidFill>
                <a:srgbClr val="951A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o-RO" sz="1800" b="1" dirty="0" smtClean="0">
                <a:solidFill>
                  <a:srgbClr val="CF3CEC"/>
                </a:solidFill>
              </a:rPr>
              <a:t>	</a:t>
            </a:r>
            <a:r>
              <a:rPr lang="en-US" sz="1800" b="1" dirty="0" err="1" smtClean="0">
                <a:solidFill>
                  <a:srgbClr val="CF3CEC"/>
                </a:solidFill>
              </a:rPr>
              <a:t>Concretizez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smtClean="0">
                <a:solidFill>
                  <a:srgbClr val="CF3CEC"/>
                </a:solidFill>
              </a:rPr>
              <a:t>material </a:t>
            </a:r>
            <a:r>
              <a:rPr lang="en-US" sz="1800" b="1" dirty="0" err="1" smtClean="0">
                <a:solidFill>
                  <a:srgbClr val="CF3CEC"/>
                </a:solidFill>
              </a:rPr>
              <a:t>toate</a:t>
            </a:r>
            <a:r>
              <a:rPr lang="en-US" sz="1800" b="1" dirty="0" smtClean="0">
                <a:solidFill>
                  <a:srgbClr val="CF3CEC"/>
                </a:solidFill>
              </a:rPr>
              <a:t> g</a:t>
            </a:r>
            <a:r>
              <a:rPr lang="ro-RO" sz="1800" b="1" dirty="0" smtClean="0">
                <a:solidFill>
                  <a:srgbClr val="CF3CEC"/>
                </a:solidFill>
              </a:rPr>
              <a:t>â</a:t>
            </a:r>
            <a:r>
              <a:rPr lang="en-US" sz="1800" b="1" dirty="0" err="1" smtClean="0">
                <a:solidFill>
                  <a:srgbClr val="CF3CEC"/>
                </a:solidFill>
              </a:rPr>
              <a:t>ndurile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err="1" smtClean="0">
                <a:solidFill>
                  <a:srgbClr val="CF3CEC"/>
                </a:solidFill>
              </a:rPr>
              <a:t>creatoare</a:t>
            </a:r>
            <a:r>
              <a:rPr lang="en-US" sz="1800" b="1" dirty="0" smtClean="0">
                <a:solidFill>
                  <a:srgbClr val="CF3CEC"/>
                </a:solidFill>
              </a:rPr>
              <a:t> utile </a:t>
            </a:r>
            <a:r>
              <a:rPr lang="en-US" sz="1800" b="1" dirty="0" err="1" smtClean="0">
                <a:solidFill>
                  <a:srgbClr val="CF3CEC"/>
                </a:solidFill>
              </a:rPr>
              <a:t>revela</a:t>
            </a:r>
            <a:r>
              <a:rPr lang="ro-RO" sz="1800" b="1" dirty="0" smtClean="0">
                <a:solidFill>
                  <a:srgbClr val="CF3CEC"/>
                </a:solidFill>
              </a:rPr>
              <a:t>ț</a:t>
            </a:r>
            <a:r>
              <a:rPr lang="en-US" sz="1800" b="1" dirty="0" err="1" smtClean="0">
                <a:solidFill>
                  <a:srgbClr val="CF3CEC"/>
                </a:solidFill>
              </a:rPr>
              <a:t>iei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err="1" smtClean="0">
                <a:solidFill>
                  <a:srgbClr val="CF3CEC"/>
                </a:solidFill>
              </a:rPr>
              <a:t>func</a:t>
            </a:r>
            <a:r>
              <a:rPr lang="ro-RO" sz="1800" b="1" dirty="0" smtClean="0">
                <a:solidFill>
                  <a:srgbClr val="CF3CEC"/>
                </a:solidFill>
              </a:rPr>
              <a:t>ț</a:t>
            </a:r>
            <a:r>
              <a:rPr lang="en-US" sz="1800" b="1" dirty="0" err="1" smtClean="0">
                <a:solidFill>
                  <a:srgbClr val="CF3CEC"/>
                </a:solidFill>
              </a:rPr>
              <a:t>iei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err="1" smtClean="0">
                <a:solidFill>
                  <a:srgbClr val="CF3CEC"/>
                </a:solidFill>
              </a:rPr>
              <a:t>mele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err="1" smtClean="0">
                <a:solidFill>
                  <a:srgbClr val="CF3CEC"/>
                </a:solidFill>
              </a:rPr>
              <a:t>interioare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ro-RO" sz="1800" b="1" dirty="0" err="1" smtClean="0">
                <a:solidFill>
                  <a:srgbClr val="CF3CEC"/>
                </a:solidFill>
              </a:rPr>
              <a:t>ș</a:t>
            </a:r>
            <a:r>
              <a:rPr lang="en-US" sz="1800" b="1" dirty="0" err="1" smtClean="0">
                <a:solidFill>
                  <a:srgbClr val="CF3CEC"/>
                </a:solidFill>
              </a:rPr>
              <a:t>i</a:t>
            </a:r>
            <a:r>
              <a:rPr lang="en-US" sz="1800" b="1" dirty="0" smtClean="0">
                <a:solidFill>
                  <a:srgbClr val="CF3CEC"/>
                </a:solidFill>
              </a:rPr>
              <a:t> mi le </a:t>
            </a:r>
            <a:r>
              <a:rPr lang="en-US" sz="1800" b="1" dirty="0" err="1" smtClean="0">
                <a:solidFill>
                  <a:srgbClr val="CF3CEC"/>
                </a:solidFill>
              </a:rPr>
              <a:t>asum</a:t>
            </a:r>
            <a:r>
              <a:rPr lang="en-US" sz="1800" b="1" dirty="0" smtClean="0">
                <a:solidFill>
                  <a:srgbClr val="CF3CEC"/>
                </a:solidFill>
              </a:rPr>
              <a:t> cu </a:t>
            </a:r>
            <a:r>
              <a:rPr lang="en-US" sz="1800" b="1" dirty="0" err="1" smtClean="0">
                <a:solidFill>
                  <a:srgbClr val="CF3CEC"/>
                </a:solidFill>
              </a:rPr>
              <a:t>toat</a:t>
            </a:r>
            <a:r>
              <a:rPr lang="ro-RO" sz="1800" b="1" dirty="0" smtClean="0">
                <a:solidFill>
                  <a:srgbClr val="CF3CEC"/>
                </a:solidFill>
              </a:rPr>
              <a:t>ă</a:t>
            </a:r>
            <a:r>
              <a:rPr lang="en-US" sz="1800" b="1" dirty="0" smtClean="0">
                <a:solidFill>
                  <a:srgbClr val="CF3CEC"/>
                </a:solidFill>
              </a:rPr>
              <a:t> </a:t>
            </a:r>
            <a:r>
              <a:rPr lang="en-US" sz="1800" b="1" dirty="0" err="1" smtClean="0">
                <a:solidFill>
                  <a:srgbClr val="CF3CEC"/>
                </a:solidFill>
              </a:rPr>
              <a:t>libertatea</a:t>
            </a:r>
            <a:r>
              <a:rPr lang="en-US" sz="1800" b="1" dirty="0" smtClean="0">
                <a:solidFill>
                  <a:srgbClr val="CF3CEC"/>
                </a:solidFill>
              </a:rPr>
              <a:t>.</a:t>
            </a:r>
            <a:endParaRPr lang="ro-RO" sz="1800" b="1" dirty="0" smtClean="0">
              <a:solidFill>
                <a:srgbClr val="CF3CEC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121604"/>
                </a:solidFill>
              </a:rPr>
              <a:t>	Capricornul </a:t>
            </a:r>
            <a:r>
              <a:rPr lang="ro-RO" sz="1800" dirty="0" smtClean="0">
                <a:solidFill>
                  <a:srgbClr val="121604"/>
                </a:solidFill>
              </a:rPr>
              <a:t>i se potrivesc </a:t>
            </a:r>
            <a:r>
              <a:rPr lang="ro-RO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 tipuri de inteligență</a:t>
            </a:r>
            <a:r>
              <a:rPr lang="en-US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o-RO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cea verbală/lingvistică, vizuală/spațială și muzicală/ritmică</a:t>
            </a:r>
            <a:r>
              <a:rPr lang="ro-RO" sz="1800" dirty="0" smtClean="0">
                <a:solidFill>
                  <a:srgbClr val="121604"/>
                </a:solidFill>
              </a:rPr>
              <a:t>.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Capricornul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este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practic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tenace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ambi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ios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capabil</a:t>
            </a:r>
            <a:r>
              <a:rPr lang="en-US" sz="1800" dirty="0" smtClean="0">
                <a:solidFill>
                  <a:srgbClr val="121604"/>
                </a:solidFill>
              </a:rPr>
              <a:t> de </a:t>
            </a:r>
            <a:r>
              <a:rPr lang="en-US" sz="1800" dirty="0" err="1" smtClean="0">
                <a:solidFill>
                  <a:srgbClr val="121604"/>
                </a:solidFill>
              </a:rPr>
              <a:t>efort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î</a:t>
            </a:r>
            <a:r>
              <a:rPr lang="en-US" sz="1800" dirty="0" err="1" smtClean="0">
                <a:solidFill>
                  <a:srgbClr val="121604"/>
                </a:solidFill>
              </a:rPr>
              <a:t>ndelungat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pentru</a:t>
            </a:r>
            <a:r>
              <a:rPr lang="en-US" sz="1800" dirty="0" smtClean="0">
                <a:solidFill>
                  <a:srgbClr val="121604"/>
                </a:solidFill>
              </a:rPr>
              <a:t> a-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pune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smtClean="0">
                <a:solidFill>
                  <a:srgbClr val="121604"/>
                </a:solidFill>
              </a:rPr>
              <a:t>n </a:t>
            </a:r>
            <a:r>
              <a:rPr lang="en-US" sz="1800" dirty="0" err="1" smtClean="0">
                <a:solidFill>
                  <a:srgbClr val="121604"/>
                </a:solidFill>
              </a:rPr>
              <a:t>practic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ideile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duc</a:t>
            </a:r>
            <a:r>
              <a:rPr lang="ro-RO" sz="1800" dirty="0" smtClean="0">
                <a:solidFill>
                  <a:srgbClr val="121604"/>
                </a:solidFill>
              </a:rPr>
              <a:t>â</a:t>
            </a:r>
            <a:r>
              <a:rPr lang="en-US" sz="1800" dirty="0" err="1" smtClean="0">
                <a:solidFill>
                  <a:srgbClr val="121604"/>
                </a:solidFill>
              </a:rPr>
              <a:t>nd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totul</a:t>
            </a:r>
            <a:r>
              <a:rPr lang="en-US" sz="1800" dirty="0" smtClean="0">
                <a:solidFill>
                  <a:srgbClr val="121604"/>
                </a:solidFill>
              </a:rPr>
              <a:t> p</a:t>
            </a:r>
            <a:r>
              <a:rPr lang="ro-RO" sz="1800" dirty="0" smtClean="0">
                <a:solidFill>
                  <a:srgbClr val="121604"/>
                </a:solidFill>
              </a:rPr>
              <a:t>â</a:t>
            </a:r>
            <a:r>
              <a:rPr lang="en-US" sz="1800" dirty="0" smtClean="0">
                <a:solidFill>
                  <a:srgbClr val="121604"/>
                </a:solidFill>
              </a:rPr>
              <a:t>n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la cap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t cu </a:t>
            </a:r>
            <a:r>
              <a:rPr lang="en-US" sz="1800" dirty="0" err="1" smtClean="0">
                <a:solidFill>
                  <a:srgbClr val="121604"/>
                </a:solidFill>
              </a:rPr>
              <a:t>mult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r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err="1" smtClean="0">
                <a:solidFill>
                  <a:srgbClr val="121604"/>
                </a:solidFill>
              </a:rPr>
              <a:t>bdare</a:t>
            </a:r>
            <a:r>
              <a:rPr lang="en-US" sz="1800" dirty="0" smtClean="0">
                <a:solidFill>
                  <a:srgbClr val="121604"/>
                </a:solidFill>
              </a:rPr>
              <a:t>. Este </a:t>
            </a:r>
            <a:r>
              <a:rPr lang="en-US" sz="1800" dirty="0" err="1" smtClean="0">
                <a:solidFill>
                  <a:srgbClr val="121604"/>
                </a:solidFill>
              </a:rPr>
              <a:t>precaut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econom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meticulos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punctual, un </a:t>
            </a:r>
            <a:r>
              <a:rPr lang="en-US" sz="1800" dirty="0" err="1" smtClean="0">
                <a:solidFill>
                  <a:srgbClr val="121604"/>
                </a:solidFill>
              </a:rPr>
              <a:t>exemplu</a:t>
            </a:r>
            <a:r>
              <a:rPr lang="en-US" sz="1800" dirty="0" smtClean="0">
                <a:solidFill>
                  <a:srgbClr val="121604"/>
                </a:solidFill>
              </a:rPr>
              <a:t> de </a:t>
            </a:r>
            <a:r>
              <a:rPr lang="en-US" sz="1800" dirty="0" err="1" smtClean="0">
                <a:solidFill>
                  <a:srgbClr val="121604"/>
                </a:solidFill>
              </a:rPr>
              <a:t>corectitudine</a:t>
            </a:r>
            <a:r>
              <a:rPr lang="en-US" sz="1800" dirty="0" smtClean="0">
                <a:solidFill>
                  <a:srgbClr val="121604"/>
                </a:solidFill>
              </a:rPr>
              <a:t>.</a:t>
            </a:r>
            <a:endParaRPr lang="en-US" sz="1800" dirty="0" smtClean="0">
              <a:solidFill>
                <a:srgbClr val="121604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121604"/>
                </a:solidFill>
              </a:rPr>
              <a:t>	</a:t>
            </a:r>
            <a:r>
              <a:rPr lang="en-US" sz="1800" dirty="0" err="1" smtClean="0">
                <a:solidFill>
                  <a:srgbClr val="121604"/>
                </a:solidFill>
              </a:rPr>
              <a:t>Capricornul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este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perseverent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adaptabil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caut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func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smtClean="0">
                <a:solidFill>
                  <a:srgbClr val="121604"/>
                </a:solidFill>
              </a:rPr>
              <a:t>ii </a:t>
            </a:r>
            <a:r>
              <a:rPr lang="en-US" sz="1800" dirty="0" err="1" smtClean="0">
                <a:solidFill>
                  <a:srgbClr val="121604"/>
                </a:solidFill>
              </a:rPr>
              <a:t>sau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pozi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smtClean="0">
                <a:solidFill>
                  <a:srgbClr val="121604"/>
                </a:solidFill>
              </a:rPr>
              <a:t>ii care s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ofere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anse</a:t>
            </a:r>
            <a:r>
              <a:rPr lang="en-US" sz="1800" dirty="0" smtClean="0">
                <a:solidFill>
                  <a:srgbClr val="121604"/>
                </a:solidFill>
              </a:rPr>
              <a:t> de </a:t>
            </a:r>
            <a:r>
              <a:rPr lang="en-US" sz="1800" dirty="0" err="1" smtClean="0">
                <a:solidFill>
                  <a:srgbClr val="121604"/>
                </a:solidFill>
              </a:rPr>
              <a:t>exprimare</a:t>
            </a:r>
            <a:r>
              <a:rPr lang="ro-RO" sz="1800" dirty="0" smtClean="0">
                <a:solidFill>
                  <a:srgbClr val="121604"/>
                </a:solidFill>
              </a:rPr>
              <a:t> deoarece îi place </a:t>
            </a:r>
            <a:r>
              <a:rPr lang="ro-RO" sz="1800" b="1" dirty="0" smtClean="0">
                <a:solidFill>
                  <a:srgbClr val="121604"/>
                </a:solidFill>
              </a:rPr>
              <a:t>să discute, să dezbată, să argumenteze</a:t>
            </a:r>
            <a:r>
              <a:rPr lang="en-US" sz="1800" b="1" dirty="0" smtClean="0">
                <a:solidFill>
                  <a:srgbClr val="121604"/>
                </a:solidFill>
              </a:rPr>
              <a:t> </a:t>
            </a:r>
            <a:r>
              <a:rPr lang="ro-RO" sz="1800" b="1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de mi</a:t>
            </a:r>
            <a:r>
              <a:rPr lang="ro-RO" sz="1800" dirty="0" smtClean="0">
                <a:solidFill>
                  <a:srgbClr val="121604"/>
                </a:solidFill>
              </a:rPr>
              <a:t>ș</a:t>
            </a:r>
            <a:r>
              <a:rPr lang="en-US" sz="1800" dirty="0" smtClean="0">
                <a:solidFill>
                  <a:srgbClr val="121604"/>
                </a:solidFill>
              </a:rPr>
              <a:t>care </a:t>
            </a:r>
            <a:r>
              <a:rPr lang="en-US" sz="1800" dirty="0" err="1" smtClean="0">
                <a:solidFill>
                  <a:srgbClr val="121604"/>
                </a:solidFill>
              </a:rPr>
              <a:t>deplin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smtClean="0">
                <a:solidFill>
                  <a:srgbClr val="121604"/>
                </a:solidFill>
              </a:rPr>
              <a:t>n </a:t>
            </a:r>
            <a:r>
              <a:rPr lang="en-US" sz="1800" dirty="0" err="1" smtClean="0">
                <a:solidFill>
                  <a:srgbClr val="121604"/>
                </a:solidFill>
              </a:rPr>
              <a:t>domenii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unde</a:t>
            </a:r>
            <a:r>
              <a:rPr lang="en-US" sz="1800" dirty="0" smtClean="0">
                <a:solidFill>
                  <a:srgbClr val="121604"/>
                </a:solidFill>
              </a:rPr>
              <a:t> se </a:t>
            </a:r>
            <a:r>
              <a:rPr lang="en-US" sz="1800" dirty="0" err="1" smtClean="0">
                <a:solidFill>
                  <a:srgbClr val="121604"/>
                </a:solidFill>
              </a:rPr>
              <a:t>cer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activit</a:t>
            </a:r>
            <a:r>
              <a:rPr lang="ro-RO" sz="1800" dirty="0" smtClean="0">
                <a:solidFill>
                  <a:srgbClr val="121604"/>
                </a:solidFill>
              </a:rPr>
              <a:t>ăț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legate de </a:t>
            </a:r>
            <a:r>
              <a:rPr lang="en-US" sz="1800" dirty="0" err="1" smtClean="0">
                <a:solidFill>
                  <a:srgbClr val="121604"/>
                </a:solidFill>
              </a:rPr>
              <a:t>scris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comunicare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educa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transporturi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smtClean="0">
                <a:solidFill>
                  <a:srgbClr val="121604"/>
                </a:solidFill>
              </a:rPr>
              <a:t>c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l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err="1" smtClean="0">
                <a:solidFill>
                  <a:srgbClr val="121604"/>
                </a:solidFill>
              </a:rPr>
              <a:t>torii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smtClean="0">
                <a:solidFill>
                  <a:srgbClr val="121604"/>
                </a:solidFill>
              </a:rPr>
              <a:t>comer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sau</a:t>
            </a:r>
            <a:r>
              <a:rPr lang="en-US" sz="1800" dirty="0" smtClean="0">
                <a:solidFill>
                  <a:srgbClr val="121604"/>
                </a:solidFill>
              </a:rPr>
              <a:t> secretariat. Are </a:t>
            </a:r>
            <a:r>
              <a:rPr lang="en-US" sz="1800" dirty="0" err="1" smtClean="0">
                <a:solidFill>
                  <a:srgbClr val="121604"/>
                </a:solidFill>
              </a:rPr>
              <a:t>bune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calit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organizatorice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manageriale</a:t>
            </a:r>
            <a:r>
              <a:rPr lang="en-US" sz="1800" dirty="0" smtClean="0">
                <a:solidFill>
                  <a:srgbClr val="121604"/>
                </a:solidFill>
              </a:rPr>
              <a:t>, administrative, </a:t>
            </a:r>
            <a:r>
              <a:rPr lang="en-US" sz="1800" dirty="0" err="1" smtClean="0">
                <a:solidFill>
                  <a:srgbClr val="121604"/>
                </a:solidFill>
              </a:rPr>
              <a:t>dar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err="1" smtClean="0">
                <a:solidFill>
                  <a:srgbClr val="121604"/>
                </a:solidFill>
              </a:rPr>
              <a:t>nclina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spre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domenii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artistice</a:t>
            </a:r>
            <a:r>
              <a:rPr lang="en-US" sz="1800" dirty="0" smtClean="0">
                <a:solidFill>
                  <a:srgbClr val="121604"/>
                </a:solidFill>
              </a:rPr>
              <a:t> ca</a:t>
            </a:r>
            <a:r>
              <a:rPr lang="en-US" sz="1800" b="1" dirty="0" smtClean="0">
                <a:solidFill>
                  <a:srgbClr val="121604"/>
                </a:solidFill>
              </a:rPr>
              <a:t> </a:t>
            </a:r>
            <a:r>
              <a:rPr lang="en-US" sz="1800" b="1" dirty="0" err="1" smtClean="0">
                <a:solidFill>
                  <a:srgbClr val="121604"/>
                </a:solidFill>
              </a:rPr>
              <a:t>pictura</a:t>
            </a:r>
            <a:r>
              <a:rPr lang="en-US" sz="1800" b="1" dirty="0" smtClean="0">
                <a:solidFill>
                  <a:srgbClr val="121604"/>
                </a:solidFill>
              </a:rPr>
              <a:t>, </a:t>
            </a:r>
            <a:r>
              <a:rPr lang="en-US" sz="1800" b="1" dirty="0" err="1" smtClean="0">
                <a:solidFill>
                  <a:srgbClr val="121604"/>
                </a:solidFill>
              </a:rPr>
              <a:t>designul</a:t>
            </a:r>
            <a:r>
              <a:rPr lang="en-US" sz="1800" b="1" dirty="0" smtClean="0">
                <a:solidFill>
                  <a:srgbClr val="121604"/>
                </a:solidFill>
              </a:rPr>
              <a:t>, </a:t>
            </a:r>
            <a:r>
              <a:rPr lang="en-US" sz="1800" b="1" dirty="0" err="1" smtClean="0">
                <a:solidFill>
                  <a:srgbClr val="121604"/>
                </a:solidFill>
              </a:rPr>
              <a:t>sculptura</a:t>
            </a:r>
            <a:r>
              <a:rPr lang="en-US" sz="1800" b="1" dirty="0" smtClean="0">
                <a:solidFill>
                  <a:srgbClr val="121604"/>
                </a:solidFill>
              </a:rPr>
              <a:t>, </a:t>
            </a:r>
            <a:r>
              <a:rPr lang="en-US" sz="1800" b="1" dirty="0" err="1" smtClean="0">
                <a:solidFill>
                  <a:srgbClr val="121604"/>
                </a:solidFill>
              </a:rPr>
              <a:t>compozi</a:t>
            </a:r>
            <a:r>
              <a:rPr lang="ro-RO" sz="1800" b="1" dirty="0" smtClean="0">
                <a:solidFill>
                  <a:srgbClr val="121604"/>
                </a:solidFill>
              </a:rPr>
              <a:t>ț</a:t>
            </a:r>
            <a:r>
              <a:rPr lang="en-US" sz="1800" b="1" dirty="0" err="1" smtClean="0">
                <a:solidFill>
                  <a:srgbClr val="121604"/>
                </a:solidFill>
              </a:rPr>
              <a:t>ia</a:t>
            </a:r>
            <a:r>
              <a:rPr lang="en-US" sz="1800" b="1" dirty="0" smtClean="0">
                <a:solidFill>
                  <a:srgbClr val="121604"/>
                </a:solidFill>
              </a:rPr>
              <a:t> </a:t>
            </a:r>
            <a:r>
              <a:rPr lang="en-US" sz="1800" b="1" dirty="0" err="1" smtClean="0">
                <a:solidFill>
                  <a:srgbClr val="121604"/>
                </a:solidFill>
              </a:rPr>
              <a:t>muzical</a:t>
            </a:r>
            <a:r>
              <a:rPr lang="ro-RO" sz="1800" b="1" dirty="0" smtClean="0">
                <a:solidFill>
                  <a:srgbClr val="121604"/>
                </a:solidFill>
              </a:rPr>
              <a:t>ă</a:t>
            </a:r>
            <a:r>
              <a:rPr lang="en-US" sz="1800" b="1" dirty="0" smtClean="0">
                <a:solidFill>
                  <a:srgbClr val="121604"/>
                </a:solidFill>
              </a:rPr>
              <a:t>, </a:t>
            </a:r>
            <a:r>
              <a:rPr lang="en-US" sz="1800" b="1" dirty="0" err="1" smtClean="0">
                <a:solidFill>
                  <a:srgbClr val="121604"/>
                </a:solidFill>
              </a:rPr>
              <a:t>poezia</a:t>
            </a:r>
            <a:r>
              <a:rPr lang="en-US" sz="1800" dirty="0" smtClean="0">
                <a:solidFill>
                  <a:srgbClr val="121604"/>
                </a:solidFill>
              </a:rPr>
              <a:t>. </a:t>
            </a:r>
            <a:r>
              <a:rPr lang="en-US" sz="1800" dirty="0" err="1" smtClean="0">
                <a:solidFill>
                  <a:srgbClr val="121604"/>
                </a:solidFill>
              </a:rPr>
              <a:t>Poate</a:t>
            </a:r>
            <a:r>
              <a:rPr lang="en-US" sz="1800" dirty="0" smtClean="0">
                <a:solidFill>
                  <a:srgbClr val="121604"/>
                </a:solidFill>
              </a:rPr>
              <a:t> dob</a:t>
            </a:r>
            <a:r>
              <a:rPr lang="ro-RO" sz="1800" dirty="0" smtClean="0">
                <a:solidFill>
                  <a:srgbClr val="121604"/>
                </a:solidFill>
              </a:rPr>
              <a:t>â</a:t>
            </a:r>
            <a:r>
              <a:rPr lang="en-US" sz="1800" dirty="0" err="1" smtClean="0">
                <a:solidFill>
                  <a:srgbClr val="121604"/>
                </a:solidFill>
              </a:rPr>
              <a:t>ndi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succes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smtClean="0">
                <a:solidFill>
                  <a:srgbClr val="121604"/>
                </a:solidFill>
              </a:rPr>
              <a:t>n </a:t>
            </a:r>
            <a:r>
              <a:rPr lang="en-US" sz="1800" dirty="0" err="1" smtClean="0">
                <a:solidFill>
                  <a:srgbClr val="121604"/>
                </a:solidFill>
              </a:rPr>
              <a:t>fruntea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unei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afaceri</a:t>
            </a:r>
            <a:r>
              <a:rPr lang="en-US" sz="1800" dirty="0" smtClean="0">
                <a:solidFill>
                  <a:srgbClr val="121604"/>
                </a:solidFill>
              </a:rPr>
              <a:t> legate </a:t>
            </a:r>
            <a:r>
              <a:rPr lang="en-US" sz="1800" b="1" dirty="0" smtClean="0">
                <a:solidFill>
                  <a:srgbClr val="121604"/>
                </a:solidFill>
              </a:rPr>
              <a:t>de mod</a:t>
            </a:r>
            <a:r>
              <a:rPr lang="ro-RO" sz="1800" b="1" dirty="0" smtClean="0">
                <a:solidFill>
                  <a:srgbClr val="121604"/>
                </a:solidFill>
              </a:rPr>
              <a:t>ă</a:t>
            </a:r>
            <a:r>
              <a:rPr lang="en-US" sz="1800" b="1" dirty="0" smtClean="0">
                <a:solidFill>
                  <a:srgbClr val="121604"/>
                </a:solidFill>
              </a:rPr>
              <a:t>, </a:t>
            </a:r>
            <a:r>
              <a:rPr lang="en-US" sz="1800" b="1" dirty="0" err="1" smtClean="0">
                <a:solidFill>
                  <a:srgbClr val="121604"/>
                </a:solidFill>
              </a:rPr>
              <a:t>frumuse</a:t>
            </a:r>
            <a:r>
              <a:rPr lang="ro-RO" sz="1800" b="1" dirty="0" smtClean="0">
                <a:solidFill>
                  <a:srgbClr val="121604"/>
                </a:solidFill>
              </a:rPr>
              <a:t>ț</a:t>
            </a:r>
            <a:r>
              <a:rPr lang="en-US" sz="1800" b="1" dirty="0" smtClean="0">
                <a:solidFill>
                  <a:srgbClr val="121604"/>
                </a:solidFill>
              </a:rPr>
              <a:t>e, art</a:t>
            </a:r>
            <a:r>
              <a:rPr lang="ro-RO" sz="1800" b="1" dirty="0" smtClean="0">
                <a:solidFill>
                  <a:srgbClr val="121604"/>
                </a:solidFill>
              </a:rPr>
              <a:t>ă</a:t>
            </a:r>
            <a:r>
              <a:rPr lang="en-US" sz="1800" b="1" dirty="0" smtClean="0">
                <a:solidFill>
                  <a:srgbClr val="121604"/>
                </a:solidFill>
              </a:rPr>
              <a:t> </a:t>
            </a:r>
            <a:r>
              <a:rPr lang="en-US" sz="1800" b="1" dirty="0" err="1" smtClean="0">
                <a:solidFill>
                  <a:srgbClr val="121604"/>
                </a:solidFill>
              </a:rPr>
              <a:t>sau</a:t>
            </a:r>
            <a:r>
              <a:rPr lang="en-US" sz="1800" b="1" dirty="0" smtClean="0">
                <a:solidFill>
                  <a:srgbClr val="121604"/>
                </a:solidFill>
              </a:rPr>
              <a:t> </a:t>
            </a:r>
            <a:r>
              <a:rPr lang="en-US" sz="1800" b="1" dirty="0" err="1" smtClean="0">
                <a:solidFill>
                  <a:srgbClr val="121604"/>
                </a:solidFill>
              </a:rPr>
              <a:t>divertisment</a:t>
            </a:r>
            <a:r>
              <a:rPr lang="ro-RO" sz="1800" dirty="0" smtClean="0">
                <a:solidFill>
                  <a:srgbClr val="121604"/>
                </a:solidFill>
              </a:rPr>
              <a:t>. </a:t>
            </a:r>
            <a:r>
              <a:rPr lang="en-US" sz="1800" dirty="0" smtClean="0">
                <a:solidFill>
                  <a:srgbClr val="121604"/>
                </a:solidFill>
              </a:rPr>
              <a:t>R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err="1" smtClean="0">
                <a:solidFill>
                  <a:srgbClr val="121604"/>
                </a:solidFill>
              </a:rPr>
              <a:t>bd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tor, </a:t>
            </a:r>
            <a:r>
              <a:rPr lang="en-US" sz="1800" dirty="0" err="1" smtClean="0">
                <a:solidFill>
                  <a:srgbClr val="121604"/>
                </a:solidFill>
              </a:rPr>
              <a:t>ra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ional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intelectual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Capricornul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trece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totul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prin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prisma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ra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iunii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î</a:t>
            </a:r>
            <a:r>
              <a:rPr lang="en-US" sz="1800" dirty="0" err="1" smtClean="0">
                <a:solidFill>
                  <a:srgbClr val="121604"/>
                </a:solidFill>
              </a:rPr>
              <a:t>nainte</a:t>
            </a:r>
            <a:r>
              <a:rPr lang="en-US" sz="1800" dirty="0" smtClean="0">
                <a:solidFill>
                  <a:srgbClr val="121604"/>
                </a:solidFill>
              </a:rPr>
              <a:t> de a-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fixa</a:t>
            </a:r>
            <a:r>
              <a:rPr lang="en-US" sz="1800" dirty="0" smtClean="0">
                <a:solidFill>
                  <a:srgbClr val="121604"/>
                </a:solidFill>
              </a:rPr>
              <a:t> un tel. </a:t>
            </a:r>
            <a:r>
              <a:rPr lang="en-US" sz="1800" dirty="0" err="1" smtClean="0">
                <a:solidFill>
                  <a:srgbClr val="121604"/>
                </a:solidFill>
              </a:rPr>
              <a:t>Alege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err="1" smtClean="0">
                <a:solidFill>
                  <a:srgbClr val="121604"/>
                </a:solidFill>
              </a:rPr>
              <a:t>î</a:t>
            </a:r>
            <a:r>
              <a:rPr lang="en-US" sz="1800" dirty="0" err="1" smtClean="0">
                <a:solidFill>
                  <a:srgbClr val="121604"/>
                </a:solidFill>
              </a:rPr>
              <a:t>ntotdeauna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cele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mai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bune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solu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smtClean="0">
                <a:solidFill>
                  <a:srgbClr val="121604"/>
                </a:solidFill>
              </a:rPr>
              <a:t>ii din </a:t>
            </a:r>
            <a:r>
              <a:rPr lang="en-US" sz="1800" dirty="0" err="1" smtClean="0">
                <a:solidFill>
                  <a:srgbClr val="121604"/>
                </a:solidFill>
              </a:rPr>
              <a:t>multitudinea</a:t>
            </a:r>
            <a:r>
              <a:rPr lang="en-US" sz="1800" dirty="0" smtClean="0">
                <a:solidFill>
                  <a:srgbClr val="121604"/>
                </a:solidFill>
              </a:rPr>
              <a:t> de alternative </a:t>
            </a:r>
            <a:r>
              <a:rPr lang="en-US" sz="1800" dirty="0" err="1" smtClean="0">
                <a:solidFill>
                  <a:srgbClr val="121604"/>
                </a:solidFill>
              </a:rPr>
              <a:t>posibile</a:t>
            </a:r>
            <a:r>
              <a:rPr lang="en-US" sz="1800" dirty="0" smtClean="0">
                <a:solidFill>
                  <a:srgbClr val="121604"/>
                </a:solidFill>
              </a:rPr>
              <a:t>, </a:t>
            </a:r>
            <a:r>
              <a:rPr lang="en-US" sz="1800" dirty="0" err="1" smtClean="0">
                <a:solidFill>
                  <a:srgbClr val="121604"/>
                </a:solidFill>
              </a:rPr>
              <a:t>ajutat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fiind</a:t>
            </a:r>
            <a:r>
              <a:rPr lang="en-US" sz="1800" dirty="0" smtClean="0">
                <a:solidFill>
                  <a:srgbClr val="121604"/>
                </a:solidFill>
              </a:rPr>
              <a:t> de un </a:t>
            </a:r>
            <a:r>
              <a:rPr lang="en-US" sz="1800" dirty="0" err="1" smtClean="0">
                <a:solidFill>
                  <a:srgbClr val="121604"/>
                </a:solidFill>
              </a:rPr>
              <a:t>sim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practic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deosebit</a:t>
            </a:r>
            <a:r>
              <a:rPr lang="en-US" sz="1800" dirty="0" smtClean="0">
                <a:solidFill>
                  <a:srgbClr val="121604"/>
                </a:solidFill>
              </a:rPr>
              <a:t>. Conservator </a:t>
            </a:r>
            <a:r>
              <a:rPr lang="ro-RO" sz="1800" dirty="0" err="1" smtClean="0">
                <a:solidFill>
                  <a:srgbClr val="121604"/>
                </a:solidFill>
              </a:rPr>
              <a:t>ș</a:t>
            </a:r>
            <a:r>
              <a:rPr lang="en-US" sz="1800" dirty="0" err="1" smtClean="0">
                <a:solidFill>
                  <a:srgbClr val="121604"/>
                </a:solidFill>
              </a:rPr>
              <a:t>i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en-US" sz="1800" dirty="0" err="1" smtClean="0">
                <a:solidFill>
                  <a:srgbClr val="121604"/>
                </a:solidFill>
              </a:rPr>
              <a:t>tradi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ionalist</a:t>
            </a:r>
            <a:r>
              <a:rPr lang="en-US" sz="1800" dirty="0" smtClean="0">
                <a:solidFill>
                  <a:srgbClr val="121604"/>
                </a:solidFill>
              </a:rPr>
              <a:t>, nu </a:t>
            </a:r>
            <a:r>
              <a:rPr lang="en-US" sz="1800" dirty="0" err="1" smtClean="0">
                <a:solidFill>
                  <a:srgbClr val="121604"/>
                </a:solidFill>
              </a:rPr>
              <a:t>exagereaz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smtClean="0">
                <a:solidFill>
                  <a:srgbClr val="121604"/>
                </a:solidFill>
              </a:rPr>
              <a:t> cu </a:t>
            </a:r>
            <a:r>
              <a:rPr lang="en-US" sz="1800" dirty="0" err="1" smtClean="0">
                <a:solidFill>
                  <a:srgbClr val="121604"/>
                </a:solidFill>
              </a:rPr>
              <a:t>nimic</a:t>
            </a:r>
            <a:r>
              <a:rPr lang="en-US" sz="1800" dirty="0" smtClean="0">
                <a:solidFill>
                  <a:srgbClr val="121604"/>
                </a:solidFill>
              </a:rPr>
              <a:t>, p</a:t>
            </a:r>
            <a:r>
              <a:rPr lang="ro-RO" sz="1800" dirty="0" smtClean="0">
                <a:solidFill>
                  <a:srgbClr val="121604"/>
                </a:solidFill>
              </a:rPr>
              <a:t>ă</a:t>
            </a:r>
            <a:r>
              <a:rPr lang="en-US" sz="1800" dirty="0" err="1" smtClean="0">
                <a:solidFill>
                  <a:srgbClr val="121604"/>
                </a:solidFill>
              </a:rPr>
              <a:t>str</a:t>
            </a:r>
            <a:r>
              <a:rPr lang="ro-RO" sz="1800" dirty="0" smtClean="0">
                <a:solidFill>
                  <a:srgbClr val="121604"/>
                </a:solidFill>
              </a:rPr>
              <a:t>â</a:t>
            </a:r>
            <a:r>
              <a:rPr lang="en-US" sz="1800" dirty="0" err="1" smtClean="0">
                <a:solidFill>
                  <a:srgbClr val="121604"/>
                </a:solidFill>
              </a:rPr>
              <a:t>nd</a:t>
            </a:r>
            <a:r>
              <a:rPr lang="en-US" sz="1800" dirty="0" smtClean="0">
                <a:solidFill>
                  <a:srgbClr val="121604"/>
                </a:solidFill>
              </a:rPr>
              <a:t> o </a:t>
            </a:r>
            <a:r>
              <a:rPr lang="en-US" sz="1800" dirty="0" err="1" smtClean="0">
                <a:solidFill>
                  <a:srgbClr val="121604"/>
                </a:solidFill>
              </a:rPr>
              <a:t>modera</a:t>
            </a:r>
            <a:r>
              <a:rPr lang="ro-RO" sz="1800" dirty="0" smtClean="0">
                <a:solidFill>
                  <a:srgbClr val="121604"/>
                </a:solidFill>
              </a:rPr>
              <a:t>ț</a:t>
            </a:r>
            <a:r>
              <a:rPr lang="en-US" sz="1800" dirty="0" err="1" smtClean="0">
                <a:solidFill>
                  <a:srgbClr val="121604"/>
                </a:solidFill>
              </a:rPr>
              <a:t>ie</a:t>
            </a:r>
            <a:r>
              <a:rPr lang="en-US" sz="1800" dirty="0" smtClean="0">
                <a:solidFill>
                  <a:srgbClr val="121604"/>
                </a:solidFill>
              </a:rPr>
              <a:t> </a:t>
            </a:r>
            <a:r>
              <a:rPr lang="ro-RO" sz="1800" dirty="0" smtClean="0">
                <a:solidFill>
                  <a:srgbClr val="121604"/>
                </a:solidFill>
              </a:rPr>
              <a:t>î</a:t>
            </a:r>
            <a:r>
              <a:rPr lang="en-US" sz="1800" dirty="0" smtClean="0">
                <a:solidFill>
                  <a:srgbClr val="121604"/>
                </a:solidFill>
              </a:rPr>
              <a:t>n </a:t>
            </a:r>
            <a:r>
              <a:rPr lang="en-US" sz="1800" dirty="0" err="1" smtClean="0">
                <a:solidFill>
                  <a:srgbClr val="121604"/>
                </a:solidFill>
              </a:rPr>
              <a:t>toate</a:t>
            </a:r>
            <a:r>
              <a:rPr lang="en-US" sz="1800" dirty="0" smtClean="0">
                <a:solidFill>
                  <a:srgbClr val="121604"/>
                </a:solidFill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0" y="0"/>
            <a:ext cx="2476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21604"/>
                </a:solidFill>
              </a:rPr>
              <a:t>Nativii</a:t>
            </a:r>
            <a:r>
              <a:rPr lang="en-US" b="1" dirty="0" smtClean="0">
                <a:solidFill>
                  <a:srgbClr val="121604"/>
                </a:solidFill>
              </a:rPr>
              <a:t> </a:t>
            </a:r>
            <a:r>
              <a:rPr lang="en-US" b="1" dirty="0" err="1" smtClean="0">
                <a:solidFill>
                  <a:srgbClr val="121604"/>
                </a:solidFill>
              </a:rPr>
              <a:t>zodiei</a:t>
            </a:r>
            <a:r>
              <a:rPr lang="en-US" b="1" dirty="0" smtClean="0">
                <a:solidFill>
                  <a:srgbClr val="121604"/>
                </a:solidFill>
              </a:rPr>
              <a:t> Capricorn </a:t>
            </a:r>
            <a:r>
              <a:rPr lang="en-US" b="1" dirty="0" err="1" smtClean="0">
                <a:solidFill>
                  <a:srgbClr val="121604"/>
                </a:solidFill>
              </a:rPr>
              <a:t>sunt</a:t>
            </a:r>
            <a:r>
              <a:rPr lang="en-US" b="1" dirty="0" smtClean="0">
                <a:solidFill>
                  <a:srgbClr val="121604"/>
                </a:solidFill>
              </a:rPr>
              <a:t> n</a:t>
            </a:r>
            <a:r>
              <a:rPr lang="ro-RO" b="1" dirty="0" smtClean="0">
                <a:solidFill>
                  <a:srgbClr val="121604"/>
                </a:solidFill>
              </a:rPr>
              <a:t>ă</a:t>
            </a:r>
            <a:r>
              <a:rPr lang="en-US" b="1" dirty="0" err="1" smtClean="0">
                <a:solidFill>
                  <a:srgbClr val="121604"/>
                </a:solidFill>
              </a:rPr>
              <a:t>scu</a:t>
            </a:r>
            <a:r>
              <a:rPr lang="ro-RO" b="1" dirty="0" smtClean="0">
                <a:solidFill>
                  <a:srgbClr val="121604"/>
                </a:solidFill>
              </a:rPr>
              <a:t>ț</a:t>
            </a:r>
            <a:r>
              <a:rPr lang="en-US" b="1" dirty="0" err="1" smtClean="0">
                <a:solidFill>
                  <a:srgbClr val="121604"/>
                </a:solidFill>
              </a:rPr>
              <a:t>i</a:t>
            </a:r>
            <a:r>
              <a:rPr lang="en-US" b="1" dirty="0" smtClean="0">
                <a:solidFill>
                  <a:srgbClr val="121604"/>
                </a:solidFill>
              </a:rPr>
              <a:t> </a:t>
            </a:r>
            <a:r>
              <a:rPr lang="ro-RO" b="1" dirty="0" smtClean="0">
                <a:solidFill>
                  <a:srgbClr val="121604"/>
                </a:solidFill>
              </a:rPr>
              <a:t>î</a:t>
            </a:r>
            <a:r>
              <a:rPr lang="en-US" b="1" dirty="0" smtClean="0">
                <a:solidFill>
                  <a:srgbClr val="121604"/>
                </a:solidFill>
              </a:rPr>
              <a:t>n </a:t>
            </a:r>
            <a:r>
              <a:rPr lang="en-US" b="1" dirty="0" err="1" smtClean="0">
                <a:solidFill>
                  <a:srgbClr val="121604"/>
                </a:solidFill>
              </a:rPr>
              <a:t>intervalul</a:t>
            </a:r>
            <a:r>
              <a:rPr lang="en-US" b="1" dirty="0" smtClean="0">
                <a:solidFill>
                  <a:srgbClr val="121604"/>
                </a:solidFill>
              </a:rPr>
              <a:t> 21 </a:t>
            </a:r>
            <a:r>
              <a:rPr lang="en-US" b="1" dirty="0" err="1" smtClean="0">
                <a:solidFill>
                  <a:srgbClr val="121604"/>
                </a:solidFill>
              </a:rPr>
              <a:t>decembrie</a:t>
            </a:r>
            <a:r>
              <a:rPr lang="en-US" b="1" dirty="0" smtClean="0">
                <a:solidFill>
                  <a:srgbClr val="121604"/>
                </a:solidFill>
              </a:rPr>
              <a:t> - 19 </a:t>
            </a:r>
            <a:r>
              <a:rPr lang="en-US" b="1" dirty="0" err="1" smtClean="0">
                <a:solidFill>
                  <a:srgbClr val="121604"/>
                </a:solidFill>
              </a:rPr>
              <a:t>ianuarie</a:t>
            </a:r>
            <a:r>
              <a:rPr lang="en-US" b="1" dirty="0" smtClean="0">
                <a:solidFill>
                  <a:srgbClr val="121604"/>
                </a:solidFill>
              </a:rPr>
              <a:t>.</a:t>
            </a:r>
            <a:endParaRPr lang="en-US" b="1" dirty="0">
              <a:solidFill>
                <a:srgbClr val="121604"/>
              </a:solidFill>
            </a:endParaRPr>
          </a:p>
        </p:txBody>
      </p:sp>
      <p:pic>
        <p:nvPicPr>
          <p:cNvPr id="5" name="Picture 4" descr="penita-scriitor-768x4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1" y="5156562"/>
            <a:ext cx="2260600" cy="1447438"/>
          </a:xfrm>
          <a:prstGeom prst="rect">
            <a:avLst/>
          </a:prstGeom>
        </p:spPr>
      </p:pic>
      <p:pic>
        <p:nvPicPr>
          <p:cNvPr id="6" name="Picture 5" descr="pexels-photo-207665-870x4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5061606"/>
            <a:ext cx="3152775" cy="1558268"/>
          </a:xfrm>
          <a:prstGeom prst="rect">
            <a:avLst/>
          </a:prstGeom>
        </p:spPr>
      </p:pic>
      <p:pic>
        <p:nvPicPr>
          <p:cNvPr id="7" name="Picture 6" descr="Capricor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0"/>
            <a:ext cx="2528711" cy="142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Zodia Vărsător</a:t>
            </a:r>
            <a:endParaRPr lang="en-US" b="1" u="sng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10972800" cy="5461000"/>
          </a:xfr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numCol="2"/>
          <a:lstStyle/>
          <a:p>
            <a:pPr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Varsatorului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o-RO" sz="19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Devin din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clar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spontan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dedic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nevoilor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fiin</a:t>
            </a:r>
            <a:r>
              <a:rPr lang="ro-RO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mele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interioare</a:t>
            </a:r>
            <a:r>
              <a:rPr lang="en-US" sz="19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9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Vărsătorul are o </a:t>
            </a:r>
            <a:r>
              <a:rPr lang="ro-RO" sz="1900" b="1" dirty="0" smtClean="0">
                <a:solidFill>
                  <a:srgbClr val="CF3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inteligență interpersonală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capabil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dedice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ac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iunilor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umanitare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tie 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lucreze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beneficiul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umanit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excentric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ncredere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face parte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echip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ă. </a:t>
            </a:r>
            <a:r>
              <a:rPr lang="ro-RO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oate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lucra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mare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Preocuparea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principal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societatea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general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individuale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vreunei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implic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ional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munca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exigent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critic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afl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pozi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autoritar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F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ndoial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lider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organizator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excelent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 are capacitatea 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 a î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elege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firea</a:t>
            </a:r>
            <a:r>
              <a:rPr lang="en-US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ă, de a fi empatic cu cei din jur.</a:t>
            </a:r>
          </a:p>
          <a:p>
            <a:pPr>
              <a:buNone/>
            </a:pP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Egalitatea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libertatea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dreptatea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teva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principiile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ale V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torului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tratat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ca o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progresist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atras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cauze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umanitare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și de </a:t>
            </a:r>
            <a:r>
              <a:rPr lang="ro-RO" sz="1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rezolvarea conflictelor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ceva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original,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naintea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semenilor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9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Posibilit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a-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carier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un hobby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chirurgia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cercetarea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investigarea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consultan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financiar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asigur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burs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brocheraj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politic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electronic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servicii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sociale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psihiatrie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hipnoz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astrologie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Firea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eleg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toare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apropie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suferin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umanit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ii,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dedic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ndu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-se c</a:t>
            </a:r>
            <a:r>
              <a:rPr lang="ro-RO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acesteia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cu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generozitate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amabilitate</a:t>
            </a:r>
            <a:r>
              <a:rPr lang="en-US" sz="19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1169" y="0"/>
            <a:ext cx="327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V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rs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smtClean="0">
                <a:solidFill>
                  <a:schemeClr val="tx2"/>
                </a:solidFill>
              </a:rPr>
              <a:t>tor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20 </a:t>
            </a:r>
            <a:r>
              <a:rPr lang="en-US" b="1" dirty="0" err="1" smtClean="0">
                <a:solidFill>
                  <a:schemeClr val="tx2"/>
                </a:solidFill>
              </a:rPr>
              <a:t>ianuarie</a:t>
            </a:r>
            <a:r>
              <a:rPr lang="en-US" b="1" dirty="0" smtClean="0">
                <a:solidFill>
                  <a:schemeClr val="tx2"/>
                </a:solidFill>
              </a:rPr>
              <a:t> - 18 </a:t>
            </a:r>
            <a:r>
              <a:rPr lang="en-US" b="1" dirty="0" err="1" smtClean="0">
                <a:solidFill>
                  <a:schemeClr val="tx2"/>
                </a:solidFill>
              </a:rPr>
              <a:t>februarie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1200x625-00-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0546" y="5331618"/>
            <a:ext cx="2930653" cy="1526382"/>
          </a:xfrm>
          <a:prstGeom prst="rect">
            <a:avLst/>
          </a:prstGeom>
        </p:spPr>
      </p:pic>
      <p:pic>
        <p:nvPicPr>
          <p:cNvPr id="7" name="Picture 6" descr="varsator_01_d61a5f9c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203200"/>
            <a:ext cx="11811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CF3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Zodia Pești</a:t>
            </a:r>
            <a:endParaRPr lang="en-US" b="1" u="sng" dirty="0">
              <a:solidFill>
                <a:srgbClr val="CF3C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35100"/>
            <a:ext cx="11645900" cy="5257800"/>
          </a:xfrm>
          <a:gradFill flip="none" rotWithShape="1">
            <a:gsLst>
              <a:gs pos="0">
                <a:srgbClr val="951AAA">
                  <a:tint val="66000"/>
                  <a:satMod val="160000"/>
                </a:srgbClr>
              </a:gs>
              <a:gs pos="50000">
                <a:srgbClr val="951AAA">
                  <a:tint val="44500"/>
                  <a:satMod val="160000"/>
                </a:srgbClr>
              </a:gs>
              <a:gs pos="100000">
                <a:srgbClr val="951AA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numCol="2"/>
          <a:lstStyle/>
          <a:p>
            <a:pPr>
              <a:buNone/>
            </a:pP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Pestilor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eliberez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form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limitare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ncredere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nelimita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tă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n mine </a:t>
            </a:r>
            <a:r>
              <a:rPr lang="ro-RO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poten</a:t>
            </a:r>
            <a:r>
              <a:rPr lang="ro-RO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ialul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meu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intuitiv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inspirat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b="1" dirty="0" err="1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solidFill>
                  <a:srgbClr val="ED65E3"/>
                </a:solidFill>
                <a:latin typeface="Times New Roman" pitchFamily="18" charset="0"/>
                <a:cs typeface="Times New Roman" pitchFamily="18" charset="0"/>
              </a:rPr>
              <a:t> creator.</a:t>
            </a:r>
            <a:endParaRPr lang="ro-RO" sz="1600" b="1" dirty="0" smtClean="0">
              <a:solidFill>
                <a:srgbClr val="ED65E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	Acestei zodii i se potrivește </a:t>
            </a:r>
            <a:r>
              <a:rPr lang="ro-RO" sz="1600" b="1" dirty="0" smtClean="0">
                <a:solidFill>
                  <a:srgbClr val="FC84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muzicală, dar și cea interpersonală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feminin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predominant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ional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empatică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guvernat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planeta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Neptun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planet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care spore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imagina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intui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premoni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iei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sensibilitatea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receptivitatea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ideali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cu o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sensibilitate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exagerat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creativi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tori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o-RO" sz="1600" dirty="0" smtClean="0">
              <a:solidFill>
                <a:srgbClr val="1216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timizi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rezerva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ascunz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fapt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calit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deosebite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care nu le pot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scoate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iveal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Nu le place s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atrag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aten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din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aceast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cauz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aprecia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adev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rata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ferici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dedic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altora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munca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exclusiv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beneficiul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celor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jur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neglij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ndu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sine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Le place s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singuri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retra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cu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propriile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nduri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eventual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preocupa</a:t>
            </a:r>
            <a:r>
              <a:rPr lang="ro-RO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arte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dedic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tot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600" dirty="0" smtClean="0">
              <a:solidFill>
                <a:srgbClr val="1216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sensibili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ideali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tor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atra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planuri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idei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Creativi</a:t>
            </a:r>
            <a:r>
              <a:rPr lang="en-US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spirituali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mistici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au o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dispozi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introspectiv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ncat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celor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jur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eleag</a:t>
            </a: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Peştii sunt </a:t>
            </a:r>
            <a:r>
              <a:rPr lang="vi-VN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zodii creative, care sunt conectate cu părţile lor expresive mai mult decât oricare alt semn. Trebuie să creeze mereu ceva ca să fie fericiţi</a:t>
            </a:r>
            <a:r>
              <a:rPr lang="vi-VN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>
              <a:buNone/>
            </a:pPr>
            <a:r>
              <a:rPr lang="ro-RO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Mulţi </a:t>
            </a:r>
            <a:r>
              <a:rPr lang="vi-VN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Peşti </a:t>
            </a:r>
            <a:r>
              <a:rPr lang="vi-VN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se îndreaptă spre muzică </a:t>
            </a:r>
            <a:r>
              <a:rPr lang="vi-VN" sz="16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pentru asta. Dacă un nativ din această zodie nu este muzician, cu siguranţă </a:t>
            </a:r>
            <a:r>
              <a:rPr lang="vi-VN" sz="16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apreciază şi fredonează versuri mai mult decât majoritatea. Ei se simt în viaţă când sunt inventivi, iar muzica se schimbă mereu şi îi inspiră.</a:t>
            </a:r>
            <a:endParaRPr lang="en-US" sz="1600" b="1" dirty="0" smtClean="0">
              <a:solidFill>
                <a:srgbClr val="12160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1216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200" y="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Nativii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zodiei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Pe</a:t>
            </a:r>
            <a:r>
              <a:rPr lang="ro-RO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ș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ti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sunt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n</a:t>
            </a:r>
            <a:r>
              <a:rPr lang="ro-RO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ă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scu</a:t>
            </a:r>
            <a:r>
              <a:rPr lang="ro-RO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ț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ro-RO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î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n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intervalul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19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februarie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- 20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martie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endParaRPr lang="en-US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z45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949700"/>
            <a:ext cx="4762059" cy="2455862"/>
          </a:xfrm>
          <a:prstGeom prst="rect">
            <a:avLst/>
          </a:prstGeom>
        </p:spPr>
      </p:pic>
      <p:pic>
        <p:nvPicPr>
          <p:cNvPr id="6" name="Picture 5" descr="zodia-pest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0"/>
            <a:ext cx="2237849" cy="126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951A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Bibliografie</a:t>
            </a:r>
            <a:endParaRPr lang="en-US" b="1" u="sng" dirty="0">
              <a:solidFill>
                <a:srgbClr val="951A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CF3CEC">
                  <a:tint val="66000"/>
                  <a:satMod val="160000"/>
                </a:srgbClr>
              </a:gs>
              <a:gs pos="50000">
                <a:srgbClr val="CF3CEC">
                  <a:tint val="44500"/>
                  <a:satMod val="160000"/>
                </a:srgbClr>
              </a:gs>
              <a:gs pos="100000">
                <a:srgbClr val="CF3CE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z="2400" dirty="0" smtClean="0">
                <a:solidFill>
                  <a:srgbClr val="121604"/>
                </a:solidFill>
              </a:rPr>
              <a:t>Curs 1 </a:t>
            </a:r>
            <a:r>
              <a:rPr lang="en-US" sz="2400" dirty="0" err="1" smtClean="0">
                <a:solidFill>
                  <a:srgbClr val="121604"/>
                </a:solidFill>
              </a:rPr>
              <a:t>Teoria</a:t>
            </a:r>
            <a:r>
              <a:rPr lang="en-US" sz="2400" dirty="0" smtClean="0">
                <a:solidFill>
                  <a:srgbClr val="121604"/>
                </a:solidFill>
              </a:rPr>
              <a:t> </a:t>
            </a:r>
            <a:r>
              <a:rPr lang="en-US" sz="2400" dirty="0" err="1" smtClean="0">
                <a:solidFill>
                  <a:srgbClr val="121604"/>
                </a:solidFill>
              </a:rPr>
              <a:t>inteligențelor</a:t>
            </a:r>
            <a:r>
              <a:rPr lang="en-US" sz="2400" dirty="0" smtClean="0">
                <a:solidFill>
                  <a:srgbClr val="121604"/>
                </a:solidFill>
              </a:rPr>
              <a:t> multiple, </a:t>
            </a:r>
            <a:r>
              <a:rPr lang="en-US" sz="2400" dirty="0" err="1" smtClean="0">
                <a:solidFill>
                  <a:srgbClr val="121604"/>
                </a:solidFill>
              </a:rPr>
              <a:t>Prof.univ</a:t>
            </a:r>
            <a:r>
              <a:rPr lang="en-US" sz="2400" dirty="0" smtClean="0">
                <a:solidFill>
                  <a:srgbClr val="121604"/>
                </a:solidFill>
              </a:rPr>
              <a:t> dr. L. </a:t>
            </a:r>
            <a:r>
              <a:rPr lang="en-US" sz="2400" dirty="0" err="1" smtClean="0">
                <a:solidFill>
                  <a:srgbClr val="121604"/>
                </a:solidFill>
              </a:rPr>
              <a:t>Oprea</a:t>
            </a:r>
            <a:r>
              <a:rPr lang="en-US" sz="2400" dirty="0" smtClean="0">
                <a:solidFill>
                  <a:srgbClr val="121604"/>
                </a:solidFill>
              </a:rPr>
              <a:t>.</a:t>
            </a:r>
            <a:endParaRPr lang="ro-RO" sz="2400" dirty="0" smtClean="0">
              <a:solidFill>
                <a:srgbClr val="121604"/>
              </a:solidFill>
              <a:hlinkClick r:id="rId2"/>
            </a:endParaRPr>
          </a:p>
          <a:p>
            <a:r>
              <a:rPr lang="en-US" dirty="0" smtClean="0">
                <a:solidFill>
                  <a:srgbClr val="951AAA"/>
                </a:solidFill>
                <a:hlinkClick r:id="rId2"/>
              </a:rPr>
              <a:t>https</a:t>
            </a:r>
            <a:r>
              <a:rPr lang="en-US" dirty="0" smtClean="0">
                <a:solidFill>
                  <a:srgbClr val="951AAA"/>
                </a:solidFill>
                <a:hlinkClick r:id="rId2"/>
              </a:rPr>
              <a:t>://www.horoscop20.com/zodiac/</a:t>
            </a:r>
            <a:endParaRPr lang="ro-RO" dirty="0" smtClean="0">
              <a:solidFill>
                <a:srgbClr val="951AAA"/>
              </a:solidFill>
            </a:endParaRPr>
          </a:p>
          <a:p>
            <a:r>
              <a:rPr lang="en-US" dirty="0" smtClean="0">
                <a:solidFill>
                  <a:srgbClr val="951AAA"/>
                </a:solidFill>
                <a:hlinkClick r:id="rId3"/>
              </a:rPr>
              <a:t>https://www.horoscop-astrolog.ro/descriere-zodii/</a:t>
            </a:r>
            <a:endParaRPr lang="ro-RO" dirty="0" smtClean="0">
              <a:solidFill>
                <a:srgbClr val="951AAA"/>
              </a:solidFill>
            </a:endParaRPr>
          </a:p>
          <a:p>
            <a:r>
              <a:rPr lang="en-US" dirty="0" smtClean="0">
                <a:solidFill>
                  <a:srgbClr val="951AAA"/>
                </a:solidFill>
                <a:hlinkClick r:id="rId4"/>
              </a:rPr>
              <a:t>https://www.google.com/photos/about/</a:t>
            </a:r>
            <a:endParaRPr lang="en-US" dirty="0">
              <a:solidFill>
                <a:srgbClr val="951A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zodiac-signs-p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60"/>
            <a:ext cx="12192000" cy="6852340"/>
          </a:xfrm>
        </p:spPr>
      </p:pic>
      <p:sp>
        <p:nvSpPr>
          <p:cNvPr id="5" name="TextBox 4"/>
          <p:cNvSpPr txBox="1"/>
          <p:nvPr/>
        </p:nvSpPr>
        <p:spPr>
          <a:xfrm>
            <a:off x="927100" y="2692400"/>
            <a:ext cx="1047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7200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Vă mulțumesc pentru atenție!</a:t>
            </a:r>
            <a:endParaRPr lang="en-US" sz="7200" dirty="0">
              <a:solidFill>
                <a:srgbClr val="FF0066"/>
              </a:solidFill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Berbec</a:t>
            </a:r>
            <a:endParaRPr lang="ro-RO" altLang="en-US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2057400"/>
            <a:ext cx="11475085" cy="41783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/>
          <a:lstStyle/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Berbecului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afirm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ac</a:t>
            </a:r>
            <a:r>
              <a:rPr lang="ro-RO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ionez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tient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iau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decizii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singur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asum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independen</a:t>
            </a:r>
            <a:r>
              <a:rPr lang="ro-RO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o-RO" altLang="en-US" sz="2400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algn="just">
              <a:buNone/>
            </a:pP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inteligență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potrivită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Berbecului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intrapersonală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 o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persoană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independentă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place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lucreze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individual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propriul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său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ritm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să-și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aleagă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singur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ordinea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sarcinilor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parcurs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ncearc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impun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faptele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ob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recunoa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terea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meritelor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sale.</a:t>
            </a:r>
            <a:endParaRPr lang="ro-RO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Îi 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place cel mai mult </a:t>
            </a:r>
            <a:r>
              <a:rPr lang="ro-RO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să conducă și să fie organizator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această calitate de lider datorându-se înclinației sale spre munca individuală. 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accept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un alt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ro-RO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personal. </a:t>
            </a:r>
          </a:p>
          <a:p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8915400" y="17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Berbec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21 </a:t>
            </a:r>
            <a:r>
              <a:rPr lang="en-US" b="1" dirty="0" err="1" smtClean="0">
                <a:solidFill>
                  <a:schemeClr val="tx2"/>
                </a:solidFill>
              </a:rPr>
              <a:t>martie</a:t>
            </a:r>
            <a:r>
              <a:rPr lang="en-US" b="1" dirty="0" smtClean="0">
                <a:solidFill>
                  <a:schemeClr val="tx2"/>
                </a:solidFill>
              </a:rPr>
              <a:t> - 20 </a:t>
            </a:r>
            <a:r>
              <a:rPr lang="en-US" b="1" dirty="0" err="1" smtClean="0">
                <a:solidFill>
                  <a:schemeClr val="tx2"/>
                </a:solidFill>
              </a:rPr>
              <a:t>aprilie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lider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69" y="4029338"/>
            <a:ext cx="4516531" cy="1901562"/>
          </a:xfrm>
          <a:prstGeom prst="rect">
            <a:avLst/>
          </a:prstGeom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41300"/>
            <a:ext cx="2819400" cy="1585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906000" cy="1036638"/>
          </a:xfrm>
        </p:spPr>
        <p:txBody>
          <a:bodyPr/>
          <a:lstStyle/>
          <a:p>
            <a:r>
              <a:rPr lang="ro-RO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Taur</a:t>
            </a:r>
            <a:endParaRPr lang="ro-RO" altLang="en-US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2133600"/>
            <a:ext cx="11673840" cy="4521200"/>
          </a:xfrm>
          <a:solidFill>
            <a:srgbClr val="FFC000"/>
          </a:solidFill>
        </p:spPr>
        <p:txBody>
          <a:bodyPr numCol="2"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Taurului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sesc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securitatea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interiorul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meu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propriul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meu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Zodiei Taur i se potrivește </a:t>
            </a:r>
            <a:r>
              <a:rPr lang="ro-RO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logică/matematică</a:t>
            </a:r>
            <a:r>
              <a:rPr lang="ro-RO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deoarece este o persoană pe care o preocupă foarte mult situația financiară, stabilitatea și ordinea. 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 un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tor,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muncitor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ceea ce îi conferă acest </a:t>
            </a:r>
            <a:r>
              <a:rPr lang="ro-RO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spirit al ordinii și al echilibrului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Este o persoană fixistă și meticuloasă.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nde</a:t>
            </a:r>
            <a:r>
              <a:rPr lang="ro-RO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aten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variant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nainte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a se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apuca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ceva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nainte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vreo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decizie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ro-RO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urmează instrucțiunile unei sarcini pas cu pas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Taurul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ncredere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un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muncitor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bine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camaraderia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presus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priceput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afaceri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financiare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Persoanele în zodia taur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îș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ăresc ț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elurile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insisten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hot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tenacitate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ncerc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eleag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legi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supun</a:t>
            </a:r>
            <a:r>
              <a:rPr lang="ro-RO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o-RO" alt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56700" y="0"/>
            <a:ext cx="334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Taur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21 </a:t>
            </a:r>
            <a:r>
              <a:rPr lang="en-US" b="1" dirty="0" err="1" smtClean="0">
                <a:solidFill>
                  <a:schemeClr val="tx2"/>
                </a:solidFill>
              </a:rPr>
              <a:t>aprilie</a:t>
            </a:r>
            <a:r>
              <a:rPr lang="en-US" b="1" dirty="0" smtClean="0">
                <a:solidFill>
                  <a:schemeClr val="tx2"/>
                </a:solidFill>
              </a:rPr>
              <a:t> - 21 </a:t>
            </a:r>
            <a:r>
              <a:rPr lang="en-US" b="1" dirty="0" err="1" smtClean="0">
                <a:solidFill>
                  <a:schemeClr val="tx2"/>
                </a:solidFill>
              </a:rPr>
              <a:t>mai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descărc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99" y="304800"/>
            <a:ext cx="1554163" cy="1554163"/>
          </a:xfrm>
          <a:prstGeom prst="rect">
            <a:avLst/>
          </a:prstGeom>
        </p:spPr>
      </p:pic>
      <p:pic>
        <p:nvPicPr>
          <p:cNvPr id="6" name="Picture 5" descr="shutterstock_13033096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114" y="177800"/>
            <a:ext cx="265122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1300" y="165100"/>
            <a:ext cx="10972800" cy="880110"/>
          </a:xfrm>
        </p:spPr>
        <p:txBody>
          <a:bodyPr/>
          <a:lstStyle/>
          <a:p>
            <a:r>
              <a:rPr lang="ro-RO" alt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Gemeni</a:t>
            </a:r>
            <a:endParaRPr lang="ro-RO" alt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95730"/>
            <a:ext cx="11347450" cy="5271770"/>
          </a:xfrm>
          <a:solidFill>
            <a:srgbClr val="00B0F0"/>
          </a:solidFill>
        </p:spPr>
        <p:txBody>
          <a:bodyPr numCol="2"/>
          <a:lstStyle/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Gemenilor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Comunic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 o mare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 spirit </a:t>
            </a:r>
            <a:r>
              <a:rPr lang="ro-RO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ascult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o-RO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rerea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altuia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exprim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plin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ideile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spiritul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 discern</a:t>
            </a:r>
            <a:r>
              <a:rPr lang="ro-RO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nt.</a:t>
            </a:r>
            <a:endParaRPr lang="ro-RO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alt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altLang="en-US" sz="2000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Acestei zodii îi este caracteristică </a:t>
            </a:r>
            <a:r>
              <a:rPr lang="ro-RO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verbală/lingivistică</a:t>
            </a:r>
            <a:r>
              <a:rPr lang="ro-RO" alt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 o zodie care are </a:t>
            </a:r>
            <a:r>
              <a:rPr lang="ro-RO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spiritul comunicativ bine dezvoltat, un mare talent oratoric</a:t>
            </a:r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adoră să fie înconjurată de cât mai mulți oameni, să fie în centrul atenției și </a:t>
            </a:r>
            <a:r>
              <a:rPr lang="ro-RO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să întrețină cât mai multe conversații.</a:t>
            </a:r>
          </a:p>
          <a:p>
            <a:pPr>
              <a:buNone/>
            </a:pP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iu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receptivi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iste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imaginativi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mijloc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exprimare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supravie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Niciodat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obosesc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tot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nve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e, s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tot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acumuleze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Comunicarea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contactul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lucruri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Gemeni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nvins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discu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Talentul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oratoric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scoate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ncurc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turile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mijloc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comunicare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ndem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scrisul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telefonul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microfonul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etc.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interlocutorii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perfec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ceva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comunicat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o-RO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oratori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conving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cu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influen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la public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excela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comunica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telecomunica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ii, radio-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televiziune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literatur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jurnalism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investiga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o-RO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200" y="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Gemeni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22 </a:t>
            </a:r>
            <a:r>
              <a:rPr lang="en-US" b="1" dirty="0" err="1" smtClean="0">
                <a:solidFill>
                  <a:schemeClr val="tx2"/>
                </a:solidFill>
              </a:rPr>
              <a:t>mai</a:t>
            </a:r>
            <a:r>
              <a:rPr lang="en-US" b="1" dirty="0" smtClean="0">
                <a:solidFill>
                  <a:schemeClr val="tx2"/>
                </a:solidFill>
              </a:rPr>
              <a:t> - 21 </a:t>
            </a:r>
            <a:r>
              <a:rPr lang="en-US" b="1" dirty="0" err="1" smtClean="0">
                <a:solidFill>
                  <a:schemeClr val="tx2"/>
                </a:solidFill>
              </a:rPr>
              <a:t>iunie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spune-stop-relatiei-cu-frica-de-a-vorb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543534"/>
            <a:ext cx="4343400" cy="1996966"/>
          </a:xfrm>
          <a:prstGeom prst="rect">
            <a:avLst/>
          </a:prstGeom>
        </p:spPr>
      </p:pic>
      <p:pic>
        <p:nvPicPr>
          <p:cNvPr id="6" name="Picture 5" descr="maxresdefault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" y="190500"/>
            <a:ext cx="2019300" cy="1135857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38" y="0"/>
            <a:ext cx="1262062" cy="1262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3190"/>
            <a:ext cx="10972800" cy="798195"/>
          </a:xfrm>
        </p:spPr>
        <p:txBody>
          <a:bodyPr/>
          <a:lstStyle/>
          <a:p>
            <a:r>
              <a:rPr lang="ro-RO" altLang="en-US" sz="4000" b="1" u="sng" dirty="0" smtClean="0">
                <a:solidFill>
                  <a:srgbClr val="F4E3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Rac</a:t>
            </a:r>
            <a:endParaRPr lang="ro-RO" altLang="en-US" sz="4000" b="1" u="sng" dirty="0">
              <a:solidFill>
                <a:srgbClr val="F4E3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9080" y="2171700"/>
            <a:ext cx="11582400" cy="4462760"/>
          </a:xfrm>
          <a:prstGeom prst="rect">
            <a:avLst/>
          </a:prstGeom>
          <a:solidFill>
            <a:srgbClr val="FEE7F7"/>
          </a:solidFill>
        </p:spPr>
        <p:txBody>
          <a:bodyPr wrap="square" numCol="2" rtlCol="0">
            <a:spAutoFit/>
          </a:bodyPr>
          <a:lstStyle/>
          <a:p>
            <a:pPr marL="342900" indent="-342900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Racului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deta</a:t>
            </a:r>
            <a:r>
              <a:rPr lang="ro-RO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ez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trecutul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meu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jurul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meu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a-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iubi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exprim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iile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siguran</a:t>
            </a:r>
            <a:r>
              <a:rPr lang="ro-RO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deplin</a:t>
            </a:r>
            <a:r>
              <a:rPr lang="ro-RO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ro-RO" alt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altLang="en-US" sz="2000" dirty="0" smtClean="0">
                <a:solidFill>
                  <a:srgbClr val="121604"/>
                </a:solidFill>
                <a:effectLst/>
                <a:latin typeface="Times New Roman" pitchFamily="18" charset="0"/>
                <a:cs typeface="Times New Roman" pitchFamily="18" charset="0"/>
              </a:rPr>
              <a:t>Racul are o </a:t>
            </a:r>
            <a:r>
              <a:rPr lang="ro-RO" altLang="en-US" sz="20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inteligență socială/interpersonală</a:t>
            </a:r>
            <a:r>
              <a:rPr lang="ro-RO" alt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altLang="en-US" sz="2000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 o fire timid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sensibil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emotiv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care se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bazeaz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exclusiv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sentimente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altLang="en-US" sz="2000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ro-RO" altLang="en-US" sz="2000" b="1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o persoană empatică </a:t>
            </a:r>
            <a:r>
              <a:rPr lang="ro-RO" altLang="en-US" sz="2000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care mereu este dispusă să sară în ajutorul celor care îi solicită acest lucru. Este un familist convins și leagă </a:t>
            </a:r>
            <a:r>
              <a:rPr lang="ro-RO" altLang="en-US" sz="2000" b="1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relații puternice cu apropiații săi</a:t>
            </a:r>
            <a:r>
              <a:rPr lang="ro-RO" altLang="en-US" sz="2000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/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Îi place pacea și armonia, de aceea mereu </a:t>
            </a:r>
            <a:r>
              <a:rPr lang="ro-RO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încearcă să rezolve conflictele</a:t>
            </a:r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fiind în ipostaza unui </a:t>
            </a:r>
            <a:r>
              <a:rPr lang="ro-RO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mediator</a:t>
            </a:r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Este sensibil și are o intuiție foarte bună atunci când vine vorba de alegerea persoanelor cu care își petrece timpul.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Racul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dedicat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muncii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 bun lider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 respect total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autoritate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sprijin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eful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condi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urmeaz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politica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firmei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la care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lucreaz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o-RO" alt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o-RO" altLang="en-US" sz="20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ro-RO" altLang="en-US" sz="2000" b="1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0600" y="0"/>
            <a:ext cx="231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Rac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22 </a:t>
            </a:r>
            <a:r>
              <a:rPr lang="en-US" b="1" dirty="0" err="1" smtClean="0">
                <a:solidFill>
                  <a:schemeClr val="tx2"/>
                </a:solidFill>
              </a:rPr>
              <a:t>iunie</a:t>
            </a:r>
            <a:r>
              <a:rPr lang="en-US" b="1" dirty="0" smtClean="0">
                <a:solidFill>
                  <a:schemeClr val="tx2"/>
                </a:solidFill>
              </a:rPr>
              <a:t> - 22 </a:t>
            </a:r>
            <a:r>
              <a:rPr lang="en-US" b="1" dirty="0" err="1" smtClean="0">
                <a:solidFill>
                  <a:schemeClr val="tx2"/>
                </a:solidFill>
              </a:rPr>
              <a:t>iulie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 descr="racul-dedicat-1170x7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7500" y="279400"/>
            <a:ext cx="1968500" cy="1312333"/>
          </a:xfrm>
          <a:prstGeom prst="rect">
            <a:avLst/>
          </a:prstGeom>
        </p:spPr>
      </p:pic>
      <p:pic>
        <p:nvPicPr>
          <p:cNvPr id="10" name="Picture 9" descr="ce-este-empat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69" y="4216400"/>
            <a:ext cx="3833188" cy="2156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05" y="0"/>
            <a:ext cx="9053195" cy="1143000"/>
          </a:xfrm>
        </p:spPr>
        <p:txBody>
          <a:bodyPr/>
          <a:lstStyle/>
          <a:p>
            <a:r>
              <a:rPr lang="ro-RO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Leu</a:t>
            </a:r>
            <a:endParaRPr lang="en-US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7665" y="1417955"/>
            <a:ext cx="11544935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Leului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individualizez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sesc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sursa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iubirii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mine. Devin con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tient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un creator.</a:t>
            </a:r>
            <a:endParaRPr lang="ro-RO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Acestei zodii i se potrivește </a:t>
            </a:r>
            <a:r>
              <a:rPr lang="ro-RO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corporală/kinestezică.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Zodia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zodie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predominant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fizic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activ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guvernat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Soare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planeta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care spore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autoritatea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a, hot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vitalitatea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afectivitatea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norocul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via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entuziasmul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generozitatea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orgoliul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vanitatea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ndria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furia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egoismul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extravagan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endParaRPr lang="ro-RO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activ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deschis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activitate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ntotdeauna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cu z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mbetul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buze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merg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Acesta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m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ndre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constitu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fizic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robust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doră să se miște cât mai mult, având abilitatea de a-și controla cât mai precis mișcările.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capacit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creatoare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fiind foarte îndemânatic.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carier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lucit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regizor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scriitor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jurnalist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muzician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actor, artist decorator,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din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simplu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fermier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o-RO" sz="2000" dirty="0" smtClean="0"/>
          </a:p>
          <a:p>
            <a:endParaRPr lang="en-US" sz="2000" dirty="0" smtClean="0"/>
          </a:p>
          <a:p>
            <a:endParaRPr lang="ro-RO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7400" y="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Leu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23 </a:t>
            </a:r>
            <a:r>
              <a:rPr lang="en-US" b="1" dirty="0" err="1" smtClean="0">
                <a:solidFill>
                  <a:schemeClr val="tx2"/>
                </a:solidFill>
              </a:rPr>
              <a:t>iulie</a:t>
            </a:r>
            <a:r>
              <a:rPr lang="en-US" b="1" dirty="0" smtClean="0">
                <a:solidFill>
                  <a:schemeClr val="tx2"/>
                </a:solidFill>
              </a:rPr>
              <a:t> - 22 august.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4" name="Picture 13" descr="alergatur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25" y="3894646"/>
            <a:ext cx="2898775" cy="1987041"/>
          </a:xfrm>
          <a:prstGeom prst="rect">
            <a:avLst/>
          </a:prstGeom>
        </p:spPr>
      </p:pic>
      <p:pic>
        <p:nvPicPr>
          <p:cNvPr id="15" name="Picture 1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165100"/>
            <a:ext cx="2133599" cy="1205947"/>
          </a:xfrm>
          <a:prstGeom prst="rect">
            <a:avLst/>
          </a:prstGeom>
        </p:spPr>
      </p:pic>
      <p:pic>
        <p:nvPicPr>
          <p:cNvPr id="16" name="Picture 15" descr="48465910-energy-word-cloud-fitness-sport-health-conce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0300" y="3187700"/>
            <a:ext cx="2734733" cy="207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275" y="302895"/>
            <a:ext cx="9889490" cy="461010"/>
          </a:xfrm>
        </p:spPr>
        <p:txBody>
          <a:bodyPr/>
          <a:lstStyle/>
          <a:p>
            <a:r>
              <a:rPr lang="ro-RO" sz="3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Zodia Fecioară</a:t>
            </a:r>
            <a:endParaRPr lang="en-US" sz="36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422400"/>
            <a:ext cx="11667490" cy="5059680"/>
          </a:xfrm>
          <a:solidFill>
            <a:srgbClr val="E4E4E4"/>
          </a:solidFill>
          <a:ln>
            <a:solidFill>
              <a:srgbClr val="E4E4E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1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Fecioarei</a:t>
            </a:r>
            <a:r>
              <a:rPr lang="en-US" sz="18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ro-RO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ncrederea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relaxarea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discern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ntului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umilin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ăș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esc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form</a:t>
            </a:r>
            <a:r>
              <a:rPr lang="ro-RO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limitare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8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Fecioara are o </a:t>
            </a:r>
            <a:r>
              <a:rPr lang="ro-RO" sz="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inteligență vizuală/spațială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deoarece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abordeaz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via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din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practic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obiectivitate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spirit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analitic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 atentă 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detalii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având în același timp și o manie pentru curățenie, pentru 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perfecțiuniea modului în care lucrurile din jurul său sunt aranjate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Sistematizarea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organizarea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detaliu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atu-urile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sale.</a:t>
            </a:r>
            <a:endParaRPr lang="ro-RO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margine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Fecioarei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place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rolul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observator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critic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tuitor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rolului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lider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Fecioara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metodic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analitic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tot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face,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sistematic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ideilor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ducerea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la bun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proiectelor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dedicat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muncii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revenind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proiectelor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sale ca nu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cumva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strecurat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vreo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eal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fie la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confortabil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tendin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de 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rtie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sigur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aranjat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planificat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concentrat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detaliului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Fecioara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scap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ansamblu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Este de p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rere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eleag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am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nunt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nainte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elege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ansamblul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Fecioara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analitic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exact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adaptat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face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proiectelor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perfec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iune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executant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ideal,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datorit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abilit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de a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responsabil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ional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minu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ioas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o-RO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ochiul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 format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ordine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echilibru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lucruri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uimitoare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design,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din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peisagistic</a:t>
            </a:r>
            <a:r>
              <a:rPr lang="ro-RO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inginerie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8978" y="0"/>
            <a:ext cx="303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Nativii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zodiei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Fecioara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sunt</a:t>
            </a:r>
            <a:r>
              <a:rPr lang="en-US" b="1" dirty="0" smtClean="0">
                <a:solidFill>
                  <a:schemeClr val="tx2"/>
                </a:solidFill>
              </a:rPr>
              <a:t> n</a:t>
            </a:r>
            <a:r>
              <a:rPr lang="ro-RO" b="1" dirty="0" smtClean="0">
                <a:solidFill>
                  <a:schemeClr val="tx2"/>
                </a:solidFill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</a:rPr>
              <a:t>scu</a:t>
            </a:r>
            <a:r>
              <a:rPr lang="ro-RO" b="1" dirty="0" smtClean="0">
                <a:solidFill>
                  <a:schemeClr val="tx2"/>
                </a:solidFill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o-RO" b="1" dirty="0" smtClean="0">
                <a:solidFill>
                  <a:schemeClr val="tx2"/>
                </a:solidFill>
              </a:rPr>
              <a:t>î</a:t>
            </a:r>
            <a:r>
              <a:rPr lang="en-US" b="1" dirty="0" smtClean="0">
                <a:solidFill>
                  <a:schemeClr val="tx2"/>
                </a:solidFill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</a:rPr>
              <a:t> 23 august - 21 </a:t>
            </a:r>
            <a:r>
              <a:rPr lang="en-US" b="1" dirty="0" err="1" smtClean="0">
                <a:solidFill>
                  <a:schemeClr val="tx2"/>
                </a:solidFill>
              </a:rPr>
              <a:t>septembrie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Regulament-de-Ordine-Interioara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5130" y="4908692"/>
            <a:ext cx="3776870" cy="1483021"/>
          </a:xfrm>
          <a:prstGeom prst="rect">
            <a:avLst/>
          </a:prstGeom>
        </p:spPr>
      </p:pic>
      <p:pic>
        <p:nvPicPr>
          <p:cNvPr id="6" name="Picture 5" descr="5-reguli-ca-sa-ai-intotdeauna-casa-curata-si-ordon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776" y="4982818"/>
            <a:ext cx="2096107" cy="1398103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2" y="0"/>
            <a:ext cx="1386301" cy="1386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Zodia Balanță</a:t>
            </a:r>
            <a:endParaRPr lang="en-US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854200"/>
            <a:ext cx="11277600" cy="4800600"/>
          </a:xfrm>
          <a:solidFill>
            <a:srgbClr val="28A88A"/>
          </a:solidFill>
        </p:spPr>
        <p:txBody>
          <a:bodyPr numCol="2"/>
          <a:lstStyle/>
          <a:p>
            <a:pPr>
              <a:buNone/>
            </a:pPr>
            <a:r>
              <a:rPr lang="en-US" sz="20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20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Balan</a:t>
            </a:r>
            <a:r>
              <a:rPr lang="ro-RO" sz="20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20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2000" b="1" dirty="0" smtClean="0">
                <a:solidFill>
                  <a:srgbClr val="12160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	Î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deschid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inima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ăș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esc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experien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agreabile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altul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seama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nevoile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ro-RO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ără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b="1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deveni</a:t>
            </a:r>
            <a:r>
              <a:rPr lang="en-US" sz="2000" b="1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dependent de el.</a:t>
            </a:r>
            <a:endParaRPr lang="ro-RO" sz="2000" b="1" dirty="0" smtClean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Balanței îi este specifică </a:t>
            </a:r>
            <a:r>
              <a:rPr lang="ro-RO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socială/interpersonală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deoarece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diplomat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amabil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sociabil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prietenoas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Îi place să colaboreze și să comunice cu cei din jur.</a:t>
            </a:r>
          </a:p>
          <a:p>
            <a:pPr>
              <a:buNone/>
            </a:pP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un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dezvoltat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fair-play,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 nu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niciodat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nimeni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ncerca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mpace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toat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vedea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clar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contradic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ncearc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restabileasc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pacea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elegere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lucreaz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excelent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echip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 sau în perechi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un bun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coechipier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saturile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justi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iei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corectitudine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are un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echilibrat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adeseori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joac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rolul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conciliator,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intermediar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negociator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familie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serviciu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Diplomat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cu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tact, cu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plan social,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caut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ntotdeauna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spun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caut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bun</a:t>
            </a:r>
            <a:r>
              <a:rPr lang="ro-RO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impresie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3300" y="0"/>
            <a:ext cx="229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Nativii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zodiei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Balanta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o-RO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scu</a:t>
            </a:r>
            <a:r>
              <a:rPr lang="ro-RO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intervalul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22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septembrie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- 22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octombrie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eamwork-1080x6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6059" y="4926012"/>
            <a:ext cx="3091181" cy="1931988"/>
          </a:xfrm>
          <a:prstGeom prst="rect">
            <a:avLst/>
          </a:prstGeom>
        </p:spPr>
      </p:pic>
      <p:pic>
        <p:nvPicPr>
          <p:cNvPr id="7" name="Picture 6" descr="justitie-shutterst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5142483"/>
            <a:ext cx="1968500" cy="1715517"/>
          </a:xfrm>
          <a:prstGeom prst="rect">
            <a:avLst/>
          </a:prstGeom>
        </p:spPr>
      </p:pic>
      <p:pic>
        <p:nvPicPr>
          <p:cNvPr id="8" name="Picture 7" descr="zodia-balan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400" y="152400"/>
            <a:ext cx="2616200" cy="150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Zodia Scorpion</a:t>
            </a:r>
            <a:endParaRPr lang="en-US" b="1" u="sng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600200"/>
            <a:ext cx="11696700" cy="5257800"/>
          </a:xfrm>
          <a:solidFill>
            <a:srgbClr val="FF9999"/>
          </a:solidFill>
        </p:spPr>
        <p:txBody>
          <a:bodyPr numCol="2"/>
          <a:lstStyle/>
          <a:p>
            <a:pPr>
              <a:buNone/>
            </a:pPr>
            <a:r>
              <a:rPr lang="en-US" sz="1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Motto-</a:t>
            </a:r>
            <a:r>
              <a:rPr lang="en-US" sz="18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Scorpionului</a:t>
            </a:r>
            <a:r>
              <a:rPr lang="en-US" sz="1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o-RO" sz="18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deschid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rii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transform 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n mine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existe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descoperi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adev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rul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fiin</a:t>
            </a:r>
            <a:r>
              <a:rPr lang="ro-RO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mele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interioare</a:t>
            </a:r>
            <a:r>
              <a:rPr lang="en-US" sz="1800" b="1" dirty="0" smtClean="0">
                <a:solidFill>
                  <a:srgbClr val="951AA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800" b="1" dirty="0" smtClean="0">
              <a:solidFill>
                <a:srgbClr val="951AA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	La zodia Scorpion predomină </a:t>
            </a:r>
            <a:r>
              <a:rPr lang="ro-RO" sz="1800" b="1" dirty="0" smtClean="0">
                <a:solidFill>
                  <a:srgbClr val="CF3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inteligența intrapersonală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deoarece </a:t>
            </a:r>
            <a:r>
              <a:rPr lang="ro-RO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 o persoană focusată în totalitate pe persoana sa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În general nu relaționează foarte mult cu cei din jur, el practicând </a:t>
            </a:r>
            <a:r>
              <a:rPr lang="ro-RO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activități individuale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din fire,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Scorpionul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nfr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profund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rii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afl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ncurc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jur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reu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esc cu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eleag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imposibil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afle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nde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simte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adev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rat. </a:t>
            </a:r>
            <a:r>
              <a:rPr lang="ro-RO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Își exprimă sieși propriile sentimente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ceea ce îl ajută </a:t>
            </a:r>
            <a:r>
              <a:rPr lang="ro-RO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să se autocunoască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Scorpionul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arat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tuturor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o imagine de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sigur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sine,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ncrez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tor,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controlat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calm, de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interiorul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u se d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lupt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acerb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Scorpionul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sensibil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ional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iile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inute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sub control,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 nu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observate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de 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cei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apropia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ciuda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aparen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elor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dur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emo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iile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totu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latura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forte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reu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controleze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cu mare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grij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800" dirty="0" smtClean="0">
              <a:solidFill>
                <a:srgbClr val="0417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Scorpionul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o fire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susceptibil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sceptic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sarcastic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aspr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uneori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La el nu exist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sentimente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mijloc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neutre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totul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e alb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negru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Datorit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spiritului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ascu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it,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eticheta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privire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caracterul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ntotdeauna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ob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vrea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vrea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1800" dirty="0" smtClean="0">
              <a:solidFill>
                <a:srgbClr val="0417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Scorpionul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obsedat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munc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un bun </a:t>
            </a:r>
            <a:r>
              <a:rPr lang="en-US" sz="1800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organizator</a:t>
            </a:r>
            <a:r>
              <a:rPr lang="en-US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lider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poate lucra indiviual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 R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bdarea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toleran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o-RO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elegerea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cheile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ascensiunii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capabil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1800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nve</a:t>
            </a:r>
            <a:r>
              <a:rPr lang="ro-RO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800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ro-RO" sz="1800" dirty="0" smtClean="0">
              <a:solidFill>
                <a:srgbClr val="0417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6500" y="0"/>
            <a:ext cx="336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Nativii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zodiei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Scorpion 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o-RO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scu</a:t>
            </a:r>
            <a:r>
              <a:rPr lang="ro-RO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intervalul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23 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octombrie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 - 21 </a:t>
            </a:r>
            <a:r>
              <a:rPr lang="en-US" b="1" dirty="0" err="1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noiembrie</a:t>
            </a:r>
            <a:r>
              <a:rPr lang="en-US" b="1" dirty="0" smtClean="0">
                <a:solidFill>
                  <a:srgbClr val="04170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rgbClr val="0417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vrijgezel-2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4953156"/>
            <a:ext cx="2536825" cy="1904844"/>
          </a:xfrm>
          <a:prstGeom prst="rect">
            <a:avLst/>
          </a:prstGeom>
        </p:spPr>
      </p:pic>
      <p:pic>
        <p:nvPicPr>
          <p:cNvPr id="7" name="Picture 6" descr="zodia-scorp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" y="34924"/>
            <a:ext cx="196850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Custom 5">
      <a:dk1>
        <a:srgbClr val="36FF91"/>
      </a:dk1>
      <a:lt1>
        <a:srgbClr val="92D050"/>
      </a:lt1>
      <a:dk2>
        <a:srgbClr val="000000"/>
      </a:dk2>
      <a:lt2>
        <a:srgbClr val="92D050"/>
      </a:lt2>
      <a:accent1>
        <a:srgbClr val="92D050"/>
      </a:accent1>
      <a:accent2>
        <a:srgbClr val="00B050"/>
      </a:accent2>
      <a:accent3>
        <a:srgbClr val="FFFFFF"/>
      </a:accent3>
      <a:accent4>
        <a:srgbClr val="36FF91"/>
      </a:accent4>
      <a:accent5>
        <a:srgbClr val="36FF91"/>
      </a:accent5>
      <a:accent6>
        <a:srgbClr val="36FF91"/>
      </a:accent6>
      <a:hlink>
        <a:srgbClr val="79FFB6"/>
      </a:hlink>
      <a:folHlink>
        <a:srgbClr val="6DAA2D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343</Words>
  <Application>WPS Presentation</Application>
  <PresentationFormat>Custom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1_Default Design</vt:lpstr>
      <vt:lpstr>Teoria inteligențelor multiple în corelație cu zodiacul</vt:lpstr>
      <vt:lpstr>Zodia Berbec</vt:lpstr>
      <vt:lpstr>Zodia Taur</vt:lpstr>
      <vt:lpstr>Zodia Gemeni</vt:lpstr>
      <vt:lpstr>Zodia Rac</vt:lpstr>
      <vt:lpstr>Zodia Leu</vt:lpstr>
      <vt:lpstr>Zodia Fecioară</vt:lpstr>
      <vt:lpstr>Zodia Balanță</vt:lpstr>
      <vt:lpstr>Zodia Scorpion</vt:lpstr>
      <vt:lpstr>Zodia Săgetător</vt:lpstr>
      <vt:lpstr>Zodia Capricorn</vt:lpstr>
      <vt:lpstr>Zodia Vărsător</vt:lpstr>
      <vt:lpstr>Zodia Pești</vt:lpstr>
      <vt:lpstr>Bibliografie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TonyMontana</cp:lastModifiedBy>
  <cp:revision>211</cp:revision>
  <dcterms:created xsi:type="dcterms:W3CDTF">2021-04-13T09:43:00Z</dcterms:created>
  <dcterms:modified xsi:type="dcterms:W3CDTF">2021-05-02T10:11:53Z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