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2EE5B-1065-4263-9107-71D7FBCBBD71}" v="5967" dt="2021-05-04T19:20:54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3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6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9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May 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222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9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jpe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8B9F4EF-4385-4293-9495-C8D20D6D4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0" r="8131" b="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5" y="3343677"/>
            <a:ext cx="391278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Încântat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cunoștință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 err="1">
                <a:solidFill>
                  <a:schemeClr val="bg1"/>
                </a:solidFill>
              </a:rPr>
              <a:t>proiect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t.i.m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sz="1200" b="1" dirty="0" err="1">
                <a:solidFill>
                  <a:schemeClr val="bg1"/>
                </a:solidFill>
              </a:rPr>
              <a:t>Susanu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rAMONA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="1" dirty="0">
                <a:solidFill>
                  <a:schemeClr val="bg1"/>
                </a:solidFill>
              </a:rPr>
              <a:t>Master- </a:t>
            </a:r>
            <a:r>
              <a:rPr lang="en-US" sz="1200" b="1" err="1">
                <a:solidFill>
                  <a:schemeClr val="bg1"/>
                </a:solidFill>
              </a:rPr>
              <a:t>ddf</a:t>
            </a:r>
            <a:r>
              <a:rPr lang="en-US" sz="1200" b="1" dirty="0">
                <a:solidFill>
                  <a:schemeClr val="bg1"/>
                </a:solidFill>
              </a:rPr>
              <a:t>, </a:t>
            </a:r>
            <a:r>
              <a:rPr lang="en-US" sz="1200" b="1" err="1">
                <a:solidFill>
                  <a:schemeClr val="bg1"/>
                </a:solidFill>
              </a:rPr>
              <a:t>universitatea</a:t>
            </a:r>
            <a:r>
              <a:rPr lang="en-US" sz="1200" b="1" dirty="0">
                <a:solidFill>
                  <a:schemeClr val="bg1"/>
                </a:solidFill>
              </a:rPr>
              <a:t> din </a:t>
            </a:r>
            <a:r>
              <a:rPr lang="en-US" sz="1200" b="1" err="1">
                <a:solidFill>
                  <a:schemeClr val="bg1"/>
                </a:solidFill>
              </a:rPr>
              <a:t>bcurești</a:t>
            </a:r>
            <a:endParaRPr lang="en-US" sz="1200" b="1">
              <a:solidFill>
                <a:schemeClr val="bg1"/>
              </a:solidFill>
            </a:endParaRPr>
          </a:p>
          <a:p>
            <a:pPr algn="r"/>
            <a:r>
              <a:rPr lang="en-US" sz="1200" b="1" dirty="0">
                <a:solidFill>
                  <a:schemeClr val="bg1"/>
                </a:solidFill>
              </a:rPr>
              <a:t>Nivel ii- </a:t>
            </a:r>
            <a:r>
              <a:rPr lang="en-US" sz="1200" b="1" err="1">
                <a:solidFill>
                  <a:schemeClr val="bg1"/>
                </a:solidFill>
              </a:rPr>
              <a:t>modulul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psihopedagogic</a:t>
            </a:r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E8A13-2879-4307-94EE-F2B3CEBE58B0}"/>
              </a:ext>
            </a:extLst>
          </p:cNvPr>
          <p:cNvSpPr txBox="1"/>
          <p:nvPr/>
        </p:nvSpPr>
        <p:spPr>
          <a:xfrm>
            <a:off x="8372806" y="457201"/>
            <a:ext cx="3361994" cy="1727643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700">
                <a:latin typeface="+mj-lt"/>
                <a:ea typeface="+mj-ea"/>
                <a:cs typeface="+mj-cs"/>
              </a:rPr>
              <a:t>5. Inteligența vizuală/ spațială</a:t>
            </a:r>
          </a:p>
        </p:txBody>
      </p:sp>
      <p:pic>
        <p:nvPicPr>
          <p:cNvPr id="3" name="Picture 5" descr="A picture containing person&#10;&#10;Description automatically generated">
            <a:extLst>
              <a:ext uri="{FF2B5EF4-FFF2-40B4-BE49-F238E27FC236}">
                <a16:creationId xmlns:a16="http://schemas.microsoft.com/office/drawing/2014/main" id="{F9A408DA-1BDC-40F0-8A1A-1701BF979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9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12D34C-6590-4E3B-ADB7-ED6FD1E9262D}"/>
              </a:ext>
            </a:extLst>
          </p:cNvPr>
          <p:cNvSpPr txBox="1"/>
          <p:nvPr/>
        </p:nvSpPr>
        <p:spPr>
          <a:xfrm>
            <a:off x="8643193" y="2530549"/>
            <a:ext cx="3422135" cy="3428124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Darul </a:t>
            </a:r>
            <a:r>
              <a:rPr lang="en-US" sz="1400" b="1" dirty="0" err="1"/>
              <a:t>imaginilor</a:t>
            </a:r>
            <a:r>
              <a:rPr lang="en-US" sz="1400" b="1" dirty="0"/>
              <a:t>;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Gândește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imagini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percepe</a:t>
            </a:r>
            <a:r>
              <a:rPr lang="en-US" sz="1400" b="1" dirty="0"/>
              <a:t> cu </a:t>
            </a:r>
            <a:r>
              <a:rPr lang="en-US" sz="1400" b="1" dirty="0" err="1"/>
              <a:t>acuratețe</a:t>
            </a:r>
            <a:r>
              <a:rPr lang="en-US" sz="1400" b="1" dirty="0"/>
              <a:t> </a:t>
            </a:r>
            <a:r>
              <a:rPr lang="en-US" sz="1400" b="1" dirty="0" err="1"/>
              <a:t>lumea</a:t>
            </a:r>
            <a:r>
              <a:rPr lang="en-US" sz="1400" b="1" dirty="0"/>
              <a:t> </a:t>
            </a:r>
            <a:r>
              <a:rPr lang="en-US" sz="1400" b="1" dirty="0" err="1"/>
              <a:t>vizuală</a:t>
            </a:r>
            <a:r>
              <a:rPr lang="en-US" sz="1400" b="1" dirty="0"/>
              <a:t>;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err="1"/>
              <a:t>Percepe</a:t>
            </a:r>
            <a:r>
              <a:rPr lang="en-US" sz="1400" b="1" dirty="0"/>
              <a:t> cu </a:t>
            </a:r>
            <a:r>
              <a:rPr lang="en-US" sz="1400" b="1" err="1"/>
              <a:t>deosebită</a:t>
            </a:r>
            <a:r>
              <a:rPr lang="en-US" sz="1400" b="1" dirty="0"/>
              <a:t> </a:t>
            </a:r>
            <a:r>
              <a:rPr lang="en-US" sz="1400" b="1" err="1"/>
              <a:t>acuitate</a:t>
            </a:r>
            <a:r>
              <a:rPr lang="en-US" sz="1400" b="1" dirty="0"/>
              <a:t> </a:t>
            </a:r>
            <a:r>
              <a:rPr lang="en-US" sz="1400" b="1" err="1"/>
              <a:t>culorile</a:t>
            </a:r>
            <a:r>
              <a:rPr lang="en-US" sz="1400" b="1" dirty="0"/>
              <a:t>, </a:t>
            </a:r>
            <a:r>
              <a:rPr lang="en-US" sz="1400" b="1" err="1"/>
              <a:t>liniile</a:t>
            </a:r>
            <a:r>
              <a:rPr lang="en-US" sz="1400" b="1" dirty="0"/>
              <a:t>, </a:t>
            </a:r>
            <a:r>
              <a:rPr lang="en-US" sz="1400" b="1" err="1"/>
              <a:t>formele</a:t>
            </a:r>
            <a:r>
              <a:rPr lang="en-US" sz="1400" b="1" dirty="0"/>
              <a:t>, </a:t>
            </a:r>
            <a:r>
              <a:rPr lang="en-US" sz="1400" b="1" err="1"/>
              <a:t>spațiul</a:t>
            </a:r>
            <a:r>
              <a:rPr lang="en-US" sz="1400" b="1" dirty="0"/>
              <a:t> </a:t>
            </a:r>
            <a:r>
              <a:rPr lang="en-US" sz="1400" b="1" err="1"/>
              <a:t>și</a:t>
            </a:r>
            <a:r>
              <a:rPr lang="en-US" sz="1400" b="1" dirty="0"/>
              <a:t> </a:t>
            </a:r>
            <a:r>
              <a:rPr lang="en-US" sz="1400" b="1" err="1"/>
              <a:t>relațiile</a:t>
            </a:r>
            <a:r>
              <a:rPr lang="en-US" sz="1400" b="1" dirty="0"/>
              <a:t> </a:t>
            </a:r>
            <a:r>
              <a:rPr lang="en-US" sz="1400" b="1" err="1"/>
              <a:t>dintre</a:t>
            </a:r>
            <a:r>
              <a:rPr lang="en-US" sz="1400" b="1" dirty="0"/>
              <a:t> </a:t>
            </a:r>
            <a:r>
              <a:rPr lang="en-US" sz="1400" b="1" err="1"/>
              <a:t>aceste</a:t>
            </a:r>
            <a:r>
              <a:rPr lang="en-US" sz="1400" b="1" dirty="0"/>
              <a:t> </a:t>
            </a:r>
            <a:r>
              <a:rPr lang="en-US" sz="1400" b="1" err="1"/>
              <a:t>elemente</a:t>
            </a:r>
            <a:r>
              <a:rPr lang="en-US" sz="1400" b="1" dirty="0"/>
              <a:t>;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err="1"/>
              <a:t>Înțelege</a:t>
            </a:r>
            <a:r>
              <a:rPr lang="en-US" sz="1400" b="1" dirty="0"/>
              <a:t> </a:t>
            </a:r>
            <a:r>
              <a:rPr lang="en-US" sz="1400" b="1" err="1"/>
              <a:t>lumea</a:t>
            </a:r>
            <a:r>
              <a:rPr lang="en-US" sz="1400" b="1" dirty="0"/>
              <a:t> </a:t>
            </a:r>
            <a:r>
              <a:rPr lang="en-US" sz="1400" b="1" err="1"/>
              <a:t>cel</a:t>
            </a:r>
            <a:r>
              <a:rPr lang="en-US" sz="1400" b="1" dirty="0"/>
              <a:t> </a:t>
            </a:r>
            <a:r>
              <a:rPr lang="en-US" sz="1400" b="1" err="1"/>
              <a:t>mai</a:t>
            </a:r>
            <a:r>
              <a:rPr lang="en-US" sz="1400" b="1" dirty="0"/>
              <a:t> bine </a:t>
            </a:r>
            <a:r>
              <a:rPr lang="en-US" sz="1400" b="1" err="1"/>
              <a:t>prin</a:t>
            </a:r>
            <a:r>
              <a:rPr lang="en-US" sz="1400" b="1" dirty="0"/>
              <a:t> </a:t>
            </a:r>
            <a:r>
              <a:rPr lang="en-US" sz="1400" b="1" err="1"/>
              <a:t>intermediul</a:t>
            </a:r>
            <a:r>
              <a:rPr lang="en-US" sz="1400" b="1" dirty="0"/>
              <a:t> </a:t>
            </a:r>
            <a:r>
              <a:rPr lang="en-US" sz="1400" b="1" err="1"/>
              <a:t>vizualizării</a:t>
            </a:r>
            <a:r>
              <a:rPr lang="en-US" sz="1400" b="1" dirty="0"/>
              <a:t> </a:t>
            </a:r>
            <a:r>
              <a:rPr lang="en-US" sz="1400" b="1" err="1"/>
              <a:t>și</a:t>
            </a:r>
            <a:r>
              <a:rPr lang="en-US" sz="1400" b="1" dirty="0"/>
              <a:t> </a:t>
            </a:r>
            <a:r>
              <a:rPr lang="en-US" sz="1400" b="1" err="1"/>
              <a:t>orientării</a:t>
            </a:r>
            <a:r>
              <a:rPr lang="en-US" sz="1400" b="1" dirty="0"/>
              <a:t> </a:t>
            </a:r>
            <a:r>
              <a:rPr lang="en-US" sz="1400" b="1" err="1"/>
              <a:t>spațiale</a:t>
            </a:r>
            <a:r>
              <a:rPr lang="en-US" sz="1400" b="1" dirty="0"/>
              <a:t>;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err="1"/>
              <a:t>Abilitatea</a:t>
            </a:r>
            <a:r>
              <a:rPr lang="en-US" sz="1400" b="1" dirty="0"/>
              <a:t> de a </a:t>
            </a:r>
            <a:r>
              <a:rPr lang="en-US" sz="1400" b="1" err="1"/>
              <a:t>gândi</a:t>
            </a:r>
            <a:r>
              <a:rPr lang="en-US" sz="1400" b="1" dirty="0"/>
              <a:t> tridimensional;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err="1"/>
              <a:t>Pictori</a:t>
            </a:r>
            <a:r>
              <a:rPr lang="en-US" sz="1400" b="1" dirty="0"/>
              <a:t>, </a:t>
            </a:r>
            <a:r>
              <a:rPr lang="en-US" sz="1400" b="1" err="1"/>
              <a:t>arhitecți</a:t>
            </a:r>
            <a:r>
              <a:rPr lang="en-US" sz="1400" b="1" dirty="0"/>
              <a:t>, </a:t>
            </a:r>
            <a:r>
              <a:rPr lang="en-US" sz="1400" b="1" err="1"/>
              <a:t>fotografi</a:t>
            </a:r>
            <a:r>
              <a:rPr lang="en-US" sz="1400" b="1" dirty="0"/>
              <a:t>, </a:t>
            </a:r>
            <a:r>
              <a:rPr lang="en-US" sz="1400" b="1" err="1"/>
              <a:t>artiști</a:t>
            </a:r>
            <a:r>
              <a:rPr lang="en-US" sz="1400" b="1" dirty="0"/>
              <a:t>, </a:t>
            </a:r>
            <a:r>
              <a:rPr lang="en-US" sz="1400" b="1" err="1"/>
              <a:t>piloți</a:t>
            </a:r>
            <a:r>
              <a:rPr lang="en-US" sz="1400" b="1" dirty="0"/>
              <a:t>, </a:t>
            </a:r>
            <a:r>
              <a:rPr lang="en-US" sz="1400" b="1" err="1"/>
              <a:t>ingineri</a:t>
            </a:r>
            <a:r>
              <a:rPr lang="en-US" sz="1400" b="1" dirty="0"/>
              <a:t>, </a:t>
            </a:r>
            <a:r>
              <a:rPr lang="en-US" sz="1400" b="1" err="1"/>
              <a:t>mecanici</a:t>
            </a:r>
            <a:r>
              <a:rPr lang="en-US" sz="1400" b="1" dirty="0"/>
              <a:t>, </a:t>
            </a:r>
            <a:r>
              <a:rPr lang="en-US" sz="1400" b="1" err="1"/>
              <a:t>scupltori</a:t>
            </a:r>
            <a:r>
              <a:rPr lang="en-US" sz="1400" b="1" dirty="0"/>
              <a:t>, </a:t>
            </a:r>
            <a:r>
              <a:rPr lang="en-US" sz="1400" b="1" err="1"/>
              <a:t>grădinari</a:t>
            </a:r>
            <a:r>
              <a:rPr lang="en-US" sz="1400" b="1" dirty="0"/>
              <a:t>, </a:t>
            </a:r>
            <a:r>
              <a:rPr lang="en-US" sz="1400" b="1" err="1"/>
              <a:t>cartografi</a:t>
            </a:r>
            <a:r>
              <a:rPr lang="en-US" sz="1400" b="1" dirty="0"/>
              <a:t>, </a:t>
            </a:r>
            <a:r>
              <a:rPr lang="en-US" sz="1400" b="1" err="1"/>
              <a:t>proiectanți</a:t>
            </a:r>
            <a:r>
              <a:rPr lang="en-US" sz="1400" b="1" dirty="0"/>
              <a:t>, </a:t>
            </a:r>
            <a:r>
              <a:rPr lang="en-US" sz="1400" b="1" err="1"/>
              <a:t>graficieni</a:t>
            </a:r>
            <a:r>
              <a:rPr lang="en-US" sz="1400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16C682-6148-4A54-A786-F8B9B779B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3EF386-C6FE-48CD-A3CC-E73E8607568F}"/>
              </a:ext>
            </a:extLst>
          </p:cNvPr>
          <p:cNvSpPr txBox="1"/>
          <p:nvPr/>
        </p:nvSpPr>
        <p:spPr>
          <a:xfrm>
            <a:off x="1946787" y="828367"/>
            <a:ext cx="4426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6. INTELIGENȚA MUZICALĂ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B9A9-21F8-4E2F-B247-4A0394912D10}"/>
              </a:ext>
            </a:extLst>
          </p:cNvPr>
          <p:cNvSpPr txBox="1"/>
          <p:nvPr/>
        </p:nvSpPr>
        <p:spPr>
          <a:xfrm>
            <a:off x="557981" y="2118851"/>
            <a:ext cx="704481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Darul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sunetelor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Capacitatea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de 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gândi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prin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ritm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prin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melodicitate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; 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Îi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place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genereze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ritmuri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bată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din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mâini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sau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din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picioare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fredoneze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fluiere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meargă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concerte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Acest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tip de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inteligenţă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reprezintă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capacitatea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de 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percepe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, de 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transforma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şi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de 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exprima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 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formele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muzicale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Dansatori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artiști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interpreți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0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B72B5A6-7D8C-4BAB-A076-84911F1AB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3" r="7892" b="-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5BAA2-96EC-4169-A8BF-0BE788B606BD}"/>
              </a:ext>
            </a:extLst>
          </p:cNvPr>
          <p:cNvSpPr txBox="1"/>
          <p:nvPr/>
        </p:nvSpPr>
        <p:spPr>
          <a:xfrm>
            <a:off x="8581741" y="723872"/>
            <a:ext cx="2942813" cy="306383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7. </a:t>
            </a:r>
            <a:r>
              <a:rPr lang="en-US" sz="2000" b="1" dirty="0" err="1">
                <a:solidFill>
                  <a:srgbClr val="FFC000"/>
                </a:solidFill>
              </a:rPr>
              <a:t>Inteligența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corporală</a:t>
            </a:r>
            <a:r>
              <a:rPr lang="en-US" sz="2000" b="1" dirty="0">
                <a:solidFill>
                  <a:srgbClr val="FFC000"/>
                </a:solidFill>
              </a:rPr>
              <a:t>/ </a:t>
            </a:r>
            <a:r>
              <a:rPr lang="en-US" sz="2000" b="1" dirty="0" err="1">
                <a:solidFill>
                  <a:srgbClr val="FFC000"/>
                </a:solidFill>
              </a:rPr>
              <a:t>kinestezică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30EA5-1144-4DF2-B2AD-26088EF08F4A}"/>
              </a:ext>
            </a:extLst>
          </p:cNvPr>
          <p:cNvSpPr txBox="1"/>
          <p:nvPr/>
        </p:nvSpPr>
        <p:spPr>
          <a:xfrm>
            <a:off x="8283985" y="1598048"/>
            <a:ext cx="382474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Darul </a:t>
            </a:r>
            <a:r>
              <a:rPr lang="en-US" dirty="0" err="1"/>
              <a:t>coordonării</a:t>
            </a:r>
            <a:r>
              <a:rPr lang="en-US" dirty="0"/>
              <a:t> </a:t>
            </a:r>
            <a:r>
              <a:rPr lang="en-US" dirty="0" err="1"/>
              <a:t>morice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sensibilitate</a:t>
            </a:r>
            <a:r>
              <a:rPr lang="en-US" dirty="0"/>
              <a:t> </a:t>
            </a:r>
            <a:r>
              <a:rPr lang="en-US" dirty="0" err="1"/>
              <a:t>tactilă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Simt</a:t>
            </a:r>
            <a:r>
              <a:rPr lang="en-US" dirty="0"/>
              <a:t> </a:t>
            </a:r>
            <a:r>
              <a:rPr lang="en-US" dirty="0" err="1"/>
              <a:t>nevoia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afle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mișcare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reacționează</a:t>
            </a:r>
            <a:r>
              <a:rPr lang="en-US" dirty="0"/>
              <a:t> </a:t>
            </a:r>
            <a:r>
              <a:rPr lang="en-US" dirty="0" err="1"/>
              <a:t>fizic</a:t>
            </a:r>
            <a:r>
              <a:rPr lang="en-US" dirty="0"/>
              <a:t> la tot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înconjoară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interpreta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mișcările</a:t>
            </a:r>
            <a:r>
              <a:rPr lang="en-US" dirty="0"/>
              <a:t> </a:t>
            </a:r>
            <a:r>
              <a:rPr lang="en-US" dirty="0" err="1"/>
              <a:t>corpului</a:t>
            </a:r>
            <a:r>
              <a:rPr lang="en-US" dirty="0"/>
              <a:t>, de a </a:t>
            </a:r>
            <a:r>
              <a:rPr lang="en-US" dirty="0" err="1"/>
              <a:t>manevra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Realizeză</a:t>
            </a:r>
            <a:r>
              <a:rPr lang="en-US" dirty="0"/>
              <a:t> </a:t>
            </a:r>
            <a:r>
              <a:rPr lang="en-US" dirty="0" err="1"/>
              <a:t>coordonarea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trup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spirit;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Sunt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îndemânatici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corpul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</a:t>
            </a:r>
            <a:r>
              <a:rPr lang="en-US" dirty="0" err="1"/>
              <a:t>sugestive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Atleți,meșteșugari</a:t>
            </a:r>
            <a:r>
              <a:rPr lang="en-US" dirty="0"/>
              <a:t>, </a:t>
            </a:r>
            <a:r>
              <a:rPr lang="en-US" dirty="0" err="1"/>
              <a:t>mecanici,chirurgi,dansatori,tâmplari</a:t>
            </a:r>
            <a:r>
              <a:rPr lang="en-US" dirty="0"/>
              <a:t>, </a:t>
            </a:r>
            <a:r>
              <a:rPr lang="en-US" dirty="0" err="1"/>
              <a:t>sportivi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655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person, swimsuit, underpants&#10;&#10;Description automatically generated">
            <a:extLst>
              <a:ext uri="{FF2B5EF4-FFF2-40B4-BE49-F238E27FC236}">
                <a16:creationId xmlns:a16="http://schemas.microsoft.com/office/drawing/2014/main" id="{58746C7B-57B7-4501-9F69-3FDE37764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8D6605-4F69-4282-8190-7BE6FFE612F5}"/>
              </a:ext>
            </a:extLst>
          </p:cNvPr>
          <p:cNvSpPr txBox="1"/>
          <p:nvPr/>
        </p:nvSpPr>
        <p:spPr>
          <a:xfrm>
            <a:off x="7760111" y="435077"/>
            <a:ext cx="53610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8. </a:t>
            </a:r>
            <a:r>
              <a:rPr lang="en-US" sz="2400" b="1" dirty="0" err="1"/>
              <a:t>Inteligența</a:t>
            </a:r>
            <a:r>
              <a:rPr lang="en-US" sz="2400" b="1" dirty="0"/>
              <a:t> </a:t>
            </a:r>
            <a:r>
              <a:rPr lang="en-US" sz="2400" b="1" dirty="0" err="1"/>
              <a:t>socială</a:t>
            </a:r>
            <a:r>
              <a:rPr lang="en-US" sz="2400" b="1" dirty="0"/>
              <a:t>, </a:t>
            </a:r>
            <a:r>
              <a:rPr lang="en-US" sz="2400" b="1" dirty="0" err="1"/>
              <a:t>interpersonală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10224-F290-4A50-AB1A-E46D76F49BAF}"/>
              </a:ext>
            </a:extLst>
          </p:cNvPr>
          <p:cNvSpPr txBox="1"/>
          <p:nvPr/>
        </p:nvSpPr>
        <p:spPr>
          <a:xfrm>
            <a:off x="7202436" y="1708661"/>
            <a:ext cx="472194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Darul </a:t>
            </a:r>
            <a:r>
              <a:rPr lang="en-US" dirty="0" err="1"/>
              <a:t>empatiei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al </a:t>
            </a:r>
            <a:r>
              <a:rPr lang="en-US" dirty="0" err="1"/>
              <a:t>realționării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Interacționează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cu </a:t>
            </a:r>
            <a:r>
              <a:rPr lang="en-US" dirty="0" err="1"/>
              <a:t>ceilalți</a:t>
            </a:r>
            <a:r>
              <a:rPr lang="en-US" dirty="0"/>
              <a:t>, </a:t>
            </a:r>
            <a:r>
              <a:rPr lang="en-US" dirty="0" err="1"/>
              <a:t>creează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mențin</a:t>
            </a:r>
            <a:r>
              <a:rPr lang="en-US" dirty="0"/>
              <a:t> </a:t>
            </a:r>
            <a:r>
              <a:rPr lang="en-US" dirty="0" err="1"/>
              <a:t>sinergia</a:t>
            </a:r>
            <a:r>
              <a:rPr lang="en-US" dirty="0"/>
              <a:t> </a:t>
            </a:r>
            <a:r>
              <a:rPr lang="en-US" dirty="0" err="1"/>
              <a:t>grupului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Motivează</a:t>
            </a:r>
            <a:r>
              <a:rPr lang="en-US" dirty="0"/>
              <a:t> </a:t>
            </a:r>
            <a:r>
              <a:rPr lang="en-US" dirty="0" err="1"/>
              <a:t>grupu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atingerii</a:t>
            </a:r>
            <a:r>
              <a:rPr lang="en-US" dirty="0"/>
              <a:t> </a:t>
            </a:r>
            <a:r>
              <a:rPr lang="en-US" dirty="0" err="1"/>
              <a:t>scopului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sesiza</a:t>
            </a:r>
            <a:r>
              <a:rPr lang="en-US" dirty="0"/>
              <a:t>, </a:t>
            </a:r>
            <a:r>
              <a:rPr lang="en-US" dirty="0" err="1"/>
              <a:t>aprecia</a:t>
            </a:r>
            <a:r>
              <a:rPr lang="en-US" dirty="0"/>
              <a:t>, </a:t>
            </a:r>
            <a:r>
              <a:rPr lang="en-US" dirty="0" err="1"/>
              <a:t>înțelege</a:t>
            </a:r>
            <a:r>
              <a:rPr lang="en-US" dirty="0"/>
              <a:t> </a:t>
            </a:r>
            <a:r>
              <a:rPr lang="en-US" dirty="0" err="1"/>
              <a:t>stările,intențiile,motivațiile</a:t>
            </a:r>
            <a:r>
              <a:rPr lang="en-US" dirty="0"/>
              <a:t>, </a:t>
            </a:r>
            <a:r>
              <a:rPr lang="en-US" dirty="0" err="1"/>
              <a:t>dorințele</a:t>
            </a:r>
            <a:r>
              <a:rPr lang="en-US" dirty="0"/>
              <a:t> </a:t>
            </a:r>
            <a:r>
              <a:rPr lang="en-US" dirty="0" err="1"/>
              <a:t>celorlalți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Mediază</a:t>
            </a:r>
            <a:r>
              <a:rPr lang="en-US" dirty="0"/>
              <a:t> cu </a:t>
            </a:r>
            <a:r>
              <a:rPr lang="en-US" dirty="0" err="1"/>
              <a:t>succes</a:t>
            </a:r>
            <a:r>
              <a:rPr lang="en-US" dirty="0"/>
              <a:t> </a:t>
            </a:r>
            <a:r>
              <a:rPr lang="en-US" dirty="0" err="1"/>
              <a:t>conflictele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Demonstrează</a:t>
            </a:r>
            <a:r>
              <a:rPr lang="en-US" dirty="0"/>
              <a:t> </a:t>
            </a:r>
            <a:r>
              <a:rPr lang="en-US" dirty="0" err="1"/>
              <a:t>calități</a:t>
            </a:r>
            <a:r>
              <a:rPr lang="en-US" dirty="0"/>
              <a:t> de </a:t>
            </a:r>
            <a:r>
              <a:rPr lang="en-US" dirty="0" err="1"/>
              <a:t>lider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participă</a:t>
            </a:r>
            <a:r>
              <a:rPr lang="en-US" dirty="0"/>
              <a:t> la </a:t>
            </a:r>
            <a:r>
              <a:rPr lang="en-US" dirty="0" err="1"/>
              <a:t>activități</a:t>
            </a:r>
            <a:r>
              <a:rPr lang="en-US" dirty="0"/>
              <a:t> </a:t>
            </a:r>
            <a:r>
              <a:rPr lang="en-US" dirty="0" err="1"/>
              <a:t>colective</a:t>
            </a:r>
            <a:r>
              <a:rPr lang="en-US" dirty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Profesori</a:t>
            </a:r>
            <a:r>
              <a:rPr lang="en-US" dirty="0"/>
              <a:t>, </a:t>
            </a:r>
            <a:r>
              <a:rPr lang="en-US" dirty="0" err="1"/>
              <a:t>directori</a:t>
            </a:r>
            <a:r>
              <a:rPr lang="en-US" dirty="0"/>
              <a:t>, </a:t>
            </a:r>
            <a:r>
              <a:rPr lang="en-US" dirty="0" err="1"/>
              <a:t>politicieni</a:t>
            </a:r>
            <a:r>
              <a:rPr lang="en-US" dirty="0"/>
              <a:t>, </a:t>
            </a:r>
            <a:r>
              <a:rPr lang="en-US" dirty="0" err="1"/>
              <a:t>consilieri</a:t>
            </a:r>
            <a:r>
              <a:rPr lang="en-US" dirty="0"/>
              <a:t>, </a:t>
            </a:r>
            <a:r>
              <a:rPr lang="en-US" dirty="0" err="1"/>
              <a:t>polițiști</a:t>
            </a:r>
            <a:r>
              <a:rPr lang="en-US" dirty="0"/>
              <a:t>, </a:t>
            </a:r>
            <a:r>
              <a:rPr lang="en-US" dirty="0" err="1"/>
              <a:t>lideri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84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F074C0E1-16FC-48B2-9FC1-89A46947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" y="4029052"/>
            <a:ext cx="3210231" cy="237637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4EBDB2F-BFC3-45F8-9D79-86E772156057}"/>
              </a:ext>
            </a:extLst>
          </p:cNvPr>
          <p:cNvSpPr/>
          <p:nvPr/>
        </p:nvSpPr>
        <p:spPr>
          <a:xfrm rot="720000">
            <a:off x="3002898" y="727264"/>
            <a:ext cx="5604385" cy="4080386"/>
          </a:xfrm>
          <a:custGeom>
            <a:avLst/>
            <a:gdLst>
              <a:gd name="connsiteX0" fmla="*/ 505951 w 5604385"/>
              <a:gd name="connsiteY0" fmla="*/ 1357295 h 4080386"/>
              <a:gd name="connsiteX1" fmla="*/ 729478 w 5604385"/>
              <a:gd name="connsiteY1" fmla="*/ 652389 h 4080386"/>
              <a:gd name="connsiteX2" fmla="*/ 1816884 w 5604385"/>
              <a:gd name="connsiteY2" fmla="*/ 491346 h 4080386"/>
              <a:gd name="connsiteX3" fmla="*/ 2913242 w 5604385"/>
              <a:gd name="connsiteY3" fmla="*/ 324163 h 4080386"/>
              <a:gd name="connsiteX4" fmla="*/ 3340446 w 5604385"/>
              <a:gd name="connsiteY4" fmla="*/ 18890 h 4080386"/>
              <a:gd name="connsiteX5" fmla="*/ 3870268 w 5604385"/>
              <a:gd name="connsiteY5" fmla="*/ 234338 h 4080386"/>
              <a:gd name="connsiteX6" fmla="*/ 4600655 w 5604385"/>
              <a:gd name="connsiteY6" fmla="*/ 65172 h 4080386"/>
              <a:gd name="connsiteX7" fmla="*/ 4971037 w 5604385"/>
              <a:gd name="connsiteY7" fmla="*/ 526672 h 4080386"/>
              <a:gd name="connsiteX8" fmla="*/ 5446372 w 5604385"/>
              <a:gd name="connsiteY8" fmla="*/ 974569 h 4080386"/>
              <a:gd name="connsiteX9" fmla="*/ 5425096 w 5604385"/>
              <a:gd name="connsiteY9" fmla="*/ 1460249 h 4080386"/>
              <a:gd name="connsiteX10" fmla="*/ 5580514 w 5604385"/>
              <a:gd name="connsiteY10" fmla="*/ 2202841 h 4080386"/>
              <a:gd name="connsiteX11" fmla="*/ 4852463 w 5604385"/>
              <a:gd name="connsiteY11" fmla="*/ 2852869 h 4080386"/>
              <a:gd name="connsiteX12" fmla="*/ 4591833 w 5604385"/>
              <a:gd name="connsiteY12" fmla="*/ 3409861 h 4080386"/>
              <a:gd name="connsiteX13" fmla="*/ 3704472 w 5604385"/>
              <a:gd name="connsiteY13" fmla="*/ 3477301 h 4080386"/>
              <a:gd name="connsiteX14" fmla="*/ 3070346 w 5604385"/>
              <a:gd name="connsiteY14" fmla="*/ 4071507 h 4080386"/>
              <a:gd name="connsiteX15" fmla="*/ 2137969 w 5604385"/>
              <a:gd name="connsiteY15" fmla="*/ 3708806 h 4080386"/>
              <a:gd name="connsiteX16" fmla="*/ 752959 w 5604385"/>
              <a:gd name="connsiteY16" fmla="*/ 3350450 h 4080386"/>
              <a:gd name="connsiteX17" fmla="*/ 144001 w 5604385"/>
              <a:gd name="connsiteY17" fmla="*/ 2951668 h 4080386"/>
              <a:gd name="connsiteX18" fmla="*/ 274121 w 5604385"/>
              <a:gd name="connsiteY18" fmla="*/ 2413378 h 4080386"/>
              <a:gd name="connsiteX19" fmla="*/ -649 w 5604385"/>
              <a:gd name="connsiteY19" fmla="*/ 1861109 h 4080386"/>
              <a:gd name="connsiteX20" fmla="*/ 501151 w 5604385"/>
              <a:gd name="connsiteY20" fmla="*/ 1370235 h 4080386"/>
              <a:gd name="connsiteX21" fmla="*/ 505951 w 5604385"/>
              <a:gd name="connsiteY21" fmla="*/ 1357295 h 4080386"/>
              <a:gd name="connsiteX0" fmla="*/ 1747975 w 5604385"/>
              <a:gd name="connsiteY0" fmla="*/ 4590434 h 4080386"/>
              <a:gd name="connsiteX1" fmla="*/ 1634631 w 5604385"/>
              <a:gd name="connsiteY1" fmla="*/ 4703778 h 4080386"/>
              <a:gd name="connsiteX2" fmla="*/ 1521287 w 5604385"/>
              <a:gd name="connsiteY2" fmla="*/ 4590434 h 4080386"/>
              <a:gd name="connsiteX3" fmla="*/ 1634631 w 5604385"/>
              <a:gd name="connsiteY3" fmla="*/ 4477090 h 4080386"/>
              <a:gd name="connsiteX4" fmla="*/ 1747975 w 5604385"/>
              <a:gd name="connsiteY4" fmla="*/ 4590434 h 4080386"/>
              <a:gd name="connsiteX0" fmla="*/ 1923679 w 5604385"/>
              <a:gd name="connsiteY0" fmla="*/ 4454225 h 4080386"/>
              <a:gd name="connsiteX1" fmla="*/ 1696991 w 5604385"/>
              <a:gd name="connsiteY1" fmla="*/ 4680913 h 4080386"/>
              <a:gd name="connsiteX2" fmla="*/ 1470303 w 5604385"/>
              <a:gd name="connsiteY2" fmla="*/ 4454225 h 4080386"/>
              <a:gd name="connsiteX3" fmla="*/ 1696991 w 5604385"/>
              <a:gd name="connsiteY3" fmla="*/ 4227537 h 4080386"/>
              <a:gd name="connsiteX4" fmla="*/ 1923679 w 5604385"/>
              <a:gd name="connsiteY4" fmla="*/ 4454225 h 4080386"/>
              <a:gd name="connsiteX0" fmla="*/ 2193747 w 5604385"/>
              <a:gd name="connsiteY0" fmla="*/ 4111902 h 4080386"/>
              <a:gd name="connsiteX1" fmla="*/ 1853715 w 5604385"/>
              <a:gd name="connsiteY1" fmla="*/ 4451934 h 4080386"/>
              <a:gd name="connsiteX2" fmla="*/ 1513683 w 5604385"/>
              <a:gd name="connsiteY2" fmla="*/ 4111902 h 4080386"/>
              <a:gd name="connsiteX3" fmla="*/ 1853715 w 5604385"/>
              <a:gd name="connsiteY3" fmla="*/ 3771870 h 4080386"/>
              <a:gd name="connsiteX4" fmla="*/ 2193747 w 5604385"/>
              <a:gd name="connsiteY4" fmla="*/ 4111902 h 4080386"/>
              <a:gd name="connsiteX0" fmla="*/ 608828 w 5604385"/>
              <a:gd name="connsiteY0" fmla="*/ 2472506 h 4080386"/>
              <a:gd name="connsiteX1" fmla="*/ 280219 w 5604385"/>
              <a:gd name="connsiteY1" fmla="*/ 2397226 h 4080386"/>
              <a:gd name="connsiteX2" fmla="*/ 898777 w 5604385"/>
              <a:gd name="connsiteY2" fmla="*/ 3296328 h 4080386"/>
              <a:gd name="connsiteX3" fmla="*/ 755035 w 5604385"/>
              <a:gd name="connsiteY3" fmla="*/ 3332315 h 4080386"/>
              <a:gd name="connsiteX4" fmla="*/ 2137709 w 5604385"/>
              <a:gd name="connsiteY4" fmla="*/ 3692182 h 4080386"/>
              <a:gd name="connsiteX5" fmla="*/ 2051049 w 5604385"/>
              <a:gd name="connsiteY5" fmla="*/ 3527833 h 4080386"/>
              <a:gd name="connsiteX6" fmla="*/ 3739759 w 5604385"/>
              <a:gd name="connsiteY6" fmla="*/ 3282349 h 4080386"/>
              <a:gd name="connsiteX7" fmla="*/ 3705121 w 5604385"/>
              <a:gd name="connsiteY7" fmla="*/ 3462660 h 4080386"/>
              <a:gd name="connsiteX8" fmla="*/ 4427593 w 5604385"/>
              <a:gd name="connsiteY8" fmla="*/ 2168082 h 4080386"/>
              <a:gd name="connsiteX9" fmla="*/ 4849349 w 5604385"/>
              <a:gd name="connsiteY9" fmla="*/ 2842102 h 4080386"/>
              <a:gd name="connsiteX10" fmla="*/ 5422501 w 5604385"/>
              <a:gd name="connsiteY10" fmla="*/ 1450237 h 4080386"/>
              <a:gd name="connsiteX11" fmla="*/ 5234651 w 5604385"/>
              <a:gd name="connsiteY11" fmla="*/ 1702994 h 4080386"/>
              <a:gd name="connsiteX12" fmla="*/ 4971815 w 5604385"/>
              <a:gd name="connsiteY12" fmla="*/ 512504 h 4080386"/>
              <a:gd name="connsiteX13" fmla="*/ 4981675 w 5604385"/>
              <a:gd name="connsiteY13" fmla="*/ 631893 h 4080386"/>
              <a:gd name="connsiteX14" fmla="*/ 3772321 w 5604385"/>
              <a:gd name="connsiteY14" fmla="*/ 373279 h 4080386"/>
              <a:gd name="connsiteX15" fmla="*/ 3868582 w 5604385"/>
              <a:gd name="connsiteY15" fmla="*/ 221020 h 4080386"/>
              <a:gd name="connsiteX16" fmla="*/ 2872377 w 5604385"/>
              <a:gd name="connsiteY16" fmla="*/ 445819 h 4080386"/>
              <a:gd name="connsiteX17" fmla="*/ 2918950 w 5604385"/>
              <a:gd name="connsiteY17" fmla="*/ 314529 h 4080386"/>
              <a:gd name="connsiteX18" fmla="*/ 1816235 w 5604385"/>
              <a:gd name="connsiteY18" fmla="*/ 490401 h 4080386"/>
              <a:gd name="connsiteX19" fmla="*/ 1984886 w 5604385"/>
              <a:gd name="connsiteY19" fmla="*/ 617725 h 4080386"/>
              <a:gd name="connsiteX20" fmla="*/ 535400 w 5604385"/>
              <a:gd name="connsiteY20" fmla="*/ 1491324 h 4080386"/>
              <a:gd name="connsiteX21" fmla="*/ 505951 w 5604385"/>
              <a:gd name="connsiteY21" fmla="*/ 1357295 h 40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04385" h="4080386" extrusionOk="0">
                <a:moveTo>
                  <a:pt x="505951" y="1357295"/>
                </a:moveTo>
                <a:cubicBezTo>
                  <a:pt x="492703" y="1120758"/>
                  <a:pt x="562473" y="861874"/>
                  <a:pt x="729478" y="652389"/>
                </a:cubicBezTo>
                <a:cubicBezTo>
                  <a:pt x="964917" y="286498"/>
                  <a:pt x="1417598" y="336045"/>
                  <a:pt x="1816884" y="491346"/>
                </a:cubicBezTo>
                <a:cubicBezTo>
                  <a:pt x="2046422" y="132836"/>
                  <a:pt x="2558611" y="90091"/>
                  <a:pt x="2913242" y="324163"/>
                </a:cubicBezTo>
                <a:cubicBezTo>
                  <a:pt x="2994518" y="138018"/>
                  <a:pt x="3126644" y="21609"/>
                  <a:pt x="3340446" y="18890"/>
                </a:cubicBezTo>
                <a:cubicBezTo>
                  <a:pt x="3584337" y="-14024"/>
                  <a:pt x="3773282" y="57201"/>
                  <a:pt x="3870268" y="234338"/>
                </a:cubicBezTo>
                <a:cubicBezTo>
                  <a:pt x="4018158" y="22129"/>
                  <a:pt x="4292631" y="-37350"/>
                  <a:pt x="4600655" y="65172"/>
                </a:cubicBezTo>
                <a:cubicBezTo>
                  <a:pt x="4820163" y="129102"/>
                  <a:pt x="4942806" y="326615"/>
                  <a:pt x="4971037" y="526672"/>
                </a:cubicBezTo>
                <a:cubicBezTo>
                  <a:pt x="5187257" y="544472"/>
                  <a:pt x="5378331" y="742033"/>
                  <a:pt x="5446372" y="974569"/>
                </a:cubicBezTo>
                <a:cubicBezTo>
                  <a:pt x="5500264" y="1119981"/>
                  <a:pt x="5490811" y="1317694"/>
                  <a:pt x="5425096" y="1460249"/>
                </a:cubicBezTo>
                <a:cubicBezTo>
                  <a:pt x="5616061" y="1624596"/>
                  <a:pt x="5677847" y="1910976"/>
                  <a:pt x="5580514" y="2202841"/>
                </a:cubicBezTo>
                <a:cubicBezTo>
                  <a:pt x="5486773" y="2580879"/>
                  <a:pt x="5215807" y="2792788"/>
                  <a:pt x="4852463" y="2852869"/>
                </a:cubicBezTo>
                <a:cubicBezTo>
                  <a:pt x="4868599" y="3057969"/>
                  <a:pt x="4755769" y="3242671"/>
                  <a:pt x="4591833" y="3409861"/>
                </a:cubicBezTo>
                <a:cubicBezTo>
                  <a:pt x="4340400" y="3658414"/>
                  <a:pt x="4008348" y="3651409"/>
                  <a:pt x="3704472" y="3477301"/>
                </a:cubicBezTo>
                <a:cubicBezTo>
                  <a:pt x="3596221" y="3772572"/>
                  <a:pt x="3325939" y="3996939"/>
                  <a:pt x="3070346" y="4071507"/>
                </a:cubicBezTo>
                <a:cubicBezTo>
                  <a:pt x="2766308" y="4176853"/>
                  <a:pt x="2351772" y="4058944"/>
                  <a:pt x="2137969" y="3708806"/>
                </a:cubicBezTo>
                <a:cubicBezTo>
                  <a:pt x="1587047" y="4001227"/>
                  <a:pt x="945072" y="3753887"/>
                  <a:pt x="752959" y="3350450"/>
                </a:cubicBezTo>
                <a:cubicBezTo>
                  <a:pt x="496230" y="3357285"/>
                  <a:pt x="212438" y="3220951"/>
                  <a:pt x="144001" y="2951668"/>
                </a:cubicBezTo>
                <a:cubicBezTo>
                  <a:pt x="120622" y="2767028"/>
                  <a:pt x="103520" y="2573069"/>
                  <a:pt x="274121" y="2413378"/>
                </a:cubicBezTo>
                <a:cubicBezTo>
                  <a:pt x="114645" y="2325370"/>
                  <a:pt x="-22434" y="2043333"/>
                  <a:pt x="-649" y="1861109"/>
                </a:cubicBezTo>
                <a:cubicBezTo>
                  <a:pt x="29080" y="1554248"/>
                  <a:pt x="206928" y="1367438"/>
                  <a:pt x="501151" y="1370235"/>
                </a:cubicBezTo>
                <a:cubicBezTo>
                  <a:pt x="502267" y="1365336"/>
                  <a:pt x="505435" y="1361259"/>
                  <a:pt x="505951" y="1357295"/>
                </a:cubicBezTo>
                <a:close/>
              </a:path>
              <a:path w="5604385" h="4080386" extrusionOk="0">
                <a:moveTo>
                  <a:pt x="1747975" y="4590434"/>
                </a:moveTo>
                <a:cubicBezTo>
                  <a:pt x="1754834" y="4659191"/>
                  <a:pt x="1690206" y="4705582"/>
                  <a:pt x="1634631" y="4703778"/>
                </a:cubicBezTo>
                <a:cubicBezTo>
                  <a:pt x="1572957" y="4696040"/>
                  <a:pt x="1535656" y="4652554"/>
                  <a:pt x="1521287" y="4590434"/>
                </a:cubicBezTo>
                <a:cubicBezTo>
                  <a:pt x="1519258" y="4528507"/>
                  <a:pt x="1583762" y="4485651"/>
                  <a:pt x="1634631" y="4477090"/>
                </a:cubicBezTo>
                <a:cubicBezTo>
                  <a:pt x="1682839" y="4481050"/>
                  <a:pt x="1745876" y="4527402"/>
                  <a:pt x="1747975" y="4590434"/>
                </a:cubicBezTo>
                <a:close/>
              </a:path>
              <a:path w="5604385" h="4080386" extrusionOk="0">
                <a:moveTo>
                  <a:pt x="1923679" y="4454225"/>
                </a:moveTo>
                <a:cubicBezTo>
                  <a:pt x="1921217" y="4573676"/>
                  <a:pt x="1824207" y="4688367"/>
                  <a:pt x="1696991" y="4680913"/>
                </a:cubicBezTo>
                <a:cubicBezTo>
                  <a:pt x="1559884" y="4686513"/>
                  <a:pt x="1466791" y="4579522"/>
                  <a:pt x="1470303" y="4454225"/>
                </a:cubicBezTo>
                <a:cubicBezTo>
                  <a:pt x="1449538" y="4330076"/>
                  <a:pt x="1569036" y="4213595"/>
                  <a:pt x="1696991" y="4227537"/>
                </a:cubicBezTo>
                <a:cubicBezTo>
                  <a:pt x="1827020" y="4231729"/>
                  <a:pt x="1948344" y="4314441"/>
                  <a:pt x="1923679" y="4454225"/>
                </a:cubicBezTo>
                <a:close/>
              </a:path>
              <a:path w="5604385" h="4080386" extrusionOk="0">
                <a:moveTo>
                  <a:pt x="2193747" y="4111902"/>
                </a:moveTo>
                <a:cubicBezTo>
                  <a:pt x="2182129" y="4314593"/>
                  <a:pt x="2051417" y="4460692"/>
                  <a:pt x="1853715" y="4451934"/>
                </a:cubicBezTo>
                <a:cubicBezTo>
                  <a:pt x="1686639" y="4444386"/>
                  <a:pt x="1475915" y="4289045"/>
                  <a:pt x="1513683" y="4111902"/>
                </a:cubicBezTo>
                <a:cubicBezTo>
                  <a:pt x="1537745" y="3916941"/>
                  <a:pt x="1673748" y="3773397"/>
                  <a:pt x="1853715" y="3771870"/>
                </a:cubicBezTo>
                <a:cubicBezTo>
                  <a:pt x="2035228" y="3776737"/>
                  <a:pt x="2181128" y="3944030"/>
                  <a:pt x="2193747" y="4111902"/>
                </a:cubicBezTo>
                <a:close/>
              </a:path>
              <a:path w="5604385" h="4080386" fill="none" extrusionOk="0">
                <a:moveTo>
                  <a:pt x="608828" y="2472506"/>
                </a:moveTo>
                <a:cubicBezTo>
                  <a:pt x="483154" y="2493324"/>
                  <a:pt x="390362" y="2458759"/>
                  <a:pt x="280219" y="2397226"/>
                </a:cubicBezTo>
                <a:moveTo>
                  <a:pt x="898777" y="3296328"/>
                </a:moveTo>
                <a:cubicBezTo>
                  <a:pt x="849657" y="3310373"/>
                  <a:pt x="814378" y="3323779"/>
                  <a:pt x="755035" y="3332315"/>
                </a:cubicBezTo>
                <a:moveTo>
                  <a:pt x="2137709" y="3692182"/>
                </a:moveTo>
                <a:cubicBezTo>
                  <a:pt x="2099935" y="3647820"/>
                  <a:pt x="2076303" y="3583169"/>
                  <a:pt x="2051049" y="3527833"/>
                </a:cubicBezTo>
                <a:moveTo>
                  <a:pt x="3739759" y="3282349"/>
                </a:moveTo>
                <a:cubicBezTo>
                  <a:pt x="3745862" y="3340950"/>
                  <a:pt x="3716038" y="3412258"/>
                  <a:pt x="3705121" y="3462660"/>
                </a:cubicBezTo>
                <a:moveTo>
                  <a:pt x="4427593" y="2168082"/>
                </a:moveTo>
                <a:cubicBezTo>
                  <a:pt x="4693679" y="2303834"/>
                  <a:pt x="4885982" y="2615544"/>
                  <a:pt x="4849349" y="2842102"/>
                </a:cubicBezTo>
                <a:moveTo>
                  <a:pt x="5422501" y="1450237"/>
                </a:moveTo>
                <a:cubicBezTo>
                  <a:pt x="5381761" y="1573244"/>
                  <a:pt x="5314273" y="1622469"/>
                  <a:pt x="5234651" y="1702994"/>
                </a:cubicBezTo>
                <a:moveTo>
                  <a:pt x="4971815" y="512504"/>
                </a:moveTo>
                <a:cubicBezTo>
                  <a:pt x="4976009" y="548219"/>
                  <a:pt x="4986747" y="586815"/>
                  <a:pt x="4981675" y="631893"/>
                </a:cubicBezTo>
                <a:moveTo>
                  <a:pt x="3772321" y="373279"/>
                </a:moveTo>
                <a:cubicBezTo>
                  <a:pt x="3791386" y="320125"/>
                  <a:pt x="3825654" y="270525"/>
                  <a:pt x="3868582" y="221020"/>
                </a:cubicBezTo>
                <a:moveTo>
                  <a:pt x="2872377" y="445819"/>
                </a:moveTo>
                <a:cubicBezTo>
                  <a:pt x="2882386" y="408894"/>
                  <a:pt x="2889435" y="359039"/>
                  <a:pt x="2918950" y="314529"/>
                </a:cubicBezTo>
                <a:moveTo>
                  <a:pt x="1816235" y="490401"/>
                </a:moveTo>
                <a:cubicBezTo>
                  <a:pt x="1864435" y="517918"/>
                  <a:pt x="1944362" y="574153"/>
                  <a:pt x="1984886" y="617725"/>
                </a:cubicBezTo>
                <a:moveTo>
                  <a:pt x="535400" y="1491324"/>
                </a:moveTo>
                <a:cubicBezTo>
                  <a:pt x="526118" y="1450641"/>
                  <a:pt x="514691" y="1407385"/>
                  <a:pt x="505951" y="1357295"/>
                </a:cubicBezTo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909169949">
                  <a:prstGeom prst="cloudCallou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8C713-D1F0-40B6-B17B-52A813B7C2B9}"/>
              </a:ext>
            </a:extLst>
          </p:cNvPr>
          <p:cNvSpPr txBox="1"/>
          <p:nvPr/>
        </p:nvSpPr>
        <p:spPr>
          <a:xfrm>
            <a:off x="3933210" y="1364532"/>
            <a:ext cx="41811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Acestea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8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inteligențe</a:t>
            </a:r>
            <a:r>
              <a:rPr lang="en-US" dirty="0"/>
              <a:t> formulate de </a:t>
            </a:r>
            <a:r>
              <a:rPr lang="en-US" dirty="0" err="1"/>
              <a:t>către</a:t>
            </a:r>
            <a:r>
              <a:rPr lang="en-US" dirty="0"/>
              <a:t> Howard G.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6C677-5E1A-4497-87EB-BA8320C67F21}"/>
              </a:ext>
            </a:extLst>
          </p:cNvPr>
          <p:cNvSpPr txBox="1"/>
          <p:nvPr/>
        </p:nvSpPr>
        <p:spPr>
          <a:xfrm>
            <a:off x="4346472" y="2527504"/>
            <a:ext cx="44146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</a:t>
            </a:r>
            <a:r>
              <a:rPr lang="en-US" dirty="0" err="1"/>
              <a:t>Ești</a:t>
            </a:r>
            <a:r>
              <a:rPr lang="en-US" dirty="0"/>
              <a:t> </a:t>
            </a:r>
            <a:r>
              <a:rPr lang="en-US" dirty="0" err="1"/>
              <a:t>pregătit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afli</a:t>
            </a:r>
            <a:r>
              <a:rPr lang="en-US" dirty="0"/>
              <a:t> care sunt </a:t>
            </a:r>
            <a:r>
              <a:rPr lang="en-US" dirty="0" err="1"/>
              <a:t>inteligențele</a:t>
            </a:r>
            <a:r>
              <a:rPr lang="en-US" dirty="0"/>
              <a:t> tale </a:t>
            </a:r>
            <a:r>
              <a:rPr lang="en-US" dirty="0" err="1"/>
              <a:t>dominante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335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47C275F-A75C-4DB5-A1B1-D627FC3B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64" y="487522"/>
            <a:ext cx="7737947" cy="57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5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71794C6-ECBF-4AD0-B9E9-E3B2781B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67" y="327603"/>
            <a:ext cx="7487264" cy="53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1210CA6-E565-41B9-B0B8-8069AAE3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80" y="369665"/>
            <a:ext cx="7819102" cy="55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E4C95A-BB86-42E5-B509-CBCE3720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19" y="246075"/>
            <a:ext cx="8064910" cy="60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F7A6675-60C1-4F47-BFFB-C0FE58CF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10" y="125888"/>
            <a:ext cx="8089490" cy="61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91110FF-AB47-42C8-944B-D43487E8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" y="3807826"/>
            <a:ext cx="3468329" cy="2585315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2572B77-8DFA-4553-B8FE-BCE126EB0089}"/>
              </a:ext>
            </a:extLst>
          </p:cNvPr>
          <p:cNvSpPr/>
          <p:nvPr/>
        </p:nvSpPr>
        <p:spPr>
          <a:xfrm rot="600000">
            <a:off x="2386496" y="35877"/>
            <a:ext cx="6759674" cy="4399933"/>
          </a:xfrm>
          <a:custGeom>
            <a:avLst/>
            <a:gdLst>
              <a:gd name="connsiteX0" fmla="*/ 610248 w 6759674"/>
              <a:gd name="connsiteY0" fmla="*/ 1463588 h 4399933"/>
              <a:gd name="connsiteX1" fmla="*/ 879852 w 6759674"/>
              <a:gd name="connsiteY1" fmla="*/ 703480 h 4399933"/>
              <a:gd name="connsiteX2" fmla="*/ 2191417 w 6759674"/>
              <a:gd name="connsiteY2" fmla="*/ 529825 h 4399933"/>
              <a:gd name="connsiteX3" fmla="*/ 3513778 w 6759674"/>
              <a:gd name="connsiteY3" fmla="*/ 349550 h 4399933"/>
              <a:gd name="connsiteX4" fmla="*/ 4029047 w 6759674"/>
              <a:gd name="connsiteY4" fmla="*/ 20370 h 4399933"/>
              <a:gd name="connsiteX5" fmla="*/ 4668086 w 6759674"/>
              <a:gd name="connsiteY5" fmla="*/ 252690 h 4399933"/>
              <a:gd name="connsiteX6" fmla="*/ 5549035 w 6759674"/>
              <a:gd name="connsiteY6" fmla="*/ 70276 h 4399933"/>
              <a:gd name="connsiteX7" fmla="*/ 5995768 w 6759674"/>
              <a:gd name="connsiteY7" fmla="*/ 567917 h 4399933"/>
              <a:gd name="connsiteX8" fmla="*/ 6569088 w 6759674"/>
              <a:gd name="connsiteY8" fmla="*/ 1050891 h 4399933"/>
              <a:gd name="connsiteX9" fmla="*/ 6543427 w 6759674"/>
              <a:gd name="connsiteY9" fmla="*/ 1574605 h 4399933"/>
              <a:gd name="connsiteX10" fmla="*/ 6730882 w 6759674"/>
              <a:gd name="connsiteY10" fmla="*/ 2375352 h 4399933"/>
              <a:gd name="connsiteX11" fmla="*/ 5852751 w 6759674"/>
              <a:gd name="connsiteY11" fmla="*/ 3076286 h 4399933"/>
              <a:gd name="connsiteX12" fmla="*/ 5538394 w 6759674"/>
              <a:gd name="connsiteY12" fmla="*/ 3676897 h 4399933"/>
              <a:gd name="connsiteX13" fmla="*/ 4468113 w 6759674"/>
              <a:gd name="connsiteY13" fmla="*/ 3749618 h 4399933"/>
              <a:gd name="connsiteX14" fmla="*/ 3703268 w 6759674"/>
              <a:gd name="connsiteY14" fmla="*/ 4390359 h 4399933"/>
              <a:gd name="connsiteX15" fmla="*/ 2578690 w 6759674"/>
              <a:gd name="connsiteY15" fmla="*/ 3999253 h 4399933"/>
              <a:gd name="connsiteX16" fmla="*/ 908174 w 6759674"/>
              <a:gd name="connsiteY16" fmla="*/ 3612833 h 4399933"/>
              <a:gd name="connsiteX17" fmla="*/ 173686 w 6759674"/>
              <a:gd name="connsiteY17" fmla="*/ 3182821 h 4399933"/>
              <a:gd name="connsiteX18" fmla="*/ 330629 w 6759674"/>
              <a:gd name="connsiteY18" fmla="*/ 2602377 h 4399933"/>
              <a:gd name="connsiteX19" fmla="*/ -783 w 6759674"/>
              <a:gd name="connsiteY19" fmla="*/ 2006858 h 4399933"/>
              <a:gd name="connsiteX20" fmla="*/ 604458 w 6759674"/>
              <a:gd name="connsiteY20" fmla="*/ 1477542 h 4399933"/>
              <a:gd name="connsiteX21" fmla="*/ 610248 w 6759674"/>
              <a:gd name="connsiteY21" fmla="*/ 1463588 h 4399933"/>
              <a:gd name="connsiteX0" fmla="*/ 2093814 w 6759674"/>
              <a:gd name="connsiteY0" fmla="*/ 4949925 h 4399933"/>
              <a:gd name="connsiteX1" fmla="*/ 1971594 w 6759674"/>
              <a:gd name="connsiteY1" fmla="*/ 5072145 h 4399933"/>
              <a:gd name="connsiteX2" fmla="*/ 1849374 w 6759674"/>
              <a:gd name="connsiteY2" fmla="*/ 4949925 h 4399933"/>
              <a:gd name="connsiteX3" fmla="*/ 1971594 w 6759674"/>
              <a:gd name="connsiteY3" fmla="*/ 4827705 h 4399933"/>
              <a:gd name="connsiteX4" fmla="*/ 2093814 w 6759674"/>
              <a:gd name="connsiteY4" fmla="*/ 4949925 h 4399933"/>
              <a:gd name="connsiteX0" fmla="*/ 2292049 w 6759674"/>
              <a:gd name="connsiteY0" fmla="*/ 4801487 h 4399933"/>
              <a:gd name="connsiteX1" fmla="*/ 2047608 w 6759674"/>
              <a:gd name="connsiteY1" fmla="*/ 5045928 h 4399933"/>
              <a:gd name="connsiteX2" fmla="*/ 1803167 w 6759674"/>
              <a:gd name="connsiteY2" fmla="*/ 4801487 h 4399933"/>
              <a:gd name="connsiteX3" fmla="*/ 2047608 w 6759674"/>
              <a:gd name="connsiteY3" fmla="*/ 4557046 h 4399933"/>
              <a:gd name="connsiteX4" fmla="*/ 2292049 w 6759674"/>
              <a:gd name="connsiteY4" fmla="*/ 4801487 h 4399933"/>
              <a:gd name="connsiteX0" fmla="*/ 2601701 w 6759674"/>
              <a:gd name="connsiteY0" fmla="*/ 4435479 h 4399933"/>
              <a:gd name="connsiteX1" fmla="*/ 2235040 w 6759674"/>
              <a:gd name="connsiteY1" fmla="*/ 4802140 h 4399933"/>
              <a:gd name="connsiteX2" fmla="*/ 1868379 w 6759674"/>
              <a:gd name="connsiteY2" fmla="*/ 4435479 h 4399933"/>
              <a:gd name="connsiteX3" fmla="*/ 2235040 w 6759674"/>
              <a:gd name="connsiteY3" fmla="*/ 4068818 h 4399933"/>
              <a:gd name="connsiteX4" fmla="*/ 2601701 w 6759674"/>
              <a:gd name="connsiteY4" fmla="*/ 4435479 h 4399933"/>
              <a:gd name="connsiteX0" fmla="*/ 734332 w 6759674"/>
              <a:gd name="connsiteY0" fmla="*/ 2666135 h 4399933"/>
              <a:gd name="connsiteX1" fmla="*/ 337983 w 6759674"/>
              <a:gd name="connsiteY1" fmla="*/ 2584960 h 4399933"/>
              <a:gd name="connsiteX2" fmla="*/ 1084051 w 6759674"/>
              <a:gd name="connsiteY2" fmla="*/ 3554473 h 4399933"/>
              <a:gd name="connsiteX3" fmla="*/ 910678 w 6759674"/>
              <a:gd name="connsiteY3" fmla="*/ 3593278 h 4399933"/>
              <a:gd name="connsiteX4" fmla="*/ 2578377 w 6759674"/>
              <a:gd name="connsiteY4" fmla="*/ 3981328 h 4399933"/>
              <a:gd name="connsiteX5" fmla="*/ 2473852 w 6759674"/>
              <a:gd name="connsiteY5" fmla="*/ 3804108 h 4399933"/>
              <a:gd name="connsiteX6" fmla="*/ 4510674 w 6759674"/>
              <a:gd name="connsiteY6" fmla="*/ 3539399 h 4399933"/>
              <a:gd name="connsiteX7" fmla="*/ 4468895 w 6759674"/>
              <a:gd name="connsiteY7" fmla="*/ 3733832 h 4399933"/>
              <a:gd name="connsiteX8" fmla="*/ 5340298 w 6759674"/>
              <a:gd name="connsiteY8" fmla="*/ 2337871 h 4399933"/>
              <a:gd name="connsiteX9" fmla="*/ 5848995 w 6759674"/>
              <a:gd name="connsiteY9" fmla="*/ 3064675 h 4399933"/>
              <a:gd name="connsiteX10" fmla="*/ 6540297 w 6759674"/>
              <a:gd name="connsiteY10" fmla="*/ 1563809 h 4399933"/>
              <a:gd name="connsiteX11" fmla="*/ 6313723 w 6759674"/>
              <a:gd name="connsiteY11" fmla="*/ 1836360 h 4399933"/>
              <a:gd name="connsiteX12" fmla="*/ 5996707 w 6759674"/>
              <a:gd name="connsiteY12" fmla="*/ 552639 h 4399933"/>
              <a:gd name="connsiteX13" fmla="*/ 6008599 w 6759674"/>
              <a:gd name="connsiteY13" fmla="*/ 681378 h 4399933"/>
              <a:gd name="connsiteX14" fmla="*/ 4549949 w 6759674"/>
              <a:gd name="connsiteY14" fmla="*/ 402512 h 4399933"/>
              <a:gd name="connsiteX15" fmla="*/ 4666052 w 6759674"/>
              <a:gd name="connsiteY15" fmla="*/ 238329 h 4399933"/>
              <a:gd name="connsiteX16" fmla="*/ 3464489 w 6759674"/>
              <a:gd name="connsiteY16" fmla="*/ 480733 h 4399933"/>
              <a:gd name="connsiteX17" fmla="*/ 3520663 w 6759674"/>
              <a:gd name="connsiteY17" fmla="*/ 339161 h 4399933"/>
              <a:gd name="connsiteX18" fmla="*/ 2190635 w 6759674"/>
              <a:gd name="connsiteY18" fmla="*/ 528806 h 4399933"/>
              <a:gd name="connsiteX19" fmla="*/ 2394051 w 6759674"/>
              <a:gd name="connsiteY19" fmla="*/ 666100 h 4399933"/>
              <a:gd name="connsiteX20" fmla="*/ 645767 w 6759674"/>
              <a:gd name="connsiteY20" fmla="*/ 1608114 h 4399933"/>
              <a:gd name="connsiteX21" fmla="*/ 610248 w 6759674"/>
              <a:gd name="connsiteY21" fmla="*/ 1463588 h 439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59674" h="4399933" fill="none" extrusionOk="0">
                <a:moveTo>
                  <a:pt x="610248" y="1463588"/>
                </a:moveTo>
                <a:cubicBezTo>
                  <a:pt x="582007" y="1183323"/>
                  <a:pt x="653527" y="920870"/>
                  <a:pt x="879852" y="703480"/>
                </a:cubicBezTo>
                <a:cubicBezTo>
                  <a:pt x="1217541" y="423379"/>
                  <a:pt x="1792859" y="374819"/>
                  <a:pt x="2191417" y="529825"/>
                </a:cubicBezTo>
                <a:cubicBezTo>
                  <a:pt x="2512264" y="-6209"/>
                  <a:pt x="3182883" y="-36666"/>
                  <a:pt x="3513778" y="349550"/>
                </a:cubicBezTo>
                <a:cubicBezTo>
                  <a:pt x="3619679" y="210171"/>
                  <a:pt x="3839473" y="40483"/>
                  <a:pt x="4029047" y="20370"/>
                </a:cubicBezTo>
                <a:cubicBezTo>
                  <a:pt x="4246514" y="-25736"/>
                  <a:pt x="4535190" y="41835"/>
                  <a:pt x="4668086" y="252690"/>
                </a:cubicBezTo>
                <a:cubicBezTo>
                  <a:pt x="4893870" y="3282"/>
                  <a:pt x="5246186" y="-55299"/>
                  <a:pt x="5549035" y="70276"/>
                </a:cubicBezTo>
                <a:cubicBezTo>
                  <a:pt x="5745720" y="135507"/>
                  <a:pt x="5921008" y="354955"/>
                  <a:pt x="5995768" y="567917"/>
                </a:cubicBezTo>
                <a:cubicBezTo>
                  <a:pt x="6284851" y="620457"/>
                  <a:pt x="6476997" y="810211"/>
                  <a:pt x="6569088" y="1050891"/>
                </a:cubicBezTo>
                <a:cubicBezTo>
                  <a:pt x="6653775" y="1226134"/>
                  <a:pt x="6616898" y="1393764"/>
                  <a:pt x="6543427" y="1574605"/>
                </a:cubicBezTo>
                <a:cubicBezTo>
                  <a:pt x="6706044" y="1749765"/>
                  <a:pt x="6802321" y="2091227"/>
                  <a:pt x="6730882" y="2375352"/>
                </a:cubicBezTo>
                <a:cubicBezTo>
                  <a:pt x="6583763" y="2724226"/>
                  <a:pt x="6296612" y="3032778"/>
                  <a:pt x="5852751" y="3076286"/>
                </a:cubicBezTo>
                <a:cubicBezTo>
                  <a:pt x="5860971" y="3300518"/>
                  <a:pt x="5698014" y="3531987"/>
                  <a:pt x="5538394" y="3676897"/>
                </a:cubicBezTo>
                <a:cubicBezTo>
                  <a:pt x="5290756" y="3915515"/>
                  <a:pt x="4803630" y="3962534"/>
                  <a:pt x="4468113" y="3749618"/>
                </a:cubicBezTo>
                <a:cubicBezTo>
                  <a:pt x="4339875" y="4089132"/>
                  <a:pt x="4134356" y="4371764"/>
                  <a:pt x="3703268" y="4390359"/>
                </a:cubicBezTo>
                <a:cubicBezTo>
                  <a:pt x="3242286" y="4527228"/>
                  <a:pt x="2741606" y="4335259"/>
                  <a:pt x="2578690" y="3999253"/>
                </a:cubicBezTo>
                <a:cubicBezTo>
                  <a:pt x="2076592" y="4262570"/>
                  <a:pt x="1237132" y="4166271"/>
                  <a:pt x="908174" y="3612833"/>
                </a:cubicBezTo>
                <a:cubicBezTo>
                  <a:pt x="573533" y="3629345"/>
                  <a:pt x="280945" y="3433012"/>
                  <a:pt x="173686" y="3182821"/>
                </a:cubicBezTo>
                <a:cubicBezTo>
                  <a:pt x="70018" y="2993773"/>
                  <a:pt x="147863" y="2782792"/>
                  <a:pt x="330629" y="2602377"/>
                </a:cubicBezTo>
                <a:cubicBezTo>
                  <a:pt x="90735" y="2435762"/>
                  <a:pt x="-28441" y="2263353"/>
                  <a:pt x="-783" y="2006858"/>
                </a:cubicBezTo>
                <a:cubicBezTo>
                  <a:pt x="48634" y="1747223"/>
                  <a:pt x="282973" y="1464596"/>
                  <a:pt x="604458" y="1477542"/>
                </a:cubicBezTo>
                <a:cubicBezTo>
                  <a:pt x="605931" y="1471839"/>
                  <a:pt x="608923" y="1468168"/>
                  <a:pt x="610248" y="1463588"/>
                </a:cubicBezTo>
                <a:close/>
              </a:path>
              <a:path w="6759674" h="4399933" fill="none" extrusionOk="0">
                <a:moveTo>
                  <a:pt x="2093814" y="4949925"/>
                </a:moveTo>
                <a:cubicBezTo>
                  <a:pt x="2092496" y="5014370"/>
                  <a:pt x="2026621" y="5062358"/>
                  <a:pt x="1971594" y="5072145"/>
                </a:cubicBezTo>
                <a:cubicBezTo>
                  <a:pt x="1911859" y="5065430"/>
                  <a:pt x="1842079" y="5029175"/>
                  <a:pt x="1849374" y="4949925"/>
                </a:cubicBezTo>
                <a:cubicBezTo>
                  <a:pt x="1835175" y="4890561"/>
                  <a:pt x="1905934" y="4826637"/>
                  <a:pt x="1971594" y="4827705"/>
                </a:cubicBezTo>
                <a:cubicBezTo>
                  <a:pt x="2024820" y="4822690"/>
                  <a:pt x="2091012" y="4877409"/>
                  <a:pt x="2093814" y="4949925"/>
                </a:cubicBezTo>
                <a:close/>
              </a:path>
              <a:path w="6759674" h="4399933" fill="none" extrusionOk="0">
                <a:moveTo>
                  <a:pt x="2292049" y="4801487"/>
                </a:moveTo>
                <a:cubicBezTo>
                  <a:pt x="2287770" y="4932950"/>
                  <a:pt x="2177953" y="5061951"/>
                  <a:pt x="2047608" y="5045928"/>
                </a:cubicBezTo>
                <a:cubicBezTo>
                  <a:pt x="1913526" y="5039874"/>
                  <a:pt x="1826085" y="4926580"/>
                  <a:pt x="1803167" y="4801487"/>
                </a:cubicBezTo>
                <a:cubicBezTo>
                  <a:pt x="1820526" y="4691607"/>
                  <a:pt x="1915443" y="4526463"/>
                  <a:pt x="2047608" y="4557046"/>
                </a:cubicBezTo>
                <a:cubicBezTo>
                  <a:pt x="2195514" y="4581156"/>
                  <a:pt x="2278083" y="4645179"/>
                  <a:pt x="2292049" y="4801487"/>
                </a:cubicBezTo>
                <a:close/>
              </a:path>
              <a:path w="6759674" h="4399933" fill="none" extrusionOk="0">
                <a:moveTo>
                  <a:pt x="2601701" y="4435479"/>
                </a:moveTo>
                <a:cubicBezTo>
                  <a:pt x="2619566" y="4625189"/>
                  <a:pt x="2443310" y="4790120"/>
                  <a:pt x="2235040" y="4802140"/>
                </a:cubicBezTo>
                <a:cubicBezTo>
                  <a:pt x="2042439" y="4829379"/>
                  <a:pt x="1861206" y="4629189"/>
                  <a:pt x="1868379" y="4435479"/>
                </a:cubicBezTo>
                <a:cubicBezTo>
                  <a:pt x="1871468" y="4252446"/>
                  <a:pt x="2030332" y="4107850"/>
                  <a:pt x="2235040" y="4068818"/>
                </a:cubicBezTo>
                <a:cubicBezTo>
                  <a:pt x="2430392" y="4107655"/>
                  <a:pt x="2603105" y="4224638"/>
                  <a:pt x="2601701" y="4435479"/>
                </a:cubicBezTo>
                <a:close/>
              </a:path>
              <a:path w="6759674" h="4399933" fill="none" extrusionOk="0">
                <a:moveTo>
                  <a:pt x="734332" y="2666135"/>
                </a:moveTo>
                <a:cubicBezTo>
                  <a:pt x="597575" y="2663998"/>
                  <a:pt x="428665" y="2652768"/>
                  <a:pt x="337983" y="2584960"/>
                </a:cubicBezTo>
                <a:moveTo>
                  <a:pt x="1084051" y="3554473"/>
                </a:moveTo>
                <a:cubicBezTo>
                  <a:pt x="1017558" y="3569560"/>
                  <a:pt x="972377" y="3591502"/>
                  <a:pt x="910678" y="3593278"/>
                </a:cubicBezTo>
                <a:moveTo>
                  <a:pt x="2578377" y="3981328"/>
                </a:moveTo>
                <a:cubicBezTo>
                  <a:pt x="2533827" y="3911351"/>
                  <a:pt x="2507163" y="3863388"/>
                  <a:pt x="2473852" y="3804108"/>
                </a:cubicBezTo>
                <a:moveTo>
                  <a:pt x="4510674" y="3539399"/>
                </a:moveTo>
                <a:cubicBezTo>
                  <a:pt x="4503148" y="3605884"/>
                  <a:pt x="4476235" y="3674692"/>
                  <a:pt x="4468895" y="3733832"/>
                </a:cubicBezTo>
                <a:moveTo>
                  <a:pt x="5340298" y="2337871"/>
                </a:moveTo>
                <a:cubicBezTo>
                  <a:pt x="5616373" y="2527054"/>
                  <a:pt x="5883053" y="2745229"/>
                  <a:pt x="5848995" y="3064675"/>
                </a:cubicBezTo>
                <a:moveTo>
                  <a:pt x="6540297" y="1563809"/>
                </a:moveTo>
                <a:cubicBezTo>
                  <a:pt x="6482783" y="1671967"/>
                  <a:pt x="6414746" y="1758020"/>
                  <a:pt x="6313723" y="1836360"/>
                </a:cubicBezTo>
                <a:moveTo>
                  <a:pt x="5996707" y="552639"/>
                </a:moveTo>
                <a:cubicBezTo>
                  <a:pt x="6002679" y="601496"/>
                  <a:pt x="6018030" y="634279"/>
                  <a:pt x="6008599" y="681378"/>
                </a:cubicBezTo>
                <a:moveTo>
                  <a:pt x="4549949" y="402512"/>
                </a:moveTo>
                <a:cubicBezTo>
                  <a:pt x="4589731" y="329824"/>
                  <a:pt x="4612808" y="294347"/>
                  <a:pt x="4666052" y="238329"/>
                </a:cubicBezTo>
                <a:moveTo>
                  <a:pt x="3464489" y="480733"/>
                </a:moveTo>
                <a:cubicBezTo>
                  <a:pt x="3474392" y="424230"/>
                  <a:pt x="3493018" y="394000"/>
                  <a:pt x="3520663" y="339161"/>
                </a:cubicBezTo>
                <a:moveTo>
                  <a:pt x="2190635" y="528806"/>
                </a:moveTo>
                <a:cubicBezTo>
                  <a:pt x="2262115" y="569419"/>
                  <a:pt x="2340788" y="620635"/>
                  <a:pt x="2394051" y="666100"/>
                </a:cubicBezTo>
                <a:moveTo>
                  <a:pt x="645767" y="1608114"/>
                </a:moveTo>
                <a:cubicBezTo>
                  <a:pt x="628211" y="1555765"/>
                  <a:pt x="607731" y="1510258"/>
                  <a:pt x="610248" y="1463588"/>
                </a:cubicBezTo>
              </a:path>
              <a:path w="6759674" h="4399933" stroke="0" extrusionOk="0">
                <a:moveTo>
                  <a:pt x="610248" y="1463588"/>
                </a:moveTo>
                <a:cubicBezTo>
                  <a:pt x="544087" y="1201337"/>
                  <a:pt x="692210" y="936127"/>
                  <a:pt x="879852" y="703480"/>
                </a:cubicBezTo>
                <a:cubicBezTo>
                  <a:pt x="1280717" y="302839"/>
                  <a:pt x="1654929" y="255623"/>
                  <a:pt x="2191417" y="529825"/>
                </a:cubicBezTo>
                <a:cubicBezTo>
                  <a:pt x="2398607" y="170727"/>
                  <a:pt x="3198712" y="-29190"/>
                  <a:pt x="3513778" y="349550"/>
                </a:cubicBezTo>
                <a:cubicBezTo>
                  <a:pt x="3665746" y="179138"/>
                  <a:pt x="3771718" y="54602"/>
                  <a:pt x="4029047" y="20370"/>
                </a:cubicBezTo>
                <a:cubicBezTo>
                  <a:pt x="4291162" y="-8963"/>
                  <a:pt x="4513001" y="84650"/>
                  <a:pt x="4668086" y="252690"/>
                </a:cubicBezTo>
                <a:cubicBezTo>
                  <a:pt x="4927161" y="94180"/>
                  <a:pt x="5222263" y="-109913"/>
                  <a:pt x="5549035" y="70276"/>
                </a:cubicBezTo>
                <a:cubicBezTo>
                  <a:pt x="5759783" y="134211"/>
                  <a:pt x="5985958" y="344467"/>
                  <a:pt x="5995768" y="567917"/>
                </a:cubicBezTo>
                <a:cubicBezTo>
                  <a:pt x="6254398" y="669591"/>
                  <a:pt x="6499382" y="837433"/>
                  <a:pt x="6569088" y="1050891"/>
                </a:cubicBezTo>
                <a:cubicBezTo>
                  <a:pt x="6621960" y="1228640"/>
                  <a:pt x="6639594" y="1365623"/>
                  <a:pt x="6543427" y="1574605"/>
                </a:cubicBezTo>
                <a:cubicBezTo>
                  <a:pt x="6806147" y="1813416"/>
                  <a:pt x="6750976" y="2121430"/>
                  <a:pt x="6730882" y="2375352"/>
                </a:cubicBezTo>
                <a:cubicBezTo>
                  <a:pt x="6675245" y="2804326"/>
                  <a:pt x="6362361" y="3076966"/>
                  <a:pt x="5852751" y="3076286"/>
                </a:cubicBezTo>
                <a:cubicBezTo>
                  <a:pt x="5857416" y="3295807"/>
                  <a:pt x="5696292" y="3504258"/>
                  <a:pt x="5538394" y="3676897"/>
                </a:cubicBezTo>
                <a:cubicBezTo>
                  <a:pt x="5296511" y="3905832"/>
                  <a:pt x="4780900" y="3850034"/>
                  <a:pt x="4468113" y="3749618"/>
                </a:cubicBezTo>
                <a:cubicBezTo>
                  <a:pt x="4352518" y="4048776"/>
                  <a:pt x="4099313" y="4331483"/>
                  <a:pt x="3703268" y="4390359"/>
                </a:cubicBezTo>
                <a:cubicBezTo>
                  <a:pt x="3290094" y="4490794"/>
                  <a:pt x="2847876" y="4314631"/>
                  <a:pt x="2578690" y="3999253"/>
                </a:cubicBezTo>
                <a:cubicBezTo>
                  <a:pt x="1890681" y="4242981"/>
                  <a:pt x="1232167" y="4083691"/>
                  <a:pt x="908174" y="3612833"/>
                </a:cubicBezTo>
                <a:cubicBezTo>
                  <a:pt x="587227" y="3688400"/>
                  <a:pt x="247666" y="3479908"/>
                  <a:pt x="173686" y="3182821"/>
                </a:cubicBezTo>
                <a:cubicBezTo>
                  <a:pt x="149203" y="2954651"/>
                  <a:pt x="201559" y="2718407"/>
                  <a:pt x="330629" y="2602377"/>
                </a:cubicBezTo>
                <a:cubicBezTo>
                  <a:pt x="79047" y="2475728"/>
                  <a:pt x="16653" y="2276169"/>
                  <a:pt x="-783" y="2006858"/>
                </a:cubicBezTo>
                <a:cubicBezTo>
                  <a:pt x="-32790" y="1727262"/>
                  <a:pt x="278355" y="1554001"/>
                  <a:pt x="604458" y="1477542"/>
                </a:cubicBezTo>
                <a:cubicBezTo>
                  <a:pt x="605603" y="1472677"/>
                  <a:pt x="607913" y="1468932"/>
                  <a:pt x="610248" y="1463588"/>
                </a:cubicBezTo>
                <a:close/>
              </a:path>
              <a:path w="6759674" h="4399933" stroke="0" extrusionOk="0">
                <a:moveTo>
                  <a:pt x="2093814" y="4949925"/>
                </a:moveTo>
                <a:cubicBezTo>
                  <a:pt x="2108325" y="5020622"/>
                  <a:pt x="2036505" y="5084370"/>
                  <a:pt x="1971594" y="5072145"/>
                </a:cubicBezTo>
                <a:cubicBezTo>
                  <a:pt x="1904953" y="5075950"/>
                  <a:pt x="1858893" y="5029379"/>
                  <a:pt x="1849374" y="4949925"/>
                </a:cubicBezTo>
                <a:cubicBezTo>
                  <a:pt x="1849714" y="4888085"/>
                  <a:pt x="1894032" y="4827635"/>
                  <a:pt x="1971594" y="4827705"/>
                </a:cubicBezTo>
                <a:cubicBezTo>
                  <a:pt x="2045848" y="4838913"/>
                  <a:pt x="2100901" y="4885011"/>
                  <a:pt x="2093814" y="4949925"/>
                </a:cubicBezTo>
                <a:close/>
              </a:path>
              <a:path w="6759674" h="4399933" stroke="0" extrusionOk="0">
                <a:moveTo>
                  <a:pt x="2292049" y="4801487"/>
                </a:moveTo>
                <a:cubicBezTo>
                  <a:pt x="2287594" y="4926757"/>
                  <a:pt x="2192966" y="5061682"/>
                  <a:pt x="2047608" y="5045928"/>
                </a:cubicBezTo>
                <a:cubicBezTo>
                  <a:pt x="1894966" y="5055080"/>
                  <a:pt x="1796878" y="4926739"/>
                  <a:pt x="1803167" y="4801487"/>
                </a:cubicBezTo>
                <a:cubicBezTo>
                  <a:pt x="1798716" y="4672729"/>
                  <a:pt x="1923819" y="4549202"/>
                  <a:pt x="2047608" y="4557046"/>
                </a:cubicBezTo>
                <a:cubicBezTo>
                  <a:pt x="2202664" y="4553694"/>
                  <a:pt x="2290621" y="4669857"/>
                  <a:pt x="2292049" y="4801487"/>
                </a:cubicBezTo>
                <a:close/>
              </a:path>
              <a:path w="6759674" h="4399933" stroke="0" extrusionOk="0">
                <a:moveTo>
                  <a:pt x="2601701" y="4435479"/>
                </a:moveTo>
                <a:cubicBezTo>
                  <a:pt x="2579745" y="4642015"/>
                  <a:pt x="2435515" y="4810414"/>
                  <a:pt x="2235040" y="4802140"/>
                </a:cubicBezTo>
                <a:cubicBezTo>
                  <a:pt x="2055204" y="4793132"/>
                  <a:pt x="1865158" y="4641436"/>
                  <a:pt x="1868379" y="4435479"/>
                </a:cubicBezTo>
                <a:cubicBezTo>
                  <a:pt x="1885964" y="4254673"/>
                  <a:pt x="2009680" y="4087474"/>
                  <a:pt x="2235040" y="4068818"/>
                </a:cubicBezTo>
                <a:cubicBezTo>
                  <a:pt x="2451870" y="4062460"/>
                  <a:pt x="2574623" y="4213216"/>
                  <a:pt x="2601701" y="4435479"/>
                </a:cubicBezTo>
                <a:close/>
              </a:path>
              <a:path w="6759674" h="4399933" fill="none" stroke="0" extrusionOk="0">
                <a:moveTo>
                  <a:pt x="734332" y="2666135"/>
                </a:moveTo>
                <a:cubicBezTo>
                  <a:pt x="589750" y="2706670"/>
                  <a:pt x="447785" y="2660766"/>
                  <a:pt x="337983" y="2584960"/>
                </a:cubicBezTo>
                <a:moveTo>
                  <a:pt x="1084051" y="3554473"/>
                </a:moveTo>
                <a:cubicBezTo>
                  <a:pt x="1033022" y="3587358"/>
                  <a:pt x="969812" y="3574335"/>
                  <a:pt x="910678" y="3593278"/>
                </a:cubicBezTo>
                <a:moveTo>
                  <a:pt x="2578377" y="3981328"/>
                </a:moveTo>
                <a:cubicBezTo>
                  <a:pt x="2544116" y="3930544"/>
                  <a:pt x="2510691" y="3869826"/>
                  <a:pt x="2473852" y="3804108"/>
                </a:cubicBezTo>
                <a:moveTo>
                  <a:pt x="4510674" y="3539399"/>
                </a:moveTo>
                <a:cubicBezTo>
                  <a:pt x="4492913" y="3595142"/>
                  <a:pt x="4504245" y="3662800"/>
                  <a:pt x="4468895" y="3733832"/>
                </a:cubicBezTo>
                <a:moveTo>
                  <a:pt x="5340298" y="2337871"/>
                </a:moveTo>
                <a:cubicBezTo>
                  <a:pt x="5679096" y="2507623"/>
                  <a:pt x="5858649" y="2760606"/>
                  <a:pt x="5848995" y="3064675"/>
                </a:cubicBezTo>
                <a:moveTo>
                  <a:pt x="6540297" y="1563809"/>
                </a:moveTo>
                <a:cubicBezTo>
                  <a:pt x="6486282" y="1690654"/>
                  <a:pt x="6411075" y="1758870"/>
                  <a:pt x="6313723" y="1836360"/>
                </a:cubicBezTo>
                <a:moveTo>
                  <a:pt x="5996707" y="552639"/>
                </a:moveTo>
                <a:cubicBezTo>
                  <a:pt x="6010861" y="589592"/>
                  <a:pt x="6009406" y="632754"/>
                  <a:pt x="6008599" y="681378"/>
                </a:cubicBezTo>
                <a:moveTo>
                  <a:pt x="4549949" y="402512"/>
                </a:moveTo>
                <a:cubicBezTo>
                  <a:pt x="4577883" y="343894"/>
                  <a:pt x="4606857" y="280472"/>
                  <a:pt x="4666052" y="238329"/>
                </a:cubicBezTo>
                <a:moveTo>
                  <a:pt x="3464489" y="480733"/>
                </a:moveTo>
                <a:cubicBezTo>
                  <a:pt x="3473056" y="425088"/>
                  <a:pt x="3501046" y="392990"/>
                  <a:pt x="3520663" y="339161"/>
                </a:cubicBezTo>
                <a:moveTo>
                  <a:pt x="2190635" y="528806"/>
                </a:moveTo>
                <a:cubicBezTo>
                  <a:pt x="2282921" y="567326"/>
                  <a:pt x="2336895" y="603675"/>
                  <a:pt x="2394051" y="666100"/>
                </a:cubicBezTo>
                <a:moveTo>
                  <a:pt x="645767" y="1608114"/>
                </a:moveTo>
                <a:cubicBezTo>
                  <a:pt x="619419" y="1556050"/>
                  <a:pt x="618701" y="1516740"/>
                  <a:pt x="610248" y="1463588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4472C4"/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cloudCallou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7B65F7E-04F4-4331-BCF4-A9962FC4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0">
            <a:off x="8814496" y="1863213"/>
            <a:ext cx="267462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F2B0B-77A9-402A-AE43-4FE391AC91B4}"/>
              </a:ext>
            </a:extLst>
          </p:cNvPr>
          <p:cNvSpPr txBox="1"/>
          <p:nvPr/>
        </p:nvSpPr>
        <p:spPr>
          <a:xfrm>
            <a:off x="3748856" y="983532"/>
            <a:ext cx="4611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Bună</a:t>
            </a:r>
            <a:r>
              <a:rPr lang="en-US" dirty="0"/>
              <a:t>, </a:t>
            </a:r>
            <a:r>
              <a:rPr lang="en-US" dirty="0" err="1"/>
              <a:t>numele</a:t>
            </a:r>
            <a:r>
              <a:rPr lang="en-US" dirty="0"/>
              <a:t> meu </a:t>
            </a:r>
            <a:r>
              <a:rPr lang="en-US" dirty="0" err="1"/>
              <a:t>este</a:t>
            </a:r>
            <a:r>
              <a:rPr lang="en-US" dirty="0"/>
              <a:t> Dexter!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B2AD5-2905-4F86-BF0A-BF3163F74EB1}"/>
              </a:ext>
            </a:extLst>
          </p:cNvPr>
          <p:cNvSpPr txBox="1"/>
          <p:nvPr/>
        </p:nvSpPr>
        <p:spPr>
          <a:xfrm>
            <a:off x="4039215" y="1593439"/>
            <a:ext cx="5029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Sunt un </a:t>
            </a:r>
            <a:r>
              <a:rPr lang="en-US" dirty="0" err="1"/>
              <a:t>băiat</a:t>
            </a:r>
            <a:r>
              <a:rPr lang="en-US" dirty="0"/>
              <a:t> </a:t>
            </a:r>
            <a:r>
              <a:rPr lang="en-US" dirty="0" err="1"/>
              <a:t>pasionat</a:t>
            </a:r>
            <a:r>
              <a:rPr lang="en-US" dirty="0"/>
              <a:t> de </a:t>
            </a:r>
            <a:r>
              <a:rPr lang="en-US" dirty="0" err="1"/>
              <a:t>științe</a:t>
            </a:r>
            <a:r>
              <a:rPr lang="en-US" dirty="0"/>
              <a:t>! Recent, am </a:t>
            </a:r>
            <a:r>
              <a:rPr lang="en-US" dirty="0" err="1"/>
              <a:t>descoperit</a:t>
            </a:r>
            <a:r>
              <a:rPr lang="en-US" dirty="0"/>
              <a:t> o </a:t>
            </a:r>
            <a:r>
              <a:rPr lang="en-US" dirty="0" err="1"/>
              <a:t>teorie</a:t>
            </a:r>
            <a:r>
              <a:rPr lang="en-US" dirty="0"/>
              <a:t> care </a:t>
            </a:r>
            <a:r>
              <a:rPr lang="en-US" dirty="0" err="1"/>
              <a:t>aparține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Howard Gardner- </a:t>
            </a:r>
            <a:r>
              <a:rPr lang="en-US" i="1" dirty="0">
                <a:solidFill>
                  <a:srgbClr val="00B0F0"/>
                </a:solidFill>
              </a:rPr>
              <a:t>Teoria </a:t>
            </a:r>
            <a:r>
              <a:rPr lang="en-US" i="1" dirty="0" err="1">
                <a:solidFill>
                  <a:srgbClr val="00B0F0"/>
                </a:solidFill>
              </a:rPr>
              <a:t>inteligențelor</a:t>
            </a:r>
            <a:r>
              <a:rPr lang="en-US" i="1" dirty="0">
                <a:solidFill>
                  <a:srgbClr val="00B0F0"/>
                </a:solidFill>
              </a:rPr>
              <a:t> multiple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6525-5717-4195-8362-E2A86454B7D0}"/>
              </a:ext>
            </a:extLst>
          </p:cNvPr>
          <p:cNvSpPr txBox="1"/>
          <p:nvPr/>
        </p:nvSpPr>
        <p:spPr>
          <a:xfrm>
            <a:off x="3592154" y="2756411"/>
            <a:ext cx="46973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Voi face o </a:t>
            </a: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arăta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colegilor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 am </a:t>
            </a:r>
            <a:r>
              <a:rPr lang="en-US" dirty="0" err="1"/>
              <a:t>aflat</a:t>
            </a:r>
            <a:r>
              <a:rPr lang="en-US" dirty="0"/>
              <a:t>. </a:t>
            </a:r>
            <a:r>
              <a:rPr lang="en-US" dirty="0" err="1"/>
              <a:t>Crezi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îmi</a:t>
            </a:r>
            <a:r>
              <a:rPr lang="en-US" dirty="0"/>
              <a:t> 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lăsa</a:t>
            </a:r>
            <a:r>
              <a:rPr lang="en-US" dirty="0"/>
              <a:t> un feedback la final?</a:t>
            </a:r>
          </a:p>
        </p:txBody>
      </p:sp>
    </p:spTree>
    <p:extLst>
      <p:ext uri="{BB962C8B-B14F-4D97-AF65-F5344CB8AC3E}">
        <p14:creationId xmlns:p14="http://schemas.microsoft.com/office/powerpoint/2010/main" val="245179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C6D2AA1-6538-4ECC-9E92-536470C2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36" y="168383"/>
            <a:ext cx="7905135" cy="59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0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BED9B10-EB40-4CEB-AFBA-B2118DB9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91" y="345842"/>
            <a:ext cx="7561005" cy="57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99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3E2F674-F048-4E8E-B1BD-6F430CE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22" y="415619"/>
            <a:ext cx="7720780" cy="56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table&#10;&#10;Description automatically generated">
            <a:extLst>
              <a:ext uri="{FF2B5EF4-FFF2-40B4-BE49-F238E27FC236}">
                <a16:creationId xmlns:a16="http://schemas.microsoft.com/office/drawing/2014/main" id="{FD6ABA7D-E821-4833-B849-90087370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97" y="525874"/>
            <a:ext cx="7487263" cy="56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9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CB74AB-DF50-4061-9131-A0BA82BA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852" y="2057400"/>
            <a:ext cx="4291780" cy="4291780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2E4D650-4CAE-4776-AC1B-FC33803ABB15}"/>
              </a:ext>
            </a:extLst>
          </p:cNvPr>
          <p:cNvSpPr/>
          <p:nvPr/>
        </p:nvSpPr>
        <p:spPr>
          <a:xfrm rot="-1020000" flipH="1">
            <a:off x="1494117" y="911402"/>
            <a:ext cx="5788742" cy="3834579"/>
          </a:xfrm>
          <a:custGeom>
            <a:avLst/>
            <a:gdLst>
              <a:gd name="connsiteX0" fmla="*/ 522594 w 5788742"/>
              <a:gd name="connsiteY0" fmla="*/ 1275530 h 3834579"/>
              <a:gd name="connsiteX1" fmla="*/ 753474 w 5788742"/>
              <a:gd name="connsiteY1" fmla="*/ 613088 h 3834579"/>
              <a:gd name="connsiteX2" fmla="*/ 1876651 w 5788742"/>
              <a:gd name="connsiteY2" fmla="*/ 461747 h 3834579"/>
              <a:gd name="connsiteX3" fmla="*/ 3009073 w 5788742"/>
              <a:gd name="connsiteY3" fmla="*/ 304635 h 3834579"/>
              <a:gd name="connsiteX4" fmla="*/ 3450331 w 5788742"/>
              <a:gd name="connsiteY4" fmla="*/ 17752 h 3834579"/>
              <a:gd name="connsiteX5" fmla="*/ 3997581 w 5788742"/>
              <a:gd name="connsiteY5" fmla="*/ 220222 h 3834579"/>
              <a:gd name="connsiteX6" fmla="*/ 4751994 w 5788742"/>
              <a:gd name="connsiteY6" fmla="*/ 61246 h 3834579"/>
              <a:gd name="connsiteX7" fmla="*/ 5134560 w 5788742"/>
              <a:gd name="connsiteY7" fmla="*/ 494944 h 3834579"/>
              <a:gd name="connsiteX8" fmla="*/ 5625531 w 5788742"/>
              <a:gd name="connsiteY8" fmla="*/ 915860 h 3834579"/>
              <a:gd name="connsiteX9" fmla="*/ 5603555 w 5788742"/>
              <a:gd name="connsiteY9" fmla="*/ 1372282 h 3834579"/>
              <a:gd name="connsiteX10" fmla="*/ 5764086 w 5788742"/>
              <a:gd name="connsiteY10" fmla="*/ 2070140 h 3834579"/>
              <a:gd name="connsiteX11" fmla="*/ 5012085 w 5788742"/>
              <a:gd name="connsiteY11" fmla="*/ 2681009 h 3834579"/>
              <a:gd name="connsiteX12" fmla="*/ 4742882 w 5788742"/>
              <a:gd name="connsiteY12" fmla="*/ 3204447 h 3834579"/>
              <a:gd name="connsiteX13" fmla="*/ 3826331 w 5788742"/>
              <a:gd name="connsiteY13" fmla="*/ 3267824 h 3834579"/>
              <a:gd name="connsiteX14" fmla="*/ 3171346 w 5788742"/>
              <a:gd name="connsiteY14" fmla="*/ 3826235 h 3834579"/>
              <a:gd name="connsiteX15" fmla="*/ 2208297 w 5788742"/>
              <a:gd name="connsiteY15" fmla="*/ 3485383 h 3834579"/>
              <a:gd name="connsiteX16" fmla="*/ 777728 w 5788742"/>
              <a:gd name="connsiteY16" fmla="*/ 3148615 h 3834579"/>
              <a:gd name="connsiteX17" fmla="*/ 148738 w 5788742"/>
              <a:gd name="connsiteY17" fmla="*/ 2773856 h 3834579"/>
              <a:gd name="connsiteX18" fmla="*/ 283139 w 5788742"/>
              <a:gd name="connsiteY18" fmla="*/ 2267993 h 3834579"/>
              <a:gd name="connsiteX19" fmla="*/ -670 w 5788742"/>
              <a:gd name="connsiteY19" fmla="*/ 1748994 h 3834579"/>
              <a:gd name="connsiteX20" fmla="*/ 517636 w 5788742"/>
              <a:gd name="connsiteY20" fmla="*/ 1287690 h 3834579"/>
              <a:gd name="connsiteX21" fmla="*/ 522594 w 5788742"/>
              <a:gd name="connsiteY21" fmla="*/ 1275530 h 3834579"/>
              <a:gd name="connsiteX0" fmla="*/ 1794918 w 5788742"/>
              <a:gd name="connsiteY0" fmla="*/ 4313901 h 3834579"/>
              <a:gd name="connsiteX1" fmla="*/ 1688402 w 5788742"/>
              <a:gd name="connsiteY1" fmla="*/ 4420417 h 3834579"/>
              <a:gd name="connsiteX2" fmla="*/ 1581886 w 5788742"/>
              <a:gd name="connsiteY2" fmla="*/ 4313901 h 3834579"/>
              <a:gd name="connsiteX3" fmla="*/ 1688402 w 5788742"/>
              <a:gd name="connsiteY3" fmla="*/ 4207385 h 3834579"/>
              <a:gd name="connsiteX4" fmla="*/ 1794918 w 5788742"/>
              <a:gd name="connsiteY4" fmla="*/ 4313901 h 3834579"/>
              <a:gd name="connsiteX0" fmla="*/ 1966416 w 5788742"/>
              <a:gd name="connsiteY0" fmla="*/ 4184764 h 3834579"/>
              <a:gd name="connsiteX1" fmla="*/ 1753384 w 5788742"/>
              <a:gd name="connsiteY1" fmla="*/ 4397796 h 3834579"/>
              <a:gd name="connsiteX2" fmla="*/ 1540352 w 5788742"/>
              <a:gd name="connsiteY2" fmla="*/ 4184764 h 3834579"/>
              <a:gd name="connsiteX3" fmla="*/ 1753384 w 5788742"/>
              <a:gd name="connsiteY3" fmla="*/ 3971732 h 3834579"/>
              <a:gd name="connsiteX4" fmla="*/ 1966416 w 5788742"/>
              <a:gd name="connsiteY4" fmla="*/ 4184764 h 3834579"/>
              <a:gd name="connsiteX0" fmla="*/ 2233671 w 5788742"/>
              <a:gd name="connsiteY0" fmla="*/ 3865330 h 3834579"/>
              <a:gd name="connsiteX1" fmla="*/ 1914123 w 5788742"/>
              <a:gd name="connsiteY1" fmla="*/ 4184878 h 3834579"/>
              <a:gd name="connsiteX2" fmla="*/ 1594575 w 5788742"/>
              <a:gd name="connsiteY2" fmla="*/ 3865330 h 3834579"/>
              <a:gd name="connsiteX3" fmla="*/ 1914123 w 5788742"/>
              <a:gd name="connsiteY3" fmla="*/ 3545782 h 3834579"/>
              <a:gd name="connsiteX4" fmla="*/ 2233671 w 5788742"/>
              <a:gd name="connsiteY4" fmla="*/ 3865330 h 3834579"/>
              <a:gd name="connsiteX0" fmla="*/ 628855 w 5788742"/>
              <a:gd name="connsiteY0" fmla="*/ 2323559 h 3834579"/>
              <a:gd name="connsiteX1" fmla="*/ 289437 w 5788742"/>
              <a:gd name="connsiteY1" fmla="*/ 2252815 h 3834579"/>
              <a:gd name="connsiteX2" fmla="*/ 928342 w 5788742"/>
              <a:gd name="connsiteY2" fmla="*/ 3097753 h 3834579"/>
              <a:gd name="connsiteX3" fmla="*/ 779872 w 5788742"/>
              <a:gd name="connsiteY3" fmla="*/ 3131572 h 3834579"/>
              <a:gd name="connsiteX4" fmla="*/ 2208029 w 5788742"/>
              <a:gd name="connsiteY4" fmla="*/ 3469761 h 3834579"/>
              <a:gd name="connsiteX5" fmla="*/ 2118518 w 5788742"/>
              <a:gd name="connsiteY5" fmla="*/ 3315313 h 3834579"/>
              <a:gd name="connsiteX6" fmla="*/ 3862779 w 5788742"/>
              <a:gd name="connsiteY6" fmla="*/ 3084617 h 3834579"/>
              <a:gd name="connsiteX7" fmla="*/ 3827001 w 5788742"/>
              <a:gd name="connsiteY7" fmla="*/ 3254066 h 3834579"/>
              <a:gd name="connsiteX8" fmla="*/ 4573240 w 5788742"/>
              <a:gd name="connsiteY8" fmla="*/ 2037475 h 3834579"/>
              <a:gd name="connsiteX9" fmla="*/ 5008869 w 5788742"/>
              <a:gd name="connsiteY9" fmla="*/ 2670890 h 3834579"/>
              <a:gd name="connsiteX10" fmla="*/ 5600875 w 5788742"/>
              <a:gd name="connsiteY10" fmla="*/ 1362873 h 3834579"/>
              <a:gd name="connsiteX11" fmla="*/ 5406845 w 5788742"/>
              <a:gd name="connsiteY11" fmla="*/ 1600404 h 3834579"/>
              <a:gd name="connsiteX12" fmla="*/ 5135364 w 5788742"/>
              <a:gd name="connsiteY12" fmla="*/ 481630 h 3834579"/>
              <a:gd name="connsiteX13" fmla="*/ 5145548 w 5788742"/>
              <a:gd name="connsiteY13" fmla="*/ 593827 h 3834579"/>
              <a:gd name="connsiteX14" fmla="*/ 3896412 w 5788742"/>
              <a:gd name="connsiteY14" fmla="*/ 350792 h 3834579"/>
              <a:gd name="connsiteX15" fmla="*/ 3995839 w 5788742"/>
              <a:gd name="connsiteY15" fmla="*/ 207706 h 3834579"/>
              <a:gd name="connsiteX16" fmla="*/ 2966864 w 5788742"/>
              <a:gd name="connsiteY16" fmla="*/ 418963 h 3834579"/>
              <a:gd name="connsiteX17" fmla="*/ 3014969 w 5788742"/>
              <a:gd name="connsiteY17" fmla="*/ 295582 h 3834579"/>
              <a:gd name="connsiteX18" fmla="*/ 1875981 w 5788742"/>
              <a:gd name="connsiteY18" fmla="*/ 460859 h 3834579"/>
              <a:gd name="connsiteX19" fmla="*/ 2050179 w 5788742"/>
              <a:gd name="connsiteY19" fmla="*/ 580512 h 3834579"/>
              <a:gd name="connsiteX20" fmla="*/ 553012 w 5788742"/>
              <a:gd name="connsiteY20" fmla="*/ 1401485 h 3834579"/>
              <a:gd name="connsiteX21" fmla="*/ 522594 w 5788742"/>
              <a:gd name="connsiteY21" fmla="*/ 1275530 h 38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8742" h="3834579" extrusionOk="0">
                <a:moveTo>
                  <a:pt x="522594" y="1275530"/>
                </a:moveTo>
                <a:cubicBezTo>
                  <a:pt x="476633" y="1055600"/>
                  <a:pt x="553003" y="830628"/>
                  <a:pt x="753474" y="613088"/>
                </a:cubicBezTo>
                <a:cubicBezTo>
                  <a:pt x="1046712" y="292921"/>
                  <a:pt x="1468530" y="319691"/>
                  <a:pt x="1876651" y="461747"/>
                </a:cubicBezTo>
                <a:cubicBezTo>
                  <a:pt x="2036350" y="41519"/>
                  <a:pt x="2612881" y="60884"/>
                  <a:pt x="3009073" y="304635"/>
                </a:cubicBezTo>
                <a:cubicBezTo>
                  <a:pt x="3073264" y="143532"/>
                  <a:pt x="3227093" y="16928"/>
                  <a:pt x="3450331" y="17752"/>
                </a:cubicBezTo>
                <a:cubicBezTo>
                  <a:pt x="3686077" y="8155"/>
                  <a:pt x="3866950" y="56535"/>
                  <a:pt x="3997581" y="220222"/>
                </a:cubicBezTo>
                <a:cubicBezTo>
                  <a:pt x="4165822" y="15901"/>
                  <a:pt x="4544865" y="-10737"/>
                  <a:pt x="4751994" y="61246"/>
                </a:cubicBezTo>
                <a:cubicBezTo>
                  <a:pt x="4944099" y="166974"/>
                  <a:pt x="5085434" y="295930"/>
                  <a:pt x="5134560" y="494944"/>
                </a:cubicBezTo>
                <a:cubicBezTo>
                  <a:pt x="5370565" y="549091"/>
                  <a:pt x="5535807" y="721168"/>
                  <a:pt x="5625531" y="915860"/>
                </a:cubicBezTo>
                <a:cubicBezTo>
                  <a:pt x="5697495" y="1088267"/>
                  <a:pt x="5646859" y="1219446"/>
                  <a:pt x="5603555" y="1372282"/>
                </a:cubicBezTo>
                <a:cubicBezTo>
                  <a:pt x="5768782" y="1595130"/>
                  <a:pt x="5822030" y="1818906"/>
                  <a:pt x="5764086" y="2070140"/>
                </a:cubicBezTo>
                <a:cubicBezTo>
                  <a:pt x="5684518" y="2483635"/>
                  <a:pt x="5368869" y="2638272"/>
                  <a:pt x="5012085" y="2681009"/>
                </a:cubicBezTo>
                <a:cubicBezTo>
                  <a:pt x="4970389" y="2863538"/>
                  <a:pt x="4949485" y="3059366"/>
                  <a:pt x="4742882" y="3204447"/>
                </a:cubicBezTo>
                <a:cubicBezTo>
                  <a:pt x="4483496" y="3427976"/>
                  <a:pt x="4128649" y="3488261"/>
                  <a:pt x="3826331" y="3267824"/>
                </a:cubicBezTo>
                <a:cubicBezTo>
                  <a:pt x="3771422" y="3605280"/>
                  <a:pt x="3503161" y="3791374"/>
                  <a:pt x="3171346" y="3826235"/>
                </a:cubicBezTo>
                <a:cubicBezTo>
                  <a:pt x="2752627" y="3872762"/>
                  <a:pt x="2445121" y="3748490"/>
                  <a:pt x="2208297" y="3485383"/>
                </a:cubicBezTo>
                <a:cubicBezTo>
                  <a:pt x="1777314" y="3781779"/>
                  <a:pt x="1011661" y="3602376"/>
                  <a:pt x="777728" y="3148615"/>
                </a:cubicBezTo>
                <a:cubicBezTo>
                  <a:pt x="474016" y="3192116"/>
                  <a:pt x="209154" y="3069053"/>
                  <a:pt x="148738" y="2773856"/>
                </a:cubicBezTo>
                <a:cubicBezTo>
                  <a:pt x="90250" y="2562939"/>
                  <a:pt x="162957" y="2383674"/>
                  <a:pt x="283139" y="2267993"/>
                </a:cubicBezTo>
                <a:cubicBezTo>
                  <a:pt x="80189" y="2177194"/>
                  <a:pt x="-37520" y="1949157"/>
                  <a:pt x="-670" y="1748994"/>
                </a:cubicBezTo>
                <a:cubicBezTo>
                  <a:pt x="79564" y="1545125"/>
                  <a:pt x="195087" y="1338818"/>
                  <a:pt x="517636" y="1287690"/>
                </a:cubicBezTo>
                <a:cubicBezTo>
                  <a:pt x="519308" y="1283734"/>
                  <a:pt x="521370" y="1279159"/>
                  <a:pt x="522594" y="1275530"/>
                </a:cubicBezTo>
                <a:close/>
              </a:path>
              <a:path w="5788742" h="3834579" extrusionOk="0">
                <a:moveTo>
                  <a:pt x="1794918" y="4313901"/>
                </a:moveTo>
                <a:cubicBezTo>
                  <a:pt x="1794921" y="4375947"/>
                  <a:pt x="1749232" y="4418838"/>
                  <a:pt x="1688402" y="4420417"/>
                </a:cubicBezTo>
                <a:cubicBezTo>
                  <a:pt x="1631183" y="4422812"/>
                  <a:pt x="1577924" y="4378201"/>
                  <a:pt x="1581886" y="4313901"/>
                </a:cubicBezTo>
                <a:cubicBezTo>
                  <a:pt x="1587476" y="4250917"/>
                  <a:pt x="1639780" y="4217503"/>
                  <a:pt x="1688402" y="4207385"/>
                </a:cubicBezTo>
                <a:cubicBezTo>
                  <a:pt x="1737501" y="4209017"/>
                  <a:pt x="1793354" y="4256335"/>
                  <a:pt x="1794918" y="4313901"/>
                </a:cubicBezTo>
                <a:close/>
              </a:path>
              <a:path w="5788742" h="3834579" extrusionOk="0">
                <a:moveTo>
                  <a:pt x="1966416" y="4184764"/>
                </a:moveTo>
                <a:cubicBezTo>
                  <a:pt x="1959677" y="4302240"/>
                  <a:pt x="1877964" y="4421181"/>
                  <a:pt x="1753384" y="4397796"/>
                </a:cubicBezTo>
                <a:cubicBezTo>
                  <a:pt x="1642382" y="4424642"/>
                  <a:pt x="1524682" y="4282851"/>
                  <a:pt x="1540352" y="4184764"/>
                </a:cubicBezTo>
                <a:cubicBezTo>
                  <a:pt x="1560733" y="4071414"/>
                  <a:pt x="1660177" y="3982432"/>
                  <a:pt x="1753384" y="3971732"/>
                </a:cubicBezTo>
                <a:cubicBezTo>
                  <a:pt x="1867218" y="3979290"/>
                  <a:pt x="1956932" y="4082725"/>
                  <a:pt x="1966416" y="4184764"/>
                </a:cubicBezTo>
                <a:close/>
              </a:path>
              <a:path w="5788742" h="3834579" extrusionOk="0">
                <a:moveTo>
                  <a:pt x="2233671" y="3865330"/>
                </a:moveTo>
                <a:cubicBezTo>
                  <a:pt x="2219915" y="4048045"/>
                  <a:pt x="2091743" y="4180319"/>
                  <a:pt x="1914123" y="4184878"/>
                </a:cubicBezTo>
                <a:cubicBezTo>
                  <a:pt x="1708914" y="4216059"/>
                  <a:pt x="1591134" y="3998547"/>
                  <a:pt x="1594575" y="3865330"/>
                </a:cubicBezTo>
                <a:cubicBezTo>
                  <a:pt x="1609286" y="3689932"/>
                  <a:pt x="1740114" y="3518958"/>
                  <a:pt x="1914123" y="3545782"/>
                </a:cubicBezTo>
                <a:cubicBezTo>
                  <a:pt x="2087197" y="3503833"/>
                  <a:pt x="2215982" y="3707082"/>
                  <a:pt x="2233671" y="3865330"/>
                </a:cubicBezTo>
                <a:close/>
              </a:path>
              <a:path w="5788742" h="3834579" fill="none" extrusionOk="0">
                <a:moveTo>
                  <a:pt x="628855" y="2323559"/>
                </a:moveTo>
                <a:cubicBezTo>
                  <a:pt x="497688" y="2351808"/>
                  <a:pt x="399122" y="2316704"/>
                  <a:pt x="289437" y="2252815"/>
                </a:cubicBezTo>
                <a:moveTo>
                  <a:pt x="928342" y="3097753"/>
                </a:moveTo>
                <a:cubicBezTo>
                  <a:pt x="879008" y="3114684"/>
                  <a:pt x="829262" y="3127430"/>
                  <a:pt x="779872" y="3131572"/>
                </a:cubicBezTo>
                <a:moveTo>
                  <a:pt x="2208029" y="3469761"/>
                </a:moveTo>
                <a:cubicBezTo>
                  <a:pt x="2171097" y="3413672"/>
                  <a:pt x="2140269" y="3376428"/>
                  <a:pt x="2118518" y="3315313"/>
                </a:cubicBezTo>
                <a:moveTo>
                  <a:pt x="3862779" y="3084617"/>
                </a:moveTo>
                <a:cubicBezTo>
                  <a:pt x="3855996" y="3145179"/>
                  <a:pt x="3855347" y="3193031"/>
                  <a:pt x="3827001" y="3254066"/>
                </a:cubicBezTo>
                <a:moveTo>
                  <a:pt x="4573240" y="2037475"/>
                </a:moveTo>
                <a:cubicBezTo>
                  <a:pt x="4815331" y="2178894"/>
                  <a:pt x="5012810" y="2436721"/>
                  <a:pt x="5008869" y="2670890"/>
                </a:cubicBezTo>
                <a:moveTo>
                  <a:pt x="5600875" y="1362873"/>
                </a:moveTo>
                <a:cubicBezTo>
                  <a:pt x="5567317" y="1446997"/>
                  <a:pt x="5486212" y="1528658"/>
                  <a:pt x="5406845" y="1600404"/>
                </a:cubicBezTo>
                <a:moveTo>
                  <a:pt x="5135364" y="481630"/>
                </a:moveTo>
                <a:cubicBezTo>
                  <a:pt x="5144197" y="515383"/>
                  <a:pt x="5142958" y="553297"/>
                  <a:pt x="5145548" y="593827"/>
                </a:cubicBezTo>
                <a:moveTo>
                  <a:pt x="3896412" y="350792"/>
                </a:moveTo>
                <a:cubicBezTo>
                  <a:pt x="3923957" y="298597"/>
                  <a:pt x="3959663" y="241693"/>
                  <a:pt x="3995839" y="207706"/>
                </a:cubicBezTo>
                <a:moveTo>
                  <a:pt x="2966864" y="418963"/>
                </a:moveTo>
                <a:cubicBezTo>
                  <a:pt x="2979135" y="374215"/>
                  <a:pt x="2990001" y="341540"/>
                  <a:pt x="3014969" y="295582"/>
                </a:cubicBezTo>
                <a:moveTo>
                  <a:pt x="1875981" y="460859"/>
                </a:moveTo>
                <a:cubicBezTo>
                  <a:pt x="1940607" y="490401"/>
                  <a:pt x="1992871" y="537984"/>
                  <a:pt x="2050179" y="580512"/>
                </a:cubicBezTo>
                <a:moveTo>
                  <a:pt x="553012" y="1401485"/>
                </a:moveTo>
                <a:cubicBezTo>
                  <a:pt x="537585" y="1366202"/>
                  <a:pt x="519550" y="1314808"/>
                  <a:pt x="522594" y="1275530"/>
                </a:cubicBezTo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873699984">
                  <a:prstGeom prst="cloudCallou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402A4-C2D4-447A-BCBA-758919DD4E57}"/>
              </a:ext>
            </a:extLst>
          </p:cNvPr>
          <p:cNvSpPr txBox="1"/>
          <p:nvPr/>
        </p:nvSpPr>
        <p:spPr>
          <a:xfrm>
            <a:off x="2298598" y="1868435"/>
            <a:ext cx="43901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Ai </a:t>
            </a:r>
            <a:r>
              <a:rPr lang="en-US" dirty="0" err="1"/>
              <a:t>aflat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tine?</a:t>
            </a:r>
          </a:p>
          <a:p>
            <a:endParaRPr lang="en-US" dirty="0"/>
          </a:p>
          <a:p>
            <a:r>
              <a:rPr lang="en-US" dirty="0"/>
              <a:t>Cum </a:t>
            </a:r>
            <a:r>
              <a:rPr lang="en-US" dirty="0" err="1"/>
              <a:t>ți</a:t>
            </a:r>
            <a:r>
              <a:rPr lang="en-US" dirty="0"/>
              <a:t> se pare </a:t>
            </a: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mea</a:t>
            </a:r>
            <a:r>
              <a:rPr lang="en-US" dirty="0"/>
              <a:t>? </a:t>
            </a:r>
            <a:r>
              <a:rPr lang="en-US" dirty="0" err="1"/>
              <a:t>Îmi</a:t>
            </a:r>
            <a:r>
              <a:rPr lang="en-US" dirty="0"/>
              <a:t>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oferi</a:t>
            </a:r>
            <a:r>
              <a:rPr lang="en-US" dirty="0"/>
              <a:t> un feedback? </a:t>
            </a:r>
            <a:r>
              <a:rPr lang="en-US" dirty="0" err="1"/>
              <a:t>Mulțumesc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475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268BB6C-EAE7-4998-B1FC-EEE7CEF44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9" r="21533"/>
          <a:stretch/>
        </p:blipFill>
        <p:spPr>
          <a:xfrm>
            <a:off x="5990302" y="626807"/>
            <a:ext cx="5433777" cy="5125063"/>
          </a:xfrm>
          <a:prstGeom prst="rect">
            <a:avLst/>
          </a:prstGeom>
        </p:spPr>
      </p:pic>
      <p:pic>
        <p:nvPicPr>
          <p:cNvPr id="3" name="Graphic 3" descr="Badge 1 outline">
            <a:extLst>
              <a:ext uri="{FF2B5EF4-FFF2-40B4-BE49-F238E27FC236}">
                <a16:creationId xmlns:a16="http://schemas.microsoft.com/office/drawing/2014/main" id="{21251D89-9FA3-4B37-8C9A-B2273315B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1735" y="3709219"/>
            <a:ext cx="914400" cy="914400"/>
          </a:xfrm>
          <a:prstGeom prst="rect">
            <a:avLst/>
          </a:prstGeom>
        </p:spPr>
      </p:pic>
      <p:pic>
        <p:nvPicPr>
          <p:cNvPr id="4" name="Graphic 4" descr="Badge outline">
            <a:extLst>
              <a:ext uri="{FF2B5EF4-FFF2-40B4-BE49-F238E27FC236}">
                <a16:creationId xmlns:a16="http://schemas.microsoft.com/office/drawing/2014/main" id="{6E57619B-BC99-492C-870A-D36BEABF0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6284" y="5294671"/>
            <a:ext cx="914400" cy="914400"/>
          </a:xfrm>
          <a:prstGeom prst="rect">
            <a:avLst/>
          </a:prstGeom>
        </p:spPr>
      </p:pic>
      <p:pic>
        <p:nvPicPr>
          <p:cNvPr id="5" name="Graphic 5" descr="Badge 3 outline">
            <a:extLst>
              <a:ext uri="{FF2B5EF4-FFF2-40B4-BE49-F238E27FC236}">
                <a16:creationId xmlns:a16="http://schemas.microsoft.com/office/drawing/2014/main" id="{48AB3CD2-5C96-46BC-8D52-F0D8A895C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2800" y="5294671"/>
            <a:ext cx="914400" cy="914400"/>
          </a:xfrm>
          <a:prstGeom prst="rect">
            <a:avLst/>
          </a:prstGeom>
        </p:spPr>
      </p:pic>
      <p:pic>
        <p:nvPicPr>
          <p:cNvPr id="6" name="Graphic 6" descr="Badge 4 outline">
            <a:extLst>
              <a:ext uri="{FF2B5EF4-FFF2-40B4-BE49-F238E27FC236}">
                <a16:creationId xmlns:a16="http://schemas.microsoft.com/office/drawing/2014/main" id="{5EAFD6B1-66E3-49C6-A696-36EA4B0408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17574" y="3832123"/>
            <a:ext cx="914400" cy="914400"/>
          </a:xfrm>
          <a:prstGeom prst="rect">
            <a:avLst/>
          </a:prstGeom>
        </p:spPr>
      </p:pic>
      <p:pic>
        <p:nvPicPr>
          <p:cNvPr id="7" name="Graphic 7" descr="Badge 5 outline">
            <a:extLst>
              <a:ext uri="{FF2B5EF4-FFF2-40B4-BE49-F238E27FC236}">
                <a16:creationId xmlns:a16="http://schemas.microsoft.com/office/drawing/2014/main" id="{99D81C91-C5FC-403A-BB7E-40B8666309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7574" y="1337187"/>
            <a:ext cx="914400" cy="914400"/>
          </a:xfrm>
          <a:prstGeom prst="rect">
            <a:avLst/>
          </a:prstGeom>
        </p:spPr>
      </p:pic>
      <p:pic>
        <p:nvPicPr>
          <p:cNvPr id="8" name="Graphic 8" descr="Badge 6 outline">
            <a:extLst>
              <a:ext uri="{FF2B5EF4-FFF2-40B4-BE49-F238E27FC236}">
                <a16:creationId xmlns:a16="http://schemas.microsoft.com/office/drawing/2014/main" id="{C69D756D-6FED-404E-89C0-C259EB34FA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25929" y="-51619"/>
            <a:ext cx="914400" cy="914400"/>
          </a:xfrm>
          <a:prstGeom prst="rect">
            <a:avLst/>
          </a:prstGeom>
        </p:spPr>
      </p:pic>
      <p:pic>
        <p:nvPicPr>
          <p:cNvPr id="9" name="Graphic 9" descr="Badge 7 outline">
            <a:extLst>
              <a:ext uri="{FF2B5EF4-FFF2-40B4-BE49-F238E27FC236}">
                <a16:creationId xmlns:a16="http://schemas.microsoft.com/office/drawing/2014/main" id="{93C5475B-AA14-4ABC-89B2-550A490749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96284" y="-2458"/>
            <a:ext cx="914400" cy="914400"/>
          </a:xfrm>
          <a:prstGeom prst="rect">
            <a:avLst/>
          </a:prstGeom>
        </p:spPr>
      </p:pic>
      <p:pic>
        <p:nvPicPr>
          <p:cNvPr id="10" name="Graphic 10" descr="Badge 8 outline">
            <a:extLst>
              <a:ext uri="{FF2B5EF4-FFF2-40B4-BE49-F238E27FC236}">
                <a16:creationId xmlns:a16="http://schemas.microsoft.com/office/drawing/2014/main" id="{0C3C803D-F8B5-4F9C-B578-0969AC4A2B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34252" y="1177413"/>
            <a:ext cx="914400" cy="914400"/>
          </a:xfrm>
          <a:prstGeom prst="rect">
            <a:avLst/>
          </a:prstGeom>
        </p:spPr>
      </p:pic>
      <p:pic>
        <p:nvPicPr>
          <p:cNvPr id="12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094F30ED-228F-409F-9AD6-D752D778A2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16" y="4060070"/>
            <a:ext cx="2153265" cy="2289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283C9F-BF23-4CA3-B710-9FFAF83FAA78}"/>
              </a:ext>
            </a:extLst>
          </p:cNvPr>
          <p:cNvSpPr txBox="1"/>
          <p:nvPr/>
        </p:nvSpPr>
        <p:spPr>
          <a:xfrm>
            <a:off x="270694" y="455048"/>
            <a:ext cx="53610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descoperit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8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inteligențe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992D1-5F3A-4C6C-86E0-398AD5ED7A28}"/>
              </a:ext>
            </a:extLst>
          </p:cNvPr>
          <p:cNvSpPr txBox="1"/>
          <p:nvPr/>
        </p:nvSpPr>
        <p:spPr>
          <a:xfrm>
            <a:off x="1089539" y="1470536"/>
            <a:ext cx="48079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Verbal-</a:t>
            </a:r>
            <a:r>
              <a:rPr lang="en-US" dirty="0" err="1"/>
              <a:t>lingvistică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Logico-</a:t>
            </a:r>
            <a:r>
              <a:rPr lang="en-US" dirty="0" err="1"/>
              <a:t>matematică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 err="1"/>
              <a:t>Naturalistă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 err="1"/>
              <a:t>Intrapersonală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 err="1"/>
              <a:t>Vizual-spațială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 err="1"/>
              <a:t>Muzicală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 err="1"/>
              <a:t>Kinestezică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 err="1"/>
              <a:t>Interpersonală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84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7BD847A-844F-49C6-9465-619380CA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28" r="-449" b="-449"/>
          <a:stretch/>
        </p:blipFill>
        <p:spPr>
          <a:xfrm>
            <a:off x="5609303" y="951271"/>
            <a:ext cx="6086179" cy="4832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F74325-64AA-4E26-BC6E-987FBC84F735}"/>
              </a:ext>
            </a:extLst>
          </p:cNvPr>
          <p:cNvSpPr txBox="1"/>
          <p:nvPr/>
        </p:nvSpPr>
        <p:spPr>
          <a:xfrm>
            <a:off x="730045" y="877528"/>
            <a:ext cx="42549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inteligențe</a:t>
            </a:r>
            <a:r>
              <a:rPr lang="en-US" dirty="0"/>
              <a:t> au zone </a:t>
            </a:r>
            <a:r>
              <a:rPr lang="en-US" dirty="0" err="1"/>
              <a:t>corespondente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creierul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...</a:t>
            </a:r>
            <a:r>
              <a:rPr lang="en-US" dirty="0" err="1"/>
              <a:t>Maaagnific</a:t>
            </a:r>
            <a:r>
              <a:rPr lang="en-US" dirty="0"/>
              <a:t>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CCF0C-CAC1-4D29-8968-237C54FD18B3}"/>
              </a:ext>
            </a:extLst>
          </p:cNvPr>
          <p:cNvSpPr txBox="1"/>
          <p:nvPr/>
        </p:nvSpPr>
        <p:spPr>
          <a:xfrm>
            <a:off x="491921" y="3367855"/>
            <a:ext cx="432865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Mai </a:t>
            </a:r>
            <a:r>
              <a:rPr lang="en-US" dirty="0" err="1"/>
              <a:t>puțin</a:t>
            </a:r>
            <a:r>
              <a:rPr lang="en-US" dirty="0"/>
              <a:t> una- </a:t>
            </a:r>
            <a:r>
              <a:rPr lang="en-US" dirty="0" err="1"/>
              <a:t>Inteligența</a:t>
            </a:r>
            <a:r>
              <a:rPr lang="en-US" dirty="0"/>
              <a:t> </a:t>
            </a:r>
            <a:r>
              <a:rPr lang="en-US" dirty="0" err="1"/>
              <a:t>existențială</a:t>
            </a:r>
            <a:r>
              <a:rPr lang="en-US" dirty="0"/>
              <a:t>. </a:t>
            </a:r>
            <a:r>
              <a:rPr lang="en-US" dirty="0" err="1"/>
              <a:t>Acestui</a:t>
            </a:r>
            <a:r>
              <a:rPr lang="en-US" dirty="0"/>
              <a:t> tip de </a:t>
            </a:r>
            <a:r>
              <a:rPr lang="en-US" dirty="0" err="1"/>
              <a:t>inteligență</a:t>
            </a:r>
            <a:r>
              <a:rPr lang="en-US" dirty="0"/>
              <a:t> Howard G. nu I-a </a:t>
            </a:r>
            <a:r>
              <a:rPr lang="en-US" dirty="0" err="1"/>
              <a:t>găsit</a:t>
            </a:r>
            <a:r>
              <a:rPr lang="en-US" dirty="0"/>
              <a:t> </a:t>
            </a:r>
            <a:r>
              <a:rPr lang="en-US" dirty="0" err="1"/>
              <a:t>corepondent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creierul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, </a:t>
            </a:r>
            <a:r>
              <a:rPr lang="en-US" dirty="0" err="1"/>
              <a:t>însă</a:t>
            </a:r>
            <a:r>
              <a:rPr lang="en-US" dirty="0"/>
              <a:t> a </a:t>
            </a:r>
            <a:r>
              <a:rPr lang="en-US" dirty="0" err="1"/>
              <a:t>afirmat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o </a:t>
            </a:r>
            <a:r>
              <a:rPr lang="en-US" dirty="0" err="1"/>
              <a:t>avem</a:t>
            </a:r>
            <a:r>
              <a:rPr lang="en-US" dirty="0"/>
              <a:t> cu </a:t>
            </a:r>
            <a:r>
              <a:rPr lang="en-US" dirty="0" err="1"/>
              <a:t>toții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 </a:t>
            </a:r>
            <a:r>
              <a:rPr lang="en-US" dirty="0" err="1"/>
              <a:t>cugetăm</a:t>
            </a:r>
            <a:r>
              <a:rPr lang="en-US" dirty="0"/>
              <a:t> </a:t>
            </a:r>
            <a:r>
              <a:rPr lang="en-US" dirty="0" err="1"/>
              <a:t>uneori</a:t>
            </a:r>
            <a:r>
              <a:rPr lang="en-US" dirty="0"/>
              <a:t> la </a:t>
            </a:r>
            <a:r>
              <a:rPr lang="en-US" dirty="0" err="1"/>
              <a:t>sensul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4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390F85-C240-46AB-B0D0-D297A681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299" y="3156770"/>
            <a:ext cx="3643466" cy="3248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ABFA9-D797-4761-B7C9-1DAEB426165E}"/>
              </a:ext>
            </a:extLst>
          </p:cNvPr>
          <p:cNvSpPr txBox="1"/>
          <p:nvPr/>
        </p:nvSpPr>
        <p:spPr>
          <a:xfrm>
            <a:off x="705464" y="1467464"/>
            <a:ext cx="57789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inteligențe</a:t>
            </a:r>
            <a:r>
              <a:rPr lang="en-US" dirty="0"/>
              <a:t> </a:t>
            </a:r>
            <a:r>
              <a:rPr lang="en-US" dirty="0" err="1"/>
              <a:t>dominante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 </a:t>
            </a:r>
            <a:r>
              <a:rPr lang="en-US" dirty="0" err="1"/>
              <a:t>combinația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 </a:t>
            </a:r>
            <a:r>
              <a:rPr lang="en-US" dirty="0" err="1"/>
              <a:t>diferă</a:t>
            </a:r>
            <a:r>
              <a:rPr lang="en-US" dirty="0"/>
              <a:t> de la </a:t>
            </a:r>
            <a:r>
              <a:rPr lang="en-US" dirty="0" err="1"/>
              <a:t>individ</a:t>
            </a:r>
            <a:r>
              <a:rPr lang="en-US" dirty="0"/>
              <a:t> la </a:t>
            </a:r>
            <a:r>
              <a:rPr lang="en-US" dirty="0" err="1"/>
              <a:t>individ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26CD1-7D1C-4212-BABE-974CC51A0B84}"/>
              </a:ext>
            </a:extLst>
          </p:cNvPr>
          <p:cNvSpPr txBox="1"/>
          <p:nvPr/>
        </p:nvSpPr>
        <p:spPr>
          <a:xfrm>
            <a:off x="4318820" y="3790335"/>
            <a:ext cx="3726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Hai </a:t>
            </a:r>
            <a:r>
              <a:rPr lang="en-US" dirty="0" err="1"/>
              <a:t>să</a:t>
            </a:r>
            <a:r>
              <a:rPr lang="en-US" dirty="0"/>
              <a:t> </a:t>
            </a:r>
            <a:r>
              <a:rPr lang="en-US" dirty="0" err="1"/>
              <a:t>îți</a:t>
            </a:r>
            <a:r>
              <a:rPr lang="en-US" dirty="0"/>
              <a:t> </a:t>
            </a:r>
            <a:r>
              <a:rPr lang="en-US" dirty="0" err="1"/>
              <a:t>prezint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tip de </a:t>
            </a:r>
            <a:r>
              <a:rPr lang="en-US" dirty="0" err="1"/>
              <a:t>inteligență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regăsești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58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58A16-8B8F-4C28-8AC0-39260FDA5D3A}"/>
              </a:ext>
            </a:extLst>
          </p:cNvPr>
          <p:cNvSpPr txBox="1"/>
          <p:nvPr/>
        </p:nvSpPr>
        <p:spPr>
          <a:xfrm>
            <a:off x="1553497" y="557980"/>
            <a:ext cx="68727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INTELIGENȚA VERBAL-LINGVISTICĂ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E57A1-CAFD-42A6-AD3D-79DD0DF8F60C}"/>
              </a:ext>
            </a:extLst>
          </p:cNvPr>
          <p:cNvSpPr txBox="1"/>
          <p:nvPr/>
        </p:nvSpPr>
        <p:spPr>
          <a:xfrm>
            <a:off x="299884" y="1590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Darul </a:t>
            </a:r>
            <a:r>
              <a:rPr lang="en-US" b="1" dirty="0" err="1">
                <a:solidFill>
                  <a:srgbClr val="FFC000"/>
                </a:solidFill>
              </a:rPr>
              <a:t>cuvintelor</a:t>
            </a:r>
            <a:r>
              <a:rPr lang="en-US" b="1" dirty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796CA-BD75-4A54-8E34-ED4A46C22AB9}"/>
              </a:ext>
            </a:extLst>
          </p:cNvPr>
          <p:cNvSpPr txBox="1"/>
          <p:nvPr/>
        </p:nvSpPr>
        <p:spPr>
          <a:xfrm>
            <a:off x="295275" y="3662823"/>
            <a:ext cx="43286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Abilitatea</a:t>
            </a:r>
            <a:r>
              <a:rPr lang="en-US" b="1" dirty="0">
                <a:solidFill>
                  <a:srgbClr val="FFC000"/>
                </a:solidFill>
              </a:rPr>
              <a:t> de a </a:t>
            </a:r>
            <a:r>
              <a:rPr lang="en-US" b="1" dirty="0" err="1">
                <a:solidFill>
                  <a:srgbClr val="FFC000"/>
                </a:solidFill>
              </a:rPr>
              <a:t>folosi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efectiv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limba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pentru</a:t>
            </a:r>
            <a:r>
              <a:rPr lang="en-US" b="1" dirty="0">
                <a:solidFill>
                  <a:srgbClr val="FFC000"/>
                </a:solidFill>
              </a:rPr>
              <a:t> a se </a:t>
            </a:r>
            <a:r>
              <a:rPr lang="en-US" b="1" dirty="0" err="1">
                <a:solidFill>
                  <a:srgbClr val="FFC000"/>
                </a:solidFill>
              </a:rPr>
              <a:t>exprima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retoric,poetic,pentru</a:t>
            </a:r>
            <a:r>
              <a:rPr lang="en-US" b="1" dirty="0">
                <a:solidFill>
                  <a:srgbClr val="FFC000"/>
                </a:solidFill>
              </a:rPr>
              <a:t> a-</a:t>
            </a:r>
            <a:r>
              <a:rPr lang="en-US" b="1" dirty="0" err="1">
                <a:solidFill>
                  <a:srgbClr val="FFC000"/>
                </a:solidFill>
              </a:rPr>
              <a:t>și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aminti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informațiile</a:t>
            </a:r>
            <a:r>
              <a:rPr lang="en-US" b="1" dirty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763AC-AC26-4564-A08F-59DB8E710FD5}"/>
              </a:ext>
            </a:extLst>
          </p:cNvPr>
          <p:cNvSpPr txBox="1"/>
          <p:nvPr/>
        </p:nvSpPr>
        <p:spPr>
          <a:xfrm>
            <a:off x="302957" y="2109634"/>
            <a:ext cx="4488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Plăcerea</a:t>
            </a:r>
            <a:r>
              <a:rPr lang="en-US" b="1" dirty="0">
                <a:solidFill>
                  <a:srgbClr val="FFC000"/>
                </a:solidFill>
              </a:rPr>
              <a:t> de a </a:t>
            </a:r>
            <a:r>
              <a:rPr lang="en-US" b="1" dirty="0" err="1">
                <a:solidFill>
                  <a:srgbClr val="FFC000"/>
                </a:solidFill>
              </a:rPr>
              <a:t>citi,a</a:t>
            </a:r>
            <a:r>
              <a:rPr lang="en-US" b="1" dirty="0">
                <a:solidFill>
                  <a:srgbClr val="FFC000"/>
                </a:solidFill>
              </a:rPr>
              <a:t> </a:t>
            </a:r>
            <a:r>
              <a:rPr lang="en-US" b="1" dirty="0" err="1">
                <a:solidFill>
                  <a:srgbClr val="FFC000"/>
                </a:solidFill>
              </a:rPr>
              <a:t>scrie</a:t>
            </a:r>
            <a:r>
              <a:rPr lang="en-US" b="1" dirty="0">
                <a:solidFill>
                  <a:srgbClr val="FFC000"/>
                </a:solidFill>
              </a:rPr>
              <a:t>, a </a:t>
            </a:r>
            <a:r>
              <a:rPr lang="en-US" b="1" dirty="0" err="1">
                <a:solidFill>
                  <a:srgbClr val="FFC000"/>
                </a:solidFill>
              </a:rPr>
              <a:t>vorbi</a:t>
            </a:r>
            <a:r>
              <a:rPr lang="en-US" b="1" dirty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2761-5562-41B5-AFE4-4FE48814F9CC}"/>
              </a:ext>
            </a:extLst>
          </p:cNvPr>
          <p:cNvSpPr txBox="1"/>
          <p:nvPr/>
        </p:nvSpPr>
        <p:spPr>
          <a:xfrm>
            <a:off x="298348" y="2707250"/>
            <a:ext cx="48448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Atenți</a:t>
            </a:r>
            <a:r>
              <a:rPr lang="en-US" b="1" dirty="0">
                <a:solidFill>
                  <a:srgbClr val="FFC000"/>
                </a:solidFill>
              </a:rPr>
              <a:t> la </a:t>
            </a:r>
            <a:r>
              <a:rPr lang="en-US" b="1" dirty="0" err="1">
                <a:solidFill>
                  <a:srgbClr val="FFC000"/>
                </a:solidFill>
              </a:rPr>
              <a:t>folosirea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limbajului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și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sensibili</a:t>
            </a:r>
            <a:r>
              <a:rPr lang="en-US" b="1" dirty="0">
                <a:solidFill>
                  <a:srgbClr val="FFC000"/>
                </a:solidFill>
              </a:rPr>
              <a:t> la </a:t>
            </a:r>
            <a:r>
              <a:rPr lang="en-US" b="1" dirty="0" err="1">
                <a:solidFill>
                  <a:srgbClr val="FFC000"/>
                </a:solidFill>
              </a:rPr>
              <a:t>sensurile,structurile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și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funcțiile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cuvintelor</a:t>
            </a:r>
            <a:r>
              <a:rPr lang="en-US" b="1" dirty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BB78D-4670-4AAF-A961-5EE42A655810}"/>
              </a:ext>
            </a:extLst>
          </p:cNvPr>
          <p:cNvSpPr txBox="1"/>
          <p:nvPr/>
        </p:nvSpPr>
        <p:spPr>
          <a:xfrm>
            <a:off x="170835" y="5947286"/>
            <a:ext cx="78805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FFC000"/>
                </a:solidFill>
              </a:rPr>
              <a:t>Jurnaliști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err="1">
                <a:solidFill>
                  <a:srgbClr val="FFC000"/>
                </a:solidFill>
              </a:rPr>
              <a:t>poeți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err="1">
                <a:solidFill>
                  <a:srgbClr val="FFC000"/>
                </a:solidFill>
              </a:rPr>
              <a:t>avocați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err="1">
                <a:solidFill>
                  <a:srgbClr val="FFC000"/>
                </a:solidFill>
              </a:rPr>
              <a:t>profesori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err="1">
                <a:solidFill>
                  <a:srgbClr val="FFC000"/>
                </a:solidFill>
              </a:rPr>
              <a:t>scriitori</a:t>
            </a:r>
            <a:r>
              <a:rPr lang="en-US" b="1" dirty="0">
                <a:solidFill>
                  <a:srgbClr val="FFC000"/>
                </a:solidFill>
              </a:rPr>
              <a:t>, moderator T.V., </a:t>
            </a:r>
            <a:r>
              <a:rPr lang="en-US" b="1" err="1">
                <a:solidFill>
                  <a:srgbClr val="FFC000"/>
                </a:solidFill>
              </a:rPr>
              <a:t>oratori</a:t>
            </a:r>
            <a:r>
              <a:rPr lang="en-US" b="1" dirty="0">
                <a:solidFill>
                  <a:srgbClr val="FFC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606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A6979-1CAF-4B06-B387-7AAC7DD56B03}"/>
              </a:ext>
            </a:extLst>
          </p:cNvPr>
          <p:cNvSpPr txBox="1"/>
          <p:nvPr/>
        </p:nvSpPr>
        <p:spPr>
          <a:xfrm>
            <a:off x="8643193" y="457201"/>
            <a:ext cx="3091607" cy="1727643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spc="700">
                <a:latin typeface="+mj-lt"/>
                <a:ea typeface="+mj-ea"/>
                <a:cs typeface="+mj-cs"/>
              </a:rPr>
              <a:t>2. Inteligența logico-matematică</a:t>
            </a:r>
          </a:p>
        </p:txBody>
      </p:sp>
      <p:pic>
        <p:nvPicPr>
          <p:cNvPr id="5" name="Picture 5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C5EC9503-61D8-4C48-BF1E-FEAE41CAF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9" r="16117" b="-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612E5-F38F-4921-BDF0-6C6B371E4978}"/>
              </a:ext>
            </a:extLst>
          </p:cNvPr>
          <p:cNvSpPr txBox="1"/>
          <p:nvPr/>
        </p:nvSpPr>
        <p:spPr>
          <a:xfrm>
            <a:off x="8643193" y="2530549"/>
            <a:ext cx="2942813" cy="3428124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Darul numerelor și al logicii;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Capacitatea de a utiliza raționamente inductive și deductive, de a rezolva probleme abstracte, de a înțelege relațiile complexe dintre concepte,idei și lucruri;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Capacitatea de a opera cu modele,categorii și relații,de a grupa și ordona date, precum și de a le interpreta;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Gândire logică și crirică;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Matematicieni, contabili,oameni de știiță, programatori.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CC10F4F-8C73-4EF6-8140-DED39FA90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5" b="14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A335A-CA2D-4B54-87D5-8BA56A154984}"/>
              </a:ext>
            </a:extLst>
          </p:cNvPr>
          <p:cNvSpPr txBox="1"/>
          <p:nvPr/>
        </p:nvSpPr>
        <p:spPr>
          <a:xfrm>
            <a:off x="1082953" y="104292"/>
            <a:ext cx="5344886" cy="1346386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7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Inteligența naturalistă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1E813-5F79-4684-BF6E-0BDD445AC7CA}"/>
              </a:ext>
            </a:extLst>
          </p:cNvPr>
          <p:cNvSpPr txBox="1"/>
          <p:nvPr/>
        </p:nvSpPr>
        <p:spPr>
          <a:xfrm>
            <a:off x="196953" y="1942177"/>
            <a:ext cx="495545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Darul </a:t>
            </a:r>
            <a:r>
              <a:rPr lang="en-US" dirty="0" err="1">
                <a:solidFill>
                  <a:schemeClr val="bg1"/>
                </a:solidFill>
              </a:rPr>
              <a:t>naturii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Iubesc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înțeleg</a:t>
            </a:r>
            <a:r>
              <a:rPr lang="en-US" dirty="0">
                <a:solidFill>
                  <a:schemeClr val="bg1"/>
                </a:solidFill>
              </a:rPr>
              <a:t> natura, flora,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fauna,frumusețile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pământului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en-US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Recunosc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clasifică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specii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rase;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Cresc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colecționează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animale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apără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interesele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acestora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Sunt </a:t>
            </a:r>
            <a:r>
              <a:rPr lang="en-US" dirty="0" err="1">
                <a:solidFill>
                  <a:schemeClr val="bg1"/>
                </a:solidFill>
              </a:rPr>
              <a:t>preocupați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speciile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cale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dispariție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Astronomi,biologi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ecologi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fermieri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7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sky, outdoor, person, sunset&#10;&#10;Description automatically generated">
            <a:extLst>
              <a:ext uri="{FF2B5EF4-FFF2-40B4-BE49-F238E27FC236}">
                <a16:creationId xmlns:a16="http://schemas.microsoft.com/office/drawing/2014/main" id="{C21757D8-22B0-4609-809C-9DFEABCAD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C1813D-6C1C-4081-B915-698C3603E16D}"/>
              </a:ext>
            </a:extLst>
          </p:cNvPr>
          <p:cNvSpPr txBox="1"/>
          <p:nvPr/>
        </p:nvSpPr>
        <p:spPr>
          <a:xfrm>
            <a:off x="4195916" y="435076"/>
            <a:ext cx="56805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4. </a:t>
            </a:r>
            <a:r>
              <a:rPr lang="en-US" sz="2400" b="1" dirty="0" err="1"/>
              <a:t>Inteligența</a:t>
            </a:r>
            <a:r>
              <a:rPr lang="en-US" sz="2400" b="1" dirty="0"/>
              <a:t> </a:t>
            </a:r>
            <a:r>
              <a:rPr lang="en-US" sz="2400" b="1" dirty="0" err="1"/>
              <a:t>intrapersonală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2313A-250A-4BA2-BE5B-521C8B77D544}"/>
              </a:ext>
            </a:extLst>
          </p:cNvPr>
          <p:cNvSpPr txBox="1"/>
          <p:nvPr/>
        </p:nvSpPr>
        <p:spPr>
          <a:xfrm>
            <a:off x="5727598" y="1266210"/>
            <a:ext cx="568058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Darul </a:t>
            </a:r>
            <a:r>
              <a:rPr lang="en-US" sz="2000" dirty="0" err="1"/>
              <a:t>autoreflecției</a:t>
            </a:r>
            <a:r>
              <a:rPr lang="en-US" sz="2000" dirty="0"/>
              <a:t>, </a:t>
            </a:r>
            <a:r>
              <a:rPr lang="en-US" sz="2000" dirty="0" err="1"/>
              <a:t>metacogniției</a:t>
            </a:r>
            <a:r>
              <a:rPr lang="en-US" sz="2000" dirty="0"/>
              <a:t>;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Capacitatea</a:t>
            </a:r>
            <a:r>
              <a:rPr lang="en-US" sz="2000" dirty="0"/>
              <a:t> de </a:t>
            </a:r>
            <a:r>
              <a:rPr lang="en-US" sz="2000" dirty="0" err="1"/>
              <a:t>autocunoaștere</a:t>
            </a:r>
            <a:r>
              <a:rPr lang="en-US" sz="2000" dirty="0"/>
              <a:t>, </a:t>
            </a:r>
            <a:r>
              <a:rPr lang="en-US" sz="2000" dirty="0" err="1"/>
              <a:t>autoapreciere</a:t>
            </a:r>
            <a:r>
              <a:rPr lang="en-US" sz="2000" dirty="0"/>
              <a:t> </a:t>
            </a:r>
            <a:r>
              <a:rPr lang="en-US" sz="2000" dirty="0" err="1"/>
              <a:t>corectă</a:t>
            </a:r>
            <a:r>
              <a:rPr lang="en-US" sz="2000" dirty="0"/>
              <a:t> a </a:t>
            </a:r>
            <a:r>
              <a:rPr lang="en-US" sz="2000" dirty="0" err="1"/>
              <a:t>propriilor</a:t>
            </a:r>
            <a:r>
              <a:rPr lang="en-US" sz="2000" dirty="0"/>
              <a:t> </a:t>
            </a:r>
            <a:r>
              <a:rPr lang="en-US" sz="2000" dirty="0" err="1"/>
              <a:t>sentimente</a:t>
            </a:r>
            <a:r>
              <a:rPr lang="en-US" sz="2000" dirty="0"/>
              <a:t>, </a:t>
            </a:r>
            <a:r>
              <a:rPr lang="en-US" sz="2000" dirty="0" err="1"/>
              <a:t>motivații</a:t>
            </a:r>
            <a:r>
              <a:rPr lang="en-US" sz="2000" dirty="0"/>
              <a:t>, </a:t>
            </a:r>
            <a:r>
              <a:rPr lang="en-US" sz="2000" dirty="0" err="1"/>
              <a:t>temeri</a:t>
            </a:r>
            <a:r>
              <a:rPr lang="en-US" sz="2000" dirty="0"/>
              <a:t>;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Le place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lucreze</a:t>
            </a:r>
            <a:r>
              <a:rPr lang="en-US" sz="2000" dirty="0"/>
              <a:t> </a:t>
            </a:r>
            <a:r>
              <a:rPr lang="en-US" sz="2000" dirty="0" err="1"/>
              <a:t>singuri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știu</a:t>
            </a:r>
            <a:r>
              <a:rPr lang="en-US" sz="2000" dirty="0"/>
              <a:t> </a:t>
            </a:r>
            <a:r>
              <a:rPr lang="en-US" sz="2000" dirty="0" err="1"/>
              <a:t>foarte</a:t>
            </a:r>
            <a:r>
              <a:rPr lang="en-US" sz="2000" dirty="0"/>
              <a:t> bine </a:t>
            </a:r>
            <a:r>
              <a:rPr lang="en-US" sz="2000" dirty="0" err="1"/>
              <a:t>să</a:t>
            </a:r>
            <a:r>
              <a:rPr lang="en-US" sz="2000" dirty="0"/>
              <a:t> se auto-</a:t>
            </a:r>
            <a:r>
              <a:rPr lang="en-US" sz="2000" dirty="0" err="1"/>
              <a:t>motiveze</a:t>
            </a:r>
            <a:r>
              <a:rPr lang="en-US" sz="2000" dirty="0"/>
              <a:t>;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Sunt auto- </a:t>
            </a:r>
            <a:r>
              <a:rPr lang="en-US" sz="2000" dirty="0" err="1"/>
              <a:t>comprehensivi</a:t>
            </a:r>
            <a:r>
              <a:rPr lang="en-US" sz="2000" dirty="0"/>
              <a:t>, </a:t>
            </a:r>
            <a:r>
              <a:rPr lang="en-US" sz="2000" dirty="0" err="1"/>
              <a:t>introspectivi</a:t>
            </a:r>
            <a:r>
              <a:rPr lang="en-US" sz="2000" dirty="0"/>
              <a:t>, </a:t>
            </a:r>
            <a:r>
              <a:rPr lang="en-US" sz="2000" dirty="0" err="1"/>
              <a:t>contemplativi</a:t>
            </a:r>
            <a:r>
              <a:rPr lang="en-US" sz="2000" dirty="0"/>
              <a:t>, </a:t>
            </a:r>
            <a:r>
              <a:rPr lang="en-US" sz="2000" dirty="0" err="1"/>
              <a:t>independenți</a:t>
            </a:r>
            <a:r>
              <a:rPr lang="en-US" sz="2000" dirty="0"/>
              <a:t>, </a:t>
            </a:r>
            <a:r>
              <a:rPr lang="en-US" sz="2000" dirty="0" err="1"/>
              <a:t>plini</a:t>
            </a:r>
            <a:r>
              <a:rPr lang="en-US" sz="2000" dirty="0"/>
              <a:t> de </a:t>
            </a:r>
            <a:r>
              <a:rPr lang="en-US" sz="2000" dirty="0" err="1"/>
              <a:t>voință</a:t>
            </a:r>
            <a:r>
              <a:rPr lang="en-US" sz="2000" dirty="0"/>
              <a:t>;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Teologi</a:t>
            </a:r>
            <a:r>
              <a:rPr lang="en-US" sz="2000" dirty="0"/>
              <a:t>, </a:t>
            </a:r>
            <a:r>
              <a:rPr lang="en-US" sz="2000" dirty="0" err="1"/>
              <a:t>întreprinzători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5750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E42C33"/>
      </a:accent1>
      <a:accent2>
        <a:srgbClr val="D21A6E"/>
      </a:accent2>
      <a:accent3>
        <a:srgbClr val="E42CCD"/>
      </a:accent3>
      <a:accent4>
        <a:srgbClr val="9D1AD2"/>
      </a:accent4>
      <a:accent5>
        <a:srgbClr val="622CE4"/>
      </a:accent5>
      <a:accent6>
        <a:srgbClr val="263BD5"/>
      </a:accent6>
      <a:hlink>
        <a:srgbClr val="7A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809</Words>
  <Application>Microsoft Office PowerPoint</Application>
  <PresentationFormat>Ecran lat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24</vt:i4>
      </vt:variant>
    </vt:vector>
  </HeadingPairs>
  <TitlesOfParts>
    <vt:vector size="27" baseType="lpstr">
      <vt:lpstr>Arial</vt:lpstr>
      <vt:lpstr>Avenir Next LT Pro</vt:lpstr>
      <vt:lpstr>GradientRiseVTI</vt:lpstr>
      <vt:lpstr>Încântat de cunoștință    proiect t.i.m.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LCD</dc:creator>
  <cp:lastModifiedBy>Liviu-Constantin Dragoi</cp:lastModifiedBy>
  <cp:revision>721</cp:revision>
  <dcterms:created xsi:type="dcterms:W3CDTF">2021-05-04T15:57:09Z</dcterms:created>
  <dcterms:modified xsi:type="dcterms:W3CDTF">2021-05-04T19:22:00Z</dcterms:modified>
</cp:coreProperties>
</file>