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4"/>
  </p:notesMasterIdLst>
  <p:handoutMasterIdLst>
    <p:handoutMasterId r:id="rId25"/>
  </p:handoutMasterIdLst>
  <p:sldIdLst>
    <p:sldId id="256" r:id="rId5"/>
    <p:sldId id="259" r:id="rId6"/>
    <p:sldId id="263" r:id="rId7"/>
    <p:sldId id="267" r:id="rId8"/>
    <p:sldId id="268" r:id="rId9"/>
    <p:sldId id="270" r:id="rId10"/>
    <p:sldId id="272" r:id="rId11"/>
    <p:sldId id="273" r:id="rId12"/>
    <p:sldId id="274" r:id="rId13"/>
    <p:sldId id="275" r:id="rId14"/>
    <p:sldId id="276" r:id="rId15"/>
    <p:sldId id="278" r:id="rId16"/>
    <p:sldId id="277" r:id="rId17"/>
    <p:sldId id="279" r:id="rId18"/>
    <p:sldId id="280" r:id="rId19"/>
    <p:sldId id="260" r:id="rId20"/>
    <p:sldId id="281" r:id="rId21"/>
    <p:sldId id="282"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FD1C5-32B5-4875-8A73-E97D81AB850D}" v="433" dt="2022-08-21T23:45:08.5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61058" autoAdjust="0"/>
  </p:normalViewPr>
  <p:slideViewPr>
    <p:cSldViewPr snapToGrid="0">
      <p:cViewPr varScale="1">
        <p:scale>
          <a:sx n="46" d="100"/>
          <a:sy n="46" d="100"/>
        </p:scale>
        <p:origin x="1518"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Project Requirements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Aims &amp; Objectives</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Research Design &amp; Artefacts</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B1B391E5-837D-4FBC-900E-BF2A64DBDCBF}">
      <dgm:prSet phldrT="[Text]"/>
      <dgm:spPr/>
      <dgm:t>
        <a:bodyPr/>
        <a:lstStyle/>
        <a:p>
          <a:r>
            <a:rPr lang="en-US" dirty="0"/>
            <a:t>Research Questions &amp; Contribution	</a:t>
          </a:r>
        </a:p>
      </dgm:t>
    </dgm:pt>
    <dgm:pt modelId="{50D057B3-2984-4030-9B31-9B24A7F23A07}" type="parTrans" cxnId="{543CF6D7-6C13-45D9-BD91-F2F93B44C52E}">
      <dgm:prSet/>
      <dgm:spPr/>
      <dgm:t>
        <a:bodyPr/>
        <a:lstStyle/>
        <a:p>
          <a:endParaRPr lang="en-CA"/>
        </a:p>
      </dgm:t>
    </dgm:pt>
    <dgm:pt modelId="{FF9D0E37-10F5-42EC-ABA5-7B373B4B897C}" type="sibTrans" cxnId="{543CF6D7-6C13-45D9-BD91-F2F93B44C52E}">
      <dgm:prSet/>
      <dgm:spPr/>
      <dgm:t>
        <a:bodyPr/>
        <a:lstStyle/>
        <a:p>
          <a:endParaRPr lang="en-CA"/>
        </a:p>
      </dgm:t>
    </dgm:pt>
    <dgm:pt modelId="{40B8784F-A4B4-4480-8B2B-BDF1C968950F}">
      <dgm:prSet phldrT="[Text]"/>
      <dgm:spPr/>
      <dgm:t>
        <a:bodyPr/>
        <a:lstStyle/>
        <a:p>
          <a:r>
            <a:rPr lang="en-US" dirty="0"/>
            <a:t>Literature Review</a:t>
          </a:r>
        </a:p>
      </dgm:t>
    </dgm:pt>
    <dgm:pt modelId="{D1191669-24F0-47DD-85DB-37B7C3472B90}" type="parTrans" cxnId="{268C1A27-B7FD-4A7C-A741-5D1E556D77E1}">
      <dgm:prSet/>
      <dgm:spPr/>
      <dgm:t>
        <a:bodyPr/>
        <a:lstStyle/>
        <a:p>
          <a:endParaRPr lang="en-CA"/>
        </a:p>
      </dgm:t>
    </dgm:pt>
    <dgm:pt modelId="{1302AE40-20B3-49D1-A6B3-FE9502DC53F7}" type="sibTrans" cxnId="{268C1A27-B7FD-4A7C-A741-5D1E556D77E1}">
      <dgm:prSet/>
      <dgm:spPr/>
      <dgm:t>
        <a:bodyPr/>
        <a:lstStyle/>
        <a:p>
          <a:endParaRPr lang="en-CA"/>
        </a:p>
      </dgm:t>
    </dgm:pt>
    <dgm:pt modelId="{0047F2BD-84FB-44DD-A05E-AC6389E3CF9C}">
      <dgm:prSet phldrT="[Text]"/>
      <dgm:spPr/>
      <dgm:t>
        <a:bodyPr/>
        <a:lstStyle/>
        <a:p>
          <a:r>
            <a:rPr lang="en-US" dirty="0"/>
            <a:t>Ethics &amp; Risk</a:t>
          </a:r>
        </a:p>
      </dgm:t>
    </dgm:pt>
    <dgm:pt modelId="{B8D97EFA-952E-4959-B6E4-FA4D5DFDB550}" type="parTrans" cxnId="{939C4C9B-CA1D-4179-8997-FC68A0D0FB7B}">
      <dgm:prSet/>
      <dgm:spPr/>
      <dgm:t>
        <a:bodyPr/>
        <a:lstStyle/>
        <a:p>
          <a:endParaRPr lang="en-CA"/>
        </a:p>
      </dgm:t>
    </dgm:pt>
    <dgm:pt modelId="{D7FF69B2-C346-4AD7-A5AE-B9566C618693}" type="sibTrans" cxnId="{939C4C9B-CA1D-4179-8997-FC68A0D0FB7B}">
      <dgm:prSet/>
      <dgm:spPr/>
      <dgm:t>
        <a:bodyPr/>
        <a:lstStyle/>
        <a:p>
          <a:endParaRPr lang="en-CA"/>
        </a:p>
      </dgm:t>
    </dgm:pt>
    <dgm:pt modelId="{6316B4C1-557D-4A42-A25D-3BB7F5BF2CCE}">
      <dgm:prSet phldrT="[Text]"/>
      <dgm:spPr/>
      <dgm:t>
        <a:bodyPr/>
        <a:lstStyle/>
        <a:p>
          <a:r>
            <a:rPr lang="en-US" dirty="0"/>
            <a:t>Project Timeline</a:t>
          </a:r>
        </a:p>
      </dgm:t>
    </dgm:pt>
    <dgm:pt modelId="{889E1DDD-DAEB-42EE-A906-6C40BEE8F417}" type="parTrans" cxnId="{EBC78BB6-30C4-4093-86BF-B4F122FA842D}">
      <dgm:prSet/>
      <dgm:spPr/>
      <dgm:t>
        <a:bodyPr/>
        <a:lstStyle/>
        <a:p>
          <a:endParaRPr lang="en-CA"/>
        </a:p>
      </dgm:t>
    </dgm:pt>
    <dgm:pt modelId="{77080237-7DD6-4642-AAF5-6F075D671E67}" type="sibTrans" cxnId="{EBC78BB6-30C4-4093-86BF-B4F122FA842D}">
      <dgm:prSet/>
      <dgm:spPr/>
      <dgm:t>
        <a:bodyPr/>
        <a:lstStyle/>
        <a:p>
          <a:endParaRPr lang="en-CA"/>
        </a:p>
      </dgm:t>
    </dgm:pt>
    <dgm:pt modelId="{73C6165C-E589-4594-AC04-ED68A214BE93}">
      <dgm:prSet phldrT="[Text]"/>
      <dgm:spPr/>
    </dgm:pt>
    <dgm:pt modelId="{25ED836F-095D-478B-BA1A-4E373571C02C}" type="parTrans" cxnId="{5A58EAE4-0696-41F5-8184-0BD26B7558FD}">
      <dgm:prSet/>
      <dgm:spPr/>
      <dgm:t>
        <a:bodyPr/>
        <a:lstStyle/>
        <a:p>
          <a:endParaRPr lang="en-CA"/>
        </a:p>
      </dgm:t>
    </dgm:pt>
    <dgm:pt modelId="{F37BBFD8-B793-4FA2-B2D7-EED19891CA6A}" type="sibTrans" cxnId="{5A58EAE4-0696-41F5-8184-0BD26B7558FD}">
      <dgm:prSet/>
      <dgm:spPr/>
      <dgm:t>
        <a:bodyPr/>
        <a:lstStyle/>
        <a:p>
          <a:endParaRPr lang="en-CA"/>
        </a:p>
      </dgm:t>
    </dgm:pt>
    <dgm:pt modelId="{A224A9C7-F564-4D0D-AAC3-701A9C707AE2}">
      <dgm:prSet phldrT="[Text]"/>
      <dgm:spPr/>
    </dgm:pt>
    <dgm:pt modelId="{F45AF025-91D9-4AEA-8730-0564D1DB7229}" type="parTrans" cxnId="{C58E9760-8BFB-4260-B34A-1EE55B56272F}">
      <dgm:prSet/>
      <dgm:spPr/>
      <dgm:t>
        <a:bodyPr/>
        <a:lstStyle/>
        <a:p>
          <a:endParaRPr lang="en-CA"/>
        </a:p>
      </dgm:t>
    </dgm:pt>
    <dgm:pt modelId="{237FDD36-76E6-44FF-981D-632C98738255}" type="sibTrans" cxnId="{C58E9760-8BFB-4260-B34A-1EE55B56272F}">
      <dgm:prSet/>
      <dgm:spPr/>
      <dgm:t>
        <a:bodyPr/>
        <a:lstStyle/>
        <a:p>
          <a:endParaRPr lang="en-CA"/>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7"/>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7"/>
      <dgm:spPr/>
    </dgm:pt>
    <dgm:pt modelId="{429CABD1-4116-474B-81BF-735E2CA9DD00}" type="pres">
      <dgm:prSet presAssocID="{7E5AA53B-3EEE-4DE4-BB81-9044890C2946}" presName="dstNode" presStyleLbl="node1" presStyleIdx="0" presStyleCnt="7"/>
      <dgm:spPr/>
    </dgm:pt>
    <dgm:pt modelId="{58319267-C71E-43C9-94E1-827D0616C7A7}" type="pres">
      <dgm:prSet presAssocID="{6750AC01-D39D-4F3A-9DC8-2A211EE986A2}" presName="text_1" presStyleLbl="node1" presStyleIdx="0" presStyleCnt="7">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7"/>
      <dgm:spPr/>
    </dgm:pt>
    <dgm:pt modelId="{874C5C06-D36F-4D33-A81A-2679F44AE0B9}" type="pres">
      <dgm:prSet presAssocID="{B1B391E5-837D-4FBC-900E-BF2A64DBDCBF}" presName="text_2" presStyleLbl="node1" presStyleIdx="1" presStyleCnt="7">
        <dgm:presLayoutVars>
          <dgm:bulletEnabled val="1"/>
        </dgm:presLayoutVars>
      </dgm:prSet>
      <dgm:spPr/>
    </dgm:pt>
    <dgm:pt modelId="{E1FCBD11-14CB-4BFD-AE2A-4859179E741D}" type="pres">
      <dgm:prSet presAssocID="{B1B391E5-837D-4FBC-900E-BF2A64DBDCBF}" presName="accent_2" presStyleCnt="0"/>
      <dgm:spPr/>
    </dgm:pt>
    <dgm:pt modelId="{50CACF70-FC3C-45F2-8D5B-6E490FE24E5D}" type="pres">
      <dgm:prSet presAssocID="{B1B391E5-837D-4FBC-900E-BF2A64DBDCBF}" presName="accentRepeatNode" presStyleLbl="solidFgAcc1" presStyleIdx="1" presStyleCnt="7"/>
      <dgm:spPr/>
    </dgm:pt>
    <dgm:pt modelId="{45D97F27-BE5E-47A1-834A-AA9ED5E29F44}" type="pres">
      <dgm:prSet presAssocID="{0BEF68B8-1228-47BB-83B5-7B9CD1E3F84E}" presName="text_3" presStyleLbl="node1" presStyleIdx="2" presStyleCnt="7">
        <dgm:presLayoutVars>
          <dgm:bulletEnabled val="1"/>
        </dgm:presLayoutVars>
      </dgm:prSet>
      <dgm:spPr/>
    </dgm:pt>
    <dgm:pt modelId="{68DE9564-95A0-4ECC-BB9E-E9F02799EB4C}" type="pres">
      <dgm:prSet presAssocID="{0BEF68B8-1228-47BB-83B5-7B9CD1E3F84E}" presName="accent_3" presStyleCnt="0"/>
      <dgm:spPr/>
    </dgm:pt>
    <dgm:pt modelId="{3F8116AC-FAC3-4E95-9865-93CCFEB191B9}" type="pres">
      <dgm:prSet presAssocID="{0BEF68B8-1228-47BB-83B5-7B9CD1E3F84E}" presName="accentRepeatNode" presStyleLbl="solidFgAcc1" presStyleIdx="2" presStyleCnt="7"/>
      <dgm:spPr/>
    </dgm:pt>
    <dgm:pt modelId="{F595E990-3823-4657-8651-B6E83ABE23A8}" type="pres">
      <dgm:prSet presAssocID="{40B8784F-A4B4-4480-8B2B-BDF1C968950F}" presName="text_4" presStyleLbl="node1" presStyleIdx="3" presStyleCnt="7">
        <dgm:presLayoutVars>
          <dgm:bulletEnabled val="1"/>
        </dgm:presLayoutVars>
      </dgm:prSet>
      <dgm:spPr/>
    </dgm:pt>
    <dgm:pt modelId="{DBF4A4E3-9996-44A5-BBBA-87F84044B93C}" type="pres">
      <dgm:prSet presAssocID="{40B8784F-A4B4-4480-8B2B-BDF1C968950F}" presName="accent_4" presStyleCnt="0"/>
      <dgm:spPr/>
    </dgm:pt>
    <dgm:pt modelId="{F90FC901-4AC0-4ABC-8679-AA6296942076}" type="pres">
      <dgm:prSet presAssocID="{40B8784F-A4B4-4480-8B2B-BDF1C968950F}" presName="accentRepeatNode" presStyleLbl="solidFgAcc1" presStyleIdx="3" presStyleCnt="7"/>
      <dgm:spPr/>
    </dgm:pt>
    <dgm:pt modelId="{D916E5D1-02A7-4D96-9A59-6A145D8ECAB2}" type="pres">
      <dgm:prSet presAssocID="{5605D28D-2CE6-4513-8566-952984E21E14}" presName="text_5" presStyleLbl="node1" presStyleIdx="4" presStyleCnt="7">
        <dgm:presLayoutVars>
          <dgm:bulletEnabled val="1"/>
        </dgm:presLayoutVars>
      </dgm:prSet>
      <dgm:spPr/>
    </dgm:pt>
    <dgm:pt modelId="{4973FD48-5418-4783-9F72-8F7E85BEADA6}" type="pres">
      <dgm:prSet presAssocID="{5605D28D-2CE6-4513-8566-952984E21E14}" presName="accent_5" presStyleCnt="0"/>
      <dgm:spPr/>
    </dgm:pt>
    <dgm:pt modelId="{A965097E-32F1-4AB8-8C4E-2814A7596B2F}" type="pres">
      <dgm:prSet presAssocID="{5605D28D-2CE6-4513-8566-952984E21E14}" presName="accentRepeatNode" presStyleLbl="solidFgAcc1" presStyleIdx="4" presStyleCnt="7"/>
      <dgm:spPr/>
    </dgm:pt>
    <dgm:pt modelId="{A97270D2-4232-4459-9691-6624C8330DC3}" type="pres">
      <dgm:prSet presAssocID="{0047F2BD-84FB-44DD-A05E-AC6389E3CF9C}" presName="text_6" presStyleLbl="node1" presStyleIdx="5" presStyleCnt="7">
        <dgm:presLayoutVars>
          <dgm:bulletEnabled val="1"/>
        </dgm:presLayoutVars>
      </dgm:prSet>
      <dgm:spPr/>
    </dgm:pt>
    <dgm:pt modelId="{C3BECBEF-BB03-46A2-AD08-A06CC8648EA3}" type="pres">
      <dgm:prSet presAssocID="{0047F2BD-84FB-44DD-A05E-AC6389E3CF9C}" presName="accent_6" presStyleCnt="0"/>
      <dgm:spPr/>
    </dgm:pt>
    <dgm:pt modelId="{0F92FAD4-25CE-46A7-9430-6DC00BBF2A3A}" type="pres">
      <dgm:prSet presAssocID="{0047F2BD-84FB-44DD-A05E-AC6389E3CF9C}" presName="accentRepeatNode" presStyleLbl="solidFgAcc1" presStyleIdx="5" presStyleCnt="7"/>
      <dgm:spPr/>
    </dgm:pt>
    <dgm:pt modelId="{971B9C43-30EF-42F4-B8EB-CC357E408EC7}" type="pres">
      <dgm:prSet presAssocID="{6316B4C1-557D-4A42-A25D-3BB7F5BF2CCE}" presName="text_7" presStyleLbl="node1" presStyleIdx="6" presStyleCnt="7">
        <dgm:presLayoutVars>
          <dgm:bulletEnabled val="1"/>
        </dgm:presLayoutVars>
      </dgm:prSet>
      <dgm:spPr/>
    </dgm:pt>
    <dgm:pt modelId="{2C5BFDAB-5AE4-4BD7-83E9-DFA5F94F0389}" type="pres">
      <dgm:prSet presAssocID="{6316B4C1-557D-4A42-A25D-3BB7F5BF2CCE}" presName="accent_7" presStyleCnt="0"/>
      <dgm:spPr/>
    </dgm:pt>
    <dgm:pt modelId="{A9C9F4FE-34D3-47F0-8300-C66DC4E7C06A}" type="pres">
      <dgm:prSet presAssocID="{6316B4C1-557D-4A42-A25D-3BB7F5BF2CCE}" presName="accentRepeatNode" presStyleLbl="solidFgAcc1" presStyleIdx="6" presStyleCnt="7"/>
      <dgm:spPr/>
    </dgm:pt>
  </dgm:ptLst>
  <dgm:cxnLst>
    <dgm:cxn modelId="{5235DA0B-9655-4442-A809-9D9B823329E3}" type="presOf" srcId="{40B8784F-A4B4-4480-8B2B-BDF1C968950F}" destId="{F595E990-3823-4657-8651-B6E83ABE23A8}" srcOrd="0" destOrd="0" presId="urn:microsoft.com/office/officeart/2008/layout/VerticalCurvedList"/>
    <dgm:cxn modelId="{A11E3B12-1828-45A7-86C3-BB85832DF84D}" type="presOf" srcId="{CA077D98-8478-47EA-B6A9-99ACE60C64D4}" destId="{D79B43FC-100B-4A0D-A4D5-0D2D04B99064}" srcOrd="0" destOrd="0" presId="urn:microsoft.com/office/officeart/2008/layout/VerticalCurvedList"/>
    <dgm:cxn modelId="{268C1A27-B7FD-4A7C-A741-5D1E556D77E1}" srcId="{7E5AA53B-3EEE-4DE4-BB81-9044890C2946}" destId="{40B8784F-A4B4-4480-8B2B-BDF1C968950F}" srcOrd="3" destOrd="0" parTransId="{D1191669-24F0-47DD-85DB-37B7C3472B90}" sibTransId="{1302AE40-20B3-49D1-A6B3-FE9502DC53F7}"/>
    <dgm:cxn modelId="{0B5DAE5F-BCDC-4BF7-A6E7-CF856886A64D}" srcId="{7E5AA53B-3EEE-4DE4-BB81-9044890C2946}" destId="{6750AC01-D39D-4F3A-9DC8-2A211EE986A2}" srcOrd="0" destOrd="0" parTransId="{720680DC-AAA4-4434-A582-60EBCC5BA355}" sibTransId="{CA077D98-8478-47EA-B6A9-99ACE60C64D4}"/>
    <dgm:cxn modelId="{C58E9760-8BFB-4260-B34A-1EE55B56272F}" srcId="{7E5AA53B-3EEE-4DE4-BB81-9044890C2946}" destId="{A224A9C7-F564-4D0D-AAC3-701A9C707AE2}" srcOrd="7" destOrd="0" parTransId="{F45AF025-91D9-4AEA-8730-0564D1DB7229}" sibTransId="{237FDD36-76E6-44FF-981D-632C98738255}"/>
    <dgm:cxn modelId="{29DA474E-5DFA-4C66-882F-319C49ABBB19}" type="presOf" srcId="{6750AC01-D39D-4F3A-9DC8-2A211EE986A2}" destId="{58319267-C71E-43C9-94E1-827D0616C7A7}" srcOrd="0" destOrd="0" presId="urn:microsoft.com/office/officeart/2008/layout/VerticalCurvedList"/>
    <dgm:cxn modelId="{EDEF4F82-1237-4639-A0F7-385C1897CE66}" srcId="{7E5AA53B-3EEE-4DE4-BB81-9044890C2946}" destId="{0BEF68B8-1228-47BB-83B5-7B9CD1E3F84E}" srcOrd="2" destOrd="0" parTransId="{ED3A4BC2-B75A-4952-A38B-A42B5995DF05}" sibTransId="{FD949706-EDCC-4ADC-8EDF-8EDA49C92325}"/>
    <dgm:cxn modelId="{FAF3F884-F0CF-440F-8CB1-B7648AB1B138}" srcId="{7E5AA53B-3EEE-4DE4-BB81-9044890C2946}" destId="{5605D28D-2CE6-4513-8566-952984E21E14}" srcOrd="4"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939C4C9B-CA1D-4179-8997-FC68A0D0FB7B}" srcId="{7E5AA53B-3EEE-4DE4-BB81-9044890C2946}" destId="{0047F2BD-84FB-44DD-A05E-AC6389E3CF9C}" srcOrd="5" destOrd="0" parTransId="{B8D97EFA-952E-4959-B6E4-FA4D5DFDB550}" sibTransId="{D7FF69B2-C346-4AD7-A5AE-B9566C618693}"/>
    <dgm:cxn modelId="{2A8E50A1-C54E-4CED-ABBC-4A4EEB29DF82}" type="presOf" srcId="{6316B4C1-557D-4A42-A25D-3BB7F5BF2CCE}" destId="{971B9C43-30EF-42F4-B8EB-CC357E408EC7}" srcOrd="0" destOrd="0" presId="urn:microsoft.com/office/officeart/2008/layout/VerticalCurvedList"/>
    <dgm:cxn modelId="{D6006AA2-E247-4D18-9293-8115B2D3268F}" type="presOf" srcId="{0047F2BD-84FB-44DD-A05E-AC6389E3CF9C}" destId="{A97270D2-4232-4459-9691-6624C8330DC3}" srcOrd="0" destOrd="0" presId="urn:microsoft.com/office/officeart/2008/layout/VerticalCurvedList"/>
    <dgm:cxn modelId="{1C2D1EA7-A91C-4752-BA90-E21FCD464D59}" type="presOf" srcId="{B1B391E5-837D-4FBC-900E-BF2A64DBDCBF}" destId="{874C5C06-D36F-4D33-A81A-2679F44AE0B9}" srcOrd="0" destOrd="0" presId="urn:microsoft.com/office/officeart/2008/layout/VerticalCurvedList"/>
    <dgm:cxn modelId="{EBC78BB6-30C4-4093-86BF-B4F122FA842D}" srcId="{7E5AA53B-3EEE-4DE4-BB81-9044890C2946}" destId="{6316B4C1-557D-4A42-A25D-3BB7F5BF2CCE}" srcOrd="6" destOrd="0" parTransId="{889E1DDD-DAEB-42EE-A906-6C40BEE8F417}" sibTransId="{77080237-7DD6-4642-AAF5-6F075D671E67}"/>
    <dgm:cxn modelId="{F3AEDAC6-90C7-4ED2-8551-F77B7923C571}" type="presOf" srcId="{0BEF68B8-1228-47BB-83B5-7B9CD1E3F84E}" destId="{45D97F27-BE5E-47A1-834A-AA9ED5E29F44}" srcOrd="0" destOrd="0" presId="urn:microsoft.com/office/officeart/2008/layout/VerticalCurvedList"/>
    <dgm:cxn modelId="{543CF6D7-6C13-45D9-BD91-F2F93B44C52E}" srcId="{7E5AA53B-3EEE-4DE4-BB81-9044890C2946}" destId="{B1B391E5-837D-4FBC-900E-BF2A64DBDCBF}" srcOrd="1" destOrd="0" parTransId="{50D057B3-2984-4030-9B31-9B24A7F23A07}" sibTransId="{FF9D0E37-10F5-42EC-ABA5-7B373B4B897C}"/>
    <dgm:cxn modelId="{5A58EAE4-0696-41F5-8184-0BD26B7558FD}" srcId="{7E5AA53B-3EEE-4DE4-BB81-9044890C2946}" destId="{73C6165C-E589-4594-AC04-ED68A214BE93}" srcOrd="8" destOrd="0" parTransId="{25ED836F-095D-478B-BA1A-4E373571C02C}" sibTransId="{F37BBFD8-B793-4FA2-B2D7-EED19891CA6A}"/>
    <dgm:cxn modelId="{FE61A4F4-A1BD-420B-8D85-AD3A1ABDE7C5}" type="presOf" srcId="{5605D28D-2CE6-4513-8566-952984E21E14}" destId="{D916E5D1-02A7-4D96-9A59-6A145D8ECAB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1917EB2C-6460-41EC-A876-B0C6E333439E}" type="presParOf" srcId="{90561C55-3C6E-4D53-85E1-2C50BCDDA392}" destId="{874C5C06-D36F-4D33-A81A-2679F44AE0B9}" srcOrd="3" destOrd="0" presId="urn:microsoft.com/office/officeart/2008/layout/VerticalCurvedList"/>
    <dgm:cxn modelId="{8E8C1D61-B327-49AE-9EF9-10AB32E6D5AD}" type="presParOf" srcId="{90561C55-3C6E-4D53-85E1-2C50BCDDA392}" destId="{E1FCBD11-14CB-4BFD-AE2A-4859179E741D}" srcOrd="4" destOrd="0" presId="urn:microsoft.com/office/officeart/2008/layout/VerticalCurvedList"/>
    <dgm:cxn modelId="{51E15144-C75A-4321-AFF9-20EC82B24712}" type="presParOf" srcId="{E1FCBD11-14CB-4BFD-AE2A-4859179E741D}" destId="{50CACF70-FC3C-45F2-8D5B-6E490FE24E5D}" srcOrd="0" destOrd="0" presId="urn:microsoft.com/office/officeart/2008/layout/VerticalCurvedList"/>
    <dgm:cxn modelId="{22ACB762-5345-4019-A359-FB1A15A8CEB4}" type="presParOf" srcId="{90561C55-3C6E-4D53-85E1-2C50BCDDA392}" destId="{45D97F27-BE5E-47A1-834A-AA9ED5E29F44}" srcOrd="5" destOrd="0" presId="urn:microsoft.com/office/officeart/2008/layout/VerticalCurvedList"/>
    <dgm:cxn modelId="{C78580CA-CED7-460D-B283-F98B7B58B5E3}" type="presParOf" srcId="{90561C55-3C6E-4D53-85E1-2C50BCDDA392}" destId="{68DE9564-95A0-4ECC-BB9E-E9F02799EB4C}" srcOrd="6" destOrd="0" presId="urn:microsoft.com/office/officeart/2008/layout/VerticalCurvedList"/>
    <dgm:cxn modelId="{D400CD49-F674-40A8-8652-DE4F7AEE5A3B}" type="presParOf" srcId="{68DE9564-95A0-4ECC-BB9E-E9F02799EB4C}" destId="{3F8116AC-FAC3-4E95-9865-93CCFEB191B9}" srcOrd="0" destOrd="0" presId="urn:microsoft.com/office/officeart/2008/layout/VerticalCurvedList"/>
    <dgm:cxn modelId="{872FEE33-D49A-410A-BFD4-FBC381E71132}" type="presParOf" srcId="{90561C55-3C6E-4D53-85E1-2C50BCDDA392}" destId="{F595E990-3823-4657-8651-B6E83ABE23A8}" srcOrd="7" destOrd="0" presId="urn:microsoft.com/office/officeart/2008/layout/VerticalCurvedList"/>
    <dgm:cxn modelId="{29D89338-997A-4928-A13E-9ADB1CCBA69B}" type="presParOf" srcId="{90561C55-3C6E-4D53-85E1-2C50BCDDA392}" destId="{DBF4A4E3-9996-44A5-BBBA-87F84044B93C}" srcOrd="8" destOrd="0" presId="urn:microsoft.com/office/officeart/2008/layout/VerticalCurvedList"/>
    <dgm:cxn modelId="{56415368-1B90-4055-A971-2DCD4A72E5E7}" type="presParOf" srcId="{DBF4A4E3-9996-44A5-BBBA-87F84044B93C}" destId="{F90FC901-4AC0-4ABC-8679-AA6296942076}" srcOrd="0" destOrd="0" presId="urn:microsoft.com/office/officeart/2008/layout/VerticalCurvedList"/>
    <dgm:cxn modelId="{DC163A97-F36E-4548-8CCA-913935ED3221}" type="presParOf" srcId="{90561C55-3C6E-4D53-85E1-2C50BCDDA392}" destId="{D916E5D1-02A7-4D96-9A59-6A145D8ECAB2}" srcOrd="9" destOrd="0" presId="urn:microsoft.com/office/officeart/2008/layout/VerticalCurvedList"/>
    <dgm:cxn modelId="{E568B425-EE3B-4309-97E0-F466EA064442}" type="presParOf" srcId="{90561C55-3C6E-4D53-85E1-2C50BCDDA392}" destId="{4973FD48-5418-4783-9F72-8F7E85BEADA6}" srcOrd="10" destOrd="0" presId="urn:microsoft.com/office/officeart/2008/layout/VerticalCurvedList"/>
    <dgm:cxn modelId="{FD78B2E0-13AB-4E11-ABB0-54CB2A87921C}" type="presParOf" srcId="{4973FD48-5418-4783-9F72-8F7E85BEADA6}" destId="{A965097E-32F1-4AB8-8C4E-2814A7596B2F}" srcOrd="0" destOrd="0" presId="urn:microsoft.com/office/officeart/2008/layout/VerticalCurvedList"/>
    <dgm:cxn modelId="{0C177DCB-1B83-448F-B7D1-D82B305E09B4}" type="presParOf" srcId="{90561C55-3C6E-4D53-85E1-2C50BCDDA392}" destId="{A97270D2-4232-4459-9691-6624C8330DC3}" srcOrd="11" destOrd="0" presId="urn:microsoft.com/office/officeart/2008/layout/VerticalCurvedList"/>
    <dgm:cxn modelId="{54A0AEF7-C977-41A1-AFA6-46381B9E1158}" type="presParOf" srcId="{90561C55-3C6E-4D53-85E1-2C50BCDDA392}" destId="{C3BECBEF-BB03-46A2-AD08-A06CC8648EA3}" srcOrd="12" destOrd="0" presId="urn:microsoft.com/office/officeart/2008/layout/VerticalCurvedList"/>
    <dgm:cxn modelId="{7F337330-CA4D-4D7A-B627-03DB875734DA}" type="presParOf" srcId="{C3BECBEF-BB03-46A2-AD08-A06CC8648EA3}" destId="{0F92FAD4-25CE-46A7-9430-6DC00BBF2A3A}" srcOrd="0" destOrd="0" presId="urn:microsoft.com/office/officeart/2008/layout/VerticalCurvedList"/>
    <dgm:cxn modelId="{D0B2B70E-9290-4563-BA2D-9A686F873794}" type="presParOf" srcId="{90561C55-3C6E-4D53-85E1-2C50BCDDA392}" destId="{971B9C43-30EF-42F4-B8EB-CC357E408EC7}" srcOrd="13" destOrd="0" presId="urn:microsoft.com/office/officeart/2008/layout/VerticalCurvedList"/>
    <dgm:cxn modelId="{B32757F1-FB37-48B6-AC09-F0C34B1F387C}" type="presParOf" srcId="{90561C55-3C6E-4D53-85E1-2C50BCDDA392}" destId="{2C5BFDAB-5AE4-4BD7-83E9-DFA5F94F0389}" srcOrd="14" destOrd="0" presId="urn:microsoft.com/office/officeart/2008/layout/VerticalCurvedList"/>
    <dgm:cxn modelId="{00250FF1-820F-4F00-BE86-441CB074218F}" type="presParOf" srcId="{2C5BFDAB-5AE4-4BD7-83E9-DFA5F94F0389}" destId="{A9C9F4FE-34D3-47F0-8300-C66DC4E7C06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250300" y="162016"/>
          <a:ext cx="6556659"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a:t>Project Requirements	</a:t>
          </a:r>
        </a:p>
      </dsp:txBody>
      <dsp:txXfrm>
        <a:off x="250300" y="162016"/>
        <a:ext cx="6556659" cy="323890"/>
      </dsp:txXfrm>
    </dsp:sp>
    <dsp:sp modelId="{07CB3071-D555-47DA-A36A-69EB91531FD8}">
      <dsp:nvSpPr>
        <dsp:cNvPr id="0" name=""/>
        <dsp:cNvSpPr/>
      </dsp:nvSpPr>
      <dsp:spPr>
        <a:xfrm>
          <a:off x="47868" y="121530"/>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74C5C06-D36F-4D33-A81A-2679F44AE0B9}">
      <dsp:nvSpPr>
        <dsp:cNvPr id="0" name=""/>
        <dsp:cNvSpPr/>
      </dsp:nvSpPr>
      <dsp:spPr>
        <a:xfrm>
          <a:off x="543612" y="648137"/>
          <a:ext cx="6263347"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Research Questions &amp; Contribution	</a:t>
          </a:r>
        </a:p>
      </dsp:txBody>
      <dsp:txXfrm>
        <a:off x="543612" y="648137"/>
        <a:ext cx="6263347" cy="323890"/>
      </dsp:txXfrm>
    </dsp:sp>
    <dsp:sp modelId="{50CACF70-FC3C-45F2-8D5B-6E490FE24E5D}">
      <dsp:nvSpPr>
        <dsp:cNvPr id="0" name=""/>
        <dsp:cNvSpPr/>
      </dsp:nvSpPr>
      <dsp:spPr>
        <a:xfrm>
          <a:off x="341180" y="607651"/>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5D97F27-BE5E-47A1-834A-AA9ED5E29F44}">
      <dsp:nvSpPr>
        <dsp:cNvPr id="0" name=""/>
        <dsp:cNvSpPr/>
      </dsp:nvSpPr>
      <dsp:spPr>
        <a:xfrm>
          <a:off x="704345" y="1133902"/>
          <a:ext cx="6102613"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a:t>Aims &amp; Objectives</a:t>
          </a:r>
        </a:p>
      </dsp:txBody>
      <dsp:txXfrm>
        <a:off x="704345" y="1133902"/>
        <a:ext cx="6102613" cy="323890"/>
      </dsp:txXfrm>
    </dsp:sp>
    <dsp:sp modelId="{3F8116AC-FAC3-4E95-9865-93CCFEB191B9}">
      <dsp:nvSpPr>
        <dsp:cNvPr id="0" name=""/>
        <dsp:cNvSpPr/>
      </dsp:nvSpPr>
      <dsp:spPr>
        <a:xfrm>
          <a:off x="501914" y="1093416"/>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595E990-3823-4657-8651-B6E83ABE23A8}">
      <dsp:nvSpPr>
        <dsp:cNvPr id="0" name=""/>
        <dsp:cNvSpPr/>
      </dsp:nvSpPr>
      <dsp:spPr>
        <a:xfrm>
          <a:off x="755666" y="1620023"/>
          <a:ext cx="6051292"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Literature Review</a:t>
          </a:r>
        </a:p>
      </dsp:txBody>
      <dsp:txXfrm>
        <a:off x="755666" y="1620023"/>
        <a:ext cx="6051292" cy="323890"/>
      </dsp:txXfrm>
    </dsp:sp>
    <dsp:sp modelId="{F90FC901-4AC0-4ABC-8679-AA6296942076}">
      <dsp:nvSpPr>
        <dsp:cNvPr id="0" name=""/>
        <dsp:cNvSpPr/>
      </dsp:nvSpPr>
      <dsp:spPr>
        <a:xfrm>
          <a:off x="553234" y="1579537"/>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916E5D1-02A7-4D96-9A59-6A145D8ECAB2}">
      <dsp:nvSpPr>
        <dsp:cNvPr id="0" name=""/>
        <dsp:cNvSpPr/>
      </dsp:nvSpPr>
      <dsp:spPr>
        <a:xfrm>
          <a:off x="704345" y="2106144"/>
          <a:ext cx="6102613"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100000"/>
            </a:lnSpc>
            <a:spcBef>
              <a:spcPct val="0"/>
            </a:spcBef>
            <a:spcAft>
              <a:spcPct val="35000"/>
            </a:spcAft>
            <a:buNone/>
          </a:pPr>
          <a:r>
            <a:rPr lang="en-US" sz="1600" kern="1200" dirty="0"/>
            <a:t>Research Design &amp; Artefacts</a:t>
          </a:r>
        </a:p>
      </dsp:txBody>
      <dsp:txXfrm>
        <a:off x="704345" y="2106144"/>
        <a:ext cx="6102613" cy="323890"/>
      </dsp:txXfrm>
    </dsp:sp>
    <dsp:sp modelId="{A965097E-32F1-4AB8-8C4E-2814A7596B2F}">
      <dsp:nvSpPr>
        <dsp:cNvPr id="0" name=""/>
        <dsp:cNvSpPr/>
      </dsp:nvSpPr>
      <dsp:spPr>
        <a:xfrm>
          <a:off x="501914" y="2065658"/>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97270D2-4232-4459-9691-6624C8330DC3}">
      <dsp:nvSpPr>
        <dsp:cNvPr id="0" name=""/>
        <dsp:cNvSpPr/>
      </dsp:nvSpPr>
      <dsp:spPr>
        <a:xfrm>
          <a:off x="543612" y="2591909"/>
          <a:ext cx="6263347"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Ethics &amp; Risk</a:t>
          </a:r>
        </a:p>
      </dsp:txBody>
      <dsp:txXfrm>
        <a:off x="543612" y="2591909"/>
        <a:ext cx="6263347" cy="323890"/>
      </dsp:txXfrm>
    </dsp:sp>
    <dsp:sp modelId="{0F92FAD4-25CE-46A7-9430-6DC00BBF2A3A}">
      <dsp:nvSpPr>
        <dsp:cNvPr id="0" name=""/>
        <dsp:cNvSpPr/>
      </dsp:nvSpPr>
      <dsp:spPr>
        <a:xfrm>
          <a:off x="341180" y="2551423"/>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71B9C43-30EF-42F4-B8EB-CC357E408EC7}">
      <dsp:nvSpPr>
        <dsp:cNvPr id="0" name=""/>
        <dsp:cNvSpPr/>
      </dsp:nvSpPr>
      <dsp:spPr>
        <a:xfrm>
          <a:off x="250300" y="3078030"/>
          <a:ext cx="6556659" cy="32389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7088" tIns="40640" rIns="40640" bIns="40640" numCol="1" spcCol="1270" anchor="ctr" anchorCtr="0">
          <a:noAutofit/>
        </a:bodyPr>
        <a:lstStyle/>
        <a:p>
          <a:pPr marL="0" lvl="0" indent="0" algn="l" defTabSz="711200">
            <a:lnSpc>
              <a:spcPct val="90000"/>
            </a:lnSpc>
            <a:spcBef>
              <a:spcPct val="0"/>
            </a:spcBef>
            <a:spcAft>
              <a:spcPct val="35000"/>
            </a:spcAft>
            <a:buNone/>
          </a:pPr>
          <a:r>
            <a:rPr lang="en-US" sz="1600" kern="1200" dirty="0"/>
            <a:t>Project Timeline</a:t>
          </a:r>
        </a:p>
      </dsp:txBody>
      <dsp:txXfrm>
        <a:off x="250300" y="3078030"/>
        <a:ext cx="6556659" cy="323890"/>
      </dsp:txXfrm>
    </dsp:sp>
    <dsp:sp modelId="{A9C9F4FE-34D3-47F0-8300-C66DC4E7C06A}">
      <dsp:nvSpPr>
        <dsp:cNvPr id="0" name=""/>
        <dsp:cNvSpPr/>
      </dsp:nvSpPr>
      <dsp:spPr>
        <a:xfrm>
          <a:off x="47868" y="3037544"/>
          <a:ext cx="404863" cy="404863"/>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8/26/2022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the title is lengthy, “</a:t>
            </a:r>
            <a:r>
              <a:rPr lang="en-CA" sz="1800" dirty="0">
                <a:effectLst/>
                <a:latin typeface="Calibri" panose="020F0502020204030204" pitchFamily="34" charset="0"/>
                <a:ea typeface="Calibri" panose="020F0502020204030204" pitchFamily="34" charset="0"/>
                <a:cs typeface="Times New Roman" panose="02020603050405020304" pitchFamily="18" charset="0"/>
              </a:rPr>
              <a:t>Security Event Log Anonymization and Synthetic Attack Generation for Realistic Security Analyst Training and Intrusion Detection Research” summarizes both the project’s primary technology development goals as well as two key use cases.</a:t>
            </a: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Loading large amounts of log data into an investigation platform will typically result in a percentage of records failing to load. Logically, if the original and anonymized datasets generate the same number of errors, the anonymization process has potentially retained all key characteristics.</a:t>
            </a:r>
          </a:p>
          <a:p>
            <a:endParaRPr lang="en-US" dirty="0"/>
          </a:p>
          <a:p>
            <a:r>
              <a:rPr lang="en-US" dirty="0"/>
              <a:t>As a secondary validation, output data can be searched for known input values that were to be anonymized. A negative result would indicate anonymization for the specified data was successful, random sampling could be used to avoid searching for all input values. </a:t>
            </a:r>
            <a:endParaRPr lang="en-CA"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987646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dirty="0">
                <a:solidFill>
                  <a:srgbClr val="373A3C"/>
                </a:solidFill>
                <a:effectLst/>
                <a:latin typeface="Arial" panose="020B0604020202020204" pitchFamily="34" charset="0"/>
                <a:ea typeface="Times New Roman" panose="02020603050405020304" pitchFamily="18" charset="0"/>
              </a:rPr>
              <a:t>The project requires a comprehensive literature review to further understanding of the problem space and identify current approaches to resolution.  While additional research terms will be discovered during the review, the key words in this table form the starting point for the research as well as indicating what aspects of the research will be specifically applicable to the project.</a:t>
            </a:r>
          </a:p>
          <a:p>
            <a:endParaRPr lang="en-CA" sz="1800" dirty="0">
              <a:solidFill>
                <a:srgbClr val="373A3C"/>
              </a:solidFill>
              <a:effectLst/>
              <a:latin typeface="Arial" panose="020B0604020202020204" pitchFamily="34" charset="0"/>
              <a:ea typeface="Times New Roman" panose="02020603050405020304" pitchFamily="18" charset="0"/>
            </a:endParaRPr>
          </a:p>
          <a:p>
            <a:r>
              <a:rPr lang="en-CA" sz="1800" dirty="0">
                <a:solidFill>
                  <a:srgbClr val="373A3C"/>
                </a:solidFill>
                <a:effectLst/>
                <a:latin typeface="Arial" panose="020B0604020202020204" pitchFamily="34" charset="0"/>
                <a:ea typeface="Times New Roman" panose="02020603050405020304" pitchFamily="18" charset="0"/>
              </a:rPr>
              <a:t>At time of writing there is good awareness that realistic log replication of adversarial actions poses unique challenges due time series restrictions when  simulating the context of an attack scenario </a:t>
            </a:r>
            <a:r>
              <a:rPr lang="en-CA" sz="1800" dirty="0">
                <a:solidFill>
                  <a:srgbClr val="000000"/>
                </a:solidFill>
                <a:effectLst/>
                <a:latin typeface="Arial" panose="020B0604020202020204" pitchFamily="34" charset="0"/>
                <a:ea typeface="Times New Roman" panose="02020603050405020304" pitchFamily="18" charset="0"/>
              </a:rPr>
              <a:t>(</a:t>
            </a:r>
            <a:r>
              <a:rPr lang="en-CA" sz="1800" dirty="0" err="1">
                <a:solidFill>
                  <a:srgbClr val="000000"/>
                </a:solidFill>
                <a:effectLst/>
                <a:latin typeface="Arial" panose="020B0604020202020204" pitchFamily="34" charset="0"/>
                <a:ea typeface="Times New Roman" panose="02020603050405020304" pitchFamily="18" charset="0"/>
              </a:rPr>
              <a:t>Yichiet</a:t>
            </a:r>
            <a:r>
              <a:rPr lang="en-CA" sz="1800" dirty="0">
                <a:solidFill>
                  <a:srgbClr val="000000"/>
                </a:solidFill>
                <a:effectLst/>
                <a:latin typeface="Arial" panose="020B0604020202020204" pitchFamily="34" charset="0"/>
                <a:ea typeface="Times New Roman" panose="02020603050405020304" pitchFamily="18" charset="0"/>
              </a:rPr>
              <a:t> et al., 2022)</a:t>
            </a:r>
            <a:r>
              <a:rPr lang="en-CA" sz="1800" dirty="0">
                <a:solidFill>
                  <a:srgbClr val="373A3C"/>
                </a:solidFill>
                <a:effectLst/>
                <a:latin typeface="Arial" panose="020B0604020202020204" pitchFamily="34" charset="0"/>
                <a:ea typeface="Times New Roman" panose="02020603050405020304" pitchFamily="18" charset="0"/>
              </a:rPr>
              <a:t>.</a:t>
            </a:r>
            <a:r>
              <a:rPr lang="en-CA" sz="1800" dirty="0">
                <a:solidFill>
                  <a:srgbClr val="000000"/>
                </a:solidFill>
                <a:effectLst/>
                <a:latin typeface="Arial" panose="020B0604020202020204" pitchFamily="34" charset="0"/>
                <a:ea typeface="Times New Roman" panose="02020603050405020304" pitchFamily="18" charset="0"/>
              </a:rPr>
              <a:t> </a:t>
            </a:r>
          </a:p>
          <a:p>
            <a:endParaRPr lang="en-CA" sz="1800" dirty="0">
              <a:solidFill>
                <a:srgbClr val="000000"/>
              </a:solidFill>
              <a:effectLst/>
              <a:latin typeface="Arial" panose="020B0604020202020204" pitchFamily="34" charset="0"/>
              <a:ea typeface="Times New Roman" panose="02020603050405020304" pitchFamily="18" charset="0"/>
            </a:endParaRPr>
          </a:p>
          <a:p>
            <a:r>
              <a:rPr lang="en-CA" sz="1800" dirty="0">
                <a:solidFill>
                  <a:srgbClr val="000000"/>
                </a:solidFill>
                <a:effectLst/>
                <a:latin typeface="Arial" panose="020B0604020202020204" pitchFamily="34" charset="0"/>
                <a:ea typeface="Times New Roman" panose="02020603050405020304" pitchFamily="18" charset="0"/>
              </a:rPr>
              <a:t>Log management problems, exist with synthetic generation and traditional collection methods due to the </a:t>
            </a:r>
            <a:r>
              <a:rPr lang="en-CA" sz="1800" dirty="0">
                <a:solidFill>
                  <a:srgbClr val="373A3C"/>
                </a:solidFill>
                <a:effectLst/>
                <a:latin typeface="Arial" panose="020B0604020202020204" pitchFamily="34" charset="0"/>
                <a:ea typeface="Times New Roman" panose="02020603050405020304" pitchFamily="18" charset="0"/>
              </a:rPr>
              <a:t>lack of a common schema for labeling the features within logged events </a:t>
            </a:r>
            <a:r>
              <a:rPr lang="en-CA" sz="1800" dirty="0">
                <a:solidFill>
                  <a:srgbClr val="000000"/>
                </a:solidFill>
                <a:effectLst/>
                <a:latin typeface="Arial" panose="020B0604020202020204" pitchFamily="34" charset="0"/>
                <a:ea typeface="Times New Roman" panose="02020603050405020304" pitchFamily="18" charset="0"/>
              </a:rPr>
              <a:t>(Elastic, 2022) </a:t>
            </a:r>
            <a:r>
              <a:rPr lang="en-CA" sz="1800" dirty="0">
                <a:solidFill>
                  <a:srgbClr val="373A3C"/>
                </a:solidFill>
                <a:effectLst/>
                <a:latin typeface="Arial" panose="020B0604020202020204" pitchFamily="34" charset="0"/>
                <a:ea typeface="Times New Roman" panose="02020603050405020304" pitchFamily="18" charset="0"/>
              </a:rPr>
              <a:t>requiring cybersecurity subject matter expertise </a:t>
            </a:r>
            <a:r>
              <a:rPr lang="en-CA" sz="1800" dirty="0">
                <a:solidFill>
                  <a:srgbClr val="000000"/>
                </a:solidFill>
                <a:effectLst/>
                <a:latin typeface="Arial" panose="020B0604020202020204" pitchFamily="34" charset="0"/>
                <a:ea typeface="Times New Roman" panose="02020603050405020304" pitchFamily="18" charset="0"/>
              </a:rPr>
              <a:t>(</a:t>
            </a:r>
            <a:r>
              <a:rPr lang="en-CA" sz="1800" dirty="0" err="1">
                <a:solidFill>
                  <a:srgbClr val="000000"/>
                </a:solidFill>
                <a:effectLst/>
                <a:latin typeface="Arial" panose="020B0604020202020204" pitchFamily="34" charset="0"/>
                <a:ea typeface="Times New Roman" panose="02020603050405020304" pitchFamily="18" charset="0"/>
              </a:rPr>
              <a:t>LaFerrera</a:t>
            </a:r>
            <a:r>
              <a:rPr lang="en-CA" sz="1800" dirty="0">
                <a:solidFill>
                  <a:srgbClr val="000000"/>
                </a:solidFill>
                <a:effectLst/>
                <a:latin typeface="Arial" panose="020B0604020202020204" pitchFamily="34" charset="0"/>
                <a:ea typeface="Times New Roman" panose="02020603050405020304" pitchFamily="18" charset="0"/>
              </a:rPr>
              <a:t>, 2022)</a:t>
            </a:r>
            <a:r>
              <a:rPr lang="en-CA" sz="1800" dirty="0">
                <a:solidFill>
                  <a:srgbClr val="373A3C"/>
                </a:solidFill>
                <a:effectLst/>
                <a:latin typeface="Arial" panose="020B0604020202020204" pitchFamily="34" charset="0"/>
                <a:ea typeface="Times New Roman" panose="02020603050405020304" pitchFamily="18" charset="0"/>
              </a:rPr>
              <a:t> to map various log source syntaxes to common labels suitable for either human or machine-based analysis </a:t>
            </a:r>
            <a:r>
              <a:rPr lang="en-CA" sz="1800" dirty="0">
                <a:solidFill>
                  <a:srgbClr val="000000"/>
                </a:solidFill>
                <a:effectLst/>
                <a:latin typeface="Arial" panose="020B0604020202020204" pitchFamily="34" charset="0"/>
                <a:ea typeface="Times New Roman" panose="02020603050405020304" pitchFamily="18" charset="0"/>
              </a:rPr>
              <a:t>(</a:t>
            </a:r>
            <a:r>
              <a:rPr lang="en-CA" sz="1800" dirty="0" err="1">
                <a:solidFill>
                  <a:srgbClr val="000000"/>
                </a:solidFill>
                <a:effectLst/>
                <a:latin typeface="Arial" panose="020B0604020202020204" pitchFamily="34" charset="0"/>
                <a:ea typeface="Times New Roman" panose="02020603050405020304" pitchFamily="18" charset="0"/>
              </a:rPr>
              <a:t>Yichiet</a:t>
            </a:r>
            <a:r>
              <a:rPr lang="en-CA" sz="1800" dirty="0">
                <a:solidFill>
                  <a:srgbClr val="000000"/>
                </a:solidFill>
                <a:effectLst/>
                <a:latin typeface="Arial" panose="020B0604020202020204" pitchFamily="34" charset="0"/>
                <a:ea typeface="Times New Roman" panose="02020603050405020304" pitchFamily="18" charset="0"/>
              </a:rPr>
              <a:t> et al., 2022)</a:t>
            </a:r>
            <a:r>
              <a:rPr lang="en-CA" sz="1800" dirty="0">
                <a:solidFill>
                  <a:srgbClr val="373A3C"/>
                </a:solidFill>
                <a:effectLst/>
                <a:latin typeface="Arial" panose="020B0604020202020204" pitchFamily="34" charset="0"/>
                <a:ea typeface="Times New Roman" panose="02020603050405020304" pitchFamily="18" charset="0"/>
              </a:rPr>
              <a:t>  </a:t>
            </a:r>
            <a:r>
              <a:rPr lang="en-CA" sz="1800" dirty="0">
                <a:solidFill>
                  <a:srgbClr val="000000"/>
                </a:solidFill>
                <a:effectLst/>
                <a:latin typeface="Arial" panose="020B0604020202020204" pitchFamily="34" charset="0"/>
                <a:ea typeface="Times New Roman" panose="02020603050405020304" pitchFamily="18" charset="0"/>
              </a:rPr>
              <a:t>(Elastic, 2022)</a:t>
            </a:r>
          </a:p>
          <a:p>
            <a:endParaRPr lang="en-CA" sz="1800" dirty="0">
              <a:solidFill>
                <a:srgbClr val="000000"/>
              </a:solidFill>
              <a:effectLst/>
              <a:latin typeface="Arial" panose="020B0604020202020204" pitchFamily="34" charset="0"/>
              <a:ea typeface="Times New Roman" panose="02020603050405020304" pitchFamily="18" charset="0"/>
            </a:endParaRPr>
          </a:p>
          <a:p>
            <a:r>
              <a:rPr lang="en-CA" sz="1800" dirty="0">
                <a:solidFill>
                  <a:srgbClr val="000000"/>
                </a:solidFill>
                <a:effectLst/>
                <a:latin typeface="Arial" panose="020B0604020202020204" pitchFamily="34" charset="0"/>
                <a:ea typeface="Times New Roman" panose="02020603050405020304" pitchFamily="18" charset="0"/>
              </a:rPr>
              <a:t>Since the projects primary goal is to support better training of cybersecurity analysts and the tools they use, the literature review must also capture the state of the art which will include identifying widespread commercial solutions as they represent realistic log sources an analyst is likely to encounter.</a:t>
            </a:r>
          </a:p>
          <a:p>
            <a:endParaRPr lang="en-CA" sz="1800" dirty="0">
              <a:solidFill>
                <a:srgbClr val="000000"/>
              </a:solidFill>
              <a:effectLst/>
              <a:latin typeface="Arial" panose="020B0604020202020204" pitchFamily="34" charset="0"/>
              <a:ea typeface="Times New Roman" panose="02020603050405020304" pitchFamily="18" charset="0"/>
            </a:endParaRPr>
          </a:p>
          <a:p>
            <a:r>
              <a:rPr lang="en-CA" sz="1800" dirty="0">
                <a:solidFill>
                  <a:srgbClr val="000000"/>
                </a:solidFill>
                <a:effectLst/>
                <a:latin typeface="Arial" panose="020B0604020202020204" pitchFamily="34" charset="0"/>
                <a:ea typeface="Times New Roman" panose="02020603050405020304" pitchFamily="18" charset="0"/>
              </a:rPr>
              <a:t>Data anonymization concerns have been discussed at length in previous slides, inclusion here acknowledges this is an area requiring solid research.</a:t>
            </a:r>
            <a:endParaRPr lang="en-CA" sz="1800" dirty="0">
              <a:solidFill>
                <a:srgbClr val="373A3C"/>
              </a:solidFill>
              <a:effectLst/>
              <a:latin typeface="Arial" panose="020B0604020202020204" pitchFamily="34" charset="0"/>
              <a:ea typeface="Times New Roman" panose="02020603050405020304" pitchFamily="18" charset="0"/>
            </a:endParaRPr>
          </a:p>
          <a:p>
            <a:endParaRPr lang="en-CA" sz="1800" dirty="0">
              <a:solidFill>
                <a:srgbClr val="373A3C"/>
              </a:solidFill>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2231056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373A3C"/>
                </a:solidFill>
                <a:effectLst/>
                <a:latin typeface="Arial" panose="020B0604020202020204" pitchFamily="34" charset="0"/>
              </a:rPr>
              <a:t>This image illustrates the overall project design, </a:t>
            </a:r>
          </a:p>
          <a:p>
            <a:endParaRPr lang="en-US" sz="1800" dirty="0">
              <a:solidFill>
                <a:srgbClr val="373A3C"/>
              </a:solidFill>
              <a:effectLst/>
              <a:latin typeface="Arial" panose="020B0604020202020204" pitchFamily="34" charset="0"/>
            </a:endParaRPr>
          </a:p>
          <a:p>
            <a:r>
              <a:rPr lang="en-US" sz="1800" dirty="0">
                <a:solidFill>
                  <a:srgbClr val="373A3C"/>
                </a:solidFill>
                <a:effectLst/>
                <a:latin typeface="Arial" panose="020B0604020202020204" pitchFamily="34" charset="0"/>
              </a:rPr>
              <a:t>The literature review was addressed in the previous slide, </a:t>
            </a:r>
          </a:p>
          <a:p>
            <a:endParaRPr lang="en-US" sz="1800" dirty="0">
              <a:solidFill>
                <a:srgbClr val="373A3C"/>
              </a:solidFill>
              <a:effectLst/>
              <a:latin typeface="Arial" panose="020B0604020202020204" pitchFamily="34" charset="0"/>
            </a:endParaRPr>
          </a:p>
          <a:p>
            <a:r>
              <a:rPr lang="en-US" sz="1800" dirty="0">
                <a:solidFill>
                  <a:srgbClr val="373A3C"/>
                </a:solidFill>
                <a:effectLst/>
                <a:latin typeface="Arial" panose="020B0604020202020204" pitchFamily="34" charset="0"/>
              </a:rPr>
              <a:t>The project will begin with data </a:t>
            </a: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from the researcher’s own lab environment and publicly available data sets to develop the initial transformation prototypes. In parallel industry connections will be approached to gauge willingness to provide other data sets that may not necessarily be publicly available but representative of current commercial data sources. </a:t>
            </a:r>
          </a:p>
          <a:p>
            <a:endPar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CA" sz="1800" dirty="0">
                <a:solidFill>
                  <a:srgbClr val="373A3C"/>
                </a:solidFill>
                <a:effectLst/>
                <a:latin typeface="Arial" panose="020B0604020202020204" pitchFamily="34" charset="0"/>
              </a:rPr>
              <a:t>The transformation, anonymization and realism development is anticipated to be an iterative process. Testing at both the anonymization or realism steps could result in revisiting the transformation process as signified by the dashed arrows.  </a:t>
            </a:r>
          </a:p>
          <a:p>
            <a:endParaRPr lang="en-CA" sz="1800" dirty="0">
              <a:solidFill>
                <a:srgbClr val="373A3C"/>
              </a:solidFill>
              <a:effectLst/>
              <a:latin typeface="Arial" panose="020B0604020202020204" pitchFamily="34" charset="0"/>
            </a:endParaRPr>
          </a:p>
          <a:p>
            <a:r>
              <a:rPr lang="en-CA" sz="1800" dirty="0">
                <a:solidFill>
                  <a:srgbClr val="373A3C"/>
                </a:solidFill>
                <a:effectLst/>
                <a:latin typeface="Arial" panose="020B0604020202020204" pitchFamily="34" charset="0"/>
              </a:rPr>
              <a:t>An additional testing output from validation by external parties is included in the project but omitted from the diagram for readability. </a:t>
            </a:r>
          </a:p>
          <a:p>
            <a:endParaRPr lang="en-CA" sz="1800" dirty="0">
              <a:solidFill>
                <a:srgbClr val="373A3C"/>
              </a:solidFill>
              <a:effectLst/>
              <a:latin typeface="Arial" panose="020B0604020202020204" pitchFamily="34" charset="0"/>
            </a:endParaRPr>
          </a:p>
          <a:p>
            <a:r>
              <a:rPr lang="en-CA" sz="1800" dirty="0">
                <a:solidFill>
                  <a:srgbClr val="373A3C"/>
                </a:solidFill>
                <a:effectLst/>
                <a:latin typeface="Arial" panose="020B0604020202020204" pitchFamily="34" charset="0"/>
              </a:rPr>
              <a:t>Results from both the anonymization testing and security analyst experience testing will be analyzed and findings shared with industry stakeholders to gauge data sharing comfort levels.</a:t>
            </a:r>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1625911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Although organizations are supporting the greater good though their data sharing, it is also in their self interest to help resolve the shortage of skilled cybersecurity analysts in the marketplace. (ISC2,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That said, these same organizations must have assurances that anonymization measures remove all reasonable likelihood that datasets could be reverse engineered to reveal sensitive system or employee information since that creates a version of the information loss scenario they are actively trying to prevent.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solidFill>
                <a:srgbClr val="373A3C"/>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dirty="0">
                <a:solidFill>
                  <a:srgbClr val="373A3C"/>
                </a:solidFill>
                <a:effectLst/>
                <a:latin typeface="Arial" panose="020B0604020202020204" pitchFamily="34" charset="0"/>
                <a:ea typeface="Times New Roman" panose="02020603050405020304" pitchFamily="18" charset="0"/>
              </a:rPr>
              <a:t>Subject to further research, the current presumption is there will be a trade-off between the usability of anonymized logs and resistance to deanonymization attacks. Organizational stakeholders providing data for anonymization must be fully informed of the trade-offs and limitations.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solidFill>
                <a:srgbClr val="373A3C"/>
              </a:solidFill>
              <a:effectLst/>
              <a:latin typeface="Arial" panose="020B060402020202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3428890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project of this magnitude and scope would likely prove daunting to someone new to the cyber security field.  This researcher is in mid-career and has access to the identified resources needed to complete the work within the allotted time frame. </a:t>
            </a:r>
          </a:p>
          <a:p>
            <a:endParaRPr lang="en-US" dirty="0"/>
          </a:p>
          <a:p>
            <a:r>
              <a:rPr lang="en-US" dirty="0"/>
              <a:t>The two biggest risks identified with the project are writing the transformation software components and developing sufficiently robust tests to detect deanonymization issues.  To address these risks both tasks have been allocated a great deal of time and are initiated early in the project.  </a:t>
            </a:r>
          </a:p>
          <a:p>
            <a:endParaRPr lang="en-US" dirty="0"/>
          </a:p>
          <a:p>
            <a:r>
              <a:rPr lang="en-US" dirty="0"/>
              <a:t>Other tasks such as report writing can begin earlier and proceed in parallel allowing some flexibility with the start dates for external party testing and industry stakeholder interviews. </a:t>
            </a:r>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2015729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Excel based project planner will be used to track tasks both in table and visual format. Once the module commences, additional milestones that are currently unknown can be added and any related timelines adjusted.</a:t>
            </a:r>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3276015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and interest in this proposal, please direct any questions to the email  dleece@firstfiretech.ca, so I can follow up directly.</a:t>
            </a:r>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2683261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1594590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1345454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project overview confirms it will include tangible deliverables such as a literature review, software with testable requirements and operational guides as well as extensive analysis of the solution’s effectiveness and ethical concerns related to cyber security event data. The anticipated project duration is approximately 6 months.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 MSc Cyber Security degree granted by the University of Essex requires completion of an independent project meeting the British Computer Society's technical requirements, demonstrating in-depth knowledge in a specific area and academically defendable research.</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To maintain BCS accreditation, all computer science projects must include a practical technology implementation, not just a literature review or industry survey. In addition to a technical artefact such as software, the project must also include a report showing in-depth analysis of the problem being researched, outcomes of experiments or validation testing and identify where the project met, or failed to meet its objectives, weaknesses within the proposed solution and any changes to the project scope that may have occurred.</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The MSc Cyber Security project also requires the research topic explores one or more Cyber Security Body of Knowledge (CYBOK) knowledge areas (Essex, n.d.).  </a:t>
            </a: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181088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Postgraduate level projects must demonstrate a deeper subject matter analysis and understanding and primarily be completed in a self-directed fashion. This table summarizes these expectations and how the project is intended to meet them.</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b="1" i="1" dirty="0">
                <a:effectLst/>
                <a:latin typeface="Calibri" panose="020F0502020204030204" pitchFamily="34" charset="0"/>
                <a:ea typeface="Calibri" panose="020F0502020204030204" pitchFamily="34" charset="0"/>
                <a:cs typeface="Times New Roman" panose="02020603050405020304" pitchFamily="18" charset="0"/>
              </a:rPr>
              <a:t>Advanced understanding</a:t>
            </a:r>
            <a:r>
              <a:rPr lang="en-CA" sz="1800" i="1" dirty="0">
                <a:effectLst/>
                <a:latin typeface="Calibri" panose="020F0502020204030204" pitchFamily="34" charset="0"/>
                <a:ea typeface="Calibri" panose="020F0502020204030204" pitchFamily="34" charset="0"/>
                <a:cs typeface="Times New Roman" panose="02020603050405020304" pitchFamily="18" charset="0"/>
              </a:rPr>
              <a:t> </a:t>
            </a:r>
            <a:r>
              <a:rPr lang="en-CA" sz="1800" dirty="0">
                <a:effectLst/>
                <a:latin typeface="Calibri" panose="020F0502020204030204" pitchFamily="34" charset="0"/>
                <a:ea typeface="Calibri" panose="020F0502020204030204" pitchFamily="34" charset="0"/>
                <a:cs typeface="Times New Roman" panose="02020603050405020304" pitchFamily="18" charset="0"/>
              </a:rPr>
              <a:t>of the chosen topic will be achieved through the literature review conducted during the project’s initial phases.</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Strong research questions, examined later in this proposal, also help validate problem understanding and identification of gaps in existing research.</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b="1" i="1" dirty="0">
                <a:effectLst/>
                <a:latin typeface="Calibri" panose="020F0502020204030204" pitchFamily="34" charset="0"/>
                <a:ea typeface="Calibri" panose="020F0502020204030204" pitchFamily="34" charset="0"/>
                <a:cs typeface="Times New Roman" panose="02020603050405020304" pitchFamily="18" charset="0"/>
              </a:rPr>
              <a:t>knowledge application originality</a:t>
            </a:r>
            <a:r>
              <a:rPr lang="en-CA" sz="1800" i="1" dirty="0">
                <a:effectLst/>
                <a:latin typeface="Calibri" panose="020F0502020204030204" pitchFamily="34" charset="0"/>
                <a:ea typeface="Calibri" panose="020F0502020204030204" pitchFamily="34" charset="0"/>
                <a:cs typeface="Times New Roman" panose="02020603050405020304" pitchFamily="18" charset="0"/>
              </a:rPr>
              <a:t> is taking a less frequently explored path for generating large amounts of security event test data applicable to a specific network environment.</a:t>
            </a:r>
            <a:r>
              <a:rPr lang="en-CA"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Most research identified during the preliminary project design use various types of artificial intelligence (AI) to generate anonymous data with limited success. Sections of Sommer and Paxson’s seminal 2010 paper (Sommer &amp; Paxson, 2010), echoed in CYBOK section 8.3 (Rashid et al., 2021), outline significant challenges with anomalous detection yet this continues to be a common solution approach. Conversely, in most medium and large organizational networks, millions of real events are generated daily that would be suitable for training and experimenting, but practical anonymization solutions do not appear to be widely researched.</a:t>
            </a:r>
          </a:p>
          <a:p>
            <a:pPr>
              <a:lnSpc>
                <a:spcPct val="107000"/>
              </a:lnSpc>
              <a:spcAft>
                <a:spcPts val="800"/>
              </a:spcAft>
            </a:pPr>
            <a:r>
              <a:rPr lang="en-CA" sz="1800" i="1" dirty="0">
                <a:effectLst/>
                <a:latin typeface="Calibri" panose="020F0502020204030204" pitchFamily="34" charset="0"/>
                <a:ea typeface="Calibri" panose="020F0502020204030204" pitchFamily="34" charset="0"/>
                <a:cs typeface="Times New Roman" panose="02020603050405020304" pitchFamily="18" charset="0"/>
              </a:rPr>
              <a:t>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b="1" i="1" dirty="0">
                <a:effectLst/>
                <a:latin typeface="Calibri" panose="020F0502020204030204" pitchFamily="34" charset="0"/>
                <a:ea typeface="Calibri" panose="020F0502020204030204" pitchFamily="34" charset="0"/>
                <a:cs typeface="Times New Roman" panose="02020603050405020304" pitchFamily="18" charset="0"/>
              </a:rPr>
              <a:t>Technical proficiency will be demonstrated</a:t>
            </a:r>
            <a:r>
              <a:rPr lang="en-CA" sz="1800" i="1" dirty="0">
                <a:effectLst/>
                <a:latin typeface="Calibri" panose="020F0502020204030204" pitchFamily="34" charset="0"/>
                <a:ea typeface="Calibri" panose="020F0502020204030204" pitchFamily="34" charset="0"/>
                <a:cs typeface="Times New Roman" panose="02020603050405020304" pitchFamily="18" charset="0"/>
              </a:rPr>
              <a:t> </a:t>
            </a:r>
            <a:r>
              <a:rPr lang="en-CA" sz="1800" dirty="0">
                <a:effectLst/>
                <a:latin typeface="Calibri" panose="020F0502020204030204" pitchFamily="34" charset="0"/>
                <a:ea typeface="Calibri" panose="020F0502020204030204" pitchFamily="34" charset="0"/>
                <a:cs typeface="Times New Roman" panose="02020603050405020304" pitchFamily="18" charset="0"/>
              </a:rPr>
              <a:t>by developing a data processing pipeline that performs extraction, transformation, and loading (ETL) operations, then using this pipeline for processing data for experiments and testing. </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Initial reflections on potential risks with the project have highlighted the assessment of deanonymization attack vectors and feasibility. This also creates an excellent opportunity to </a:t>
            </a:r>
            <a:r>
              <a:rPr lang="en-CA" sz="1800" b="1" i="1" dirty="0">
                <a:effectLst/>
                <a:latin typeface="Calibri" panose="020F0502020204030204" pitchFamily="34" charset="0"/>
                <a:ea typeface="Calibri" panose="020F0502020204030204" pitchFamily="34" charset="0"/>
                <a:cs typeface="Times New Roman" panose="02020603050405020304" pitchFamily="18" charset="0"/>
              </a:rPr>
              <a:t>demonstrate critical thinking and communication</a:t>
            </a:r>
            <a:r>
              <a:rPr lang="en-CA" sz="1800" dirty="0">
                <a:effectLst/>
                <a:latin typeface="Calibri" panose="020F0502020204030204" pitchFamily="34" charset="0"/>
                <a:ea typeface="Calibri" panose="020F0502020204030204" pitchFamily="34" charset="0"/>
                <a:cs typeface="Times New Roman" panose="02020603050405020304" pitchFamily="18" charset="0"/>
              </a:rPr>
              <a:t>. Although the Cambridge Analytica scandal is a credible worst-case scenario,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Manokha</a:t>
            </a:r>
            <a:r>
              <a:rPr lang="en-CA" sz="1800" dirty="0">
                <a:effectLst/>
                <a:latin typeface="Calibri" panose="020F0502020204030204" pitchFamily="34" charset="0"/>
                <a:ea typeface="Calibri" panose="020F0502020204030204" pitchFamily="34" charset="0"/>
                <a:cs typeface="Times New Roman" panose="02020603050405020304" pitchFamily="18" charset="0"/>
              </a:rPr>
              <a:t>, 2018), organizational stakeholders must consider the likelihood and impact of internal information leakage against the benefits of cyber security analysts developing intrusion detection skills with representative data.</a:t>
            </a:r>
          </a:p>
          <a:p>
            <a:pPr>
              <a:lnSpc>
                <a:spcPct val="107000"/>
              </a:lnSpc>
              <a:spcAft>
                <a:spcPts val="800"/>
              </a:spcAft>
            </a:pPr>
            <a:r>
              <a:rPr lang="en-CA" sz="1800" dirty="0">
                <a:effectLst/>
                <a:latin typeface="Calibri" panose="020F0502020204030204" pitchFamily="34" charset="0"/>
                <a:ea typeface="Calibri" panose="020F0502020204030204" pitchFamily="34" charset="0"/>
                <a:cs typeface="Times New Roman" panose="02020603050405020304" pitchFamily="18" charset="0"/>
              </a:rPr>
              <a:t>Continuing with the anonymization attack theme</a:t>
            </a:r>
            <a:r>
              <a:rPr lang="en-CA" sz="1800" b="1" dirty="0">
                <a:effectLst/>
                <a:latin typeface="Calibri" panose="020F0502020204030204" pitchFamily="34" charset="0"/>
                <a:ea typeface="Calibri" panose="020F0502020204030204" pitchFamily="34" charset="0"/>
                <a:cs typeface="Times New Roman" panose="02020603050405020304" pitchFamily="18" charset="0"/>
              </a:rPr>
              <a:t>; </a:t>
            </a:r>
            <a:r>
              <a:rPr lang="en-CA" sz="1800" dirty="0">
                <a:effectLst/>
                <a:latin typeface="Calibri" panose="020F0502020204030204" pitchFamily="34" charset="0"/>
                <a:ea typeface="Calibri" panose="020F0502020204030204" pitchFamily="34" charset="0"/>
                <a:cs typeface="Times New Roman" panose="02020603050405020304" pitchFamily="18" charset="0"/>
              </a:rPr>
              <a:t>the project will validate which data elements within security events need anonymization to ensure regulatory compliance with common standards like GDPR, PCI DSS and NIST. It will also analyze what types of inferences could be made about an organization simply through metadata analysis of the anonymized datasets. </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CA" sz="1800" b="1" i="1" dirty="0" err="1">
                <a:effectLst/>
                <a:latin typeface="Calibri" panose="020F0502020204030204" pitchFamily="34" charset="0"/>
                <a:ea typeface="Calibri" panose="020F0502020204030204" pitchFamily="34" charset="0"/>
                <a:cs typeface="Times New Roman" panose="02020603050405020304" pitchFamily="18" charset="0"/>
              </a:rPr>
              <a:t>CyBOK</a:t>
            </a:r>
            <a:r>
              <a:rPr lang="en-CA" sz="1800" b="1" i="1" dirty="0">
                <a:effectLst/>
                <a:latin typeface="Calibri" panose="020F0502020204030204" pitchFamily="34" charset="0"/>
                <a:ea typeface="Calibri" panose="020F0502020204030204" pitchFamily="34" charset="0"/>
                <a:cs typeface="Times New Roman" panose="02020603050405020304" pitchFamily="18" charset="0"/>
              </a:rPr>
              <a:t> knowledge are</a:t>
            </a:r>
            <a:r>
              <a:rPr lang="en-CA" sz="1800" dirty="0">
                <a:effectLst/>
                <a:latin typeface="Calibri" panose="020F0502020204030204" pitchFamily="34" charset="0"/>
                <a:ea typeface="Calibri" panose="020F0502020204030204" pitchFamily="34" charset="0"/>
                <a:cs typeface="Times New Roman" panose="02020603050405020304" pitchFamily="18" charset="0"/>
              </a:rPr>
              <a:t>a 8,</a:t>
            </a:r>
            <a:r>
              <a:rPr lang="en-CA" sz="1800" b="1" dirty="0">
                <a:effectLst/>
                <a:latin typeface="Calibri" panose="020F0502020204030204" pitchFamily="34" charset="0"/>
                <a:ea typeface="Calibri" panose="020F0502020204030204" pitchFamily="34" charset="0"/>
                <a:cs typeface="Times New Roman" panose="02020603050405020304" pitchFamily="18" charset="0"/>
              </a:rPr>
              <a:t> </a:t>
            </a:r>
            <a:r>
              <a:rPr lang="en-CA" sz="1800" dirty="0">
                <a:effectLst/>
                <a:latin typeface="Calibri" panose="020F0502020204030204" pitchFamily="34" charset="0"/>
                <a:ea typeface="Calibri" panose="020F0502020204030204" pitchFamily="34" charset="0"/>
                <a:cs typeface="Times New Roman" panose="02020603050405020304" pitchFamily="18" charset="0"/>
              </a:rPr>
              <a:t>Security Operations and Incident management utilizes security event log data extensively, creating the primary link between this project and </a:t>
            </a:r>
            <a:r>
              <a:rPr lang="en-CA" sz="1800" dirty="0" err="1">
                <a:effectLst/>
                <a:latin typeface="Calibri" panose="020F0502020204030204" pitchFamily="34" charset="0"/>
                <a:ea typeface="Calibri" panose="020F0502020204030204" pitchFamily="34" charset="0"/>
                <a:cs typeface="Times New Roman" panose="02020603050405020304" pitchFamily="18" charset="0"/>
              </a:rPr>
              <a:t>CyBOK</a:t>
            </a:r>
            <a:r>
              <a:rPr lang="en-CA" sz="1800" dirty="0">
                <a:effectLst/>
                <a:latin typeface="Calibri" panose="020F0502020204030204" pitchFamily="34" charset="0"/>
                <a:ea typeface="Calibri" panose="020F0502020204030204" pitchFamily="34" charset="0"/>
                <a:cs typeface="Times New Roman" panose="02020603050405020304" pitchFamily="18" charset="0"/>
              </a:rPr>
              <a:t>. Sections 5.1 and 6.4 are also relevant to this research project, maintaining a reasonable level of privacy once the data is outside the organization’s control is a critical success factor, and improving training for detection of malicious behaviour is the primary driver for the project.</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sz="1800" dirty="0">
              <a:solidFill>
                <a:srgbClr val="373A3C"/>
              </a:solidFill>
              <a:effectLst/>
              <a:latin typeface="Arial" panose="020B0604020202020204" pitchFamily="34" charset="0"/>
              <a:ea typeface="Times New Roman" panose="02020603050405020304" pitchFamily="18" charset="0"/>
            </a:endParaRPr>
          </a:p>
          <a:p>
            <a:endParaRPr lang="en-CA" sz="1800" dirty="0">
              <a:solidFill>
                <a:srgbClr val="373A3C"/>
              </a:solidFill>
              <a:effectLst/>
              <a:latin typeface="Arial" panose="020B0604020202020204" pitchFamily="34"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3135097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literature review completed for this module researching deep learning for cyber crime detection revealed artificial intelligence researchers were often hampered by access to large amounts of truly representative data.  Although the problems with applying machine learning to cyber security event detection were well understood, (Sommer &amp; Paxson, 2010), a decade later the problem is still not resolved, (</a:t>
            </a:r>
            <a:r>
              <a:rPr lang="en-US" dirty="0" err="1"/>
              <a:t>Bresniker</a:t>
            </a:r>
            <a:r>
              <a:rPr lang="en-US" dirty="0"/>
              <a:t> et al, 2019). </a:t>
            </a:r>
          </a:p>
          <a:p>
            <a:endParaRPr lang="en-US" dirty="0"/>
          </a:p>
          <a:p>
            <a:r>
              <a:rPr lang="en-CA" sz="1800" dirty="0">
                <a:solidFill>
                  <a:srgbClr val="373A3C"/>
                </a:solidFill>
                <a:effectLst/>
                <a:latin typeface="Arial" panose="020B0604020202020204" pitchFamily="34" charset="0"/>
                <a:ea typeface="Times New Roman" panose="02020603050405020304" pitchFamily="18" charset="0"/>
              </a:rPr>
              <a:t>Academic institutions attempting to address the cybersecurity skills gap </a:t>
            </a:r>
            <a:r>
              <a:rPr lang="en-CA" sz="1800" dirty="0">
                <a:solidFill>
                  <a:srgbClr val="000000"/>
                </a:solidFill>
                <a:effectLst/>
                <a:latin typeface="Arial" panose="020B0604020202020204" pitchFamily="34" charset="0"/>
                <a:ea typeface="Times New Roman" panose="02020603050405020304" pitchFamily="18" charset="0"/>
              </a:rPr>
              <a:t>(ICS2, 2021)</a:t>
            </a:r>
            <a:r>
              <a:rPr lang="en-CA" sz="1800" dirty="0">
                <a:solidFill>
                  <a:srgbClr val="373A3C"/>
                </a:solidFill>
                <a:effectLst/>
                <a:latin typeface="Arial" panose="020B0604020202020204" pitchFamily="34" charset="0"/>
                <a:ea typeface="Times New Roman" panose="02020603050405020304" pitchFamily="18" charset="0"/>
              </a:rPr>
              <a:t> are challenged to provide more than theoretical intrusion detection training without access to realistic event data and organizations requiring cybersecurity event analysts are understandably restricting disclosure of internal security event data. </a:t>
            </a:r>
          </a:p>
          <a:p>
            <a:endParaRPr lang="en-CA" sz="1800" dirty="0">
              <a:solidFill>
                <a:srgbClr val="373A3C"/>
              </a:solidFill>
              <a:effectLst/>
              <a:latin typeface="Arial" panose="020B0604020202020204" pitchFamily="34" charset="0"/>
            </a:endParaRPr>
          </a:p>
          <a:p>
            <a:r>
              <a:rPr lang="en-CA" sz="1800" dirty="0">
                <a:solidFill>
                  <a:srgbClr val="373A3C"/>
                </a:solidFill>
                <a:effectLst/>
                <a:latin typeface="Arial" panose="020B0604020202020204" pitchFamily="34" charset="0"/>
                <a:ea typeface="Times New Roman" panose="02020603050405020304" pitchFamily="18" charset="0"/>
              </a:rPr>
              <a:t>In addition to the lack of realistic benign events, independent intrusion detection research is also hampered by the ability to seed data sets with known intrusions in a controlled manner (</a:t>
            </a:r>
            <a:r>
              <a:rPr lang="en-CA" sz="1800" dirty="0" err="1">
                <a:solidFill>
                  <a:srgbClr val="373A3C"/>
                </a:solidFill>
                <a:effectLst/>
                <a:latin typeface="Arial" panose="020B0604020202020204" pitchFamily="34" charset="0"/>
                <a:ea typeface="Times New Roman" panose="02020603050405020304" pitchFamily="18" charset="0"/>
              </a:rPr>
              <a:t>Trizna</a:t>
            </a:r>
            <a:r>
              <a:rPr lang="en-CA" sz="1800" dirty="0">
                <a:solidFill>
                  <a:srgbClr val="373A3C"/>
                </a:solidFill>
                <a:effectLst/>
                <a:latin typeface="Arial" panose="020B0604020202020204" pitchFamily="34" charset="0"/>
                <a:ea typeface="Times New Roman" panose="02020603050405020304" pitchFamily="18" charset="0"/>
              </a:rPr>
              <a:t>, 2020) since actual cyber attack events represent a very small percentage of overall security event data.</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1342962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research question summarizes the primary goal of the project to develop a technical solution. One that can accept a large security event log dataset export from an organization,  apply anonymization processes to reduce confidentiality concerns and create a corresponding output dataset suitable for training cyber security analysts on realistic looking data or training artificial intelligence models. </a:t>
            </a:r>
          </a:p>
          <a:p>
            <a:endParaRPr lang="en-US" dirty="0"/>
          </a:p>
          <a:p>
            <a:r>
              <a:rPr lang="en-US" dirty="0"/>
              <a:t>The next two questions are intended to drive research into the details of the anonymization processes since generating inferences from large amounts of obfuscated or anonymized data is a legitimate privacy concern, as discussed in </a:t>
            </a:r>
            <a:r>
              <a:rPr lang="en-US" dirty="0" err="1"/>
              <a:t>CyBOK</a:t>
            </a:r>
            <a:r>
              <a:rPr lang="en-US" dirty="0"/>
              <a:t> section 5.1 </a:t>
            </a:r>
            <a:r>
              <a:rPr lang="en-CA" sz="1200" b="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(Rashid et al., 2021)</a:t>
            </a:r>
            <a:r>
              <a:rPr lang="en-CA" sz="1200" b="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a:t>
            </a:r>
          </a:p>
          <a:p>
            <a:endParaRPr lang="en-CA" sz="1200" b="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endParaRPr>
          </a:p>
          <a:p>
            <a:r>
              <a:rPr lang="en-CA" sz="1200" b="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Question four will evaluate technical approaches to generating log event data that aligns with a publicly documented cyber attacks (Red Canary, 2022) without the need to recreate the attack in a lab environment (Splunk, 2021). </a:t>
            </a:r>
            <a:endParaRPr lang="en-CA" sz="1200" b="0" dirty="0">
              <a:solidFill>
                <a:srgbClr val="373A3C"/>
              </a:solidFill>
              <a:effectLst/>
              <a:latin typeface="Arial" panose="020B06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4159937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rgbClr val="373A3C"/>
                </a:solidFill>
                <a:effectLst/>
                <a:latin typeface="Arial" panose="020B0604020202020204" pitchFamily="34" charset="0"/>
                <a:ea typeface="Times New Roman" panose="02020603050405020304" pitchFamily="18" charset="0"/>
              </a:rPr>
              <a:t>The proposed project incorporates elements of both information system design and software development which can be conceptually visualized as a UML activity diagram.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373A3C"/>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a little small for reading in this slide, this UML diagram illustrates the main inputs and checkpoints for the extraction, transformation and load (ETL) data processing pipeline which is explained in more detail in the following aims and objectives section.</a:t>
            </a:r>
            <a:endParaRPr lang="en-CA"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700259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sz="1800" dirty="0">
              <a:solidFill>
                <a:srgbClr val="373A3C"/>
              </a:solidFill>
              <a:effectLst/>
              <a:latin typeface="Arial" panose="020B0604020202020204" pitchFamily="34" charset="0"/>
            </a:endParaRPr>
          </a:p>
          <a:p>
            <a:r>
              <a:rPr lang="en-CA" sz="1800" dirty="0">
                <a:solidFill>
                  <a:srgbClr val="373A3C"/>
                </a:solidFill>
                <a:effectLst/>
                <a:latin typeface="Arial" panose="020B0604020202020204" pitchFamily="34" charset="0"/>
                <a:ea typeface="Times New Roman" panose="02020603050405020304" pitchFamily="18" charset="0"/>
              </a:rPr>
              <a:t>The project will develop software that can accept security event log data selected by an organization as input, but from an ethical perspective the organization must be aware of the limitations of anonymization and assess the risk. It is assumed that not all data sources may be acceptable candidates and each organization considering sharing their data will have a unique risk tolerance.</a:t>
            </a:r>
            <a:endParaRPr lang="en-CA"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382203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Although the data owner will be responsible for generating the initial data extraction, the transformation software can be run by either the data owner or the party planning to work with the anonymized data since the software will have an opensource license and be publicly available. </a:t>
            </a:r>
          </a:p>
          <a:p>
            <a:pPr>
              <a:lnSpc>
                <a:spcPct val="107000"/>
              </a:lnSpc>
              <a:spcAft>
                <a:spcPts val="800"/>
              </a:spcAft>
            </a:pPr>
            <a:endPar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The aim of the transformation process is to output anonymized or obfuscated versions of each record while retaining the time series relationships and log message elements critical to most intrusion analysis. The output itself should retain each record’s original log message format rather than an arbitrary, normalized output for two reasons: </a:t>
            </a:r>
          </a:p>
          <a:p>
            <a:pPr>
              <a:lnSpc>
                <a:spcPct val="107000"/>
              </a:lnSpc>
              <a:spcAft>
                <a:spcPts val="800"/>
              </a:spcAft>
            </a:pPr>
            <a:endPar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Retaining original record formats allows existing security event log collection solutions to be used, enabling organizations to deploy training environments more easily. </a:t>
            </a:r>
          </a:p>
          <a:p>
            <a:pPr>
              <a:lnSpc>
                <a:spcPct val="107000"/>
              </a:lnSpc>
              <a:spcAft>
                <a:spcPts val="800"/>
              </a:spcAft>
            </a:pPr>
            <a:endPar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  Additionally, researchers developing feature extraction processes for artificial intelligence experiments can have high confidence the processes will work similarly with new training data.</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1803076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8/26/2022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8/26/2022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Research Project Proposal</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fontScale="77500" lnSpcReduction="20000"/>
          </a:bodyPr>
          <a:lstStyle/>
          <a:p>
            <a:r>
              <a:rPr lang="en-CA" sz="1800" kern="1400" spc="-50" dirty="0">
                <a:effectLst/>
                <a:latin typeface="Calibri Light" panose="020F0302020204030204" pitchFamily="34" charset="0"/>
                <a:ea typeface="Times New Roman" panose="02020603050405020304" pitchFamily="18" charset="0"/>
                <a:cs typeface="Times New Roman" panose="02020603050405020304" pitchFamily="18" charset="0"/>
              </a:rPr>
              <a:t>Security Event Log Anonymization and Synthetic Attack Generation for Realistic Security Analyst Training and Intrusion Detection Research</a:t>
            </a:r>
          </a:p>
          <a:p>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D9C196-56A3-4D2B-B250-2501F51B4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5" name="Rectangle 9">
            <a:extLst>
              <a:ext uri="{FF2B5EF4-FFF2-40B4-BE49-F238E27FC236}">
                <a16:creationId xmlns:a16="http://schemas.microsoft.com/office/drawing/2014/main" id="{3A6EBF77-A535-4798-83D5-C5D9C36BF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2"/>
            <a:ext cx="7592567" cy="585645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7F6C9D6-F38C-DC69-F0DB-CFC779A0F185}"/>
              </a:ext>
            </a:extLst>
          </p:cNvPr>
          <p:cNvPicPr>
            <a:picLocks noChangeAspect="1"/>
          </p:cNvPicPr>
          <p:nvPr/>
        </p:nvPicPr>
        <p:blipFill>
          <a:blip r:embed="rId3"/>
          <a:stretch>
            <a:fillRect/>
          </a:stretch>
        </p:blipFill>
        <p:spPr>
          <a:xfrm>
            <a:off x="544737" y="1548581"/>
            <a:ext cx="7408608" cy="3450127"/>
          </a:xfrm>
          <a:prstGeom prst="rect">
            <a:avLst/>
          </a:prstGeom>
          <a:ln>
            <a:noFill/>
          </a:ln>
        </p:spPr>
      </p:pic>
      <p:sp>
        <p:nvSpPr>
          <p:cNvPr id="12" name="Rectangle 11">
            <a:extLst>
              <a:ext uri="{FF2B5EF4-FFF2-40B4-BE49-F238E27FC236}">
                <a16:creationId xmlns:a16="http://schemas.microsoft.com/office/drawing/2014/main" id="{DDB2DB23-D2D0-4E56-A97D-E9B80FD3E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457202"/>
            <a:ext cx="3615593" cy="585973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 name="TextBox 10">
            <a:extLst>
              <a:ext uri="{FF2B5EF4-FFF2-40B4-BE49-F238E27FC236}">
                <a16:creationId xmlns:a16="http://schemas.microsoft.com/office/drawing/2014/main" id="{4CE4CFA0-2372-2953-9728-E2E80571A651}"/>
              </a:ext>
            </a:extLst>
          </p:cNvPr>
          <p:cNvSpPr txBox="1"/>
          <p:nvPr/>
        </p:nvSpPr>
        <p:spPr>
          <a:xfrm>
            <a:off x="8465574" y="914400"/>
            <a:ext cx="2944618" cy="4524315"/>
          </a:xfrm>
          <a:prstGeom prst="rect">
            <a:avLst/>
          </a:prstGeom>
          <a:noFill/>
        </p:spPr>
        <p:txBody>
          <a:bodyPr wrap="square" rtlCol="0">
            <a:spAutoFit/>
          </a:bodyPr>
          <a:lstStyle/>
          <a:p>
            <a:r>
              <a:rPr lang="en-US" dirty="0">
                <a:solidFill>
                  <a:schemeClr val="bg1"/>
                </a:solidFill>
              </a:rPr>
              <a:t>Aims &amp; Objectives:  ETL </a:t>
            </a:r>
            <a:r>
              <a:rPr lang="en-US" dirty="0" err="1">
                <a:solidFill>
                  <a:schemeClr val="bg1"/>
                </a:solidFill>
              </a:rPr>
              <a:t>ctn’d</a:t>
            </a:r>
            <a:endParaRPr lang="en-US" dirty="0">
              <a:solidFill>
                <a:schemeClr val="bg1"/>
              </a:solidFill>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Load process can support initial testing: </a:t>
            </a:r>
          </a:p>
          <a:p>
            <a:pPr marL="742950" lvl="1" indent="-285750">
              <a:buFont typeface="Arial" panose="020B0604020202020204" pitchFamily="34" charset="0"/>
              <a:buChar char="•"/>
            </a:pPr>
            <a:r>
              <a:rPr lang="en-US" dirty="0">
                <a:solidFill>
                  <a:schemeClr val="bg1"/>
                </a:solidFill>
              </a:rPr>
              <a:t>Same record count</a:t>
            </a:r>
          </a:p>
          <a:p>
            <a:pPr marL="742950" lvl="1" indent="-285750">
              <a:buFont typeface="Arial" panose="020B0604020202020204" pitchFamily="34" charset="0"/>
              <a:buChar char="•"/>
            </a:pPr>
            <a:r>
              <a:rPr lang="en-US" dirty="0">
                <a:solidFill>
                  <a:schemeClr val="bg1"/>
                </a:solidFill>
              </a:rPr>
              <a:t>Same error on load count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Secondary anonymization checks:</a:t>
            </a:r>
          </a:p>
          <a:p>
            <a:pPr marL="742950" lvl="1" indent="-285750">
              <a:buFont typeface="Arial" panose="020B0604020202020204" pitchFamily="34" charset="0"/>
              <a:buChar char="•"/>
            </a:pPr>
            <a:r>
              <a:rPr lang="en-US" dirty="0">
                <a:solidFill>
                  <a:schemeClr val="bg1"/>
                </a:solidFill>
              </a:rPr>
              <a:t>Search capabilities within platform</a:t>
            </a:r>
          </a:p>
          <a:p>
            <a:pPr marL="742950" lvl="1" indent="-285750">
              <a:buFont typeface="Arial" panose="020B0604020202020204" pitchFamily="34" charset="0"/>
              <a:buChar char="•"/>
            </a:pPr>
            <a:r>
              <a:rPr lang="en-US" dirty="0">
                <a:solidFill>
                  <a:schemeClr val="bg1"/>
                </a:solidFill>
              </a:rPr>
              <a:t>Full record searches raw string matching</a:t>
            </a:r>
          </a:p>
          <a:p>
            <a:pPr marL="742950" lvl="1" indent="-285750">
              <a:buFont typeface="Arial" panose="020B0604020202020204" pitchFamily="34" charset="0"/>
              <a:buChar char="•"/>
            </a:pPr>
            <a:r>
              <a:rPr lang="en-US" dirty="0">
                <a:solidFill>
                  <a:schemeClr val="bg1"/>
                </a:solidFill>
              </a:rPr>
              <a:t>Byte comparison </a:t>
            </a:r>
          </a:p>
          <a:p>
            <a:endParaRPr lang="en-CA" dirty="0">
              <a:solidFill>
                <a:schemeClr val="bg1"/>
              </a:solidFill>
            </a:endParaRPr>
          </a:p>
        </p:txBody>
      </p:sp>
    </p:spTree>
    <p:extLst>
      <p:ext uri="{BB962C8B-B14F-4D97-AF65-F5344CB8AC3E}">
        <p14:creationId xmlns:p14="http://schemas.microsoft.com/office/powerpoint/2010/main" val="21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4EEC-04F9-8C80-0CFA-2C8C6A793822}"/>
              </a:ext>
            </a:extLst>
          </p:cNvPr>
          <p:cNvSpPr>
            <a:spLocks noGrp="1"/>
          </p:cNvSpPr>
          <p:nvPr>
            <p:ph type="title"/>
          </p:nvPr>
        </p:nvSpPr>
        <p:spPr/>
        <p:txBody>
          <a:bodyPr/>
          <a:lstStyle/>
          <a:p>
            <a:r>
              <a:rPr lang="en-US" dirty="0"/>
              <a:t>Literature Review</a:t>
            </a:r>
            <a:endParaRPr lang="en-CA" dirty="0"/>
          </a:p>
        </p:txBody>
      </p:sp>
      <p:graphicFrame>
        <p:nvGraphicFramePr>
          <p:cNvPr id="4" name="Table 4">
            <a:extLst>
              <a:ext uri="{FF2B5EF4-FFF2-40B4-BE49-F238E27FC236}">
                <a16:creationId xmlns:a16="http://schemas.microsoft.com/office/drawing/2014/main" id="{09F69DC4-2EDC-F926-7F90-6420155EEE13}"/>
              </a:ext>
            </a:extLst>
          </p:cNvPr>
          <p:cNvGraphicFramePr>
            <a:graphicFrameLocks noGrp="1"/>
          </p:cNvGraphicFramePr>
          <p:nvPr>
            <p:ph idx="1"/>
            <p:extLst>
              <p:ext uri="{D42A27DB-BD31-4B8C-83A1-F6EECF244321}">
                <p14:modId xmlns:p14="http://schemas.microsoft.com/office/powerpoint/2010/main" val="3610080536"/>
              </p:ext>
            </p:extLst>
          </p:nvPr>
        </p:nvGraphicFramePr>
        <p:xfrm>
          <a:off x="581025" y="2181225"/>
          <a:ext cx="11029950" cy="41249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144098793"/>
                    </a:ext>
                  </a:extLst>
                </a:gridCol>
                <a:gridCol w="5514975">
                  <a:extLst>
                    <a:ext uri="{9D8B030D-6E8A-4147-A177-3AD203B41FA5}">
                      <a16:colId xmlns:a16="http://schemas.microsoft.com/office/drawing/2014/main" val="1405472849"/>
                    </a:ext>
                  </a:extLst>
                </a:gridCol>
              </a:tblGrid>
              <a:tr h="370840">
                <a:tc>
                  <a:txBody>
                    <a:bodyPr/>
                    <a:lstStyle/>
                    <a:p>
                      <a:r>
                        <a:rPr lang="en-US" dirty="0"/>
                        <a:t>Key words &amp; searching</a:t>
                      </a:r>
                      <a:endParaRPr lang="en-CA" dirty="0"/>
                    </a:p>
                  </a:txBody>
                  <a:tcPr/>
                </a:tc>
                <a:tc>
                  <a:txBody>
                    <a:bodyPr/>
                    <a:lstStyle/>
                    <a:p>
                      <a:r>
                        <a:rPr lang="en-US" dirty="0"/>
                        <a:t>Relevance</a:t>
                      </a:r>
                      <a:endParaRPr lang="en-CA" dirty="0"/>
                    </a:p>
                  </a:txBody>
                  <a:tcPr/>
                </a:tc>
                <a:extLst>
                  <a:ext uri="{0D108BD9-81ED-4DB2-BD59-A6C34878D82A}">
                    <a16:rowId xmlns:a16="http://schemas.microsoft.com/office/drawing/2014/main" val="1211242767"/>
                  </a:ext>
                </a:extLst>
              </a:tr>
              <a:tr h="370840">
                <a:tc>
                  <a:txBody>
                    <a:bodyPr/>
                    <a:lstStyle/>
                    <a:p>
                      <a:r>
                        <a:rPr lang="en-US" dirty="0"/>
                        <a:t>Synthetic log generation</a:t>
                      </a:r>
                    </a:p>
                    <a:p>
                      <a:r>
                        <a:rPr lang="en-US" dirty="0"/>
                        <a:t>Generative adversarial network (GAN)</a:t>
                      </a:r>
                    </a:p>
                    <a:p>
                      <a:r>
                        <a:rPr lang="en-US" dirty="0"/>
                        <a:t>Artificial Intelligence, AI, ML, DL</a:t>
                      </a:r>
                      <a:endParaRPr lang="en-CA" dirty="0"/>
                    </a:p>
                  </a:txBody>
                  <a:tcPr/>
                </a:tc>
                <a:tc>
                  <a:txBody>
                    <a:bodyPr/>
                    <a:lstStyle/>
                    <a:p>
                      <a:r>
                        <a:rPr lang="en-US" dirty="0"/>
                        <a:t>- Identify limitations and potential algorithms or frameworks that can be used for testing</a:t>
                      </a:r>
                    </a:p>
                    <a:p>
                      <a:r>
                        <a:rPr lang="en-CA" dirty="0"/>
                        <a:t>- Identify other publicly know  datasets that may be suitable for ETL pipeline software development</a:t>
                      </a:r>
                    </a:p>
                  </a:txBody>
                  <a:tcPr/>
                </a:tc>
                <a:extLst>
                  <a:ext uri="{0D108BD9-81ED-4DB2-BD59-A6C34878D82A}">
                    <a16:rowId xmlns:a16="http://schemas.microsoft.com/office/drawing/2014/main" val="4003763272"/>
                  </a:ext>
                </a:extLst>
              </a:tr>
              <a:tr h="370840">
                <a:tc>
                  <a:txBody>
                    <a:bodyPr/>
                    <a:lstStyle/>
                    <a:p>
                      <a:r>
                        <a:rPr lang="en-US" dirty="0"/>
                        <a:t>Security event log syntax / labeling</a:t>
                      </a:r>
                      <a:endParaRPr lang="en-CA" dirty="0"/>
                    </a:p>
                  </a:txBody>
                  <a:tcPr/>
                </a:tc>
                <a:tc>
                  <a:txBody>
                    <a:bodyPr/>
                    <a:lstStyle/>
                    <a:p>
                      <a:r>
                        <a:rPr lang="en-US" dirty="0"/>
                        <a:t>- Identify which log elements are strong candidates for anonymization as labeling can differ between sources</a:t>
                      </a:r>
                      <a:endParaRPr lang="en-CA" dirty="0"/>
                    </a:p>
                  </a:txBody>
                  <a:tcPr/>
                </a:tc>
                <a:extLst>
                  <a:ext uri="{0D108BD9-81ED-4DB2-BD59-A6C34878D82A}">
                    <a16:rowId xmlns:a16="http://schemas.microsoft.com/office/drawing/2014/main" val="555751297"/>
                  </a:ext>
                </a:extLst>
              </a:tr>
              <a:tr h="370840">
                <a:tc>
                  <a:txBody>
                    <a:bodyPr/>
                    <a:lstStyle/>
                    <a:p>
                      <a:r>
                        <a:rPr lang="en-US" dirty="0"/>
                        <a:t>Anomoly / intrusion detection</a:t>
                      </a:r>
                      <a:endParaRPr lang="en-CA" dirty="0"/>
                    </a:p>
                  </a:txBody>
                  <a:tcPr/>
                </a:tc>
                <a:tc>
                  <a:txBody>
                    <a:bodyPr/>
                    <a:lstStyle/>
                    <a:p>
                      <a:pPr marL="285750" indent="-285750">
                        <a:buFontTx/>
                        <a:buChar char="-"/>
                      </a:pPr>
                      <a:r>
                        <a:rPr lang="en-US" dirty="0"/>
                        <a:t>The primary function of a cyber security analyst or supporting toolset</a:t>
                      </a:r>
                    </a:p>
                    <a:p>
                      <a:pPr marL="285750" indent="-285750">
                        <a:buFontTx/>
                        <a:buChar char="-"/>
                      </a:pPr>
                      <a:r>
                        <a:rPr lang="en-US" dirty="0"/>
                        <a:t>Identify leading research and commercial options</a:t>
                      </a:r>
                      <a:endParaRPr lang="en-CA" dirty="0"/>
                    </a:p>
                  </a:txBody>
                  <a:tcPr/>
                </a:tc>
                <a:extLst>
                  <a:ext uri="{0D108BD9-81ED-4DB2-BD59-A6C34878D82A}">
                    <a16:rowId xmlns:a16="http://schemas.microsoft.com/office/drawing/2014/main" val="1006626905"/>
                  </a:ext>
                </a:extLst>
              </a:tr>
              <a:tr h="370840">
                <a:tc>
                  <a:txBody>
                    <a:bodyPr/>
                    <a:lstStyle/>
                    <a:p>
                      <a:r>
                        <a:rPr lang="en-US" dirty="0"/>
                        <a:t>Adversarial simulation</a:t>
                      </a:r>
                      <a:endParaRPr lang="en-CA" dirty="0"/>
                    </a:p>
                  </a:txBody>
                  <a:tcPr/>
                </a:tc>
                <a:tc>
                  <a:txBody>
                    <a:bodyPr/>
                    <a:lstStyle/>
                    <a:p>
                      <a:r>
                        <a:rPr lang="en-US" dirty="0"/>
                        <a:t>- Identify key features of frameworks and approaches for modeling cyber attacks to ensure correct data generation </a:t>
                      </a:r>
                      <a:endParaRPr lang="en-CA" dirty="0"/>
                    </a:p>
                  </a:txBody>
                  <a:tcPr/>
                </a:tc>
                <a:extLst>
                  <a:ext uri="{0D108BD9-81ED-4DB2-BD59-A6C34878D82A}">
                    <a16:rowId xmlns:a16="http://schemas.microsoft.com/office/drawing/2014/main" val="3901345497"/>
                  </a:ext>
                </a:extLst>
              </a:tr>
              <a:tr h="370840">
                <a:tc>
                  <a:txBody>
                    <a:bodyPr/>
                    <a:lstStyle/>
                    <a:p>
                      <a:r>
                        <a:rPr lang="en-US" dirty="0"/>
                        <a:t>Data anonymization / deanonymization</a:t>
                      </a:r>
                      <a:endParaRPr lang="en-CA" dirty="0"/>
                    </a:p>
                  </a:txBody>
                  <a:tcPr/>
                </a:tc>
                <a:tc>
                  <a:txBody>
                    <a:bodyPr/>
                    <a:lstStyle/>
                    <a:p>
                      <a:r>
                        <a:rPr lang="en-US" dirty="0"/>
                        <a:t>- Both a critical success factor and constraint</a:t>
                      </a:r>
                      <a:endParaRPr lang="en-CA" dirty="0"/>
                    </a:p>
                  </a:txBody>
                  <a:tcPr/>
                </a:tc>
                <a:extLst>
                  <a:ext uri="{0D108BD9-81ED-4DB2-BD59-A6C34878D82A}">
                    <a16:rowId xmlns:a16="http://schemas.microsoft.com/office/drawing/2014/main" val="1626410998"/>
                  </a:ext>
                </a:extLst>
              </a:tr>
            </a:tbl>
          </a:graphicData>
        </a:graphic>
      </p:graphicFrame>
    </p:spTree>
    <p:extLst>
      <p:ext uri="{BB962C8B-B14F-4D97-AF65-F5344CB8AC3E}">
        <p14:creationId xmlns:p14="http://schemas.microsoft.com/office/powerpoint/2010/main" val="182091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30A6A4CE-EDEA-4942-CAED-93757F4F1E2D}"/>
              </a:ext>
            </a:extLst>
          </p:cNvPr>
          <p:cNvSpPr txBox="1"/>
          <p:nvPr/>
        </p:nvSpPr>
        <p:spPr>
          <a:xfrm>
            <a:off x="1017639" y="5941129"/>
            <a:ext cx="10323871" cy="369332"/>
          </a:xfrm>
          <a:prstGeom prst="rect">
            <a:avLst/>
          </a:prstGeom>
          <a:noFill/>
        </p:spPr>
        <p:txBody>
          <a:bodyPr wrap="square" rtlCol="0">
            <a:spAutoFit/>
          </a:bodyPr>
          <a:lstStyle/>
          <a:p>
            <a:r>
              <a:rPr lang="en-US" dirty="0">
                <a:solidFill>
                  <a:schemeClr val="bg1"/>
                </a:solidFill>
              </a:rPr>
              <a:t>Project Design Overview</a:t>
            </a:r>
            <a:endParaRPr lang="en-CA" dirty="0">
              <a:solidFill>
                <a:schemeClr val="bg1"/>
              </a:solidFill>
            </a:endParaRPr>
          </a:p>
        </p:txBody>
      </p:sp>
      <p:pic>
        <p:nvPicPr>
          <p:cNvPr id="22" name="Picture 21">
            <a:extLst>
              <a:ext uri="{FF2B5EF4-FFF2-40B4-BE49-F238E27FC236}">
                <a16:creationId xmlns:a16="http://schemas.microsoft.com/office/drawing/2014/main" id="{5BFC054F-43CC-7FA9-65D7-50542C0AE3B8}"/>
              </a:ext>
            </a:extLst>
          </p:cNvPr>
          <p:cNvPicPr>
            <a:picLocks noChangeAspect="1"/>
          </p:cNvPicPr>
          <p:nvPr/>
        </p:nvPicPr>
        <p:blipFill>
          <a:blip r:embed="rId3"/>
          <a:stretch>
            <a:fillRect/>
          </a:stretch>
        </p:blipFill>
        <p:spPr>
          <a:xfrm>
            <a:off x="2044931" y="772700"/>
            <a:ext cx="7664334" cy="4962621"/>
          </a:xfrm>
          <a:prstGeom prst="rect">
            <a:avLst/>
          </a:prstGeom>
        </p:spPr>
      </p:pic>
    </p:spTree>
    <p:extLst>
      <p:ext uri="{BB962C8B-B14F-4D97-AF65-F5344CB8AC3E}">
        <p14:creationId xmlns:p14="http://schemas.microsoft.com/office/powerpoint/2010/main" val="4080464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BC0D-D866-C90C-A8FE-F50C6C3AD55A}"/>
              </a:ext>
            </a:extLst>
          </p:cNvPr>
          <p:cNvSpPr>
            <a:spLocks noGrp="1"/>
          </p:cNvSpPr>
          <p:nvPr>
            <p:ph type="title"/>
          </p:nvPr>
        </p:nvSpPr>
        <p:spPr/>
        <p:txBody>
          <a:bodyPr/>
          <a:lstStyle/>
          <a:p>
            <a:br>
              <a:rPr lang="en-US" dirty="0"/>
            </a:br>
            <a:r>
              <a:rPr lang="en-US" dirty="0"/>
              <a:t>Ethical Considerations</a:t>
            </a:r>
            <a:endParaRPr lang="en-CA" dirty="0"/>
          </a:p>
        </p:txBody>
      </p:sp>
      <p:sp>
        <p:nvSpPr>
          <p:cNvPr id="3" name="Content Placeholder 2">
            <a:extLst>
              <a:ext uri="{FF2B5EF4-FFF2-40B4-BE49-F238E27FC236}">
                <a16:creationId xmlns:a16="http://schemas.microsoft.com/office/drawing/2014/main" id="{7C0BD40E-3D43-D74F-A1AC-0B8034BDF0C8}"/>
              </a:ext>
            </a:extLst>
          </p:cNvPr>
          <p:cNvSpPr>
            <a:spLocks noGrp="1"/>
          </p:cNvSpPr>
          <p:nvPr>
            <p:ph idx="1"/>
          </p:nvPr>
        </p:nvSpPr>
        <p:spPr/>
        <p:txBody>
          <a:bodyPr>
            <a:normAutofit/>
          </a:bodyPr>
          <a:lstStyle/>
          <a:p>
            <a:pPr>
              <a:lnSpc>
                <a:spcPct val="107000"/>
              </a:lnSpc>
              <a:spcAft>
                <a:spcPts val="800"/>
              </a:spcAft>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a:t>
            </a:r>
            <a:r>
              <a:rPr lang="en-CA" sz="1800" i="1"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To share or not to share, that is the dilemma …”</a:t>
            </a:r>
          </a:p>
          <a:p>
            <a:pPr lvl="1">
              <a:lnSpc>
                <a:spcPct val="107000"/>
              </a:lnSpc>
              <a:spcAft>
                <a:spcPts val="800"/>
              </a:spcAft>
            </a:pPr>
            <a:r>
              <a:rPr lang="en-CA" dirty="0">
                <a:solidFill>
                  <a:srgbClr val="373A3C"/>
                </a:solidFill>
                <a:latin typeface="Arial" panose="020B0604020202020204" pitchFamily="34" charset="0"/>
                <a:ea typeface="Times New Roman" panose="02020603050405020304" pitchFamily="18" charset="0"/>
                <a:cs typeface="Times New Roman" panose="02020603050405020304" pitchFamily="18" charset="0"/>
              </a:rPr>
              <a:t>Potential inference/deanonymization attacks</a:t>
            </a:r>
          </a:p>
          <a:p>
            <a:pPr lvl="1">
              <a:lnSpc>
                <a:spcPct val="107000"/>
              </a:lnSpc>
              <a:spcAft>
                <a:spcPts val="800"/>
              </a:spcAft>
            </a:pPr>
            <a:r>
              <a:rPr lang="en-CA" dirty="0">
                <a:solidFill>
                  <a:srgbClr val="373A3C"/>
                </a:solidFill>
                <a:latin typeface="Arial" panose="020B0604020202020204" pitchFamily="34" charset="0"/>
                <a:ea typeface="Times New Roman" panose="02020603050405020304" pitchFamily="18" charset="0"/>
                <a:cs typeface="Times New Roman" panose="02020603050405020304" pitchFamily="18" charset="0"/>
              </a:rPr>
              <a:t>Log content legally collected as part of security measures</a:t>
            </a:r>
          </a:p>
          <a:p>
            <a:pPr lvl="1">
              <a:lnSpc>
                <a:spcPct val="107000"/>
              </a:lnSpc>
              <a:spcAft>
                <a:spcPts val="800"/>
              </a:spcAft>
            </a:pPr>
            <a:r>
              <a:rPr lang="en-CA"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Limited personally identifiable information</a:t>
            </a:r>
          </a:p>
          <a:p>
            <a:pPr lvl="1">
              <a:lnSpc>
                <a:spcPct val="107000"/>
              </a:lnSpc>
              <a:spcAft>
                <a:spcPts val="800"/>
              </a:spcAft>
            </a:pPr>
            <a:r>
              <a:rPr lang="en-CA"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High level of diversity E.G., Apache http access and error logs, Windows Active Directory events</a:t>
            </a:r>
            <a:endPar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CA" dirty="0">
              <a:solidFill>
                <a:srgbClr val="373A3C"/>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dirty="0">
                <a:solidFill>
                  <a:srgbClr val="373A3C"/>
                </a:solidFill>
                <a:latin typeface="Arial" panose="020B0604020202020204" pitchFamily="34" charset="0"/>
                <a:ea typeface="Times New Roman" panose="02020603050405020304" pitchFamily="18" charset="0"/>
                <a:cs typeface="Times New Roman" panose="02020603050405020304" pitchFamily="18" charset="0"/>
              </a:rPr>
              <a:t>Shortage of skilled cyber security professionals (ISC2, 2021)</a:t>
            </a:r>
          </a:p>
          <a:p>
            <a:pPr>
              <a:lnSpc>
                <a:spcPct val="107000"/>
              </a:lnSpc>
              <a:spcAft>
                <a:spcPts val="800"/>
              </a:spcAft>
            </a:pPr>
            <a:r>
              <a:rPr lang="en-CA" dirty="0">
                <a:solidFill>
                  <a:srgbClr val="373A3C"/>
                </a:solidFill>
                <a:latin typeface="Arial" panose="020B0604020202020204" pitchFamily="34" charset="0"/>
                <a:ea typeface="Times New Roman" panose="02020603050405020304" pitchFamily="18" charset="0"/>
                <a:cs typeface="Times New Roman" panose="02020603050405020304" pitchFamily="18" charset="0"/>
              </a:rPr>
              <a:t>Realistic training may improve analysts’ ability to perform in real environments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800" i="1" dirty="0">
              <a:solidFill>
                <a:srgbClr val="373A3C"/>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39417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BC0D-D866-C90C-A8FE-F50C6C3AD55A}"/>
              </a:ext>
            </a:extLst>
          </p:cNvPr>
          <p:cNvSpPr>
            <a:spLocks noGrp="1"/>
          </p:cNvSpPr>
          <p:nvPr>
            <p:ph type="title"/>
          </p:nvPr>
        </p:nvSpPr>
        <p:spPr/>
        <p:txBody>
          <a:bodyPr/>
          <a:lstStyle/>
          <a:p>
            <a:br>
              <a:rPr lang="en-US" dirty="0"/>
            </a:br>
            <a:r>
              <a:rPr lang="en-US" dirty="0"/>
              <a:t>Risk Management</a:t>
            </a:r>
            <a:endParaRPr lang="en-CA" dirty="0"/>
          </a:p>
        </p:txBody>
      </p:sp>
      <p:sp>
        <p:nvSpPr>
          <p:cNvPr id="3" name="Content Placeholder 2">
            <a:extLst>
              <a:ext uri="{FF2B5EF4-FFF2-40B4-BE49-F238E27FC236}">
                <a16:creationId xmlns:a16="http://schemas.microsoft.com/office/drawing/2014/main" id="{7C0BD40E-3D43-D74F-A1AC-0B8034BDF0C8}"/>
              </a:ext>
            </a:extLst>
          </p:cNvPr>
          <p:cNvSpPr>
            <a:spLocks noGrp="1"/>
          </p:cNvSpPr>
          <p:nvPr>
            <p:ph idx="1"/>
          </p:nvPr>
        </p:nvSpPr>
        <p:spPr/>
        <p:txBody>
          <a:bodyPr>
            <a:normAutofit/>
          </a:bodyPr>
          <a:lstStyle/>
          <a:p>
            <a:pPr>
              <a:lnSpc>
                <a:spcPct val="107000"/>
              </a:lnSpc>
              <a:spcAft>
                <a:spcPts val="800"/>
              </a:spcAft>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Some</a:t>
            </a:r>
            <a:r>
              <a:rPr lang="en-CA" dirty="0">
                <a:solidFill>
                  <a:srgbClr val="373A3C"/>
                </a:solidFill>
                <a:latin typeface="Arial" panose="020B0604020202020204" pitchFamily="34" charset="0"/>
                <a:ea typeface="Times New Roman" panose="02020603050405020304" pitchFamily="18" charset="0"/>
                <a:cs typeface="Times New Roman" panose="02020603050405020304" pitchFamily="18" charset="0"/>
              </a:rPr>
              <a:t> </a:t>
            </a: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public datasets include both benign and documented attack events in raw formats suitable for developing initial transformation programs and testing for attack events known to exist</a:t>
            </a:r>
          </a:p>
          <a:p>
            <a:pPr>
              <a:lnSpc>
                <a:spcPct val="107000"/>
              </a:lnSpc>
              <a:spcAft>
                <a:spcPts val="800"/>
              </a:spcAft>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Hardware and software needed to develop a cyber range and analysis laboratory is in place, no external financial support is required</a:t>
            </a:r>
          </a:p>
          <a:p>
            <a:pPr>
              <a:lnSpc>
                <a:spcPct val="107000"/>
              </a:lnSpc>
              <a:spcAft>
                <a:spcPts val="800"/>
              </a:spcAft>
            </a:pPr>
            <a:r>
              <a:rPr lang="en-CA" dirty="0">
                <a:solidFill>
                  <a:srgbClr val="373A3C"/>
                </a:solidFill>
                <a:latin typeface="Arial" panose="020B0604020202020204" pitchFamily="34" charset="0"/>
                <a:ea typeface="Times New Roman" panose="02020603050405020304" pitchFamily="18" charset="0"/>
                <a:cs typeface="Times New Roman" panose="02020603050405020304" pitchFamily="18" charset="0"/>
              </a:rPr>
              <a:t>Multiple years of professional experience working with security event logs and investigation platforms and holds multiple SANS GIAC certifications related to this research area</a:t>
            </a:r>
          </a:p>
          <a:p>
            <a:pPr>
              <a:lnSpc>
                <a:spcPct val="107000"/>
              </a:lnSpc>
              <a:spcAft>
                <a:spcPts val="800"/>
              </a:spcAft>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Many information security community connections from which to draw testing participants</a:t>
            </a:r>
          </a:p>
          <a:p>
            <a:pPr>
              <a:lnSpc>
                <a:spcPct val="107000"/>
              </a:lnSpc>
              <a:spcAft>
                <a:spcPts val="800"/>
              </a:spcAft>
            </a:pPr>
            <a:r>
              <a:rPr lang="en-CA" dirty="0">
                <a:solidFill>
                  <a:srgbClr val="373A3C"/>
                </a:solidFill>
                <a:latin typeface="Arial" panose="020B0604020202020204" pitchFamily="34" charset="0"/>
                <a:ea typeface="Times New Roman" panose="02020603050405020304" pitchFamily="18" charset="0"/>
                <a:cs typeface="Times New Roman" panose="02020603050405020304" pitchFamily="18" charset="0"/>
              </a:rPr>
              <a:t>Extra time allocated to riskiest stages of the project</a:t>
            </a:r>
            <a:endParaRPr lang="en-CA" sz="1800" dirty="0">
              <a:solidFill>
                <a:srgbClr val="373A3C"/>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57591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BC0D-D866-C90C-A8FE-F50C6C3AD55A}"/>
              </a:ext>
            </a:extLst>
          </p:cNvPr>
          <p:cNvSpPr>
            <a:spLocks noGrp="1"/>
          </p:cNvSpPr>
          <p:nvPr>
            <p:ph type="title"/>
          </p:nvPr>
        </p:nvSpPr>
        <p:spPr>
          <a:xfrm>
            <a:off x="581192" y="702156"/>
            <a:ext cx="11029616" cy="1013800"/>
          </a:xfrm>
        </p:spPr>
        <p:txBody>
          <a:bodyPr>
            <a:normAutofit/>
          </a:bodyPr>
          <a:lstStyle/>
          <a:p>
            <a:br>
              <a:rPr lang="en-US" dirty="0"/>
            </a:br>
            <a:r>
              <a:rPr lang="en-US" dirty="0"/>
              <a:t>Project Timeline</a:t>
            </a:r>
            <a:endParaRPr lang="en-CA" dirty="0"/>
          </a:p>
        </p:txBody>
      </p:sp>
      <p:sp>
        <p:nvSpPr>
          <p:cNvPr id="10" name="Rectangle 9">
            <a:extLst>
              <a:ext uri="{FF2B5EF4-FFF2-40B4-BE49-F238E27FC236}">
                <a16:creationId xmlns:a16="http://schemas.microsoft.com/office/drawing/2014/main" id="{2E32075D-9299-4657-87D7-B9987B7FD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0BD40E-3D43-D74F-A1AC-0B8034BDF0C8}"/>
              </a:ext>
            </a:extLst>
          </p:cNvPr>
          <p:cNvSpPr>
            <a:spLocks noGrp="1"/>
          </p:cNvSpPr>
          <p:nvPr>
            <p:ph idx="1"/>
          </p:nvPr>
        </p:nvSpPr>
        <p:spPr>
          <a:xfrm>
            <a:off x="8927868" y="2180496"/>
            <a:ext cx="2682937" cy="4045683"/>
          </a:xfrm>
        </p:spPr>
        <p:txBody>
          <a:bodyPr>
            <a:normAutofit/>
          </a:bodyPr>
          <a:lstStyle/>
          <a:p>
            <a:pPr>
              <a:spcAft>
                <a:spcPts val="800"/>
              </a:spcAft>
            </a:pPr>
            <a:r>
              <a:rPr lang="en-CA" sz="1700" dirty="0">
                <a:latin typeface="Arial" panose="020B0604020202020204" pitchFamily="34" charset="0"/>
                <a:ea typeface="Times New Roman" panose="02020603050405020304" pitchFamily="18" charset="0"/>
                <a:cs typeface="Times New Roman" panose="02020603050405020304" pitchFamily="18" charset="0"/>
              </a:rPr>
              <a:t>Duration 6 months</a:t>
            </a:r>
          </a:p>
          <a:p>
            <a:pPr>
              <a:spcAft>
                <a:spcPts val="800"/>
              </a:spcAft>
            </a:pPr>
            <a:r>
              <a:rPr lang="en-CA" sz="1700" dirty="0">
                <a:effectLst/>
                <a:latin typeface="Arial" panose="020B0604020202020204" pitchFamily="34" charset="0"/>
                <a:ea typeface="Times New Roman" panose="02020603050405020304" pitchFamily="18" charset="0"/>
                <a:cs typeface="Times New Roman" panose="02020603050405020304" pitchFamily="18" charset="0"/>
              </a:rPr>
              <a:t>Start dates module dependant</a:t>
            </a:r>
          </a:p>
          <a:p>
            <a:pPr>
              <a:spcAft>
                <a:spcPts val="800"/>
              </a:spcAft>
            </a:pPr>
            <a:r>
              <a:rPr lang="en-CA" sz="1700" dirty="0">
                <a:latin typeface="Arial" panose="020B0604020202020204" pitchFamily="34" charset="0"/>
                <a:ea typeface="Times New Roman" panose="02020603050405020304" pitchFamily="18" charset="0"/>
                <a:cs typeface="Times New Roman" panose="02020603050405020304" pitchFamily="18" charset="0"/>
              </a:rPr>
              <a:t>Timelines reviewed / revised every 14 days</a:t>
            </a:r>
          </a:p>
        </p:txBody>
      </p:sp>
      <p:pic>
        <p:nvPicPr>
          <p:cNvPr id="9" name="Picture 8">
            <a:extLst>
              <a:ext uri="{FF2B5EF4-FFF2-40B4-BE49-F238E27FC236}">
                <a16:creationId xmlns:a16="http://schemas.microsoft.com/office/drawing/2014/main" id="{1CB814F9-0E80-5382-68A6-A70535686590}"/>
              </a:ext>
            </a:extLst>
          </p:cNvPr>
          <p:cNvPicPr>
            <a:picLocks noChangeAspect="1"/>
          </p:cNvPicPr>
          <p:nvPr/>
        </p:nvPicPr>
        <p:blipFill>
          <a:blip r:embed="rId3"/>
          <a:stretch>
            <a:fillRect/>
          </a:stretch>
        </p:blipFill>
        <p:spPr>
          <a:xfrm>
            <a:off x="429904" y="2160037"/>
            <a:ext cx="8414836" cy="4076791"/>
          </a:xfrm>
          <a:prstGeom prst="rect">
            <a:avLst/>
          </a:prstGeom>
        </p:spPr>
      </p:pic>
    </p:spTree>
    <p:extLst>
      <p:ext uri="{BB962C8B-B14F-4D97-AF65-F5344CB8AC3E}">
        <p14:creationId xmlns:p14="http://schemas.microsoft.com/office/powerpoint/2010/main" val="3744637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dleece@firstfiretech.ca</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BC0D-D866-C90C-A8FE-F50C6C3AD55A}"/>
              </a:ext>
            </a:extLst>
          </p:cNvPr>
          <p:cNvSpPr>
            <a:spLocks noGrp="1"/>
          </p:cNvSpPr>
          <p:nvPr>
            <p:ph type="title"/>
          </p:nvPr>
        </p:nvSpPr>
        <p:spPr/>
        <p:txBody>
          <a:bodyPr/>
          <a:lstStyle/>
          <a:p>
            <a:br>
              <a:rPr lang="en-US" dirty="0"/>
            </a:br>
            <a:r>
              <a:rPr lang="en-US" dirty="0"/>
              <a:t>References</a:t>
            </a:r>
            <a:endParaRPr lang="en-CA" dirty="0"/>
          </a:p>
        </p:txBody>
      </p:sp>
      <p:sp>
        <p:nvSpPr>
          <p:cNvPr id="3" name="Content Placeholder 2">
            <a:extLst>
              <a:ext uri="{FF2B5EF4-FFF2-40B4-BE49-F238E27FC236}">
                <a16:creationId xmlns:a16="http://schemas.microsoft.com/office/drawing/2014/main" id="{7C0BD40E-3D43-D74F-A1AC-0B8034BDF0C8}"/>
              </a:ext>
            </a:extLst>
          </p:cNvPr>
          <p:cNvSpPr>
            <a:spLocks noGrp="1"/>
          </p:cNvSpPr>
          <p:nvPr>
            <p:ph idx="1"/>
          </p:nvPr>
        </p:nvSpPr>
        <p:spPr/>
        <p:txBody>
          <a:bodyPr>
            <a:normAutofit/>
          </a:bodyPr>
          <a:lstStyle/>
          <a:p>
            <a:pPr>
              <a:lnSpc>
                <a:spcPct val="107000"/>
              </a:lnSpc>
              <a:spcAft>
                <a:spcPts val="800"/>
              </a:spcAft>
            </a:pPr>
            <a:r>
              <a:rPr lang="en-CA" sz="1800" i="1" dirty="0">
                <a:solidFill>
                  <a:srgbClr val="373A3C"/>
                </a:solidFill>
                <a:effectLst/>
                <a:latin typeface="Arial" panose="020B0604020202020204" pitchFamily="34" charset="0"/>
                <a:ea typeface="Times New Roman" panose="02020603050405020304" pitchFamily="18" charset="0"/>
              </a:rPr>
              <a:t>BCS. (2022) Academic Accreditation guidelines. Swindon: BCS The Chartered Institute for IT</a:t>
            </a:r>
          </a:p>
          <a:p>
            <a:pPr>
              <a:lnSpc>
                <a:spcPct val="107000"/>
              </a:lnSpc>
              <a:spcAft>
                <a:spcPts val="800"/>
              </a:spcAft>
            </a:pPr>
            <a:r>
              <a:rPr lang="en-CA" sz="1800" i="1" dirty="0" err="1">
                <a:solidFill>
                  <a:srgbClr val="373A3C"/>
                </a:solidFill>
                <a:effectLst/>
                <a:latin typeface="Arial" panose="020B0604020202020204" pitchFamily="34" charset="0"/>
                <a:ea typeface="Times New Roman" panose="02020603050405020304" pitchFamily="18" charset="0"/>
              </a:rPr>
              <a:t>Bresniker</a:t>
            </a:r>
            <a:r>
              <a:rPr lang="en-CA" sz="1800" i="1" dirty="0">
                <a:solidFill>
                  <a:srgbClr val="373A3C"/>
                </a:solidFill>
                <a:effectLst/>
                <a:latin typeface="Arial" panose="020B0604020202020204" pitchFamily="34" charset="0"/>
                <a:ea typeface="Times New Roman" panose="02020603050405020304" pitchFamily="18" charset="0"/>
              </a:rPr>
              <a:t>, K., </a:t>
            </a:r>
            <a:r>
              <a:rPr lang="en-CA" sz="1800" i="1" dirty="0" err="1">
                <a:solidFill>
                  <a:srgbClr val="373A3C"/>
                </a:solidFill>
                <a:effectLst/>
                <a:latin typeface="Arial" panose="020B0604020202020204" pitchFamily="34" charset="0"/>
                <a:ea typeface="Times New Roman" panose="02020603050405020304" pitchFamily="18" charset="0"/>
              </a:rPr>
              <a:t>Gavrilovska</a:t>
            </a:r>
            <a:r>
              <a:rPr lang="en-CA" sz="1800" i="1" dirty="0">
                <a:solidFill>
                  <a:srgbClr val="373A3C"/>
                </a:solidFill>
                <a:effectLst/>
                <a:latin typeface="Arial" panose="020B0604020202020204" pitchFamily="34" charset="0"/>
                <a:ea typeface="Times New Roman" panose="02020603050405020304" pitchFamily="18" charset="0"/>
              </a:rPr>
              <a:t>, A., Holt, J., </a:t>
            </a:r>
            <a:r>
              <a:rPr lang="en-CA" sz="1800" i="1" dirty="0" err="1">
                <a:solidFill>
                  <a:srgbClr val="373A3C"/>
                </a:solidFill>
                <a:effectLst/>
                <a:latin typeface="Arial" panose="020B0604020202020204" pitchFamily="34" charset="0"/>
                <a:ea typeface="Times New Roman" panose="02020603050405020304" pitchFamily="18" charset="0"/>
              </a:rPr>
              <a:t>Milojicic</a:t>
            </a:r>
            <a:r>
              <a:rPr lang="en-CA" sz="1800" i="1" dirty="0">
                <a:solidFill>
                  <a:srgbClr val="373A3C"/>
                </a:solidFill>
                <a:effectLst/>
                <a:latin typeface="Arial" panose="020B0604020202020204" pitchFamily="34" charset="0"/>
                <a:ea typeface="Times New Roman" panose="02020603050405020304" pitchFamily="18" charset="0"/>
              </a:rPr>
              <a:t>, D. &amp; Tran, T. (2019) Grand Challenge: Applying Artificial Intelligence and Machine Learning to Cybersecurity. Computer 52(12): 45-52.</a:t>
            </a:r>
          </a:p>
          <a:p>
            <a:pPr>
              <a:lnSpc>
                <a:spcPct val="107000"/>
              </a:lnSpc>
              <a:spcAft>
                <a:spcPts val="800"/>
              </a:spcAft>
            </a:pPr>
            <a:r>
              <a:rPr lang="en-US" sz="1800" i="1" dirty="0">
                <a:solidFill>
                  <a:srgbClr val="373A3C"/>
                </a:solidFill>
                <a:effectLst/>
                <a:latin typeface="Arial" panose="020B0604020202020204" pitchFamily="34" charset="0"/>
                <a:ea typeface="Times New Roman" panose="02020603050405020304" pitchFamily="18" charset="0"/>
              </a:rPr>
              <a:t>Elastic. (2022) Elastic Common Schema: Normalizing Your Data with ECS. Available from: https://www.elastic.co/what-is/ecs [Accessed 19 August 2022].</a:t>
            </a:r>
          </a:p>
          <a:p>
            <a:pPr>
              <a:lnSpc>
                <a:spcPct val="107000"/>
              </a:lnSpc>
              <a:spcAft>
                <a:spcPts val="800"/>
              </a:spcAft>
            </a:pPr>
            <a:r>
              <a:rPr lang="en-US" sz="1800" i="1" dirty="0">
                <a:solidFill>
                  <a:srgbClr val="373A3C"/>
                </a:solidFill>
                <a:effectLst/>
                <a:latin typeface="Arial" panose="020B0604020202020204" pitchFamily="34" charset="0"/>
                <a:ea typeface="Times New Roman" panose="02020603050405020304" pitchFamily="18" charset="0"/>
              </a:rPr>
              <a:t>Essex (n.d.) MSc Cyber Security Project. Available from: https://online.essex.ac.uk/wp-content/uploads/One-page-module-guides/Computing/CYSPROJ.pdf [Accessed 19 August 2022].</a:t>
            </a:r>
            <a:endParaRPr lang="en-CA" i="1" dirty="0">
              <a:solidFill>
                <a:srgbClr val="373A3C"/>
              </a:solidFill>
              <a:latin typeface="Arial" panose="020B0604020202020204" pitchFamily="34" charset="0"/>
              <a:ea typeface="Times New Roman" panose="02020603050405020304" pitchFamily="18" charset="0"/>
            </a:endParaRPr>
          </a:p>
          <a:p>
            <a:pPr>
              <a:lnSpc>
                <a:spcPct val="107000"/>
              </a:lnSpc>
              <a:spcAft>
                <a:spcPts val="800"/>
              </a:spcAft>
            </a:pPr>
            <a:r>
              <a:rPr lang="en-US" sz="1800" i="1" dirty="0">
                <a:solidFill>
                  <a:srgbClr val="373A3C"/>
                </a:solidFill>
                <a:effectLst/>
                <a:latin typeface="Arial" panose="020B0604020202020204" pitchFamily="34" charset="0"/>
                <a:ea typeface="Times New Roman" panose="02020603050405020304" pitchFamily="18" charset="0"/>
              </a:rPr>
              <a:t>ICS2 (2021) The Cybersecurity Workforce Gap. Available from: https://www.isc2.org//-/media/ISC2/Research/2021/ISC2-Cybersecurity-Workforce-Study-2021.ashx [Accessed 18 July 2022].</a:t>
            </a:r>
            <a:endParaRPr lang="en-CA" sz="1800" i="1" dirty="0">
              <a:solidFill>
                <a:srgbClr val="373A3C"/>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700204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BC0D-D866-C90C-A8FE-F50C6C3AD55A}"/>
              </a:ext>
            </a:extLst>
          </p:cNvPr>
          <p:cNvSpPr>
            <a:spLocks noGrp="1"/>
          </p:cNvSpPr>
          <p:nvPr>
            <p:ph type="title"/>
          </p:nvPr>
        </p:nvSpPr>
        <p:spPr/>
        <p:txBody>
          <a:bodyPr/>
          <a:lstStyle/>
          <a:p>
            <a:br>
              <a:rPr lang="en-US" dirty="0"/>
            </a:br>
            <a:r>
              <a:rPr lang="en-US" dirty="0"/>
              <a:t>References</a:t>
            </a:r>
            <a:endParaRPr lang="en-CA" dirty="0"/>
          </a:p>
        </p:txBody>
      </p:sp>
      <p:sp>
        <p:nvSpPr>
          <p:cNvPr id="3" name="Content Placeholder 2">
            <a:extLst>
              <a:ext uri="{FF2B5EF4-FFF2-40B4-BE49-F238E27FC236}">
                <a16:creationId xmlns:a16="http://schemas.microsoft.com/office/drawing/2014/main" id="{7C0BD40E-3D43-D74F-A1AC-0B8034BDF0C8}"/>
              </a:ext>
            </a:extLst>
          </p:cNvPr>
          <p:cNvSpPr>
            <a:spLocks noGrp="1"/>
          </p:cNvSpPr>
          <p:nvPr>
            <p:ph idx="1"/>
          </p:nvPr>
        </p:nvSpPr>
        <p:spPr/>
        <p:txBody>
          <a:bodyPr>
            <a:normAutofit fontScale="92500" lnSpcReduction="10000"/>
          </a:bodyPr>
          <a:lstStyle/>
          <a:p>
            <a:pPr>
              <a:lnSpc>
                <a:spcPct val="107000"/>
              </a:lnSpc>
              <a:spcAft>
                <a:spcPts val="800"/>
              </a:spcAft>
            </a:pPr>
            <a:r>
              <a:rPr lang="en-CA" sz="1800" i="1" dirty="0" err="1">
                <a:solidFill>
                  <a:srgbClr val="373A3C"/>
                </a:solidFill>
                <a:effectLst/>
                <a:latin typeface="Arial" panose="020B0604020202020204" pitchFamily="34" charset="0"/>
                <a:ea typeface="Times New Roman" panose="02020603050405020304" pitchFamily="18" charset="0"/>
              </a:rPr>
              <a:t>LaFerrera</a:t>
            </a:r>
            <a:r>
              <a:rPr lang="en-CA" sz="1800" i="1" dirty="0">
                <a:solidFill>
                  <a:srgbClr val="373A3C"/>
                </a:solidFill>
                <a:effectLst/>
                <a:latin typeface="Arial" panose="020B0604020202020204" pitchFamily="34" charset="0"/>
                <a:ea typeface="Times New Roman" panose="02020603050405020304" pitchFamily="18" charset="0"/>
              </a:rPr>
              <a:t>, M. (2022) Introducing Synthetic Adversarial Log Objects (SALO). Available from: https://www.splunk.com/en_us/blog/security/introducing-synthetic-adversarial-log-objects-salo.html [Accessed 6 August 2022].</a:t>
            </a:r>
          </a:p>
          <a:p>
            <a:pPr>
              <a:lnSpc>
                <a:spcPct val="107000"/>
              </a:lnSpc>
              <a:spcAft>
                <a:spcPts val="800"/>
              </a:spcAft>
            </a:pPr>
            <a:r>
              <a:rPr lang="en-CA" sz="1800" i="1" dirty="0" err="1">
                <a:solidFill>
                  <a:srgbClr val="373A3C"/>
                </a:solidFill>
                <a:effectLst/>
                <a:latin typeface="Arial" panose="020B0604020202020204" pitchFamily="34" charset="0"/>
                <a:ea typeface="Times New Roman" panose="02020603050405020304" pitchFamily="18" charset="0"/>
              </a:rPr>
              <a:t>Manokha</a:t>
            </a:r>
            <a:r>
              <a:rPr lang="en-CA" sz="1800" i="1" dirty="0">
                <a:solidFill>
                  <a:srgbClr val="373A3C"/>
                </a:solidFill>
                <a:effectLst/>
                <a:latin typeface="Arial" panose="020B0604020202020204" pitchFamily="34" charset="0"/>
                <a:ea typeface="Times New Roman" panose="02020603050405020304" pitchFamily="18" charset="0"/>
              </a:rPr>
              <a:t>, I. (2018) Surveillance: The DNA of Platform Capital-The Case of Cambridge Analytica Put into Perspective. Theory &amp; Event. 21(4):891-913. Available from: https://muse.jhu.edu/article/707015 [Accessed 19 August 2022].</a:t>
            </a:r>
          </a:p>
          <a:p>
            <a:pPr>
              <a:lnSpc>
                <a:spcPct val="107000"/>
              </a:lnSpc>
              <a:spcAft>
                <a:spcPts val="800"/>
              </a:spcAft>
            </a:pPr>
            <a:r>
              <a:rPr lang="en-CA" sz="1800" i="1" dirty="0">
                <a:solidFill>
                  <a:srgbClr val="373A3C"/>
                </a:solidFill>
                <a:effectLst/>
                <a:latin typeface="Arial" panose="020B0604020202020204" pitchFamily="34" charset="0"/>
                <a:ea typeface="Times New Roman" panose="02020603050405020304" pitchFamily="18" charset="0"/>
              </a:rPr>
              <a:t>Rashid, A., </a:t>
            </a:r>
            <a:r>
              <a:rPr lang="en-CA" sz="1800" i="1" dirty="0" err="1">
                <a:solidFill>
                  <a:srgbClr val="373A3C"/>
                </a:solidFill>
                <a:effectLst/>
                <a:latin typeface="Arial" panose="020B0604020202020204" pitchFamily="34" charset="0"/>
                <a:ea typeface="Times New Roman" panose="02020603050405020304" pitchFamily="18" charset="0"/>
              </a:rPr>
              <a:t>Chivers</a:t>
            </a:r>
            <a:r>
              <a:rPr lang="en-CA" sz="1800" i="1" dirty="0">
                <a:solidFill>
                  <a:srgbClr val="373A3C"/>
                </a:solidFill>
                <a:effectLst/>
                <a:latin typeface="Arial" panose="020B0604020202020204" pitchFamily="34" charset="0"/>
                <a:ea typeface="Times New Roman" panose="02020603050405020304" pitchFamily="18" charset="0"/>
              </a:rPr>
              <a:t>, H., </a:t>
            </a:r>
            <a:r>
              <a:rPr lang="en-CA" sz="1800" i="1" dirty="0" err="1">
                <a:solidFill>
                  <a:srgbClr val="373A3C"/>
                </a:solidFill>
                <a:effectLst/>
                <a:latin typeface="Arial" panose="020B0604020202020204" pitchFamily="34" charset="0"/>
                <a:ea typeface="Times New Roman" panose="02020603050405020304" pitchFamily="18" charset="0"/>
              </a:rPr>
              <a:t>Danezis</a:t>
            </a:r>
            <a:r>
              <a:rPr lang="en-CA" sz="1800" i="1" dirty="0">
                <a:solidFill>
                  <a:srgbClr val="373A3C"/>
                </a:solidFill>
                <a:effectLst/>
                <a:latin typeface="Arial" panose="020B0604020202020204" pitchFamily="34" charset="0"/>
                <a:ea typeface="Times New Roman" panose="02020603050405020304" pitchFamily="18" charset="0"/>
              </a:rPr>
              <a:t>, G., </a:t>
            </a:r>
            <a:r>
              <a:rPr lang="en-CA" sz="1800" i="1" dirty="0" err="1">
                <a:solidFill>
                  <a:srgbClr val="373A3C"/>
                </a:solidFill>
                <a:effectLst/>
                <a:latin typeface="Arial" panose="020B0604020202020204" pitchFamily="34" charset="0"/>
                <a:ea typeface="Times New Roman" panose="02020603050405020304" pitchFamily="18" charset="0"/>
              </a:rPr>
              <a:t>Lupu</a:t>
            </a:r>
            <a:r>
              <a:rPr lang="en-CA" sz="1800" i="1" dirty="0">
                <a:solidFill>
                  <a:srgbClr val="373A3C"/>
                </a:solidFill>
                <a:effectLst/>
                <a:latin typeface="Arial" panose="020B0604020202020204" pitchFamily="34" charset="0"/>
                <a:ea typeface="Times New Roman" panose="02020603050405020304" pitchFamily="18" charset="0"/>
              </a:rPr>
              <a:t>, E. &amp; Martin, A. (2021) </a:t>
            </a:r>
            <a:r>
              <a:rPr lang="en-CA" sz="1800" i="1" dirty="0" err="1">
                <a:solidFill>
                  <a:srgbClr val="373A3C"/>
                </a:solidFill>
                <a:effectLst/>
                <a:latin typeface="Arial" panose="020B0604020202020204" pitchFamily="34" charset="0"/>
                <a:ea typeface="Times New Roman" panose="02020603050405020304" pitchFamily="18" charset="0"/>
              </a:rPr>
              <a:t>CyBOK</a:t>
            </a:r>
            <a:r>
              <a:rPr lang="en-CA" sz="1800" i="1" dirty="0">
                <a:solidFill>
                  <a:srgbClr val="373A3C"/>
                </a:solidFill>
                <a:effectLst/>
                <a:latin typeface="Arial" panose="020B0604020202020204" pitchFamily="34" charset="0"/>
                <a:ea typeface="Times New Roman" panose="02020603050405020304" pitchFamily="18" charset="0"/>
              </a:rPr>
              <a:t>: Cyber Security Body of Knowledge. 2nd ed. United Kingdom: The National Cyber Security Centre  Available from: https://www.cybok.org/media/downloads/CyBOK_v1.1.0.pdf&gt; [Accessed 19 August 2022].</a:t>
            </a:r>
          </a:p>
          <a:p>
            <a:pPr>
              <a:lnSpc>
                <a:spcPct val="107000"/>
              </a:lnSpc>
              <a:spcAft>
                <a:spcPts val="800"/>
              </a:spcAft>
            </a:pPr>
            <a:r>
              <a:rPr lang="en-US" sz="1800" i="1" dirty="0">
                <a:solidFill>
                  <a:srgbClr val="373A3C"/>
                </a:solidFill>
                <a:effectLst/>
                <a:latin typeface="Arial" panose="020B0604020202020204" pitchFamily="34" charset="0"/>
                <a:ea typeface="Times New Roman" panose="02020603050405020304" pitchFamily="18" charset="0"/>
              </a:rPr>
              <a:t>Sommer, R. &amp; Paxson, V. (2010) ‘Outside the Closed World: On Using Machine Learning For Network Intrusion Detection’, 2010 IEEE Symposium on Security and Privacy. Berkeley, Oakland Ca, 16-19 May. New York: IEEE 305-316</a:t>
            </a:r>
            <a:endParaRPr lang="en-CA" sz="1800" i="1" dirty="0">
              <a:solidFill>
                <a:srgbClr val="373A3C"/>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74949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BC0D-D866-C90C-A8FE-F50C6C3AD55A}"/>
              </a:ext>
            </a:extLst>
          </p:cNvPr>
          <p:cNvSpPr>
            <a:spLocks noGrp="1"/>
          </p:cNvSpPr>
          <p:nvPr>
            <p:ph type="title"/>
          </p:nvPr>
        </p:nvSpPr>
        <p:spPr/>
        <p:txBody>
          <a:bodyPr/>
          <a:lstStyle/>
          <a:p>
            <a:br>
              <a:rPr lang="en-US" dirty="0"/>
            </a:br>
            <a:r>
              <a:rPr lang="en-US" dirty="0"/>
              <a:t>References</a:t>
            </a:r>
            <a:endParaRPr lang="en-CA" dirty="0"/>
          </a:p>
        </p:txBody>
      </p:sp>
      <p:sp>
        <p:nvSpPr>
          <p:cNvPr id="3" name="Content Placeholder 2">
            <a:extLst>
              <a:ext uri="{FF2B5EF4-FFF2-40B4-BE49-F238E27FC236}">
                <a16:creationId xmlns:a16="http://schemas.microsoft.com/office/drawing/2014/main" id="{7C0BD40E-3D43-D74F-A1AC-0B8034BDF0C8}"/>
              </a:ext>
            </a:extLst>
          </p:cNvPr>
          <p:cNvSpPr>
            <a:spLocks noGrp="1"/>
          </p:cNvSpPr>
          <p:nvPr>
            <p:ph idx="1"/>
          </p:nvPr>
        </p:nvSpPr>
        <p:spPr/>
        <p:txBody>
          <a:bodyPr>
            <a:normAutofit/>
          </a:bodyPr>
          <a:lstStyle/>
          <a:p>
            <a:pPr>
              <a:lnSpc>
                <a:spcPct val="107000"/>
              </a:lnSpc>
              <a:spcAft>
                <a:spcPts val="800"/>
              </a:spcAft>
            </a:pPr>
            <a:r>
              <a:rPr lang="en-CA" sz="1800" i="1" dirty="0">
                <a:solidFill>
                  <a:srgbClr val="373A3C"/>
                </a:solidFill>
                <a:effectLst/>
                <a:latin typeface="Arial" panose="020B0604020202020204" pitchFamily="34" charset="0"/>
                <a:ea typeface="Times New Roman" panose="02020603050405020304" pitchFamily="18" charset="0"/>
              </a:rPr>
              <a:t>Splunk. (2021) SALO Documentation - SALO v0.1.1 Documentation (Git Hub)  Available from: https://splunk.github.io/salo/ [Accessed 6 August 2022].</a:t>
            </a:r>
          </a:p>
          <a:p>
            <a:pPr>
              <a:lnSpc>
                <a:spcPct val="107000"/>
              </a:lnSpc>
              <a:spcAft>
                <a:spcPts val="800"/>
              </a:spcAft>
            </a:pPr>
            <a:r>
              <a:rPr lang="en-CA" sz="1800" i="1" dirty="0" err="1">
                <a:solidFill>
                  <a:srgbClr val="373A3C"/>
                </a:solidFill>
                <a:effectLst/>
                <a:latin typeface="Arial" panose="020B0604020202020204" pitchFamily="34" charset="0"/>
                <a:ea typeface="Times New Roman" panose="02020603050405020304" pitchFamily="18" charset="0"/>
              </a:rPr>
              <a:t>Trizna</a:t>
            </a:r>
            <a:r>
              <a:rPr lang="en-CA" sz="1800" i="1" dirty="0">
                <a:solidFill>
                  <a:srgbClr val="373A3C"/>
                </a:solidFill>
                <a:effectLst/>
                <a:latin typeface="Arial" panose="020B0604020202020204" pitchFamily="34" charset="0"/>
                <a:ea typeface="Times New Roman" panose="02020603050405020304" pitchFamily="18" charset="0"/>
              </a:rPr>
              <a:t>, D. (2020) Security Detections on Windows Events with Recurrent Neural Networks. Available from: https://ditrizna.medium.com/security-detections-on-windows-events-with-recurrent-neural-networks-346d0b2738fe [Accessed 6 August 2022].</a:t>
            </a:r>
          </a:p>
          <a:p>
            <a:pPr>
              <a:lnSpc>
                <a:spcPct val="107000"/>
              </a:lnSpc>
              <a:spcAft>
                <a:spcPts val="800"/>
              </a:spcAft>
            </a:pPr>
            <a:r>
              <a:rPr lang="en-CA" sz="1800" i="1" dirty="0" err="1">
                <a:solidFill>
                  <a:srgbClr val="373A3C"/>
                </a:solidFill>
                <a:effectLst/>
                <a:latin typeface="Arial" panose="020B0604020202020204" pitchFamily="34" charset="0"/>
                <a:ea typeface="Times New Roman" panose="02020603050405020304" pitchFamily="18" charset="0"/>
              </a:rPr>
              <a:t>Yichiet</a:t>
            </a:r>
            <a:r>
              <a:rPr lang="en-CA" sz="1800" i="1" dirty="0">
                <a:solidFill>
                  <a:srgbClr val="373A3C"/>
                </a:solidFill>
                <a:effectLst/>
                <a:latin typeface="Arial" panose="020B0604020202020204" pitchFamily="34" charset="0"/>
                <a:ea typeface="Times New Roman" panose="02020603050405020304" pitchFamily="18" charset="0"/>
              </a:rPr>
              <a:t>, A., </a:t>
            </a:r>
            <a:r>
              <a:rPr lang="en-CA" sz="1800" i="1" dirty="0" err="1">
                <a:solidFill>
                  <a:srgbClr val="373A3C"/>
                </a:solidFill>
                <a:effectLst/>
                <a:latin typeface="Arial" panose="020B0604020202020204" pitchFamily="34" charset="0"/>
                <a:ea typeface="Times New Roman" panose="02020603050405020304" pitchFamily="18" charset="0"/>
              </a:rPr>
              <a:t>Khaw</a:t>
            </a:r>
            <a:r>
              <a:rPr lang="en-CA" sz="1800" i="1" dirty="0">
                <a:solidFill>
                  <a:srgbClr val="373A3C"/>
                </a:solidFill>
                <a:effectLst/>
                <a:latin typeface="Arial" panose="020B0604020202020204" pitchFamily="34" charset="0"/>
                <a:ea typeface="Times New Roman" panose="02020603050405020304" pitchFamily="18" charset="0"/>
              </a:rPr>
              <a:t>, Y.-M. J., Gan, M.-L. &amp; </a:t>
            </a:r>
            <a:r>
              <a:rPr lang="en-CA" sz="1800" i="1" dirty="0" err="1">
                <a:solidFill>
                  <a:srgbClr val="373A3C"/>
                </a:solidFill>
                <a:effectLst/>
                <a:latin typeface="Arial" panose="020B0604020202020204" pitchFamily="34" charset="0"/>
                <a:ea typeface="Times New Roman" panose="02020603050405020304" pitchFamily="18" charset="0"/>
              </a:rPr>
              <a:t>Ponnusamy</a:t>
            </a:r>
            <a:r>
              <a:rPr lang="en-CA" sz="1800" i="1" dirty="0">
                <a:solidFill>
                  <a:srgbClr val="373A3C"/>
                </a:solidFill>
                <a:effectLst/>
                <a:latin typeface="Arial" panose="020B0604020202020204" pitchFamily="34" charset="0"/>
                <a:ea typeface="Times New Roman" panose="02020603050405020304" pitchFamily="18" charset="0"/>
              </a:rPr>
              <a:t>, V. (2022) A Semantic-Aware Log Generation Method for Network Activities. International Journal of Information Security. 21(3): 161-177. Available from: https://doi.org/10.1007/s10207-021-00547-6.</a:t>
            </a:r>
          </a:p>
        </p:txBody>
      </p:sp>
    </p:spTree>
    <p:extLst>
      <p:ext uri="{BB962C8B-B14F-4D97-AF65-F5344CB8AC3E}">
        <p14:creationId xmlns:p14="http://schemas.microsoft.com/office/powerpoint/2010/main" val="214555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Overview</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612170357"/>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4EEC-04F9-8C80-0CFA-2C8C6A793822}"/>
              </a:ext>
            </a:extLst>
          </p:cNvPr>
          <p:cNvSpPr>
            <a:spLocks noGrp="1"/>
          </p:cNvSpPr>
          <p:nvPr>
            <p:ph type="title"/>
          </p:nvPr>
        </p:nvSpPr>
        <p:spPr/>
        <p:txBody>
          <a:bodyPr/>
          <a:lstStyle/>
          <a:p>
            <a:r>
              <a:rPr lang="en-US" dirty="0"/>
              <a:t>Project Requirements</a:t>
            </a:r>
            <a:endParaRPr lang="en-CA" dirty="0"/>
          </a:p>
        </p:txBody>
      </p:sp>
      <p:sp>
        <p:nvSpPr>
          <p:cNvPr id="3" name="Content Placeholder 2">
            <a:extLst>
              <a:ext uri="{FF2B5EF4-FFF2-40B4-BE49-F238E27FC236}">
                <a16:creationId xmlns:a16="http://schemas.microsoft.com/office/drawing/2014/main" id="{654FA630-5F9A-CD03-CFAF-9FE198B208A1}"/>
              </a:ext>
            </a:extLst>
          </p:cNvPr>
          <p:cNvSpPr>
            <a:spLocks noGrp="1"/>
          </p:cNvSpPr>
          <p:nvPr>
            <p:ph idx="1"/>
          </p:nvPr>
        </p:nvSpPr>
        <p:spPr/>
        <p:txBody>
          <a:bodyPr/>
          <a:lstStyle/>
          <a:p>
            <a:r>
              <a:rPr lang="en-US" dirty="0"/>
              <a:t>Mandatory deliverable for MSc Cyber Security (Essex, n.d.)</a:t>
            </a:r>
          </a:p>
          <a:p>
            <a:r>
              <a:rPr lang="en-US" dirty="0"/>
              <a:t>British Computer Society (BCS) major projects criteria (BCS, 2022):</a:t>
            </a:r>
          </a:p>
          <a:p>
            <a:pPr lvl="1"/>
            <a:r>
              <a:rPr lang="en-US" dirty="0"/>
              <a:t>Demonstrate practical work using computing/IT technology</a:t>
            </a:r>
          </a:p>
          <a:p>
            <a:pPr lvl="1"/>
            <a:r>
              <a:rPr lang="en-US" dirty="0"/>
              <a:t>Problem definition and research objectives </a:t>
            </a:r>
          </a:p>
          <a:p>
            <a:pPr lvl="1"/>
            <a:r>
              <a:rPr lang="en-US" dirty="0"/>
              <a:t>Final report including results,  critical appraisal and lessons learned</a:t>
            </a:r>
          </a:p>
          <a:p>
            <a:r>
              <a:rPr lang="en-US" dirty="0"/>
              <a:t> Cyber Security Body of Knowledge (CYBOK) knowledge area topic (Essex, </a:t>
            </a:r>
            <a:r>
              <a:rPr lang="en-US" dirty="0" err="1"/>
              <a:t>n.d</a:t>
            </a:r>
            <a:r>
              <a:rPr lang="en-US" dirty="0"/>
              <a:t>)</a:t>
            </a:r>
          </a:p>
          <a:p>
            <a:endParaRPr lang="en-CA" dirty="0"/>
          </a:p>
        </p:txBody>
      </p:sp>
    </p:spTree>
    <p:extLst>
      <p:ext uri="{BB962C8B-B14F-4D97-AF65-F5344CB8AC3E}">
        <p14:creationId xmlns:p14="http://schemas.microsoft.com/office/powerpoint/2010/main" val="3241705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4EEC-04F9-8C80-0CFA-2C8C6A793822}"/>
              </a:ext>
            </a:extLst>
          </p:cNvPr>
          <p:cNvSpPr>
            <a:spLocks noGrp="1"/>
          </p:cNvSpPr>
          <p:nvPr>
            <p:ph type="title"/>
          </p:nvPr>
        </p:nvSpPr>
        <p:spPr/>
        <p:txBody>
          <a:bodyPr/>
          <a:lstStyle/>
          <a:p>
            <a:r>
              <a:rPr lang="en-US" dirty="0"/>
              <a:t>Requirements – Deliverables traceability</a:t>
            </a:r>
            <a:endParaRPr lang="en-CA" dirty="0"/>
          </a:p>
        </p:txBody>
      </p:sp>
      <p:graphicFrame>
        <p:nvGraphicFramePr>
          <p:cNvPr id="4" name="Table 4">
            <a:extLst>
              <a:ext uri="{FF2B5EF4-FFF2-40B4-BE49-F238E27FC236}">
                <a16:creationId xmlns:a16="http://schemas.microsoft.com/office/drawing/2014/main" id="{09F69DC4-2EDC-F926-7F90-6420155EEE13}"/>
              </a:ext>
            </a:extLst>
          </p:cNvPr>
          <p:cNvGraphicFramePr>
            <a:graphicFrameLocks noGrp="1"/>
          </p:cNvGraphicFramePr>
          <p:nvPr>
            <p:ph idx="1"/>
            <p:extLst>
              <p:ext uri="{D42A27DB-BD31-4B8C-83A1-F6EECF244321}">
                <p14:modId xmlns:p14="http://schemas.microsoft.com/office/powerpoint/2010/main" val="2883175747"/>
              </p:ext>
            </p:extLst>
          </p:nvPr>
        </p:nvGraphicFramePr>
        <p:xfrm>
          <a:off x="581025" y="2181225"/>
          <a:ext cx="11029950" cy="44246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144098793"/>
                    </a:ext>
                  </a:extLst>
                </a:gridCol>
                <a:gridCol w="5514975">
                  <a:extLst>
                    <a:ext uri="{9D8B030D-6E8A-4147-A177-3AD203B41FA5}">
                      <a16:colId xmlns:a16="http://schemas.microsoft.com/office/drawing/2014/main" val="1405472849"/>
                    </a:ext>
                  </a:extLst>
                </a:gridCol>
              </a:tblGrid>
              <a:tr h="370840">
                <a:tc>
                  <a:txBody>
                    <a:bodyPr/>
                    <a:lstStyle/>
                    <a:p>
                      <a:r>
                        <a:rPr lang="en-US" dirty="0"/>
                        <a:t>Requirement</a:t>
                      </a:r>
                      <a:endParaRPr lang="en-CA" dirty="0"/>
                    </a:p>
                  </a:txBody>
                  <a:tcPr/>
                </a:tc>
                <a:tc>
                  <a:txBody>
                    <a:bodyPr/>
                    <a:lstStyle/>
                    <a:p>
                      <a:r>
                        <a:rPr lang="en-US" dirty="0"/>
                        <a:t>Project activity or artefact</a:t>
                      </a:r>
                      <a:endParaRPr lang="en-CA" dirty="0"/>
                    </a:p>
                  </a:txBody>
                  <a:tcPr/>
                </a:tc>
                <a:extLst>
                  <a:ext uri="{0D108BD9-81ED-4DB2-BD59-A6C34878D82A}">
                    <a16:rowId xmlns:a16="http://schemas.microsoft.com/office/drawing/2014/main" val="1211242767"/>
                  </a:ext>
                </a:extLst>
              </a:tr>
              <a:tr h="370840">
                <a:tc>
                  <a:txBody>
                    <a:bodyPr/>
                    <a:lstStyle/>
                    <a:p>
                      <a:r>
                        <a:rPr lang="en-US" dirty="0"/>
                        <a:t>Demonstrate advanced understanding of problem and existing research</a:t>
                      </a:r>
                      <a:endParaRPr lang="en-CA" dirty="0"/>
                    </a:p>
                  </a:txBody>
                  <a:tcPr/>
                </a:tc>
                <a:tc>
                  <a:txBody>
                    <a:bodyPr/>
                    <a:lstStyle/>
                    <a:p>
                      <a:r>
                        <a:rPr lang="en-US" dirty="0"/>
                        <a:t>Literature Review</a:t>
                      </a:r>
                    </a:p>
                    <a:p>
                      <a:r>
                        <a:rPr lang="en-US" dirty="0"/>
                        <a:t>Research Question Development</a:t>
                      </a:r>
                    </a:p>
                    <a:p>
                      <a:endParaRPr lang="en-CA" dirty="0"/>
                    </a:p>
                  </a:txBody>
                  <a:tcPr/>
                </a:tc>
                <a:extLst>
                  <a:ext uri="{0D108BD9-81ED-4DB2-BD59-A6C34878D82A}">
                    <a16:rowId xmlns:a16="http://schemas.microsoft.com/office/drawing/2014/main" val="4003763272"/>
                  </a:ext>
                </a:extLst>
              </a:tr>
              <a:tr h="370840">
                <a:tc>
                  <a:txBody>
                    <a:bodyPr/>
                    <a:lstStyle/>
                    <a:p>
                      <a:r>
                        <a:rPr lang="en-US" dirty="0"/>
                        <a:t>Demonstrate originality in knowledge application</a:t>
                      </a:r>
                      <a:endParaRPr lang="en-CA" dirty="0"/>
                    </a:p>
                  </a:txBody>
                  <a:tcPr/>
                </a:tc>
                <a:tc>
                  <a:txBody>
                    <a:bodyPr/>
                    <a:lstStyle/>
                    <a:p>
                      <a:r>
                        <a:rPr lang="en-US" dirty="0"/>
                        <a:t>Pursuit of anonymization over AI for data generation</a:t>
                      </a:r>
                      <a:endParaRPr lang="en-CA" dirty="0"/>
                    </a:p>
                  </a:txBody>
                  <a:tcPr/>
                </a:tc>
                <a:extLst>
                  <a:ext uri="{0D108BD9-81ED-4DB2-BD59-A6C34878D82A}">
                    <a16:rowId xmlns:a16="http://schemas.microsoft.com/office/drawing/2014/main" val="555751297"/>
                  </a:ext>
                </a:extLst>
              </a:tr>
              <a:tr h="370840">
                <a:tc>
                  <a:txBody>
                    <a:bodyPr/>
                    <a:lstStyle/>
                    <a:p>
                      <a:r>
                        <a:rPr lang="en-US" dirty="0"/>
                        <a:t>Demonstrate technical skill</a:t>
                      </a:r>
                      <a:endParaRPr lang="en-CA" dirty="0"/>
                    </a:p>
                  </a:txBody>
                  <a:tcPr/>
                </a:tc>
                <a:tc>
                  <a:txBody>
                    <a:bodyPr/>
                    <a:lstStyle/>
                    <a:p>
                      <a:r>
                        <a:rPr lang="en-US" dirty="0"/>
                        <a:t>Design and program an ETL pipeline</a:t>
                      </a:r>
                      <a:endParaRPr lang="en-CA" dirty="0"/>
                    </a:p>
                  </a:txBody>
                  <a:tcPr/>
                </a:tc>
                <a:extLst>
                  <a:ext uri="{0D108BD9-81ED-4DB2-BD59-A6C34878D82A}">
                    <a16:rowId xmlns:a16="http://schemas.microsoft.com/office/drawing/2014/main" val="1006626905"/>
                  </a:ext>
                </a:extLst>
              </a:tr>
              <a:tr h="370840">
                <a:tc>
                  <a:txBody>
                    <a:bodyPr/>
                    <a:lstStyle/>
                    <a:p>
                      <a:r>
                        <a:rPr lang="en-US" dirty="0"/>
                        <a:t>Demonstrate critical thinking and communication skills</a:t>
                      </a:r>
                      <a:endParaRPr lang="en-CA" dirty="0"/>
                    </a:p>
                  </a:txBody>
                  <a:tcPr/>
                </a:tc>
                <a:tc>
                  <a:txBody>
                    <a:bodyPr/>
                    <a:lstStyle/>
                    <a:p>
                      <a:r>
                        <a:rPr lang="en-US" dirty="0"/>
                        <a:t>Identity and articulate deanonymization risk likelihood</a:t>
                      </a:r>
                      <a:endParaRPr lang="en-CA" dirty="0"/>
                    </a:p>
                  </a:txBody>
                  <a:tcPr/>
                </a:tc>
                <a:extLst>
                  <a:ext uri="{0D108BD9-81ED-4DB2-BD59-A6C34878D82A}">
                    <a16:rowId xmlns:a16="http://schemas.microsoft.com/office/drawing/2014/main" val="3901345497"/>
                  </a:ext>
                </a:extLst>
              </a:tr>
              <a:tr h="370840">
                <a:tc>
                  <a:txBody>
                    <a:bodyPr/>
                    <a:lstStyle/>
                    <a:p>
                      <a:r>
                        <a:rPr lang="en-US" dirty="0"/>
                        <a:t>Demonstrate consideration of legal and ethical matters </a:t>
                      </a:r>
                      <a:endParaRPr lang="en-CA" dirty="0"/>
                    </a:p>
                  </a:txBody>
                  <a:tcPr/>
                </a:tc>
                <a:tc>
                  <a:txBody>
                    <a:bodyPr/>
                    <a:lstStyle/>
                    <a:p>
                      <a:r>
                        <a:rPr lang="en-US" dirty="0"/>
                        <a:t>Data privacy requirement reviews</a:t>
                      </a:r>
                      <a:endParaRPr lang="en-CA" dirty="0"/>
                    </a:p>
                  </a:txBody>
                  <a:tcPr/>
                </a:tc>
                <a:extLst>
                  <a:ext uri="{0D108BD9-81ED-4DB2-BD59-A6C34878D82A}">
                    <a16:rowId xmlns:a16="http://schemas.microsoft.com/office/drawing/2014/main" val="1626410998"/>
                  </a:ext>
                </a:extLst>
              </a:tr>
              <a:tr h="370840">
                <a:tc>
                  <a:txBody>
                    <a:bodyPr/>
                    <a:lstStyle/>
                    <a:p>
                      <a:r>
                        <a:rPr lang="en-US" dirty="0"/>
                        <a:t>CYBOK Knowledge Area based research</a:t>
                      </a:r>
                      <a:endParaRPr lang="en-CA" dirty="0"/>
                    </a:p>
                  </a:txBody>
                  <a:tcPr/>
                </a:tc>
                <a:tc>
                  <a:txBody>
                    <a:bodyPr/>
                    <a:lstStyle/>
                    <a:p>
                      <a:r>
                        <a:rPr lang="en-US" dirty="0"/>
                        <a:t>8.3 – Analysis methods</a:t>
                      </a:r>
                    </a:p>
                    <a:p>
                      <a:r>
                        <a:rPr lang="en-US" dirty="0"/>
                        <a:t>5.1 – Privacy as confidentiality</a:t>
                      </a:r>
                    </a:p>
                    <a:p>
                      <a:r>
                        <a:rPr lang="en-US" dirty="0"/>
                        <a:t>6.4 – Malware detection</a:t>
                      </a:r>
                      <a:endParaRPr lang="en-CA" dirty="0"/>
                    </a:p>
                  </a:txBody>
                  <a:tcPr/>
                </a:tc>
                <a:extLst>
                  <a:ext uri="{0D108BD9-81ED-4DB2-BD59-A6C34878D82A}">
                    <a16:rowId xmlns:a16="http://schemas.microsoft.com/office/drawing/2014/main" val="3496092324"/>
                  </a:ext>
                </a:extLst>
              </a:tr>
              <a:tr h="370840">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743639919"/>
                  </a:ext>
                </a:extLst>
              </a:tr>
              <a:tr h="370840">
                <a:tc>
                  <a:txBody>
                    <a:bodyPr/>
                    <a:lstStyle/>
                    <a:p>
                      <a:endParaRPr lang="en-CA" dirty="0"/>
                    </a:p>
                  </a:txBody>
                  <a:tcPr/>
                </a:tc>
                <a:tc>
                  <a:txBody>
                    <a:bodyPr/>
                    <a:lstStyle/>
                    <a:p>
                      <a:endParaRPr lang="en-CA" dirty="0"/>
                    </a:p>
                  </a:txBody>
                  <a:tcPr/>
                </a:tc>
                <a:extLst>
                  <a:ext uri="{0D108BD9-81ED-4DB2-BD59-A6C34878D82A}">
                    <a16:rowId xmlns:a16="http://schemas.microsoft.com/office/drawing/2014/main" val="2185454578"/>
                  </a:ext>
                </a:extLst>
              </a:tr>
            </a:tbl>
          </a:graphicData>
        </a:graphic>
      </p:graphicFrame>
    </p:spTree>
    <p:extLst>
      <p:ext uri="{BB962C8B-B14F-4D97-AF65-F5344CB8AC3E}">
        <p14:creationId xmlns:p14="http://schemas.microsoft.com/office/powerpoint/2010/main" val="131669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BC0D-D866-C90C-A8FE-F50C6C3AD55A}"/>
              </a:ext>
            </a:extLst>
          </p:cNvPr>
          <p:cNvSpPr>
            <a:spLocks noGrp="1"/>
          </p:cNvSpPr>
          <p:nvPr>
            <p:ph type="title"/>
          </p:nvPr>
        </p:nvSpPr>
        <p:spPr/>
        <p:txBody>
          <a:bodyPr/>
          <a:lstStyle/>
          <a:p>
            <a:br>
              <a:rPr lang="en-US" dirty="0"/>
            </a:br>
            <a:r>
              <a:rPr lang="en-US" dirty="0"/>
              <a:t>Contribution</a:t>
            </a:r>
            <a:endParaRPr lang="en-CA" dirty="0"/>
          </a:p>
        </p:txBody>
      </p:sp>
      <p:sp>
        <p:nvSpPr>
          <p:cNvPr id="3" name="Content Placeholder 2">
            <a:extLst>
              <a:ext uri="{FF2B5EF4-FFF2-40B4-BE49-F238E27FC236}">
                <a16:creationId xmlns:a16="http://schemas.microsoft.com/office/drawing/2014/main" id="{7C0BD40E-3D43-D74F-A1AC-0B8034BDF0C8}"/>
              </a:ext>
            </a:extLst>
          </p:cNvPr>
          <p:cNvSpPr>
            <a:spLocks noGrp="1"/>
          </p:cNvSpPr>
          <p:nvPr>
            <p:ph idx="1"/>
          </p:nvPr>
        </p:nvSpPr>
        <p:spPr/>
        <p:txBody>
          <a:bodyPr/>
          <a:lstStyle/>
          <a:p>
            <a:r>
              <a:rPr lang="en-CA" sz="1800" i="1" dirty="0">
                <a:solidFill>
                  <a:srgbClr val="373A3C"/>
                </a:solidFill>
                <a:effectLst/>
                <a:latin typeface="Arial" panose="020B0604020202020204" pitchFamily="34" charset="0"/>
                <a:ea typeface="Times New Roman" panose="02020603050405020304" pitchFamily="18" charset="0"/>
              </a:rPr>
              <a:t>“…specifics of the problem domain…(iv) the enormous variability of benign traffic, making it difficult to find stable notions of normality…” (Sommer &amp; Paxson, 2010)</a:t>
            </a:r>
          </a:p>
          <a:p>
            <a:r>
              <a:rPr lang="en-CA" i="1" dirty="0">
                <a:solidFill>
                  <a:srgbClr val="373A3C"/>
                </a:solidFill>
                <a:latin typeface="Arial" panose="020B0604020202020204" pitchFamily="34" charset="0"/>
              </a:rPr>
              <a:t>“…</a:t>
            </a:r>
            <a:r>
              <a:rPr lang="en-US" i="1" dirty="0">
                <a:solidFill>
                  <a:srgbClr val="373A3C"/>
                </a:solidFill>
                <a:latin typeface="Arial" panose="020B0604020202020204" pitchFamily="34" charset="0"/>
              </a:rPr>
              <a:t>training sets must be created to enable cybersecurity research so that new AI tools can be developed to enhance the effectiveness of current cybersecurity analysts…” (</a:t>
            </a:r>
            <a:r>
              <a:rPr lang="en-US" i="1" dirty="0" err="1">
                <a:solidFill>
                  <a:srgbClr val="373A3C"/>
                </a:solidFill>
                <a:latin typeface="Arial" panose="020B0604020202020204" pitchFamily="34" charset="0"/>
              </a:rPr>
              <a:t>Bresniker</a:t>
            </a:r>
            <a:r>
              <a:rPr lang="en-US" i="1" dirty="0">
                <a:solidFill>
                  <a:srgbClr val="373A3C"/>
                </a:solidFill>
                <a:latin typeface="Arial" panose="020B0604020202020204" pitchFamily="34" charset="0"/>
              </a:rPr>
              <a:t> et al, 2019)</a:t>
            </a:r>
          </a:p>
          <a:p>
            <a:pPr marL="0" indent="0">
              <a:buNone/>
            </a:pPr>
            <a:endParaRPr lang="en-CA" sz="1800" i="1" dirty="0">
              <a:solidFill>
                <a:srgbClr val="373A3C"/>
              </a:solidFill>
              <a:effectLst/>
              <a:latin typeface="Arial" panose="020B0604020202020204" pitchFamily="34" charset="0"/>
              <a:ea typeface="Times New Roman" panose="02020603050405020304" pitchFamily="18" charset="0"/>
            </a:endParaRPr>
          </a:p>
          <a:p>
            <a:r>
              <a:rPr lang="en-CA" sz="1800" i="1" dirty="0">
                <a:solidFill>
                  <a:srgbClr val="373A3C"/>
                </a:solidFill>
                <a:effectLst/>
                <a:latin typeface="Arial" panose="020B0604020202020204" pitchFamily="34" charset="0"/>
                <a:ea typeface="Times New Roman" panose="02020603050405020304" pitchFamily="18" charset="0"/>
              </a:rPr>
              <a:t>The proposed project supports cyber security training and research by providing:</a:t>
            </a:r>
          </a:p>
          <a:p>
            <a:pPr lvl="1"/>
            <a:r>
              <a:rPr lang="en-CA" i="1" dirty="0">
                <a:solidFill>
                  <a:srgbClr val="373A3C"/>
                </a:solidFill>
                <a:effectLst/>
                <a:latin typeface="Arial" panose="020B0604020202020204" pitchFamily="34" charset="0"/>
                <a:ea typeface="Times New Roman" panose="02020603050405020304" pitchFamily="18" charset="0"/>
              </a:rPr>
              <a:t> a mechanism for enabling access to current realistic security event data</a:t>
            </a:r>
          </a:p>
          <a:p>
            <a:pPr lvl="1"/>
            <a:r>
              <a:rPr lang="en-CA" i="1" dirty="0">
                <a:solidFill>
                  <a:srgbClr val="373A3C"/>
                </a:solidFill>
                <a:latin typeface="Arial" panose="020B0604020202020204" pitchFamily="34" charset="0"/>
                <a:ea typeface="Times New Roman" panose="02020603050405020304" pitchFamily="18" charset="0"/>
              </a:rPr>
              <a:t>An approach to maintaining </a:t>
            </a:r>
            <a:r>
              <a:rPr lang="en-CA" i="1" dirty="0">
                <a:solidFill>
                  <a:srgbClr val="373A3C"/>
                </a:solidFill>
                <a:effectLst/>
                <a:latin typeface="Arial" panose="020B0604020202020204" pitchFamily="34" charset="0"/>
                <a:ea typeface="Times New Roman" panose="02020603050405020304" pitchFamily="18" charset="0"/>
              </a:rPr>
              <a:t>confidentiality for the original data owner</a:t>
            </a:r>
          </a:p>
          <a:p>
            <a:pPr lvl="1"/>
            <a:r>
              <a:rPr lang="en-CA" i="1" dirty="0">
                <a:solidFill>
                  <a:srgbClr val="373A3C"/>
                </a:solidFill>
                <a:latin typeface="Arial" panose="020B0604020202020204" pitchFamily="34" charset="0"/>
              </a:rPr>
              <a:t>A mechanism to inject new attack indicators into an anonymized data set</a:t>
            </a:r>
            <a:endParaRPr lang="en-CA" dirty="0"/>
          </a:p>
        </p:txBody>
      </p:sp>
    </p:spTree>
    <p:extLst>
      <p:ext uri="{BB962C8B-B14F-4D97-AF65-F5344CB8AC3E}">
        <p14:creationId xmlns:p14="http://schemas.microsoft.com/office/powerpoint/2010/main" val="416692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BC0D-D866-C90C-A8FE-F50C6C3AD55A}"/>
              </a:ext>
            </a:extLst>
          </p:cNvPr>
          <p:cNvSpPr>
            <a:spLocks noGrp="1"/>
          </p:cNvSpPr>
          <p:nvPr>
            <p:ph type="title"/>
          </p:nvPr>
        </p:nvSpPr>
        <p:spPr/>
        <p:txBody>
          <a:bodyPr/>
          <a:lstStyle/>
          <a:p>
            <a:br>
              <a:rPr lang="en-US" dirty="0"/>
            </a:br>
            <a:r>
              <a:rPr lang="en-US" dirty="0"/>
              <a:t>Research questions</a:t>
            </a:r>
            <a:endParaRPr lang="en-CA" dirty="0"/>
          </a:p>
        </p:txBody>
      </p:sp>
      <p:sp>
        <p:nvSpPr>
          <p:cNvPr id="3" name="Content Placeholder 2">
            <a:extLst>
              <a:ext uri="{FF2B5EF4-FFF2-40B4-BE49-F238E27FC236}">
                <a16:creationId xmlns:a16="http://schemas.microsoft.com/office/drawing/2014/main" id="{7C0BD40E-3D43-D74F-A1AC-0B8034BDF0C8}"/>
              </a:ext>
            </a:extLst>
          </p:cNvPr>
          <p:cNvSpPr>
            <a:spLocks noGrp="1"/>
          </p:cNvSpPr>
          <p:nvPr>
            <p:ph idx="1"/>
          </p:nvPr>
        </p:nvSpPr>
        <p:spPr/>
        <p:txBody>
          <a:bodyPr>
            <a:normAutofit fontScale="92500" lnSpcReduction="10000"/>
          </a:bodyPr>
          <a:lstStyle/>
          <a:p>
            <a:pPr>
              <a:lnSpc>
                <a:spcPct val="107000"/>
              </a:lnSpc>
              <a:spcAft>
                <a:spcPts val="800"/>
              </a:spcAft>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How can security event logs be programmatically anonymized while retaining the key characteristics and data volumes needed for cyber security analyst intrusion detection skills training and research?</a:t>
            </a:r>
          </a:p>
          <a:p>
            <a:pPr>
              <a:lnSpc>
                <a:spcPct val="107000"/>
              </a:lnSpc>
              <a:spcAft>
                <a:spcPts val="800"/>
              </a:spcAft>
            </a:pPr>
            <a:endPar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What log features must be anonymized to prevent identification of people or critical systems?</a:t>
            </a:r>
          </a:p>
          <a:p>
            <a:pPr>
              <a:lnSpc>
                <a:spcPct val="107000"/>
              </a:lnSpc>
              <a:spcAft>
                <a:spcPts val="800"/>
              </a:spcAft>
            </a:pPr>
            <a:endPar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What protection measures must be applied to anonymized, highly repeatable, and structured data to reasonably prevent reversing attacks?</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CA" sz="1800" dirty="0">
                <a:solidFill>
                  <a:srgbClr val="373A3C"/>
                </a:solidFill>
                <a:effectLst/>
                <a:latin typeface="Arial" panose="020B0604020202020204" pitchFamily="34" charset="0"/>
                <a:ea typeface="Times New Roman" panose="02020603050405020304" pitchFamily="18" charset="0"/>
                <a:cs typeface="Times New Roman" panose="02020603050405020304" pitchFamily="18" charset="0"/>
              </a:rPr>
              <a:t>How can synthetic log events for newly documented attacks be generated as realistic input into an existing security event monitoring platform?</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sz="1800" i="1" dirty="0">
              <a:solidFill>
                <a:srgbClr val="373A3C"/>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04394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42DBA5-0620-96DE-C746-8E6D848646F0}"/>
              </a:ext>
            </a:extLst>
          </p:cNvPr>
          <p:cNvPicPr>
            <a:picLocks noGrp="1" noChangeAspect="1"/>
          </p:cNvPicPr>
          <p:nvPr>
            <p:ph idx="4294967295"/>
          </p:nvPr>
        </p:nvPicPr>
        <p:blipFill>
          <a:blip r:embed="rId3">
            <a:extLst>
              <a:ext uri="{96DAC541-7B7A-43D3-8B79-37D633B846F1}">
                <asvg:svgBlip xmlns:asvg="http://schemas.microsoft.com/office/drawing/2016/SVG/main" r:embed="rId4"/>
              </a:ext>
            </a:extLst>
          </a:blip>
          <a:stretch>
            <a:fillRect/>
          </a:stretch>
        </p:blipFill>
        <p:spPr>
          <a:xfrm>
            <a:off x="3354411" y="814646"/>
            <a:ext cx="5407203" cy="6059235"/>
          </a:xfrm>
          <a:prstGeom prst="rect">
            <a:avLst/>
          </a:prstGeom>
        </p:spPr>
      </p:pic>
    </p:spTree>
    <p:extLst>
      <p:ext uri="{BB962C8B-B14F-4D97-AF65-F5344CB8AC3E}">
        <p14:creationId xmlns:p14="http://schemas.microsoft.com/office/powerpoint/2010/main" val="246329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a:extLst>
              <a:ext uri="{FF2B5EF4-FFF2-40B4-BE49-F238E27FC236}">
                <a16:creationId xmlns:a16="http://schemas.microsoft.com/office/drawing/2014/main" id="{FB7DD7A0-AA18-7DC5-8F6E-43B83308FEBB}"/>
              </a:ext>
            </a:extLst>
          </p:cNvPr>
          <p:cNvPicPr>
            <a:picLocks noChangeAspect="1"/>
          </p:cNvPicPr>
          <p:nvPr/>
        </p:nvPicPr>
        <p:blipFill>
          <a:blip r:embed="rId3"/>
          <a:stretch>
            <a:fillRect/>
          </a:stretch>
        </p:blipFill>
        <p:spPr>
          <a:xfrm>
            <a:off x="446532" y="782481"/>
            <a:ext cx="11292143" cy="4834807"/>
          </a:xfrm>
          <a:prstGeom prst="rect">
            <a:avLst/>
          </a:prstGeom>
        </p:spPr>
      </p:pic>
      <p:sp>
        <p:nvSpPr>
          <p:cNvPr id="16" name="Rectangle 15">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30A6A4CE-EDEA-4942-CAED-93757F4F1E2D}"/>
              </a:ext>
            </a:extLst>
          </p:cNvPr>
          <p:cNvSpPr txBox="1"/>
          <p:nvPr/>
        </p:nvSpPr>
        <p:spPr>
          <a:xfrm>
            <a:off x="1017639" y="5941129"/>
            <a:ext cx="10323871" cy="369332"/>
          </a:xfrm>
          <a:prstGeom prst="rect">
            <a:avLst/>
          </a:prstGeom>
          <a:noFill/>
        </p:spPr>
        <p:txBody>
          <a:bodyPr wrap="square" rtlCol="0">
            <a:spAutoFit/>
          </a:bodyPr>
          <a:lstStyle/>
          <a:p>
            <a:r>
              <a:rPr lang="en-US" dirty="0">
                <a:solidFill>
                  <a:schemeClr val="bg1"/>
                </a:solidFill>
              </a:rPr>
              <a:t>Aims and Objectives: Data Confidentiality</a:t>
            </a:r>
            <a:endParaRPr lang="en-CA" dirty="0">
              <a:solidFill>
                <a:schemeClr val="bg1"/>
              </a:solidFill>
            </a:endParaRPr>
          </a:p>
        </p:txBody>
      </p:sp>
    </p:spTree>
    <p:extLst>
      <p:ext uri="{BB962C8B-B14F-4D97-AF65-F5344CB8AC3E}">
        <p14:creationId xmlns:p14="http://schemas.microsoft.com/office/powerpoint/2010/main" val="2652118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23">
            <a:extLst>
              <a:ext uri="{FF2B5EF4-FFF2-40B4-BE49-F238E27FC236}">
                <a16:creationId xmlns:a16="http://schemas.microsoft.com/office/drawing/2014/main" id="{65D9C196-56A3-4D2B-B250-2501F51B4C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9" name="Rectangle 25">
            <a:extLst>
              <a:ext uri="{FF2B5EF4-FFF2-40B4-BE49-F238E27FC236}">
                <a16:creationId xmlns:a16="http://schemas.microsoft.com/office/drawing/2014/main" id="{3A6EBF77-A535-4798-83D5-C5D9C36BF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2"/>
            <a:ext cx="7592567" cy="585645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BF671A3C-660A-0F34-9FBE-36DF42C3668F}"/>
              </a:ext>
            </a:extLst>
          </p:cNvPr>
          <p:cNvPicPr>
            <a:picLocks noChangeAspect="1"/>
          </p:cNvPicPr>
          <p:nvPr/>
        </p:nvPicPr>
        <p:blipFill>
          <a:blip r:embed="rId3"/>
          <a:stretch>
            <a:fillRect/>
          </a:stretch>
        </p:blipFill>
        <p:spPr>
          <a:xfrm>
            <a:off x="531096" y="1519227"/>
            <a:ext cx="7186272" cy="3863934"/>
          </a:xfrm>
          <a:prstGeom prst="rect">
            <a:avLst/>
          </a:prstGeom>
          <a:ln>
            <a:noFill/>
          </a:ln>
        </p:spPr>
      </p:pic>
      <p:sp>
        <p:nvSpPr>
          <p:cNvPr id="40" name="Rectangle 27">
            <a:extLst>
              <a:ext uri="{FF2B5EF4-FFF2-40B4-BE49-F238E27FC236}">
                <a16:creationId xmlns:a16="http://schemas.microsoft.com/office/drawing/2014/main" id="{DDB2DB23-D2D0-4E56-A97D-E9B80FD3E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3" y="457202"/>
            <a:ext cx="3615593" cy="585973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1" name="TextBox 10">
            <a:extLst>
              <a:ext uri="{FF2B5EF4-FFF2-40B4-BE49-F238E27FC236}">
                <a16:creationId xmlns:a16="http://schemas.microsoft.com/office/drawing/2014/main" id="{1484A51C-8D2C-B554-08EA-DED2DAC1F566}"/>
              </a:ext>
            </a:extLst>
          </p:cNvPr>
          <p:cNvSpPr txBox="1"/>
          <p:nvPr/>
        </p:nvSpPr>
        <p:spPr>
          <a:xfrm>
            <a:off x="8256353" y="722680"/>
            <a:ext cx="3362632" cy="5078313"/>
          </a:xfrm>
          <a:prstGeom prst="rect">
            <a:avLst/>
          </a:prstGeom>
          <a:noFill/>
        </p:spPr>
        <p:txBody>
          <a:bodyPr wrap="square" rtlCol="0">
            <a:spAutoFit/>
          </a:bodyPr>
          <a:lstStyle/>
          <a:p>
            <a:r>
              <a:rPr lang="en-US" dirty="0">
                <a:solidFill>
                  <a:schemeClr val="bg1"/>
                </a:solidFill>
              </a:rPr>
              <a:t>Aims &amp; Objectives:  ETL pipeline</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Data owner controls the extraction process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Transformation process software run by either party</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Load process can support initial testing: </a:t>
            </a:r>
          </a:p>
          <a:p>
            <a:pPr marL="742950" lvl="1" indent="-285750">
              <a:buFont typeface="Arial" panose="020B0604020202020204" pitchFamily="34" charset="0"/>
              <a:buChar char="•"/>
            </a:pPr>
            <a:r>
              <a:rPr lang="en-US" dirty="0">
                <a:solidFill>
                  <a:schemeClr val="bg1"/>
                </a:solidFill>
              </a:rPr>
              <a:t>Same record count</a:t>
            </a:r>
          </a:p>
          <a:p>
            <a:pPr marL="742950" lvl="1" indent="-285750">
              <a:buFont typeface="Arial" panose="020B0604020202020204" pitchFamily="34" charset="0"/>
              <a:buChar char="•"/>
            </a:pPr>
            <a:r>
              <a:rPr lang="en-US" dirty="0">
                <a:solidFill>
                  <a:schemeClr val="bg1"/>
                </a:solidFill>
              </a:rPr>
              <a:t>Same error on load count</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Validation can be optional once confidence achieved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Output format must match input for maximum utilization</a:t>
            </a:r>
            <a:endParaRPr lang="en-CA" dirty="0">
              <a:solidFill>
                <a:schemeClr val="bg1"/>
              </a:solidFill>
            </a:endParaRPr>
          </a:p>
        </p:txBody>
      </p:sp>
    </p:spTree>
    <p:extLst>
      <p:ext uri="{BB962C8B-B14F-4D97-AF65-F5344CB8AC3E}">
        <p14:creationId xmlns:p14="http://schemas.microsoft.com/office/powerpoint/2010/main" val="169855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586370-B0FB-4108-8B4F-329716A22E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1596</TotalTime>
  <Words>3467</Words>
  <Application>Microsoft Office PowerPoint</Application>
  <PresentationFormat>Widescreen</PresentationFormat>
  <Paragraphs>231</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Gill Sans MT</vt:lpstr>
      <vt:lpstr>Wingdings 2</vt:lpstr>
      <vt:lpstr>Dividend</vt:lpstr>
      <vt:lpstr>Research Project Proposal</vt:lpstr>
      <vt:lpstr>Overview</vt:lpstr>
      <vt:lpstr>Project Requirements</vt:lpstr>
      <vt:lpstr>Requirements – Deliverables traceability</vt:lpstr>
      <vt:lpstr> Contribution</vt:lpstr>
      <vt:lpstr> Research questions</vt:lpstr>
      <vt:lpstr>PowerPoint Presentation</vt:lpstr>
      <vt:lpstr>PowerPoint Presentation</vt:lpstr>
      <vt:lpstr>PowerPoint Presentation</vt:lpstr>
      <vt:lpstr>PowerPoint Presentation</vt:lpstr>
      <vt:lpstr>Literature Review</vt:lpstr>
      <vt:lpstr>PowerPoint Presentation</vt:lpstr>
      <vt:lpstr> Ethical Considerations</vt:lpstr>
      <vt:lpstr> Risk Management</vt:lpstr>
      <vt:lpstr> Project Timeline</vt:lpstr>
      <vt:lpstr>Thank You</vt:lpstr>
      <vt:lpstr> References</vt:lpstr>
      <vt:lpstr> References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 Proposal</dc:title>
  <dc:creator>Doug Leece</dc:creator>
  <cp:lastModifiedBy>Doug Leece</cp:lastModifiedBy>
  <cp:revision>2</cp:revision>
  <dcterms:created xsi:type="dcterms:W3CDTF">2022-08-20T22:51:42Z</dcterms:created>
  <dcterms:modified xsi:type="dcterms:W3CDTF">2022-08-26T15:06:31Z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