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8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 sz="1200" b="0" i="0" u="none" strike="noStrike" cap="none" baseline="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0219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863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0240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409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209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2986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084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473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60921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279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003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7158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3006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2690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0615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27636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9675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8637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4212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92121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8281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4267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761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7426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867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95795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08438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0059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993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2506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05995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8043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6423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531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6127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7272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5308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78243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14004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96023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90901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52562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2438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6989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3096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0203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10157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9444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490" name="Shape 4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26053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1493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14834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85182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526" name="Shape 5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52338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10488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550" name="Shape 5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50710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561" name="Shape 5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028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698982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568" name="Shape 5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00931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4" name="Shape 5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633376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4" name="Shape 5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88550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591" name="Shape 5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14527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599" name="Shape 5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0" name="Shape 6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609888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607" name="Shape 6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8" name="Shape 6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58888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615" name="Shape 6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6" name="Shape 6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385550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53852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631" name="Shape 6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2" name="Shape 6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93100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639" name="Shape 6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0" name="Shape 6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448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67002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56744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357116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7" name="Shape 6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81656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674" name="Shape 6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5" name="Shape 6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99937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682" name="Shape 6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3" name="Shape 6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345994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692" name="Shape 6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69375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700" name="Shape 7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44988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710" name="Shape 7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1" name="Shape 7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14067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718" name="Shape 7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9" name="Shape 71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01731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727" name="Shape 7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8" name="Shape 7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570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1218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735" name="Shape 7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6" name="Shape 7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02610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743" name="Shape 7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4" name="Shape 7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69845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751" name="Shape 7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410909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759" name="Shape 7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0" name="Shape 7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101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428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 rot="5400000">
            <a:off x="4324349" y="2419350"/>
            <a:ext cx="6324600" cy="194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361949" y="552450"/>
            <a:ext cx="6324600" cy="567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8257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31775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841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841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841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841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841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841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841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BJEC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914400"/>
            <a:ext cx="7772400" cy="563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8257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31775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841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841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841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841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841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841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841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2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2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2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2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2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2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2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2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2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1752599" y="-152399"/>
            <a:ext cx="5638800" cy="777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8257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31775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841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841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841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841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841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841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841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 sz="1400"/>
            </a:lvl1pPr>
            <a:lvl2pPr marL="457200" indent="0" rtl="0">
              <a:spcBef>
                <a:spcPts val="0"/>
              </a:spcBef>
              <a:buFont typeface="Arial"/>
              <a:buNone/>
              <a:defRPr sz="1200"/>
            </a:lvl2pPr>
            <a:lvl3pPr marL="914400" indent="0" rtl="0">
              <a:spcBef>
                <a:spcPts val="0"/>
              </a:spcBef>
              <a:buFont typeface="Arial"/>
              <a:buNone/>
              <a:defRPr sz="1000"/>
            </a:lvl3pPr>
            <a:lvl4pPr marL="1371600" indent="0" rtl="0">
              <a:spcBef>
                <a:spcPts val="0"/>
              </a:spcBef>
              <a:buFont typeface="Arial"/>
              <a:buNone/>
              <a:defRPr sz="900"/>
            </a:lvl4pPr>
            <a:lvl5pPr marL="1828800" indent="0" rtl="0">
              <a:spcBef>
                <a:spcPts val="0"/>
              </a:spcBef>
              <a:buFont typeface="Arial"/>
              <a:buNone/>
              <a:defRPr sz="900"/>
            </a:lvl5pPr>
            <a:lvl6pPr marL="2286000" indent="0" rtl="0">
              <a:spcBef>
                <a:spcPts val="0"/>
              </a:spcBef>
              <a:buFont typeface="Arial"/>
              <a:buNone/>
              <a:defRPr sz="900"/>
            </a:lvl6pPr>
            <a:lvl7pPr marL="2743200" indent="0" rtl="0">
              <a:spcBef>
                <a:spcPts val="0"/>
              </a:spcBef>
              <a:buFont typeface="Arial"/>
              <a:buNone/>
              <a:defRPr sz="900"/>
            </a:lvl7pPr>
            <a:lvl8pPr marL="3200400" indent="0" rtl="0">
              <a:spcBef>
                <a:spcPts val="0"/>
              </a:spcBef>
              <a:buFont typeface="Arial"/>
              <a:buNone/>
              <a:defRPr sz="900"/>
            </a:lvl8pPr>
            <a:lvl9pPr marL="3657600" indent="0" rtl="0">
              <a:spcBef>
                <a:spcPts val="0"/>
              </a:spcBef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 sz="1400"/>
            </a:lvl1pPr>
            <a:lvl2pPr marL="457200" indent="0" rtl="0">
              <a:spcBef>
                <a:spcPts val="0"/>
              </a:spcBef>
              <a:buFont typeface="Arial"/>
              <a:buNone/>
              <a:defRPr sz="1200"/>
            </a:lvl2pPr>
            <a:lvl3pPr marL="914400" indent="0" rtl="0">
              <a:spcBef>
                <a:spcPts val="0"/>
              </a:spcBef>
              <a:buFont typeface="Arial"/>
              <a:buNone/>
              <a:defRPr sz="1000"/>
            </a:lvl3pPr>
            <a:lvl4pPr marL="1371600" indent="0" rtl="0">
              <a:spcBef>
                <a:spcPts val="0"/>
              </a:spcBef>
              <a:buFont typeface="Arial"/>
              <a:buNone/>
              <a:defRPr sz="900"/>
            </a:lvl4pPr>
            <a:lvl5pPr marL="1828800" indent="0" rtl="0">
              <a:spcBef>
                <a:spcPts val="0"/>
              </a:spcBef>
              <a:buFont typeface="Arial"/>
              <a:buNone/>
              <a:defRPr sz="900"/>
            </a:lvl5pPr>
            <a:lvl6pPr marL="2286000" indent="0" rtl="0">
              <a:spcBef>
                <a:spcPts val="0"/>
              </a:spcBef>
              <a:buFont typeface="Arial"/>
              <a:buNone/>
              <a:defRPr sz="900"/>
            </a:lvl6pPr>
            <a:lvl7pPr marL="2743200" indent="0" rtl="0">
              <a:spcBef>
                <a:spcPts val="0"/>
              </a:spcBef>
              <a:buFont typeface="Arial"/>
              <a:buNone/>
              <a:defRPr sz="900"/>
            </a:lvl7pPr>
            <a:lvl8pPr marL="3200400" indent="0" rtl="0">
              <a:spcBef>
                <a:spcPts val="0"/>
              </a:spcBef>
              <a:buFont typeface="Arial"/>
              <a:buNone/>
              <a:defRPr sz="900"/>
            </a:lvl8pPr>
            <a:lvl9pPr marL="3657600" indent="0" rtl="0">
              <a:spcBef>
                <a:spcPts val="0"/>
              </a:spcBef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 sz="2400" b="1"/>
            </a:lvl1pPr>
            <a:lvl2pPr marL="457200" indent="0" rtl="0">
              <a:spcBef>
                <a:spcPts val="0"/>
              </a:spcBef>
              <a:buFont typeface="Arial"/>
              <a:buNone/>
              <a:defRPr sz="2000" b="1"/>
            </a:lvl2pPr>
            <a:lvl3pPr marL="914400" indent="0" rtl="0">
              <a:spcBef>
                <a:spcPts val="0"/>
              </a:spcBef>
              <a:buFont typeface="Arial"/>
              <a:buNone/>
              <a:defRPr sz="1800" b="1"/>
            </a:lvl3pPr>
            <a:lvl4pPr marL="1371600" indent="0" rtl="0">
              <a:spcBef>
                <a:spcPts val="0"/>
              </a:spcBef>
              <a:buFont typeface="Arial"/>
              <a:buNone/>
              <a:defRPr sz="1600" b="1"/>
            </a:lvl4pPr>
            <a:lvl5pPr marL="1828800" indent="0" rtl="0">
              <a:spcBef>
                <a:spcPts val="0"/>
              </a:spcBef>
              <a:buFont typeface="Arial"/>
              <a:buNone/>
              <a:defRPr sz="1600" b="1"/>
            </a:lvl5pPr>
            <a:lvl6pPr marL="2286000" indent="0" rtl="0">
              <a:spcBef>
                <a:spcPts val="0"/>
              </a:spcBef>
              <a:buFont typeface="Arial"/>
              <a:buNone/>
              <a:defRPr sz="1600" b="1"/>
            </a:lvl6pPr>
            <a:lvl7pPr marL="2743200" indent="0" rtl="0">
              <a:spcBef>
                <a:spcPts val="0"/>
              </a:spcBef>
              <a:buFont typeface="Arial"/>
              <a:buNone/>
              <a:defRPr sz="1600" b="1"/>
            </a:lvl7pPr>
            <a:lvl8pPr marL="3200400" indent="0" rtl="0">
              <a:spcBef>
                <a:spcPts val="0"/>
              </a:spcBef>
              <a:buFont typeface="Arial"/>
              <a:buNone/>
              <a:defRPr sz="1600" b="1"/>
            </a:lvl8pPr>
            <a:lvl9pPr marL="3657600" indent="0" rtl="0">
              <a:spcBef>
                <a:spcPts val="0"/>
              </a:spcBef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 sz="2400" b="1"/>
            </a:lvl1pPr>
            <a:lvl2pPr marL="457200" indent="0" rtl="0">
              <a:spcBef>
                <a:spcPts val="0"/>
              </a:spcBef>
              <a:buFont typeface="Arial"/>
              <a:buNone/>
              <a:defRPr sz="2000" b="1"/>
            </a:lvl2pPr>
            <a:lvl3pPr marL="914400" indent="0" rtl="0">
              <a:spcBef>
                <a:spcPts val="0"/>
              </a:spcBef>
              <a:buFont typeface="Arial"/>
              <a:buNone/>
              <a:defRPr sz="1800" b="1"/>
            </a:lvl3pPr>
            <a:lvl4pPr marL="1371600" indent="0" rtl="0">
              <a:spcBef>
                <a:spcPts val="0"/>
              </a:spcBef>
              <a:buFont typeface="Arial"/>
              <a:buNone/>
              <a:defRPr sz="1600" b="1"/>
            </a:lvl4pPr>
            <a:lvl5pPr marL="1828800" indent="0" rtl="0">
              <a:spcBef>
                <a:spcPts val="0"/>
              </a:spcBef>
              <a:buFont typeface="Arial"/>
              <a:buNone/>
              <a:defRPr sz="1600" b="1"/>
            </a:lvl5pPr>
            <a:lvl6pPr marL="2286000" indent="0" rtl="0">
              <a:spcBef>
                <a:spcPts val="0"/>
              </a:spcBef>
              <a:buFont typeface="Arial"/>
              <a:buNone/>
              <a:defRPr sz="1600" b="1"/>
            </a:lvl6pPr>
            <a:lvl7pPr marL="2743200" indent="0" rtl="0">
              <a:spcBef>
                <a:spcPts val="0"/>
              </a:spcBef>
              <a:buFont typeface="Arial"/>
              <a:buNone/>
              <a:defRPr sz="1600" b="1"/>
            </a:lvl7pPr>
            <a:lvl8pPr marL="3200400" indent="0" rtl="0">
              <a:spcBef>
                <a:spcPts val="0"/>
              </a:spcBef>
              <a:buFont typeface="Arial"/>
              <a:buNone/>
              <a:defRPr sz="1600" b="1"/>
            </a:lvl8pPr>
            <a:lvl9pPr marL="3657600" indent="0" rtl="0">
              <a:spcBef>
                <a:spcPts val="0"/>
              </a:spcBef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914400"/>
            <a:ext cx="3809999" cy="563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914400"/>
            <a:ext cx="3809999" cy="563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 sz="4000" b="1" cap="small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 sz="2000"/>
            </a:lvl1pPr>
            <a:lvl2pPr marL="457200" indent="0" rtl="0">
              <a:spcBef>
                <a:spcPts val="0"/>
              </a:spcBef>
              <a:buFont typeface="Arial"/>
              <a:buNone/>
              <a:defRPr sz="1800"/>
            </a:lvl2pPr>
            <a:lvl3pPr marL="914400" indent="0" rtl="0">
              <a:spcBef>
                <a:spcPts val="0"/>
              </a:spcBef>
              <a:buFont typeface="Arial"/>
              <a:buNone/>
              <a:defRPr sz="1600"/>
            </a:lvl3pPr>
            <a:lvl4pPr marL="1371600" indent="0" rtl="0">
              <a:spcBef>
                <a:spcPts val="0"/>
              </a:spcBef>
              <a:buFont typeface="Arial"/>
              <a:buNone/>
              <a:defRPr sz="1400"/>
            </a:lvl4pPr>
            <a:lvl5pPr marL="1828800" indent="0" rtl="0">
              <a:spcBef>
                <a:spcPts val="0"/>
              </a:spcBef>
              <a:buFont typeface="Arial"/>
              <a:buNone/>
              <a:defRPr sz="1400"/>
            </a:lvl5pPr>
            <a:lvl6pPr marL="2286000" indent="0" rtl="0">
              <a:spcBef>
                <a:spcPts val="0"/>
              </a:spcBef>
              <a:buFont typeface="Arial"/>
              <a:buNone/>
              <a:defRPr sz="1400"/>
            </a:lvl6pPr>
            <a:lvl7pPr marL="2743200" indent="0" rtl="0">
              <a:spcBef>
                <a:spcPts val="0"/>
              </a:spcBef>
              <a:buFont typeface="Arial"/>
              <a:buNone/>
              <a:defRPr sz="1400"/>
            </a:lvl7pPr>
            <a:lvl8pPr marL="3200400" indent="0" rtl="0">
              <a:spcBef>
                <a:spcPts val="0"/>
              </a:spcBef>
              <a:buFont typeface="Arial"/>
              <a:buNone/>
              <a:defRPr sz="1400"/>
            </a:lvl8pPr>
            <a:lvl9pPr marL="3657600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2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2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2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2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2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2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2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2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2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685800" y="914400"/>
            <a:ext cx="7772400" cy="563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8257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231775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841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841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841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841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1841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1841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1841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C++ 11</a:t>
            </a:r>
            <a:br>
              <a:rPr lang="en-US" sz="32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http://www.open-std.org/JTC1/SC22/WG21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subTitle" idx="1"/>
          </p:nvPr>
        </p:nvSpPr>
        <p:spPr>
          <a:xfrm>
            <a:off x="1371600" y="4953000"/>
            <a:ext cx="64007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Nenad Čaklović</a:t>
            </a:r>
          </a:p>
          <a:p>
            <a:pPr marL="0" marR="0" lvl="0" indent="0" algn="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nenad.caklovic@avl.com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rvalue reference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57237" y="914400"/>
            <a:ext cx="7924799" cy="3581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 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A();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A(const A&amp;);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A(A&amp;&amp;); // move constructor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~A();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A&amp; operator=(const A&amp;);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A&amp; operator=(A&amp;&amp;); // move assignment operator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operator+(A&amp;&amp; a1, const A&amp; a2){ ... }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762000" y="44196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 NE generira default move constructor i move operator=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762000" y="49530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 zove move verziju ako postoji, inače copy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762000" y="54864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sve klase u standardnoj biblioteci su proširene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move constructor - implementacija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757237" y="914400"/>
            <a:ext cx="79247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text 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len;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char* p;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A(const char* s) : len(strlen(s)), p(new char[len+1]){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strcpy(p, s);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A(const A&amp; other) : len(other.len), p(new char[len+1]) 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strcpy(p, other.p);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~A() 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delete[] p;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A(A&amp;&amp; other) : p(other.p), len(other.len){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other.p = nullptr;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other.len = 0;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990600"/>
            <a:ext cx="7848599" cy="152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vector&lt;string&gt; v;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string s; cin &gt;&gt; s;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v.push_back(s); // copy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move, forward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762000" y="3200400"/>
            <a:ext cx="78485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vector&lt;string&gt; v;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string s; cin &gt;&gt; s;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v.push_back(move(s)); // string(string&amp;&amp;)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// s je prazan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609600" y="25908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push_back postoji i sa &amp;&amp;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1447800"/>
            <a:ext cx="7848599" cy="144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constexpr int f() { return 32; }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array[f()*2]; // not possible before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constexpr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757237" y="838200"/>
            <a:ext cx="7924799" cy="59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nova ključna riječ – za varijable, funkcije ili konstruktor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685800" y="3048000"/>
            <a:ext cx="7848599" cy="350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size {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cx, cy;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constexpr size(int cx, int cy) : cx(cx), cy(cy) {}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constexpr int area() { return cx*cy; }; // implicit const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constexpr size s(3, 2);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arr[s.area()];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757237" y="838200"/>
            <a:ext cx="7924799" cy="502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 slanje u algoritme, kasniji poziv ili kao argument druge funkcije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print(int n) { cout &lt;&lt; n; }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call(function&lt;void(int)&gt; f, int n){ f(n); }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function&lt;void(int)&gt; f = print;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v[] = { 1, 2, 3, 4};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try{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for_each(begin(v), end(v), f);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f(5);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call(f, 6);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}catch(bad_function_call&amp; x){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lambda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685800" y="7620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anonymous function, može se pridijeliti function objektu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457200" y="1219200"/>
            <a:ext cx="8305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function&lt;void(int)&gt; f = [](int n) { cout &lt;&lt; n; };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function&lt;bool(int)&gt; f = [](int n)-&gt;bool {cout &lt;&lt; n; return true;};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auto f = [](int n)-&gt; bool { cout &lt;&lt; n; return true; }; 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685800" y="22860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direktni poziv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457200" y="2667000"/>
            <a:ext cx="8305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6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[](</a:t>
            </a:r>
            <a:r>
              <a:rPr lang="en-US" sz="1600" b="1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a) { return a*a; }(10);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6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[] (</a:t>
            </a:r>
            <a:r>
              <a:rPr lang="en-US" sz="1600" b="1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a, </a:t>
            </a:r>
            <a:r>
              <a:rPr lang="en-US" sz="1600" b="1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b) { return a &gt; b ? a : b; } (2, 3);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[]{}(); // minimal ☺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685800" y="36576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 poziv standardnih algoritama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457200" y="4038600"/>
            <a:ext cx="8305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vector&lt;int&gt; v = { 1, 2, 3, 4 };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*find_if(begin(v), end(v), [](int a){ return a%2; });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for_each(begin(v), end(v), [](int&amp; a){ a *= 2; });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lambda closure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685800" y="7620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popis vanjskih varijabli kojima lambda funkcija može pristupiti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990600" y="1219200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main(){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 strike="noStrike" cap="none" baseline="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v[] = { 1, 2, 3, 4 }, sum(0);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for_each</a:t>
            </a:r>
            <a:r>
              <a:rPr lang="en-US" sz="1600" b="1" i="0" u="none" strike="noStrike" cap="none" baseline="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(begin(v</a:t>
            </a:r>
            <a:r>
              <a:rPr lang="en-US" sz="16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 end(v), [&amp;sum](</a:t>
            </a:r>
            <a:r>
              <a:rPr lang="en-US" sz="1600" b="1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n){ sum += n; });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685800" y="2438400"/>
            <a:ext cx="7924799" cy="2209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pravila (by const value, by reference)</a:t>
            </a:r>
          </a:p>
          <a:p>
            <a:pPr marL="0" marR="0" lvl="1" indent="0" algn="l" rtl="0"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[]  // ništa</a:t>
            </a:r>
          </a:p>
          <a:p>
            <a:pPr marL="0" marR="0" lvl="1" indent="0" algn="l" rtl="0"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[x, &amp;y] // x by value, y by reference</a:t>
            </a:r>
          </a:p>
          <a:p>
            <a:pPr marL="0" marR="0" lvl="1" indent="0" algn="l" rtl="0"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[&amp;]   // sve by reference</a:t>
            </a:r>
          </a:p>
          <a:p>
            <a:pPr marL="0" marR="0" lvl="1" indent="0" algn="l" rtl="0"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[=]   // sve by value</a:t>
            </a:r>
          </a:p>
          <a:p>
            <a:pPr marL="0" marR="0" lvl="1" indent="0" algn="l" rtl="0"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[&amp;, x]   // x by value, ostale by reference</a:t>
            </a:r>
          </a:p>
          <a:p>
            <a:pPr marL="0" marR="0" lvl="1" indent="0" algn="l" rtl="0"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[=, &amp;z]   // z by reference, ostale by value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685800" y="46482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mutable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by value (kopija)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990600" y="5105400"/>
            <a:ext cx="7619999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a(1), sum(0);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[=,&amp;sum]() mutable { sum += ++a; }();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7848599" cy="182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fun(int&amp; a, int b){ a *= b; }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 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v[] = { 1, 3, 5, 7 };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for_each(begin(v), end(v), bind(fun, placeholders::_1, 2));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bind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685800" y="7620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spaja argumente na poziv funkcije (vraća </a:t>
            </a:r>
            <a:r>
              <a:rPr lang="en-US" sz="16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unspecified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funkciju)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685800" y="30480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argumenti mogu mijenjati poredak, za slanje reference služi </a:t>
            </a: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ref/cref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685800" y="3505200"/>
            <a:ext cx="7848599" cy="297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fun(int&amp; a, int b, int c){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a-- &lt;&lt; " " &lt;&lt; b &lt;&lt; " " &lt;&lt; c &lt;&lt; endl;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using namespace std::placeholders;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n(1);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auto f = bind(fun, ref(n), _2, _1); // reordering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f(2, 3, 4);  // 4 is unused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7848599" cy="2133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 { public: void memfun(int n){} };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 a;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function&lt;void(A*, int)&gt; f = &amp;A::memfun;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f(&amp;a, 13);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bind – funkcije članovi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685800" y="7620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prvi (skriveni) argument funkcije člana je </a:t>
            </a:r>
            <a:r>
              <a:rPr lang="en-US" sz="16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685800" y="33528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koristeći bind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685800" y="3886200"/>
            <a:ext cx="7848599" cy="20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 a;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auto f = bind(&amp;A::memfun, &amp;a, _1);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f(13);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914400"/>
            <a:ext cx="8077199" cy="228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A 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void f1(int){ cout &lt;&lt; "f1"; }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void f2(string, int){ cout &lt;&lt; "f2"; }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B { void f3(int, double){ cout &lt;&lt; "f3"; }};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f4 { void operator()(int) { cout &lt;&lt; "f4"; }};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f5(int) { cout &lt;&lt; "f5"; }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bind – primjer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685800" y="3200400"/>
            <a:ext cx="8077199" cy="3124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vector&lt;function&lt;void(int)&gt;&gt; v;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 a; v.push_back(bind(&amp;A::f1, &amp;a, _1));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v.push_back(bind(&amp;A::f2, &amp;a, "hi", _1));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 b; v.push_back(bind(&amp;B::f3, &amp;b, _1, 3.14));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v.push_back(f4());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v.push_back(bind(&amp;f5, _1));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for_each(begin(v),end(v),[](function&lt;void(int)&gt; f){ f(1);});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990600"/>
            <a:ext cx="7848599" cy="556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v[] = { 1, 2, 3, 4, 5 };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for(int i=0; i&lt;5; ++i)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v[i] *= v[i];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for(int i=0; i&lt;5; ++i)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cout &lt;&lt; v[i] &lt;&lt; endl;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uvod - C++ 98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type_traits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685800" y="838200"/>
            <a:ext cx="7772400" cy="571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 time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konstante sa svojstvima tipa (templates)</a:t>
            </a:r>
          </a:p>
          <a:p>
            <a:pPr marL="0" marR="0" lvl="1" indent="736600" algn="l" rtl="0">
              <a:spcBef>
                <a:spcPts val="360"/>
              </a:spcBef>
              <a:buClr>
                <a:schemeClr val="dk1"/>
              </a:buClr>
              <a:buSzPct val="78571"/>
              <a:buFont typeface="Arial"/>
              <a:buChar char="●"/>
            </a:pPr>
            <a:r>
              <a:rPr lang="en-US" sz="1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kategorije</a:t>
            </a:r>
            <a:r>
              <a:rPr lang="en-US"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is_void, is_array, is_pointer, is_enum, is_union, is_class, is_function, is_object, is_scalar, is_compound, is_integral, is_floating_point, is_reference, is_lvalue_reference, is_rvalue_reference, is_member_pointer, is_member_object_pointer, is_member_function_pointer, is_arithmetic, is_fundamental</a:t>
            </a:r>
          </a:p>
          <a:p>
            <a:pPr marL="0" marR="0" lvl="1" indent="736600" algn="l" rtl="0">
              <a:spcBef>
                <a:spcPts val="360"/>
              </a:spcBef>
              <a:buClr>
                <a:schemeClr val="dk1"/>
              </a:buClr>
              <a:buSzPct val="78571"/>
              <a:buFont typeface="Arial"/>
              <a:buChar char="●"/>
            </a:pPr>
            <a:r>
              <a:rPr lang="en-US" sz="1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svojstva</a:t>
            </a:r>
            <a:r>
              <a:rPr lang="en-US"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is_const, is_volatile, is_pod, is_empty, is_polymorphic, is_abstract, is_trivial, is_trivially_copyable, is_standard_layout, is_literal_type, is_signed, is_unsigned </a:t>
            </a:r>
          </a:p>
          <a:p>
            <a:pPr marL="0" marR="0" lvl="1" indent="736600" algn="l" rtl="0">
              <a:spcBef>
                <a:spcPts val="360"/>
              </a:spcBef>
              <a:buClr>
                <a:schemeClr val="dk1"/>
              </a:buClr>
              <a:buSzPct val="78571"/>
              <a:buFont typeface="Arial"/>
              <a:buChar char="●"/>
            </a:pPr>
            <a:r>
              <a:rPr lang="en-US" sz="1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operacije</a:t>
            </a:r>
            <a:r>
              <a:rPr lang="en-US"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is_constructible, is_trivially_constructible, is_nothrow_constructible, is_default_constructible, is_trivially_default_constructible, is_nothrow_default_constructible, is_copy_constructible, is_trivially_copy_constructible, is_nothrow_copy_constructible, is_move_constructible, is_trivially_move_constructible, is_nothrow_move_constructible, is_assignable, is_trivially_assignable, is_nothrow_assignable, is_copy_assignable, is_trivially_copy_assignable, is_nothrow_copy_assignable, is_move_assignable, is_trivially_move_assignable, is_nothrow_move_assignable, is_destructible, is_trivially_destructible, is_nothrow_destructible, has_virtual_destructor</a:t>
            </a:r>
          </a:p>
          <a:p>
            <a:pPr marL="0" marR="0" lvl="1" indent="736600" algn="l" rtl="0">
              <a:spcBef>
                <a:spcPts val="360"/>
              </a:spcBef>
              <a:buClr>
                <a:schemeClr val="dk1"/>
              </a:buClr>
              <a:buSzPct val="78571"/>
              <a:buFont typeface="Arial"/>
              <a:buChar char="●"/>
            </a:pPr>
            <a:r>
              <a:rPr lang="en-US" sz="1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relacije</a:t>
            </a:r>
            <a:r>
              <a:rPr lang="en-US"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is_same, is_base_of, is_convertible, alignment_of, rank, extent </a:t>
            </a:r>
          </a:p>
          <a:p>
            <a:pPr marL="0" marR="0" lvl="1" indent="736600" algn="l" rtl="0">
              <a:spcBef>
                <a:spcPts val="360"/>
              </a:spcBef>
              <a:buClr>
                <a:schemeClr val="dk1"/>
              </a:buClr>
              <a:buSzPct val="78571"/>
              <a:buFont typeface="Arial"/>
              <a:buChar char="●"/>
            </a:pPr>
            <a:r>
              <a:rPr lang="en-US" sz="1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modifikacije</a:t>
            </a:r>
            <a:r>
              <a:rPr lang="en-US"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remove_cv, remove_const, remove_volatile, add_cv, add_const, add_volatile, make_signed, make_unsigned, remove_reference, add_lvalue_reference, add_rvalue_reference, remove_pointer, add_pointer, remove_extent, remove_all_extents </a:t>
            </a:r>
          </a:p>
          <a:p>
            <a:pPr marL="0" marR="0" lvl="1" indent="736600" algn="l" rtl="0">
              <a:spcBef>
                <a:spcPts val="360"/>
              </a:spcBef>
              <a:buClr>
                <a:schemeClr val="dk1"/>
              </a:buClr>
              <a:buSzPct val="78571"/>
              <a:buFont typeface="Arial"/>
              <a:buChar char="●"/>
            </a:pPr>
            <a:r>
              <a:rPr lang="en-US" sz="1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transformacije</a:t>
            </a:r>
            <a:r>
              <a:rPr lang="en-US"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aligned_storage, aligned_union, decay, enable_if, conditional, common_type, underlying_type, result_of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848599" cy="167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 &lt;typename T&gt; // funkcija vraca T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typename enable_if&lt;is_floating_point&lt;T&gt;::value, T&gt;::type 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f(T t){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t;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enable_if - funkcije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757237" y="838200"/>
            <a:ext cx="7924799" cy="1181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kako osigurati da funkcija bude instancirana samo za određene kategorije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 &lt;typename T&gt; T f(T t) { return t; };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685800" y="3581400"/>
            <a:ext cx="8153399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 &lt;typename T&gt; // funkcija vraca nesto drugo ili nista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f(T t, 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typename enable_if&lt;is_floating_point&lt;T&gt;::value&gt;::type* dummy=0){}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685800" y="4876800"/>
            <a:ext cx="7848599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f(1); // error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f(1.);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1428750"/>
            <a:ext cx="7848599" cy="22288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 &lt;typename T, typename traits = enable_if&lt;is_floating_point&lt;T&gt;::value&gt;::type&gt;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 {};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A&lt;int&gt; a1; // error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A&lt;float&gt; a2;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enable_if - klase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757237" y="838200"/>
            <a:ext cx="7924799" cy="59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 je isti za klase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685800" y="3962400"/>
            <a:ext cx="7924799" cy="236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praktično zamjenjuje </a:t>
            </a:r>
            <a:r>
              <a:rPr lang="en-US" sz="16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require(traits) enable_if&lt;traits::value&gt;::type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 &lt;typename T, typename traits = require(is_floating_point&lt;T&gt;)&gt;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 {};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8001000" cy="464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namespace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static_assert(_ITERATOR_DEBUG_LEVEL &gt; 0, "_ITERATOR_DEBUG_LEVEL must be 1 or 2");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class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 &lt;typename T&gt;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 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static_assert(is_floating_point&lt;T&gt;::value, "floats please");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A&lt;int&gt; a1; // error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A&lt;float&gt; a2;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static_assert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685800" y="7620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 time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assert, compile error ako je konstantni izraz false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685800" y="11430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 razini bloka, klase ili namespace-a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1600200"/>
            <a:ext cx="78485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 &lt;class T&gt;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is_vector : false_type {};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 &lt;class T&gt; // partial specialization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is_vector&lt;std::vector&lt;T&gt;&gt; : true_type {};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user defined traits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685800" y="7620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false_type, true_type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standardne bazne klase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685800" y="3505200"/>
            <a:ext cx="7848599" cy="304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 &lt;typename T&gt;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f(T t) {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static_assert(is_vector&lt;T&gt;::value, "vectors only");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vector&lt;int&gt; v1; f(v1);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vector&lt;char&gt; v2; f(v2);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n; f(n); // error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7848599" cy="228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unique_ptr&lt;int&gt; p1(new int);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*p1 = 13; // operator*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unique_ptr&lt;int&gt; p2 = p1; // compile error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unique_ptr&lt;int&gt; p2 = move(p1); // OK, p1 remains empty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unique_ptr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685800" y="7620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jedini vlasnik, nema kopiranja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 {};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vector&lt;unique_ptr&lt;A&gt;&gt; v;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v.push_back(unique_ptr&lt;A&gt;(new A)); // &amp;&amp;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v.emplace_back(new A); // &amp;&amp;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vector&lt;unique_ptr&lt;A&gt;&gt; v2;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copy(v.cbegin(), v.cend(), back_inserter(v2)); // compile error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unique_ptr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685800" y="7620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može se koristiti u standardnim containerima (</a:t>
            </a:r>
            <a:r>
              <a:rPr lang="en-US" sz="16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 aware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914400"/>
            <a:ext cx="7848599" cy="167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 {};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unique_ptr&lt;A&gt; p1(new A); // destructor calls delete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unique_ptr&lt;A[]&gt; p2(new A[1]); // destructor calls delete[]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unique_ptr - deleter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85800" y="3200400"/>
            <a:ext cx="7848599" cy="297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no_deleter {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template &lt;typename T&gt; void operator()(T*) {}; // do nothing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n = 13;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unique_ptr&lt;int, no_deleter&gt; p1(&amp;n);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*p1 = 12;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685800" y="26670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 deleter – template argument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2743200"/>
            <a:ext cx="7848599" cy="3809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A{};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f(shared_ptr&lt;A&gt; p){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p.use_count();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shared_ptr&lt;A&gt; pa(new A);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f(pa);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shared_ptr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685800" y="7620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reference-counted smart pointer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685800" y="1143000"/>
            <a:ext cx="7924799" cy="144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članovi:</a:t>
            </a:r>
          </a:p>
          <a:p>
            <a:pPr marL="0" marR="0" lvl="1" indent="0" algn="l" rtl="0"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get() – dohvat pointera - nema operator()</a:t>
            </a:r>
          </a:p>
          <a:p>
            <a:pPr marL="0" marR="0" lvl="1" indent="0" algn="l" rtl="0"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reset() - release, ako je count == 0 -&gt; destroy</a:t>
            </a:r>
          </a:p>
          <a:p>
            <a:pPr marL="0" marR="0" lvl="1" indent="0" algn="l" rtl="0"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use_count() - strong reference count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shared_ptr - deleter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685800" y="1524000"/>
            <a:ext cx="7848599" cy="464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no_deleter {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template &lt;typename T&gt; void operator()(T*) {}; // do nothing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n(13);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shared_ptr&lt;int&gt; pa(&amp;n, no_deleter()); 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685800" y="8382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 deleter – constructor argument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990600"/>
            <a:ext cx="8153399" cy="556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&lt;vector&gt;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&lt;algorithm&gt;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vector&lt;int&gt; v;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for(int i=0; i&lt;5; ++i)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v.push_back(i+1); // generate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struct sqr { int operator()(int n){ return n*n; }};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transform(v.begin(), v.end(), v.begin(), sqr());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copy(v.begin(), v.end(), ostream_iterator&lt;int&gt;(cout, "\n"));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uvod - C++ 98 (STL)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2743200"/>
            <a:ext cx="7848599" cy="3809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trace(weak_ptr&lt;int&gt; wp){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"expired: " &lt;&lt; boolalpha &lt;&lt; wp.expired() &lt;&lt; endl; 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if(!wp.expired()) cout &lt;&lt; "value: " &lt;&lt; *wp.lock() &lt;&lt; endl; 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 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weak_ptr&lt;int&gt; wp; trace(wp);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 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shared_ptr&lt;int&gt; sp(new int(10)); 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wp = sp; trace(wp);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 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trace(wp);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weak_ptr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685800" y="7620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drži slabu referencu (ne utječe na reference count) na shared_ptr objekt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685800" y="1600200"/>
            <a:ext cx="7924799" cy="121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članovi:</a:t>
            </a:r>
          </a:p>
          <a:p>
            <a:pPr marL="0" marR="0" lvl="1" indent="0" algn="l" rtl="0"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expired() – ako je već uništen (reference count pao na 0)</a:t>
            </a:r>
          </a:p>
          <a:p>
            <a:pPr marL="0" marR="0" lvl="1" indent="0" algn="l" rtl="0"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lock() - vraća </a:t>
            </a:r>
            <a:r>
              <a:rPr lang="en-US" sz="1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privremeni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shared_ptr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685800" y="11430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 razbijanje kružnih referenci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525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node 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shared_ptr&lt;node&gt; left, right;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weak_ptr&lt;node&gt; parent; // if shared_ptr, reference_count fails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void set_left(shared_ptr&lt;node&gt; p) { left = p; }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void set_right(shared_ptr&lt;node&gt; p) { right = p; }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void set_parent(shared_ptr&lt;node&gt; p) { parent = p; }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shared_ptr&lt;node&gt; root(new node), left_child(new node), right_child(new node);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root-&gt;set_left(left_child); 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left_child-&gt;set_parent(root);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root-&gt;set_right(right_child); 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right_child-&gt;set_parent(root);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weak_ptr - primjer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85800" y="7620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slaba referenca prema roditelju u stablu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990600"/>
            <a:ext cx="7848599" cy="144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arr[] = { 1, 2, 3, 4, 5 };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vector&lt;int&gt; v = { 1, 2, 3, 4, 5 };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initializer_list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685800" y="23622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podrška u user defined tipovima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685800" y="2895600"/>
            <a:ext cx="7848599" cy="3581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&lt;initializer_list&gt;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 {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A(initializer_list&lt;int&gt; il); // il je const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A&amp; operator=(initializer_list&lt;int&gt; il);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 a1 { 1, 3, 5 };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a1 = { 2, 4, 6 };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7848599" cy="502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A 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n;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c;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f() 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{ 6, '6' };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 a { 5, '5' };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uniform initialization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685800" y="8382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članovi će biti inicijalizirani redom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848599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 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n;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c;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A(int n, char c) : n(n), c(c) {}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 a { 7, '7' };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uniform initialization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685800" y="8382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ako klasa ima odgovarajući konstruktor, bit će pozvan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685800" y="12192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argumenti moraju odgovarati i moraju biti kopija (ne referenca)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1447800"/>
            <a:ext cx="7848599" cy="5105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arr[] = { 1, 2, 3, 4, 5 };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(int&amp; x : arr) 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x *= 2;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std::vector&lt;int&gt; v = { 1, 2, 3, 4, 5 };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(int&amp; n : v) 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n *= 2;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range based for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685800" y="8382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radi za polja, initializer_list i sve koji podržavaju begin/end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990600"/>
            <a:ext cx="7848599" cy="2133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 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n = 0; // svaki konstruktor može promijeniti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A(int n) : n(n) {}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A(string s) : A(13) {} // poziv drugog konstruktora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A(date d) {}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delegating/inheriting constructor, member initialization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685800" y="3581400"/>
            <a:ext cx="7848599" cy="2666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 {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A(int n) {}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A(string s) {}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B : public A {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using A::A; // B ima sve konstruktore kao i A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848599" cy="518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Base{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virtual void A(float=0.0);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virtual void B() const;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virtual void C();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void D();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Derived : public Base 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virtual void A(int=0) override; // error (int/float)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virtual void B() override; // error (const)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virtual void C() override; // ok!  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void D() override; // error (not virtual) 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override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685800" y="8382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 provjerava bazne klase za odgovarajuću virtualnu funkciju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848599" cy="2209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Base 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virtual void A() final; // non-overrideable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Derived: public Base 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virtual void A(); // compile error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final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685800" y="8382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zabrana prepisivanja ili izvođenja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685800" y="3810000"/>
            <a:ext cx="7848599" cy="2209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Base final // non-inheritable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Derived: public Base // compiler error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990600"/>
            <a:ext cx="7848599" cy="16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 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A(int x) {}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A() = default; // provide a default constructor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  <p:sp>
        <p:nvSpPr>
          <p:cNvPr id="365" name="Shape 36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defaulted special member functions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685800" y="2590800"/>
            <a:ext cx="7924799" cy="1981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može se promijeniti:</a:t>
            </a:r>
          </a:p>
          <a:p>
            <a:pPr marL="0" marR="0" lvl="1" indent="8001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pravo pristupa (non-public)</a:t>
            </a:r>
          </a:p>
          <a:p>
            <a:pPr marL="0" marR="0" lvl="1" indent="8001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 (destructor)</a:t>
            </a:r>
          </a:p>
          <a:p>
            <a:pPr marL="0" marR="0" lvl="1" indent="8001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explicit (constructor)</a:t>
            </a:r>
          </a:p>
          <a:p>
            <a:pPr marL="0" marR="0" lvl="1" indent="8001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 specification</a:t>
            </a:r>
          </a:p>
          <a:p>
            <a:pPr marL="0" marR="0" lvl="1" indent="8001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const-ness argumenata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685800" y="4495800"/>
            <a:ext cx="7924799" cy="1981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 {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virtual ~A();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A::~A() = default; // default destructor is now virtual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381999" cy="556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&lt;vector&gt;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&lt;algorithm&gt;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vector&lt;int&gt; v = { 1, 2, 3, 4, 5 };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transform(begin(v), end(v), begin(v), [](int n){ return n*n; });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copy(begin(v), end(v), ostream_iterator&lt;int&gt;(cout, "\n"));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uvod - C++ 11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990600"/>
            <a:ext cx="78485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 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A(int) {}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A&amp; operator=(const A&amp;) = delete; // no assignment operator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A(const A&amp;) = delete; // no copy construction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deleted member functions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685800" y="2971800"/>
            <a:ext cx="7924799" cy="350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 {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void f(long long) {} // kao "explicit" za funkcije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template&lt;typename T&gt; void f(T) = delete;  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 a;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a.f(123LL);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a.f(456); // error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848599" cy="190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enum ENG { zero, one, two, three };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enum CRO { nula, jedan, dva, tri };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boolalpha &lt;&lt; (nula == zero); // true!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strongly typed enums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685800" y="34290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C++ 11: enum class/struct, eksplicitni scope, eksplicitni tip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685800" y="4114800"/>
            <a:ext cx="7848599" cy="2133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enum class ENG : unsigned char { zero, one, two, three };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enum class CRO : unsigned char { nula, jedan, dva, tri };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(CRO::nula == ENG::zero); // error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(CRO::jedan == 1); // error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685800" y="7620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C++ 03: problemi sa usporedbom, vidljivosti, veličinom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1295400"/>
            <a:ext cx="7848599" cy="365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maximum(int n){ 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n; 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template&lt;typename... Args&gt;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maximum(int n, Args... args){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max(n, maximum(args...));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maximum(3, 1, 7, 5);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variadic templates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685800" y="7620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tipično za rekurzivne template ili type-safe variadic funkcije (printf)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685800" y="49530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- započinje </a:t>
            </a:r>
            <a:r>
              <a:rPr lang="en-US" sz="16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 pack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685800" y="53340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 expansion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pretvaranje </a:t>
            </a:r>
            <a:r>
              <a:rPr lang="en-US" sz="16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packa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 prave argumente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685800" y="57912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sizeof...(Args)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broj argumenata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7848599" cy="525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 &lt;typename Impl&gt;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 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template &lt;typename... Args&gt;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void f(Args... args) 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Impl::f_impl(args...);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B : public A&lt;B&gt; 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static void f_impl(double, double) { cout &lt;&lt; "1"; }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static void f_impl(char) { cout &lt;&lt; "2"; }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 b;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b.f(1.5, 2.5);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b.f('h');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variadic templates - CRTP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685800" y="7620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curiously recurring template pattern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polimorfizam bez virtualnih funkcija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848599" cy="152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tuple&lt;int, double, string&gt; t(1, 2., "three");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get&lt;0&gt;(t) = 2;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get&lt;0&gt;(t);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new containers - tuple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685800" y="7620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općenita n-torka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685800" y="29718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tuple_size, tuple_element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685800" y="3505200"/>
            <a:ext cx="7848599" cy="16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typedef tuple&lt;int, double, string&gt; threesome;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tuple_size&lt;threesome&gt;::value;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tuple_element&lt;1, threesome&gt;::type n = 3.5;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848599" cy="152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threesome t1(1, 2.0, "one");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threesome t2(1, 2.0, "two");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boolalpha &lt;&lt; (t1 &lt; t2);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421" name="Shape 42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new containers - tuple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685800" y="7620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usporedba – operator&lt;, vraća true kad nađe prvi član koji je manji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685800" y="29718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tie() – povezivanje postojećih varijabli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685800" y="3505200"/>
            <a:ext cx="7848599" cy="2209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threesome t(1, 2., "three");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a = 10;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double b = 20.5;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string c = "thirty";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tie(a, b, c) = t;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8485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array&lt;int, 5&gt; a {{ 1, 2, 3, 4, 5 }};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for(int&amp; n : a) n *= 2;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copy(begin(a), end(a), ostream_iterator&lt;int&gt;(cout, " "));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new containers - array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685800" y="7620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polje fiksne veličine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685800" y="11430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nema: clear(), insert(), emplace(), erase(), push_*(), pop_*(), …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685800" y="36576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data()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član koji vraća pointer na polje (prvi element)</a:t>
            </a:r>
          </a:p>
        </p:txBody>
      </p:sp>
      <p:sp>
        <p:nvSpPr>
          <p:cNvPr id="435" name="Shape 435"/>
          <p:cNvSpPr txBox="1"/>
          <p:nvPr/>
        </p:nvSpPr>
        <p:spPr>
          <a:xfrm>
            <a:off x="685800" y="4267200"/>
            <a:ext cx="78485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array&lt;int, 0&gt; a;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boolalpha &lt;&lt; a.empty(); // size() == 0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077199" cy="20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array&lt;int, 5&gt; a { 1, 2, 3, 4, 5 };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forward_list&lt;int&gt; c;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copy(a.rbegin(), a.rend(), front_inserter(c));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copy(c.cbegin(), c.cend(), ostream_iterator&lt;int&gt;(cout, " "));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new containers - forward_list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685800" y="7620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jednostruko povezana lista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685800" y="11430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nema: push_back(), back(), size(), rbegin(), rend()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848599" cy="2209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unordered_map&lt;int, int&gt; m;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m[2] = 1;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m[1] = 2;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for(auto it : m)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cout &lt;&lt; it.first &lt;&lt; ":" &lt;&lt; it.second &lt;&lt; endl;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new containers – hash_tables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685800" y="762000"/>
            <a:ext cx="7924799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nesortirani asocijativni containeri:</a:t>
            </a:r>
          </a:p>
          <a:p>
            <a:pPr marL="0" marR="0" lvl="1" indent="8001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unordered_map, unordered_multimap </a:t>
            </a:r>
          </a:p>
          <a:p>
            <a:pPr marL="0" marR="0" lvl="1" indent="8001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unordered_set, unordered_multiset 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685800" y="41910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hash_function()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član koji vraća </a:t>
            </a:r>
            <a:r>
              <a:rPr lang="en-US" sz="16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funkciju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novi algoritmi</a:t>
            </a:r>
          </a:p>
        </p:txBody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762000" y="838200"/>
            <a:ext cx="7924799" cy="579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nemodificirajući na sekvenci: </a:t>
            </a: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all_of, any_of, none_of, find_if_not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modificirajući na sekvenci: </a:t>
            </a: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copy_if, copy_n, move, move_backward, shuffle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sortirane sekvence: </a:t>
            </a: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is_sorted, is_sorted_until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particioniranje: </a:t>
            </a: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is_partitioned, partition_copy, partition_point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operacije na heap-u:  </a:t>
            </a: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is_heap_until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min/max:  </a:t>
            </a: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minmax, minmax_element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permutacije: </a:t>
            </a: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is_permutation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numerički: </a:t>
            </a: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iota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C++ standard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914400"/>
            <a:ext cx="7772400" cy="563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1998. C++98 ISO standard (776 stranica)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2003. C++03  (Technical Corrigendum 1)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Char char="●"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samo popravke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2005. TR1 (Technical Report 1)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Char char="●"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 wrapper, smart pointers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Char char="●"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function, mem_fn, bind, result_of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Char char="●"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(generators, distributions)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Char char="●"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type_traits: is_pod, has_virtual_destructor, …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Char char="●"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math extensions: polynomials, integrals, …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Char char="●"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containers: array, tupple, hash tables (unordered_set, unordered_map)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Char char="●"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regex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novi algoritmi - primjeri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685800" y="914400"/>
            <a:ext cx="784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vector&lt;int&gt; v(5);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iota(begin(v), end(v), 1); // 1, 2, 3, 4, 5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boolalpha &lt;&lt; is_sorted(begin(v), end(v)) &lt;&lt; endl;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kao: find_if() != v.end()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boolalpha &lt;&lt; any_of(begin(v), end(v), 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[](int n){ return n%2; }) &lt;&lt; endl;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pair of iterators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auto p = minmax_element(begin(v), end(v)); 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*p.first &lt;&lt; " " &lt;&lt; *p.second &lt;&lt; endl;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848599" cy="464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&lt;random&gt;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random_device rd;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map&lt;int,int&gt; m;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for(int i=0; i&lt;100000; ++i)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++m[rd()%10];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for(auto it : m)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cout &lt;&lt; it.first &lt;&lt; ": " &lt;&lt;  it.second &lt;&lt; endl;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random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685800" y="7620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random_device zamjenjuje rand()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685800" y="11430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koristi </a:t>
            </a:r>
            <a:r>
              <a:rPr lang="en-US" sz="16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external device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pod Windowsima RtlGenRandom (advapi32.dll)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random – engine, distribution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685800" y="7620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generator pseudo-random brojeva uniformne distribucije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685800" y="28956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distribution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željena distribucija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685800" y="11430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metode: seed, min, max, operator()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685800" y="1524000"/>
            <a:ext cx="7924799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predefinirani: linear_congruential, mersenne_twister, subtract_with_carry, subtract_with_carry_01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685800" y="2209800"/>
            <a:ext cx="7924799" cy="419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kombinirani: xor_combine, discard_block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685800" y="32766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metode : reset, operator()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685800" y="3657600"/>
            <a:ext cx="7924799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predefinirane: bernoulli_distribution, binomial_distribution, exponential_distribution, gamma_distribution, geometric_distribution, normal_distribution, poisson_distribution, uniform_int, uniform_real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>
            <a:spLocks noGrp="1"/>
          </p:cNvSpPr>
          <p:nvPr>
            <p:ph type="body" idx="1"/>
          </p:nvPr>
        </p:nvSpPr>
        <p:spPr>
          <a:xfrm>
            <a:off x="685800" y="990600"/>
            <a:ext cx="7848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 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normal_distribution&lt;double&gt; dist(0, 2); // mean, std_dev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mt19937 engine; // Mersenne twister MT19937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engine.seed(time(0));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map&lt;int,int&gt; m;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for(int i=0; i&lt;100000; ++i)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++m[dist(engine)];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for(auto it : m)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cout &lt;&lt; it.first &lt;&lt; ": " &lt;&lt;  it.second &lt;&lt; endl;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494" name="Shape 49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random – primjer</a:t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304800" y="24384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&lt;regex&gt;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smatch res; // match_results&lt;string::const_iterator&gt;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check IP address 123.123.123.123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regex rx("(\\d{1,3})\\.(\\d{1,3})\\.(\\d{1,3})\\.(\\d{1,3})"); 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ostream_iterator&lt;string&gt; out(cout, " ");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while(true){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string str; cin &gt;&gt; str; if(!str.length()) break;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if(!regex_match(str, res, rx)) break; 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copy(res.begin(), res.end(), out);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regex</a:t>
            </a:r>
          </a:p>
        </p:txBody>
      </p:sp>
      <p:sp>
        <p:nvSpPr>
          <p:cNvPr id="502" name="Shape 502"/>
          <p:cNvSpPr txBox="1"/>
          <p:nvPr/>
        </p:nvSpPr>
        <p:spPr>
          <a:xfrm>
            <a:off x="685800" y="7620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basic_regex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&lt;&gt; - regularni izraz (regex/wregex)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685800" y="11430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match_results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&lt;&gt; - kolekcija rezultata (cmatch/wcmatch/smatch/wsmatch)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685800" y="1866900"/>
            <a:ext cx="7924799" cy="419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regex_match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da li cijeli string zadovoljava izraz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228600" y="4038600"/>
            <a:ext cx="8305799" cy="2514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 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string str = "ponedjeljak utorak srijeda cetvrtak petak subota nedjelja";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regex rx("(\\w+ak)");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for(sregex_token_iterator it(str.begin(), str.end(), rx), end; 	it != end; ++it)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cout &lt;&lt; *it &lt;&lt; endl;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511" name="Shape 51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regex – regex_search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685800" y="876300"/>
            <a:ext cx="7924799" cy="419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regex_search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pronalazi prvi podstring koji zadovoljava izraz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685800" y="3619500"/>
            <a:ext cx="7924799" cy="419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 pronaći sve rezultate – </a:t>
            </a:r>
            <a:r>
              <a:rPr lang="en-US" sz="1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token_iterator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685800" y="1371600"/>
            <a:ext cx="7848599" cy="2209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string str = "ponedjeljak utorak srijeda";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regex rx("(\\w+ak)");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smatch res;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if(regex_search(str, res, rx))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cout &lt;&lt; res.str();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regex – regex_replace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x="685800" y="876300"/>
            <a:ext cx="7924799" cy="419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regex_replace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zamjena prvog ili svih rezultata</a:t>
            </a:r>
          </a:p>
        </p:txBody>
      </p:sp>
      <p:sp>
        <p:nvSpPr>
          <p:cNvPr id="522" name="Shape 522"/>
          <p:cNvSpPr txBox="1"/>
          <p:nvPr/>
        </p:nvSpPr>
        <p:spPr>
          <a:xfrm>
            <a:off x="685800" y="3733800"/>
            <a:ext cx="7924799" cy="236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2794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uzorak:</a:t>
            </a:r>
          </a:p>
          <a:p>
            <a:pPr marL="0" marR="0" lvl="1" indent="7366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$1: prva </a:t>
            </a:r>
            <a:r>
              <a:rPr lang="en-US" sz="16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capture 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grupa</a:t>
            </a:r>
          </a:p>
          <a:p>
            <a:pPr marL="0" marR="0" lvl="1" indent="7366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$2: druga </a:t>
            </a:r>
            <a:r>
              <a:rPr lang="en-US" sz="16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capture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grupa</a:t>
            </a:r>
          </a:p>
          <a:p>
            <a:pPr marL="0" marR="0" lvl="1" indent="7366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$&amp;: cijeli izraz</a:t>
            </a:r>
          </a:p>
          <a:p>
            <a:pPr marL="0" marR="0" lvl="1" indent="7366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$`: prije cijelog izraza</a:t>
            </a:r>
          </a:p>
          <a:p>
            <a:pPr marL="0" marR="0" lvl="1" indent="7366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$': poslije cijelog izraza</a:t>
            </a:r>
          </a:p>
          <a:p>
            <a:pPr marL="0" marR="0" lvl="1" indent="7366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$$: $</a:t>
            </a:r>
          </a:p>
        </p:txBody>
      </p:sp>
      <p:sp>
        <p:nvSpPr>
          <p:cNvPr id="523" name="Shape 523"/>
          <p:cNvSpPr txBox="1"/>
          <p:nvPr/>
        </p:nvSpPr>
        <p:spPr>
          <a:xfrm>
            <a:off x="685800" y="1371600"/>
            <a:ext cx="7848599" cy="2209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string str = "This is a element and it hase a unique ID.";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a -&gt; an ispred samoglasnika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regex rx("(\\ba (a|e|i|u|o))+");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string replace("an $2");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regex_replace(str, rx, replace);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1295400"/>
            <a:ext cx="78485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c[] = "ASCII string";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wchar_t wc[] = L"wide string";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Shape 53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Unicode strings</a:t>
            </a:r>
          </a:p>
        </p:txBody>
      </p:sp>
      <p:sp>
        <p:nvSpPr>
          <p:cNvPr id="531" name="Shape 531"/>
          <p:cNvSpPr txBox="1"/>
          <p:nvPr/>
        </p:nvSpPr>
        <p:spPr>
          <a:xfrm>
            <a:off x="685800" y="8382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C++ 03</a:t>
            </a:r>
          </a:p>
        </p:txBody>
      </p:sp>
      <p:sp>
        <p:nvSpPr>
          <p:cNvPr id="532" name="Shape 532"/>
          <p:cNvSpPr txBox="1"/>
          <p:nvPr/>
        </p:nvSpPr>
        <p:spPr>
          <a:xfrm>
            <a:off x="685800" y="20574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C++ 11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685800" y="2438400"/>
            <a:ext cx="7848599" cy="16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c[] = "ASCII string";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wchar_t wc[] = L"wide string";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c8[] = u8"UTF-8 string";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char16_t c16[] = u"UTF-16 string";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char32_t c32[] = U"UTF-32 string";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Shape 534"/>
          <p:cNvSpPr txBox="1"/>
          <p:nvPr/>
        </p:nvSpPr>
        <p:spPr>
          <a:xfrm>
            <a:off x="685800" y="41148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eksplicitni Unicode character (heksadecimalno bez 0x)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685800" y="4572000"/>
            <a:ext cx="78485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const char16_t s16[] = u"Unicode character: \u2211";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const char32_t s32[] = U"Unicode character: \U0001D41C";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1295400"/>
            <a:ext cx="78485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const char s[] = R"(neki string:"a\b")";</a:t>
            </a:r>
          </a:p>
        </p:txBody>
      </p:sp>
      <p:sp>
        <p:nvSpPr>
          <p:cNvPr id="542" name="Shape 54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raw strings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685800" y="8382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bez \ za posebne znakove, zagrade nisu dio stringa</a:t>
            </a:r>
          </a:p>
        </p:txBody>
      </p:sp>
      <p:sp>
        <p:nvSpPr>
          <p:cNvPr id="544" name="Shape 544"/>
          <p:cNvSpPr txBox="1"/>
          <p:nvPr/>
        </p:nvSpPr>
        <p:spPr>
          <a:xfrm>
            <a:off x="685800" y="19050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 bi u stringu mogle biti zagrade (delimiter je bilo što do 16 znakova)</a:t>
            </a:r>
          </a:p>
        </p:txBody>
      </p:sp>
      <p:sp>
        <p:nvSpPr>
          <p:cNvPr id="545" name="Shape 545"/>
          <p:cNvSpPr txBox="1"/>
          <p:nvPr/>
        </p:nvSpPr>
        <p:spPr>
          <a:xfrm>
            <a:off x="685800" y="2438400"/>
            <a:ext cx="7848599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const char s[] = R"KLINGON(Qaw') jaghla')KLINGON";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Shape 546"/>
          <p:cNvSpPr txBox="1"/>
          <p:nvPr/>
        </p:nvSpPr>
        <p:spPr>
          <a:xfrm>
            <a:off x="685800" y="28956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kombinacije su dozvoljene</a:t>
            </a:r>
          </a:p>
        </p:txBody>
      </p:sp>
      <p:sp>
        <p:nvSpPr>
          <p:cNvPr id="547" name="Shape 547"/>
          <p:cNvSpPr txBox="1"/>
          <p:nvPr/>
        </p:nvSpPr>
        <p:spPr>
          <a:xfrm>
            <a:off x="685800" y="3505200"/>
            <a:ext cx="78485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const wchar_t s[] = LR"(wide raw)";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const char32_t s[] = UR"("UTF-32" raw string)";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8485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SomeType operator "" _suffix(const char *s); // s = "1234"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SomeType n = 1234_suffix;</a:t>
            </a:r>
          </a:p>
        </p:txBody>
      </p:sp>
      <p:sp>
        <p:nvSpPr>
          <p:cNvPr id="554" name="Shape 55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user defined literals</a:t>
            </a:r>
          </a:p>
        </p:txBody>
      </p:sp>
      <p:sp>
        <p:nvSpPr>
          <p:cNvPr id="555" name="Shape 555"/>
          <p:cNvSpPr txBox="1"/>
          <p:nvPr/>
        </p:nvSpPr>
        <p:spPr>
          <a:xfrm>
            <a:off x="685800" y="8382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definicija novih sufiksa za konstante (kao postojeći 12.3f ili 45LL)</a:t>
            </a:r>
          </a:p>
        </p:txBody>
      </p:sp>
      <p:sp>
        <p:nvSpPr>
          <p:cNvPr id="556" name="Shape 556"/>
          <p:cNvSpPr txBox="1"/>
          <p:nvPr/>
        </p:nvSpPr>
        <p:spPr>
          <a:xfrm>
            <a:off x="685800" y="12192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raw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verzija prima string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685800" y="29718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cooked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verzija prima broj – unsigned long long ili long double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685800" y="3581400"/>
            <a:ext cx="7848599" cy="1981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operator ""_deg(long double d){ 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d*M_PI/180; // radians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double angle = 90_deg;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C++ standard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914400"/>
            <a:ext cx="7772400" cy="563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2011. C++11 novi standard (1353 stranice)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Char char="●"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performance: rvalue reference, constexpr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Char char="●"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build: extern template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Char char="●"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usability: initializer_list, auto, decltype, range-based for, lambda, trailing return type, delegating constructor, override/final, nullptr, enum class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Char char="●"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functionality: long long int, static_assert, raw/Unicode strings, user_defined literals, default/delete member functions, variadic templates, thread support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nije ušlo u standard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Char char="●"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modules, decimal types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Char char="●"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concepts, reflection, garbage collection support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ispalo iz standarda (ili će ispasti)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Char char="●"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export template, exception specification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Char char="●"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auto_ptr, unary_function/binary_function, adapters &amp; binders 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848599" cy="5105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std::complex&lt;long double&gt; operator "" _i(long double d){ 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std::complex&lt;long double&gt;(0, d); 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operator "" _b(const char*); // convert 1/0 to number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operator "" _inch(long double n){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n*2.54;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operator "" _s(const char* str, size_t) { 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string(str); 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auto val = 1 + 2_i;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n = 101010_b;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double diag = 40_inch;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string s = "hello"_s + "world";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565" name="Shape 56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user defined literals - primjeri</a:t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multithreading support</a:t>
            </a:r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685800" y="1295400"/>
            <a:ext cx="7848599" cy="2209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&lt;thread&gt;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f() {}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thread t(f);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Shape 57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thread</a:t>
            </a:r>
          </a:p>
        </p:txBody>
      </p:sp>
      <p:sp>
        <p:nvSpPr>
          <p:cNvPr id="578" name="Shape 578"/>
          <p:cNvSpPr txBox="1"/>
          <p:nvPr/>
        </p:nvSpPr>
        <p:spPr>
          <a:xfrm>
            <a:off x="685800" y="8382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pokretanje novog threada</a:t>
            </a:r>
          </a:p>
        </p:txBody>
      </p:sp>
      <p:sp>
        <p:nvSpPr>
          <p:cNvPr id="579" name="Shape 579"/>
          <p:cNvSpPr txBox="1"/>
          <p:nvPr/>
        </p:nvSpPr>
        <p:spPr>
          <a:xfrm>
            <a:off x="685800" y="34290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blokira trenutni thread dok thread t ne završi (</a:t>
            </a:r>
            <a:r>
              <a:rPr lang="en-US" sz="16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580" name="Shape 580"/>
          <p:cNvSpPr txBox="1"/>
          <p:nvPr/>
        </p:nvSpPr>
        <p:spPr>
          <a:xfrm>
            <a:off x="685800" y="3886200"/>
            <a:ext cx="7848599" cy="2209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f() { cout &lt;&lt; "f"; }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thread t(f);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t.join();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1295400"/>
            <a:ext cx="7848599" cy="3429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 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void operator()(){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cout &lt;&lt; "A" &lt;&lt; endl;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thread t((A())); // bez zagrada je deklaracija funkcije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t.join();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Shape 58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thread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685800" y="8382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funkcijski objekt kao thread funkcija</a:t>
            </a:r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 txBox="1">
            <a:spLocks noGrp="1"/>
          </p:cNvSpPr>
          <p:nvPr>
            <p:ph type="body" idx="1"/>
          </p:nvPr>
        </p:nvSpPr>
        <p:spPr>
          <a:xfrm>
            <a:off x="685800" y="1295400"/>
            <a:ext cx="7848599" cy="396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 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void f(){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cout &lt;&lt; "A::f" &lt;&lt; endl;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 a;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thread t(&amp;A::f, &amp;a);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t.join();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Shape 59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thread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685800" y="8382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funkcija član kao thread funkcija</a:t>
            </a:r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>
            <a:spLocks noGrp="1"/>
          </p:cNvSpPr>
          <p:nvPr>
            <p:ph type="body" idx="1"/>
          </p:nvPr>
        </p:nvSpPr>
        <p:spPr>
          <a:xfrm>
            <a:off x="685800" y="1295400"/>
            <a:ext cx="7848599" cy="434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 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n;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A(int n) : n(n) {}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void operator()(){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cout &lt;&lt; "n: " &lt;&lt; n &lt;&lt; endl;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 a(2);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thread t(a);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t.join();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603" name="Shape 60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thread - argumenti</a:t>
            </a:r>
          </a:p>
        </p:txBody>
      </p:sp>
      <p:sp>
        <p:nvSpPr>
          <p:cNvPr id="604" name="Shape 604"/>
          <p:cNvSpPr txBox="1"/>
          <p:nvPr/>
        </p:nvSpPr>
        <p:spPr>
          <a:xfrm>
            <a:off x="685800" y="8382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funkcijski objekt sa konstruktorom</a:t>
            </a:r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>
            <a:spLocks noGrp="1"/>
          </p:cNvSpPr>
          <p:nvPr>
            <p:ph type="body" idx="1"/>
          </p:nvPr>
        </p:nvSpPr>
        <p:spPr>
          <a:xfrm>
            <a:off x="685800" y="1295400"/>
            <a:ext cx="7848599" cy="434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f(int n){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"n: " &lt;&lt; n &lt;&lt; endl;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thread t(bind(f, 3));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t.join();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611" name="Shape 61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thread - argumenti</a:t>
            </a:r>
          </a:p>
        </p:txBody>
      </p:sp>
      <p:sp>
        <p:nvSpPr>
          <p:cNvPr id="612" name="Shape 612"/>
          <p:cNvSpPr txBox="1"/>
          <p:nvPr/>
        </p:nvSpPr>
        <p:spPr>
          <a:xfrm>
            <a:off x="685800" y="8382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bind argumenata</a:t>
            </a:r>
          </a:p>
        </p:txBody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685800" y="1447800"/>
            <a:ext cx="7848599" cy="419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_VARIADIC_MAX 6 // VS specific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f(int a, int b, int c, int d, int e, int f){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a+b+c+d+e+f &lt;&lt; endl;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thread tf(f, 1, 2, 3, 4, 5, 6);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tf.join();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619" name="Shape 61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thread - argumenti</a:t>
            </a:r>
          </a:p>
        </p:txBody>
      </p:sp>
      <p:sp>
        <p:nvSpPr>
          <p:cNvPr id="620" name="Shape 620"/>
          <p:cNvSpPr txBox="1"/>
          <p:nvPr/>
        </p:nvSpPr>
        <p:spPr>
          <a:xfrm>
            <a:off x="685800" y="8382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direktno slanje, thread konstruktor je </a:t>
            </a:r>
            <a:r>
              <a:rPr lang="en-US" sz="16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variadic template</a:t>
            </a:r>
          </a:p>
        </p:txBody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body" idx="1"/>
          </p:nvPr>
        </p:nvSpPr>
        <p:spPr>
          <a:xfrm>
            <a:off x="685800" y="1447800"/>
            <a:ext cx="7848599" cy="419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f(int&amp; n) { 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++n; 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a(1);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thread t(f, ref(a)); // bez ref salje se kopija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t.join();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a;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thread - argumenti</a:t>
            </a:r>
          </a:p>
        </p:txBody>
      </p:sp>
      <p:sp>
        <p:nvSpPr>
          <p:cNvPr id="628" name="Shape 628"/>
          <p:cNvSpPr txBox="1"/>
          <p:nvPr/>
        </p:nvSpPr>
        <p:spPr>
          <a:xfrm>
            <a:off x="685800" y="8382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argumenti su kopija, za reference se korist </a:t>
            </a:r>
            <a:r>
              <a:rPr lang="en-US" sz="1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</a:t>
            </a:r>
          </a:p>
        </p:txBody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685800" y="1447800"/>
            <a:ext cx="7848599" cy="419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 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void operator()() { cout &lt;&lt; this &lt;&lt; endl; }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 a;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&amp;a &lt;&lt; endl;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thread t(ref(a)); // bez ref salje se kopija objekta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t.join();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635" name="Shape 63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thread - argumenti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685800" y="8382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referenca na funkcijski objekt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2819400"/>
            <a:ext cx="7848599" cy="3429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f(char*) {}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f(int) {}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f(NULL); // int!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f(nullptr);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double* p = nullptr; // OK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bool b = nullptr; // false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long long int, explicit conversion operators, nullptr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757237" y="9144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 long int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novi built-in tip, barem 64 bita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762000" y="13716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operatori konverzije mogu imati modifier </a:t>
            </a:r>
            <a:r>
              <a:rPr lang="en-US" sz="1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explicit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762000" y="1828800"/>
            <a:ext cx="7924799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nullptr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novi keyword, može se pretvoriti i uspoređivati sa svim pointerima (i bool), ali ne više sa integerima</a:t>
            </a:r>
          </a:p>
        </p:txBody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&lt;mutex&gt;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mutex m;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n;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inc() 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lock_guard&lt;mutex&gt; lock(m);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++n;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read(){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lock_guard&lt;mutex&gt; lock(m);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n;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643" name="Shape 64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mutex, lock_guard</a:t>
            </a:r>
          </a:p>
        </p:txBody>
      </p:sp>
      <p:sp>
        <p:nvSpPr>
          <p:cNvPr id="644" name="Shape 644"/>
          <p:cNvSpPr txBox="1"/>
          <p:nvPr/>
        </p:nvSpPr>
        <p:spPr>
          <a:xfrm>
            <a:off x="685800" y="8382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zaštita pristupa, metode: </a:t>
            </a:r>
            <a:r>
              <a:rPr lang="en-US" sz="1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lock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unlock</a:t>
            </a:r>
          </a:p>
        </p:txBody>
      </p:sp>
      <p:sp>
        <p:nvSpPr>
          <p:cNvPr id="645" name="Shape 645"/>
          <p:cNvSpPr txBox="1"/>
          <p:nvPr/>
        </p:nvSpPr>
        <p:spPr>
          <a:xfrm>
            <a:off x="685800" y="12192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lock_guard poziva lock u konstruktoru, unlock u destruktoru</a:t>
            </a:r>
          </a:p>
        </p:txBody>
      </p:sp>
      <p:sp>
        <p:nvSpPr>
          <p:cNvPr id="646" name="Shape 646"/>
          <p:cNvSpPr txBox="1"/>
          <p:nvPr/>
        </p:nvSpPr>
        <p:spPr>
          <a:xfrm>
            <a:off x="4953000" y="1981200"/>
            <a:ext cx="3809999" cy="365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thread t(inc);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read();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t.join();</a:t>
            </a:r>
          </a:p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685800" y="3048000"/>
            <a:ext cx="7924799" cy="304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don't lock yet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unique_lock&lt;mutex&gt; lock(m, defer_lock); 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try to lock (m.try_lock())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unique_lock&lt;mutex&gt; lock(m, try_to_lock); 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wait up to 10ms, m.try_lock_for()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unique_lock&lt;timed_mutex&gt; lock(m, chrono::milliseconds(10));</a:t>
            </a:r>
          </a:p>
        </p:txBody>
      </p:sp>
      <p:sp>
        <p:nvSpPr>
          <p:cNvPr id="653" name="Shape 65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unique_lock</a:t>
            </a:r>
          </a:p>
        </p:txBody>
      </p:sp>
      <p:sp>
        <p:nvSpPr>
          <p:cNvPr id="654" name="Shape 654"/>
          <p:cNvSpPr txBox="1"/>
          <p:nvPr/>
        </p:nvSpPr>
        <p:spPr>
          <a:xfrm>
            <a:off x="685800" y="838200"/>
            <a:ext cx="7924799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puno fleksibilniji od lock_guard</a:t>
            </a:r>
          </a:p>
          <a:p>
            <a:pPr marL="0" marR="0" lvl="1" indent="8001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mutex može mijenjati vlasnike</a:t>
            </a:r>
          </a:p>
          <a:p>
            <a:pPr marL="0" marR="0" lvl="1" indent="8001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lock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može vraćati iz funkcije</a:t>
            </a:r>
          </a:p>
          <a:p>
            <a:pPr marL="0" marR="0" lvl="1" indent="8001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lock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može čuvati u standardnom containeru</a:t>
            </a:r>
          </a:p>
        </p:txBody>
      </p:sp>
      <p:sp>
        <p:nvSpPr>
          <p:cNvPr id="655" name="Shape 655"/>
          <p:cNvSpPr txBox="1"/>
          <p:nvPr/>
        </p:nvSpPr>
        <p:spPr>
          <a:xfrm>
            <a:off x="685800" y="22098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dalje zove unlock u destruktoru (ako je mutex bio zaključan)</a:t>
            </a:r>
          </a:p>
        </p:txBody>
      </p:sp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1447800"/>
            <a:ext cx="7848599" cy="419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f(){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"start" &lt;&lt; endl;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this_thread::sleep_for(chrono::seconds(5));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"end" &lt;&lt; endl;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thread t(f);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t.join();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662" name="Shape 66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this_thread</a:t>
            </a:r>
          </a:p>
        </p:txBody>
      </p:sp>
      <p:sp>
        <p:nvSpPr>
          <p:cNvPr id="663" name="Shape 663"/>
          <p:cNvSpPr txBox="1"/>
          <p:nvPr/>
        </p:nvSpPr>
        <p:spPr>
          <a:xfrm>
            <a:off x="685800" y="8382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sleep_for(), sleep_until(), yield(), get_id()</a:t>
            </a:r>
          </a:p>
        </p:txBody>
      </p:sp>
    </p:spTree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1447800"/>
            <a:ext cx="7848599" cy="419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mutex m1, m2; 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lock_guard&lt;mutex&gt; lock1(m1);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lock_guard&lt;mutex&gt; lock2(m2);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potential deadlock!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670" name="Shape 67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deadlock</a:t>
            </a:r>
          </a:p>
        </p:txBody>
      </p:sp>
      <p:sp>
        <p:nvSpPr>
          <p:cNvPr id="671" name="Shape 671"/>
          <p:cNvSpPr txBox="1"/>
          <p:nvPr/>
        </p:nvSpPr>
        <p:spPr>
          <a:xfrm>
            <a:off x="685800" y="8382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kako izbjeći deadlock kad više threadova koristi više mutexa</a:t>
            </a:r>
          </a:p>
        </p:txBody>
      </p:sp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685800" y="1447800"/>
            <a:ext cx="7848599" cy="419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mutex m1, m2;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lock(m1, m2);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adopt_lock = already locked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lock_guard&lt;mutex&gt; lock1(m1, adopt_lock); 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lock_guard&lt;mutex&gt; lock2(m2, adopt_lock);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lockguards will unlock in destructor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Shape 67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lock</a:t>
            </a:r>
          </a:p>
        </p:txBody>
      </p:sp>
      <p:sp>
        <p:nvSpPr>
          <p:cNvPr id="679" name="Shape 679"/>
          <p:cNvSpPr txBox="1"/>
          <p:nvPr/>
        </p:nvSpPr>
        <p:spPr>
          <a:xfrm>
            <a:off x="685800" y="8382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lock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istovremeno zaključavanje više mutexa</a:t>
            </a:r>
          </a:p>
        </p:txBody>
      </p:sp>
    </p:spTree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1447800"/>
            <a:ext cx="7848599" cy="3124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once_flag flag; // helper class, keep track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init(){ cout &lt;&lt; "init" &lt;&lt; endl; }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f(){ call_once(flag, init); }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thread t1(f), t2(f), t3(f);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t1.join(); t2.join(); t3.join();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686" name="Shape 68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call_once</a:t>
            </a:r>
          </a:p>
        </p:txBody>
      </p:sp>
      <p:sp>
        <p:nvSpPr>
          <p:cNvPr id="687" name="Shape 687"/>
          <p:cNvSpPr txBox="1"/>
          <p:nvPr/>
        </p:nvSpPr>
        <p:spPr>
          <a:xfrm>
            <a:off x="685800" y="8382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 operacije koje se moraju izvršiti samo jednom</a:t>
            </a:r>
          </a:p>
        </p:txBody>
      </p:sp>
      <p:sp>
        <p:nvSpPr>
          <p:cNvPr id="688" name="Shape 688"/>
          <p:cNvSpPr txBox="1"/>
          <p:nvPr/>
        </p:nvSpPr>
        <p:spPr>
          <a:xfrm>
            <a:off x="685800" y="46482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nije definirano koji od poziva će se izvršiti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685800" y="51054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funkcija će biti izvršena unutar (jedinog) threada koji ju je pozvao</a:t>
            </a:r>
          </a:p>
        </p:txBody>
      </p:sp>
    </p:spTree>
  </p:cSld>
  <p:clrMapOvr>
    <a:masterClrMapping/>
  </p:clrMapOvr>
  <p:transition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>
            <a:spLocks noGrp="1"/>
          </p:cNvSpPr>
          <p:nvPr>
            <p:ph type="body" idx="1"/>
          </p:nvPr>
        </p:nvSpPr>
        <p:spPr>
          <a:xfrm>
            <a:off x="685800" y="1447800"/>
            <a:ext cx="7848599" cy="434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&lt;future&gt;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calc(){ // some long calculation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n(0);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for(int i=0; i&lt;100000; ++i)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n += i%2;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n;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future&lt;int&gt; f = async(calc); // create thread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do something else in this thread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f.get(); // wait and return value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696" name="Shape 69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async, future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685800" y="8382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implicitno pokretanje i čekanje threada koji vraća rezultat</a:t>
            </a:r>
          </a:p>
        </p:txBody>
      </p:sp>
    </p:spTree>
  </p:cSld>
  <p:clrMapOvr>
    <a:masterClrMapping/>
  </p:clrMapOvr>
  <p:transition spd="slow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848599" cy="2209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really another thread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future&lt;int&gt; f = async(launch::async, calc); 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sync!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future&lt;int&gt; f = async(launch::sync, calc); 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let library choose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future&lt;int&gt; f = async(launch::any, calc); </a:t>
            </a:r>
          </a:p>
        </p:txBody>
      </p:sp>
      <p:sp>
        <p:nvSpPr>
          <p:cNvPr id="704" name="Shape 70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async?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685800" y="8382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poziv ne mora nužno biti asinkroni</a:t>
            </a:r>
          </a:p>
        </p:txBody>
      </p:sp>
      <p:sp>
        <p:nvSpPr>
          <p:cNvPr id="706" name="Shape 706"/>
          <p:cNvSpPr txBox="1"/>
          <p:nvPr/>
        </p:nvSpPr>
        <p:spPr>
          <a:xfrm>
            <a:off x="685800" y="3429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ako funkcija nema povratnu vrijednost </a:t>
            </a:r>
            <a:r>
              <a:rPr lang="en-US" sz="1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je zapravo </a:t>
            </a:r>
            <a:r>
              <a:rPr lang="en-US" sz="1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(specijalizacija future&lt;void&gt;)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685800" y="4114800"/>
            <a:ext cx="79247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ako se ne pozovu ni get() ni wait(), </a:t>
            </a:r>
            <a:r>
              <a:rPr lang="en-US" sz="1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destruktor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će pozvati funkciju (?) </a:t>
            </a:r>
          </a:p>
        </p:txBody>
      </p:sp>
    </p:spTree>
  </p:cSld>
  <p:clrMapOvr>
    <a:masterClrMapping/>
  </p:clrMapOvr>
  <p:transition spd="slow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848599" cy="297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vector&lt;int&gt; calc(int n) { ... }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packaged_task&lt;vector&lt;int&gt;(int)&gt; task(&amp;calc);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future&lt;vector&lt;int&gt;&gt; f = task.get_future();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thread t(move(task), 100);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t.detach();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...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vector&lt;int&gt; v = f.get();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714" name="Shape 71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packaged_task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685800" y="8382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kombinacija: thread funkcija + future</a:t>
            </a:r>
          </a:p>
        </p:txBody>
      </p:sp>
    </p:spTree>
  </p:cSld>
  <p:clrMapOvr>
    <a:masterClrMapping/>
  </p:clrMapOvr>
  <p:transition spd="slow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848599" cy="388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f(promise&lt;string&gt;&amp; p){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string s("hello!");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p.set_value(s); // move!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promise&lt;string&gt; p;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thread t(f, ref(p)); // or move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p.get_future().get(); // block while set_value call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t.join();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</a:p>
        </p:txBody>
      </p:sp>
      <p:sp>
        <p:nvSpPr>
          <p:cNvPr id="722" name="Shape 72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promise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685800" y="8382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kako u future staviti rezultat</a:t>
            </a:r>
          </a:p>
        </p:txBody>
      </p:sp>
      <p:sp>
        <p:nvSpPr>
          <p:cNvPr id="724" name="Shape 724"/>
          <p:cNvSpPr txBox="1"/>
          <p:nvPr/>
        </p:nvSpPr>
        <p:spPr>
          <a:xfrm>
            <a:off x="685800" y="12192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metode: get_future, set_value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990600"/>
            <a:ext cx="7848599" cy="228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vector&lt;int&gt; v(10, 1);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auto it = v.begin(); // it je vector&lt;int&gt;::iterator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auto el = v[1]; // el je int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double d = 1;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auto a = 1 + d; // a je double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decltype(a) x = 2; // kao operator 'typeof'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auto, decltype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685800" y="3352800"/>
            <a:ext cx="7848599" cy="2895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lnSpc>
                <a:spcPct val="80000"/>
              </a:lnSpc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 &lt;typename A, typename B&gt; // trailing return type</a:t>
            </a:r>
          </a:p>
          <a:p>
            <a:pPr marL="0" marR="0" lvl="0" indent="342900" algn="l" rtl="0">
              <a:lnSpc>
                <a:spcPct val="80000"/>
              </a:lnSpc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auto f(const A&amp; a, const B&amp; b) -&gt; decltype(a+b) </a:t>
            </a:r>
          </a:p>
          <a:p>
            <a:pPr marL="0" marR="0" lvl="0" indent="342900" algn="l" rtl="0">
              <a:lnSpc>
                <a:spcPct val="80000"/>
              </a:lnSpc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	return a + b; }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342900" algn="l" rtl="0">
              <a:lnSpc>
                <a:spcPct val="80000"/>
              </a:lnSpc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 {</a:t>
            </a:r>
          </a:p>
          <a:p>
            <a:pPr marL="0" marR="0" lvl="0" indent="342900" algn="l" rtl="0">
              <a:lnSpc>
                <a:spcPct val="80000"/>
              </a:lnSpc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auto f(int x, int y) -&gt; int; // deklaracija</a:t>
            </a:r>
          </a:p>
          <a:p>
            <a:pPr marL="0" marR="0" lvl="0" indent="342900" algn="l" rtl="0">
              <a:lnSpc>
                <a:spcPct val="80000"/>
              </a:lnSpc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marL="0" marR="0" lvl="0" indent="342900" algn="l" rtl="0">
              <a:lnSpc>
                <a:spcPct val="80000"/>
              </a:lnSpc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342900" algn="l" rtl="0">
              <a:lnSpc>
                <a:spcPct val="80000"/>
              </a:lnSpc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auto A::f(int x, int y) -&gt; int { // definicija</a:t>
            </a:r>
          </a:p>
          <a:p>
            <a:pPr marL="0" marR="0" lvl="0" indent="342900" algn="l" rtl="0">
              <a:lnSpc>
                <a:spcPct val="80000"/>
              </a:lnSpc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x + y;</a:t>
            </a:r>
          </a:p>
          <a:p>
            <a:pPr marL="0" marR="0" lvl="0" indent="342900" algn="l" rtl="0">
              <a:lnSpc>
                <a:spcPct val="80000"/>
              </a:lnSpc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>
            <a:spLocks noGrp="1"/>
          </p:cNvSpPr>
          <p:nvPr>
            <p:ph type="body" idx="1"/>
          </p:nvPr>
        </p:nvSpPr>
        <p:spPr>
          <a:xfrm>
            <a:off x="685800" y="1295400"/>
            <a:ext cx="7848599" cy="5333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f(promise&lt;string&gt;&amp; p){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try 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throw exception("bad things happen");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}catch(...){ // any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p.set_exception(current_exception());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promise&lt;string&gt; p;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thread t(f, ref(p)); // or move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try 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cout &lt;&lt; p.get_future().get();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}catch(exception&amp; x){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cout &lt;&lt; x.what();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t.join();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Shape 73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exception_ptr</a:t>
            </a:r>
          </a:p>
        </p:txBody>
      </p:sp>
      <p:sp>
        <p:nvSpPr>
          <p:cNvPr id="732" name="Shape 732"/>
          <p:cNvSpPr txBox="1"/>
          <p:nvPr/>
        </p:nvSpPr>
        <p:spPr>
          <a:xfrm>
            <a:off x="685800" y="8382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koristeći async, piše se kao obični try/catch u glavnom threadu</a:t>
            </a:r>
          </a:p>
        </p:txBody>
      </p:sp>
    </p:spTree>
  </p:cSld>
  <p:clrMapOvr>
    <a:masterClrMapping/>
  </p:clrMapOvr>
  <p:transition spd="slow">
    <p:cut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84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mutex m;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condition_variable cv;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 ready;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f(){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 lock_guard&lt;mutex&gt; lock(m);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ready = true;}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cv.notify_one();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thread t(f);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unique_lock&lt;mutex&gt; lock(m);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while(!ready) cv.wait(lock);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cv.wait(lock, [] { return ready; });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t.join();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739" name="Shape 73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conditon variables</a:t>
            </a:r>
          </a:p>
        </p:txBody>
      </p:sp>
      <p:sp>
        <p:nvSpPr>
          <p:cNvPr id="740" name="Shape 740"/>
          <p:cNvSpPr txBox="1"/>
          <p:nvPr/>
        </p:nvSpPr>
        <p:spPr>
          <a:xfrm>
            <a:off x="685800" y="8382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producer: notify()/notify_one(); consumer: wait()</a:t>
            </a:r>
          </a:p>
        </p:txBody>
      </p:sp>
    </p:spTree>
  </p:cSld>
  <p:clrMapOvr>
    <a:masterClrMapping/>
  </p:clrMapOvr>
  <p:transition spd="slow">
    <p:cut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848599" cy="373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f(const string&amp; name){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thread_local static string s("hello ");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 += name;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s &lt;&lt; endl;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thread t1(f, "world");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thread t2(f, "avl");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t1.join();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t2.join();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</a:p>
        </p:txBody>
      </p:sp>
      <p:sp>
        <p:nvSpPr>
          <p:cNvPr id="747" name="Shape 74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thread_local</a:t>
            </a:r>
          </a:p>
        </p:txBody>
      </p:sp>
      <p:sp>
        <p:nvSpPr>
          <p:cNvPr id="748" name="Shape 748"/>
          <p:cNvSpPr txBox="1"/>
          <p:nvPr/>
        </p:nvSpPr>
        <p:spPr>
          <a:xfrm>
            <a:off x="685800" y="8382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svaki thread ima svoju kopiju</a:t>
            </a:r>
          </a:p>
        </p:txBody>
      </p:sp>
    </p:spTree>
  </p:cSld>
  <p:clrMapOvr>
    <a:masterClrMapping/>
  </p:clrMapOvr>
  <p:transition spd="slow">
    <p:cut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848599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&lt;atomic&gt;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atomic&lt;bool&gt; ready;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atomic_int value; // garantirana specijalizacija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f() { 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value.store(1);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ready.store(true); // ili store(1, memory_order_release)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thread t(f);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if(ready.load()) // ili load(memory_order_acquire) 		cout &lt;&lt; value.load();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t.join();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755" name="Shape 75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atomic operations, types</a:t>
            </a:r>
          </a:p>
        </p:txBody>
      </p:sp>
      <p:sp>
        <p:nvSpPr>
          <p:cNvPr id="756" name="Shape 756"/>
          <p:cNvSpPr txBox="1"/>
          <p:nvPr/>
        </p:nvSpPr>
        <p:spPr>
          <a:xfrm>
            <a:off x="685800" y="838200"/>
            <a:ext cx="7924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342900" algn="l" rtl="0">
              <a:spcBef>
                <a:spcPts val="360"/>
              </a:spcBef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store(), load() metode, sve operacije su implementirane preko njih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rvalue reference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57237" y="914400"/>
            <a:ext cx="79247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Char char="●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optimizacija kopiranja – gdje god je moguće</a:t>
            </a:r>
          </a:p>
          <a:p>
            <a:pPr marL="342900" marR="0" lvl="0" indent="-2730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 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A();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A(const A&amp;);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~A();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A&amp; operator=(const A&amp;);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f(){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 a;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a; 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 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A a1, a2, a3;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a1 = f();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A a4 = a1 + a2 + a3;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Them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3042</Words>
  <Application>Microsoft Office PowerPoint</Application>
  <PresentationFormat>On-screen Show (4:3)</PresentationFormat>
  <Paragraphs>1254</Paragraphs>
  <Slides>83</Slides>
  <Notes>83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6" baseType="lpstr">
      <vt:lpstr>Arial</vt:lpstr>
      <vt:lpstr>Courier New</vt:lpstr>
      <vt:lpstr>Custom Theme</vt:lpstr>
      <vt:lpstr>C++ 11  http://www.open-std.org/JTC1/SC22/WG21</vt:lpstr>
      <vt:lpstr>uvod - C++ 98</vt:lpstr>
      <vt:lpstr>uvod - C++ 98 (STL)</vt:lpstr>
      <vt:lpstr>uvod - C++ 11</vt:lpstr>
      <vt:lpstr>C++ standard</vt:lpstr>
      <vt:lpstr>C++ standard</vt:lpstr>
      <vt:lpstr>long long int, explicit conversion operators, nullptr</vt:lpstr>
      <vt:lpstr>auto, decltype</vt:lpstr>
      <vt:lpstr>rvalue reference</vt:lpstr>
      <vt:lpstr>rvalue reference</vt:lpstr>
      <vt:lpstr>move constructor - implementacija</vt:lpstr>
      <vt:lpstr>move, forward</vt:lpstr>
      <vt:lpstr>constexpr</vt:lpstr>
      <vt:lpstr>function</vt:lpstr>
      <vt:lpstr>lambda</vt:lpstr>
      <vt:lpstr>lambda closure</vt:lpstr>
      <vt:lpstr>bind</vt:lpstr>
      <vt:lpstr>bind – funkcije članovi</vt:lpstr>
      <vt:lpstr>bind – primjer</vt:lpstr>
      <vt:lpstr>type_traits</vt:lpstr>
      <vt:lpstr>enable_if - funkcije</vt:lpstr>
      <vt:lpstr>enable_if - klase</vt:lpstr>
      <vt:lpstr>static_assert</vt:lpstr>
      <vt:lpstr>user defined traits</vt:lpstr>
      <vt:lpstr>unique_ptr</vt:lpstr>
      <vt:lpstr>unique_ptr</vt:lpstr>
      <vt:lpstr>unique_ptr - deleter</vt:lpstr>
      <vt:lpstr>shared_ptr</vt:lpstr>
      <vt:lpstr>shared_ptr - deleter</vt:lpstr>
      <vt:lpstr>weak_ptr</vt:lpstr>
      <vt:lpstr>weak_ptr - primjer</vt:lpstr>
      <vt:lpstr>initializer_list</vt:lpstr>
      <vt:lpstr>uniform initialization</vt:lpstr>
      <vt:lpstr>uniform initialization</vt:lpstr>
      <vt:lpstr>range based for</vt:lpstr>
      <vt:lpstr>delegating/inheriting constructor, member initialization</vt:lpstr>
      <vt:lpstr>override</vt:lpstr>
      <vt:lpstr>final</vt:lpstr>
      <vt:lpstr>defaulted special member functions</vt:lpstr>
      <vt:lpstr>deleted member functions</vt:lpstr>
      <vt:lpstr>strongly typed enums</vt:lpstr>
      <vt:lpstr>variadic templates</vt:lpstr>
      <vt:lpstr>variadic templates - CRTP</vt:lpstr>
      <vt:lpstr>new containers - tuple</vt:lpstr>
      <vt:lpstr>new containers - tuple</vt:lpstr>
      <vt:lpstr>new containers - array</vt:lpstr>
      <vt:lpstr>new containers - forward_list</vt:lpstr>
      <vt:lpstr>new containers – hash_tables</vt:lpstr>
      <vt:lpstr>novi algoritmi</vt:lpstr>
      <vt:lpstr>novi algoritmi - primjeri</vt:lpstr>
      <vt:lpstr>random</vt:lpstr>
      <vt:lpstr>random – engine, distribution</vt:lpstr>
      <vt:lpstr>random – primjer</vt:lpstr>
      <vt:lpstr>regex</vt:lpstr>
      <vt:lpstr>regex – regex_search</vt:lpstr>
      <vt:lpstr>regex – regex_replace</vt:lpstr>
      <vt:lpstr>Unicode strings</vt:lpstr>
      <vt:lpstr>raw strings</vt:lpstr>
      <vt:lpstr>user defined literals</vt:lpstr>
      <vt:lpstr>user defined literals - primjeri</vt:lpstr>
      <vt:lpstr>multithreading support</vt:lpstr>
      <vt:lpstr>thread</vt:lpstr>
      <vt:lpstr>thread</vt:lpstr>
      <vt:lpstr>thread</vt:lpstr>
      <vt:lpstr>thread - argumenti</vt:lpstr>
      <vt:lpstr>thread - argumenti</vt:lpstr>
      <vt:lpstr>thread - argumenti</vt:lpstr>
      <vt:lpstr>thread - argumenti</vt:lpstr>
      <vt:lpstr>thread - argumenti</vt:lpstr>
      <vt:lpstr>mutex, lock_guard</vt:lpstr>
      <vt:lpstr>unique_lock</vt:lpstr>
      <vt:lpstr>this_thread</vt:lpstr>
      <vt:lpstr>deadlock</vt:lpstr>
      <vt:lpstr>lock</vt:lpstr>
      <vt:lpstr>call_once</vt:lpstr>
      <vt:lpstr>async, future</vt:lpstr>
      <vt:lpstr>async?</vt:lpstr>
      <vt:lpstr>packaged_task</vt:lpstr>
      <vt:lpstr>promise</vt:lpstr>
      <vt:lpstr>exception_ptr</vt:lpstr>
      <vt:lpstr>conditon variables</vt:lpstr>
      <vt:lpstr>thread_local</vt:lpstr>
      <vt:lpstr>atomic operations, types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C++ 11  http://www.open-std.org/JTC1/SC22/WG21</dc:title>
  <cp:lastModifiedBy>Caklovic, Nenad AVL/HR</cp:lastModifiedBy>
  <cp:revision>1</cp:revision>
  <dcterms:modified xsi:type="dcterms:W3CDTF">2015-06-08T14:46:15Z</dcterms:modified>
</cp:coreProperties>
</file>