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1" r:id="rId5"/>
    <p:sldMasterId id="2147483788" r:id="rId6"/>
  </p:sldMasterIdLst>
  <p:notesMasterIdLst>
    <p:notesMasterId r:id="rId83"/>
  </p:notesMasterIdLst>
  <p:handoutMasterIdLst>
    <p:handoutMasterId r:id="rId84"/>
  </p:handoutMasterIdLst>
  <p:sldIdLst>
    <p:sldId id="256" r:id="rId7"/>
    <p:sldId id="257" r:id="rId8"/>
    <p:sldId id="273" r:id="rId9"/>
    <p:sldId id="290" r:id="rId10"/>
    <p:sldId id="274" r:id="rId11"/>
    <p:sldId id="275" r:id="rId12"/>
    <p:sldId id="276" r:id="rId13"/>
    <p:sldId id="278" r:id="rId14"/>
    <p:sldId id="277" r:id="rId15"/>
    <p:sldId id="279" r:id="rId16"/>
    <p:sldId id="280" r:id="rId17"/>
    <p:sldId id="281" r:id="rId18"/>
    <p:sldId id="282" r:id="rId19"/>
    <p:sldId id="283" r:id="rId20"/>
    <p:sldId id="284" r:id="rId21"/>
    <p:sldId id="285" r:id="rId22"/>
    <p:sldId id="286" r:id="rId23"/>
    <p:sldId id="287" r:id="rId24"/>
    <p:sldId id="288" r:id="rId25"/>
    <p:sldId id="295" r:id="rId26"/>
    <p:sldId id="289" r:id="rId27"/>
    <p:sldId id="291" r:id="rId28"/>
    <p:sldId id="292" r:id="rId29"/>
    <p:sldId id="293" r:id="rId30"/>
    <p:sldId id="294" r:id="rId31"/>
    <p:sldId id="296" r:id="rId32"/>
    <p:sldId id="313" r:id="rId33"/>
    <p:sldId id="312" r:id="rId34"/>
    <p:sldId id="314" r:id="rId35"/>
    <p:sldId id="315" r:id="rId36"/>
    <p:sldId id="316" r:id="rId37"/>
    <p:sldId id="318" r:id="rId38"/>
    <p:sldId id="341" r:id="rId39"/>
    <p:sldId id="317" r:id="rId40"/>
    <p:sldId id="319" r:id="rId41"/>
    <p:sldId id="320" r:id="rId42"/>
    <p:sldId id="321" r:id="rId43"/>
    <p:sldId id="322" r:id="rId44"/>
    <p:sldId id="323" r:id="rId45"/>
    <p:sldId id="324" r:id="rId46"/>
    <p:sldId id="325" r:id="rId47"/>
    <p:sldId id="326" r:id="rId48"/>
    <p:sldId id="345" r:id="rId49"/>
    <p:sldId id="327" r:id="rId50"/>
    <p:sldId id="328" r:id="rId51"/>
    <p:sldId id="329" r:id="rId52"/>
    <p:sldId id="330" r:id="rId53"/>
    <p:sldId id="331" r:id="rId54"/>
    <p:sldId id="332" r:id="rId55"/>
    <p:sldId id="333" r:id="rId56"/>
    <p:sldId id="334" r:id="rId57"/>
    <p:sldId id="335" r:id="rId58"/>
    <p:sldId id="342" r:id="rId59"/>
    <p:sldId id="343" r:id="rId60"/>
    <p:sldId id="344" r:id="rId61"/>
    <p:sldId id="297" r:id="rId62"/>
    <p:sldId id="298" r:id="rId63"/>
    <p:sldId id="299" r:id="rId64"/>
    <p:sldId id="300" r:id="rId65"/>
    <p:sldId id="301" r:id="rId66"/>
    <p:sldId id="303" r:id="rId67"/>
    <p:sldId id="302" r:id="rId68"/>
    <p:sldId id="309" r:id="rId69"/>
    <p:sldId id="336" r:id="rId70"/>
    <p:sldId id="337" r:id="rId71"/>
    <p:sldId id="304" r:id="rId72"/>
    <p:sldId id="305" r:id="rId73"/>
    <p:sldId id="306" r:id="rId74"/>
    <p:sldId id="307" r:id="rId75"/>
    <p:sldId id="308" r:id="rId76"/>
    <p:sldId id="338" r:id="rId77"/>
    <p:sldId id="346" r:id="rId78"/>
    <p:sldId id="339" r:id="rId79"/>
    <p:sldId id="340" r:id="rId80"/>
    <p:sldId id="347" r:id="rId81"/>
    <p:sldId id="272" r:id="rId8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guide id="16" orient="horz" pos="32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38"/>
    <a:srgbClr val="004A68"/>
    <a:srgbClr val="001D2F"/>
    <a:srgbClr val="0B425C"/>
    <a:srgbClr val="002132"/>
    <a:srgbClr val="0D4460"/>
    <a:srgbClr val="0D324A"/>
    <a:srgbClr val="00445F"/>
    <a:srgbClr val="00415C"/>
    <a:srgbClr val="003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70" autoAdjust="0"/>
  </p:normalViewPr>
  <p:slideViewPr>
    <p:cSldViewPr>
      <p:cViewPr varScale="1">
        <p:scale>
          <a:sx n="116" d="100"/>
          <a:sy n="116" d="100"/>
        </p:scale>
        <p:origin x="186" y="336"/>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 orient="horz" pos="324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91" d="100"/>
          <a:sy n="91" d="100"/>
        </p:scale>
        <p:origin x="4472" y="20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handoutMaster" Target="handoutMasters/handoutMaster1.xml"/><Relationship Id="rId89"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14.12.2017</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a:t>
            </a:fld>
            <a:endParaRPr lang="de-DE"/>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14.12.2017</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a:t>
            </a:fld>
            <a:endParaRPr lang="de-DE"/>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9F13D-5E3F-4C20-ADC0-C88A2660A513}" type="slidenum">
              <a:rPr lang="de-DE" smtClean="0"/>
              <a:pPr/>
              <a:t>13</a:t>
            </a:fld>
            <a:endParaRPr lang="de-DE"/>
          </a:p>
        </p:txBody>
      </p:sp>
    </p:spTree>
    <p:extLst>
      <p:ext uri="{BB962C8B-B14F-4D97-AF65-F5344CB8AC3E}">
        <p14:creationId xmlns:p14="http://schemas.microsoft.com/office/powerpoint/2010/main" val="229167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9F13D-5E3F-4C20-ADC0-C88A2660A513}" type="slidenum">
              <a:rPr lang="de-DE" smtClean="0"/>
              <a:pPr/>
              <a:t>71</a:t>
            </a:fld>
            <a:endParaRPr lang="de-DE"/>
          </a:p>
        </p:txBody>
      </p:sp>
    </p:spTree>
    <p:extLst>
      <p:ext uri="{BB962C8B-B14F-4D97-AF65-F5344CB8AC3E}">
        <p14:creationId xmlns:p14="http://schemas.microsoft.com/office/powerpoint/2010/main" val="714556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10.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 AVL Compan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 name="txt_Autor1"/>
          <p:cNvSpPr txBox="1"/>
          <p:nvPr userDrawn="1"/>
        </p:nvSpPr>
        <p:spPr>
          <a:xfrm>
            <a:off x="8688288" y="5649740"/>
            <a:ext cx="2915984" cy="379656"/>
          </a:xfrm>
          <a:prstGeom prst="rect">
            <a:avLst/>
          </a:prstGeom>
          <a:noFill/>
          <a:ln>
            <a:noFill/>
          </a:ln>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de-AT" sz="1867" b="1" kern="1200" baseline="0" smtClean="0">
                <a:solidFill>
                  <a:srgbClr val="A5A7A8"/>
                </a:solidFill>
                <a:latin typeface="Verdana" panose="020B0604030504040204" pitchFamily="34" charset="0"/>
                <a:ea typeface="Verdana" panose="020B0604030504040204" pitchFamily="34" charset="0"/>
                <a:cs typeface="Verdana" panose="020B0604030504040204" pitchFamily="34" charset="0"/>
              </a:rPr>
              <a:t>Nebojša Vujnović</a:t>
            </a:r>
            <a:endParaRPr lang="de-AT" sz="1867" b="1" kern="1200" baseline="0" dirty="0">
              <a:solidFill>
                <a:srgbClr val="A5A7A8"/>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el 1"/>
          <p:cNvSpPr>
            <a:spLocks noGrp="1"/>
          </p:cNvSpPr>
          <p:nvPr>
            <p:ph type="ctrTitle" hasCustomPrompt="1"/>
          </p:nvPr>
        </p:nvSpPr>
        <p:spPr>
          <a:xfrm>
            <a:off x="-8124" y="4433626"/>
            <a:ext cx="6176131" cy="643253"/>
          </a:xfrm>
          <a:solidFill>
            <a:srgbClr val="0B425C"/>
          </a:solidFill>
          <a:ln>
            <a:noFill/>
          </a:ln>
        </p:spPr>
        <p:txBody>
          <a:bodyPr wrap="square" lIns="630000" tIns="0" rIns="540000" bIns="0" anchor="b" anchorCtr="0">
            <a:spAutoFit/>
          </a:bodyPr>
          <a:lstStyle>
            <a:lvl1pPr algn="l">
              <a:lnSpc>
                <a:spcPct val="110000"/>
              </a:lnSpc>
              <a:defRPr sz="3800" b="0" baseline="0">
                <a:latin typeface="Verdana" charset="0"/>
                <a:ea typeface="Verdana" charset="0"/>
                <a:cs typeface="Verdana" charset="0"/>
              </a:defRPr>
            </a:lvl1pPr>
          </a:lstStyle>
          <a:p>
            <a:r>
              <a:rPr lang="en-US" noProof="0" dirty="0"/>
              <a:t>Document Title</a:t>
            </a:r>
          </a:p>
        </p:txBody>
      </p:sp>
      <p:sp>
        <p:nvSpPr>
          <p:cNvPr id="3" name="Untertitel 2"/>
          <p:cNvSpPr>
            <a:spLocks noGrp="1"/>
          </p:cNvSpPr>
          <p:nvPr>
            <p:ph type="subTitle" idx="1" hasCustomPrompt="1"/>
          </p:nvPr>
        </p:nvSpPr>
        <p:spPr>
          <a:xfrm>
            <a:off x="-8123" y="5076879"/>
            <a:ext cx="6176131" cy="514738"/>
          </a:xfrm>
          <a:solidFill>
            <a:srgbClr val="0B425C"/>
          </a:solidFill>
          <a:ln>
            <a:noFill/>
          </a:ln>
          <a:effectLst/>
        </p:spPr>
        <p:txBody>
          <a:bodyPr wrap="square" lIns="630000" tIns="72000" rIns="540000" bIns="72000" anchor="t" anchorCtr="0">
            <a:spAutoFit/>
          </a:bodyPr>
          <a:lstStyle>
            <a:lvl1pPr marL="0" indent="0" algn="l">
              <a:buNone/>
              <a:defRPr sz="24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Document subtitle Lorem Ipsum</a:t>
            </a:r>
          </a:p>
        </p:txBody>
      </p:sp>
      <p:sp>
        <p:nvSpPr>
          <p:cNvPr id="16" name="txt_Companyname"/>
          <p:cNvSpPr txBox="1">
            <a:spLocks/>
          </p:cNvSpPr>
          <p:nvPr userDrawn="1"/>
        </p:nvSpPr>
        <p:spPr>
          <a:xfrm>
            <a:off x="0" y="878838"/>
            <a:ext cx="5735960" cy="324498"/>
          </a:xfrm>
          <a:prstGeom prst="rect">
            <a:avLst/>
          </a:prstGeom>
          <a:noFill/>
          <a:ln>
            <a:noFill/>
          </a:ln>
          <a:effectLst/>
        </p:spPr>
        <p:txBody>
          <a:bodyPr vert="horz" wrap="square" lIns="630000" tIns="54000" rIns="540000" bIns="54000" rtlCol="0" anchor="t"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4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00000"/>
              </a:lnSpc>
              <a:spcAft>
                <a:spcPts val="100"/>
              </a:spcAft>
            </a:pPr>
            <a:r>
              <a:rPr lang="en-US" sz="1400" spc="100" baseline="0" smtClean="0"/>
              <a:t>AVL-AST d.o.o</a:t>
            </a:r>
            <a:endParaRPr lang="en-US" sz="1400" spc="100" baseline="0" dirty="0"/>
          </a:p>
        </p:txBody>
      </p:sp>
      <p:sp>
        <p:nvSpPr>
          <p:cNvPr id="8" name="Rechteck 9"/>
          <p:cNvSpPr/>
          <p:nvPr userDrawn="1"/>
        </p:nvSpPr>
        <p:spPr>
          <a:xfrm>
            <a:off x="0" y="6796820"/>
            <a:ext cx="12192000" cy="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9" name="txt_SecurityLevel"/>
          <p:cNvSpPr/>
          <p:nvPr userDrawn="1"/>
        </p:nvSpPr>
        <p:spPr bwMode="auto">
          <a:xfrm>
            <a:off x="623392" y="6544668"/>
            <a:ext cx="823578" cy="313332"/>
          </a:xfrm>
          <a:prstGeom prst="rect">
            <a:avLst/>
          </a:prstGeom>
          <a:solidFill>
            <a:schemeClr val="accent1"/>
          </a:solidFill>
          <a:ln w="6350" cap="flat" cmpd="sng" algn="ctr">
            <a:noFill/>
            <a:prstDash val="sysDash"/>
            <a:round/>
            <a:headEnd type="none" w="med" len="med"/>
            <a:tailEnd type="none" w="med" len="med"/>
          </a:ln>
          <a:effectLst>
            <a:softEdge rad="0"/>
          </a:effectLst>
          <a:scene3d>
            <a:camera prst="orthographicFront"/>
            <a:lightRig rig="threePt" dir="t"/>
          </a:scene3d>
          <a:sp3d prstMaterial="softEdge"/>
        </p:spPr>
        <p:txBody>
          <a:bodyPr vert="horz" wrap="none" lIns="180000" tIns="90000" rIns="180000" bIns="90000" numCol="1" rtlCol="0" anchor="ctr" anchorCtr="0" compatLnSpc="1">
            <a:prstTxWarp prst="textNoShape">
              <a:avLst/>
            </a:prstTxWarp>
            <a:spAutoFit/>
          </a:bodyPr>
          <a:lstStyle/>
          <a:p>
            <a:pPr marL="0" marR="0" indent="0" algn="l" defTabSz="1219170" rtl="0" eaLnBrk="0" fontAlgn="base" latinLnBrk="0" hangingPunct="0">
              <a:lnSpc>
                <a:spcPct val="95000"/>
              </a:lnSpc>
              <a:spcBef>
                <a:spcPct val="0"/>
              </a:spcBef>
              <a:spcAft>
                <a:spcPct val="0"/>
              </a:spcAft>
              <a:buClrTx/>
              <a:buSzTx/>
              <a:buFontTx/>
              <a:buNone/>
              <a:tabLst/>
            </a:pPr>
            <a:r>
              <a:rPr kumimoji="0" lang="en-US" sz="900" b="0" i="0" u="none" strike="noStrike" cap="none" normalizeH="0" baseline="0" noProof="0" smtClean="0">
                <a:ln>
                  <a:noFill/>
                </a:ln>
                <a:solidFill>
                  <a:schemeClr val="bg1"/>
                </a:solidFill>
                <a:effectLst/>
                <a:latin typeface="Verdana" charset="0"/>
                <a:ea typeface="Verdana" charset="0"/>
                <a:cs typeface="Verdana" charset="0"/>
              </a:rPr>
              <a:t>Internal</a:t>
            </a:r>
            <a:endParaRPr kumimoji="0" lang="en-US" sz="900" b="0" i="0" u="none" strike="noStrike" cap="none" normalizeH="0" baseline="0" noProof="0" dirty="0">
              <a:ln>
                <a:noFill/>
              </a:ln>
              <a:solidFill>
                <a:schemeClr val="bg1"/>
              </a:solidFill>
              <a:effectLst/>
              <a:latin typeface="Verdana" charset="0"/>
              <a:ea typeface="Verdana" charset="0"/>
              <a:cs typeface="Verdana" charset="0"/>
            </a:endParaRPr>
          </a:p>
        </p:txBody>
      </p:sp>
      <p:pic>
        <p:nvPicPr>
          <p:cNvPr id="5"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8688288" y="0"/>
            <a:ext cx="2915984" cy="2245308"/>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8123" y="4433626"/>
            <a:ext cx="4898790" cy="643253"/>
          </a:xfrm>
          <a:noFill/>
          <a:ln>
            <a:noFill/>
          </a:ln>
        </p:spPr>
        <p:txBody>
          <a:bodyPr wrap="none" lIns="630000" tIns="0" rIns="540000" bIns="0" anchor="ctr" anchorCtr="0">
            <a:spAutoFit/>
          </a:bodyPr>
          <a:lstStyle>
            <a:lvl1pPr algn="l">
              <a:lnSpc>
                <a:spcPct val="110000"/>
              </a:lnSpc>
              <a:defRPr sz="3800" b="0" baseline="0">
                <a:latin typeface="Verdana" charset="0"/>
                <a:ea typeface="Verdana" charset="0"/>
                <a:cs typeface="Verdana" charset="0"/>
              </a:defRPr>
            </a:lvl1pPr>
          </a:lstStyle>
          <a:p>
            <a:r>
              <a:rPr lang="en-US" noProof="0" dirty="0"/>
              <a:t>Document Title</a:t>
            </a:r>
          </a:p>
        </p:txBody>
      </p:sp>
      <p:sp>
        <p:nvSpPr>
          <p:cNvPr id="5" name="Untertitel 2"/>
          <p:cNvSpPr>
            <a:spLocks noGrp="1"/>
          </p:cNvSpPr>
          <p:nvPr>
            <p:ph type="subTitle" idx="1" hasCustomPrompt="1"/>
          </p:nvPr>
        </p:nvSpPr>
        <p:spPr>
          <a:xfrm>
            <a:off x="-8123" y="5076879"/>
            <a:ext cx="6184398" cy="514738"/>
          </a:xfrm>
          <a:noFill/>
          <a:ln>
            <a:noFill/>
          </a:ln>
          <a:effectLst/>
        </p:spPr>
        <p:txBody>
          <a:bodyPr wrap="none" lIns="630000" tIns="72000" rIns="540000" bIns="72000" anchor="ctr" anchorCtr="0">
            <a:spAutoFit/>
          </a:bodyPr>
          <a:lstStyle>
            <a:lvl1pPr marL="0" indent="0" algn="l">
              <a:buNone/>
              <a:defRPr sz="2400" cap="none" baseline="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Document subtitle Lorem Ipsum</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8123" y="4433626"/>
            <a:ext cx="4898790" cy="643253"/>
          </a:xfrm>
          <a:solidFill>
            <a:srgbClr val="0B425C"/>
          </a:solidFill>
          <a:ln>
            <a:noFill/>
          </a:ln>
        </p:spPr>
        <p:txBody>
          <a:bodyPr wrap="none" lIns="630000" tIns="0" rIns="540000" bIns="0" anchor="ctr" anchorCtr="0">
            <a:spAutoFit/>
          </a:bodyPr>
          <a:lstStyle>
            <a:lvl1pPr algn="l">
              <a:lnSpc>
                <a:spcPct val="110000"/>
              </a:lnSpc>
              <a:defRPr sz="3800" b="0" baseline="0">
                <a:latin typeface="Verdana" charset="0"/>
                <a:ea typeface="Verdana" charset="0"/>
                <a:cs typeface="Verdana" charset="0"/>
              </a:defRPr>
            </a:lvl1pPr>
          </a:lstStyle>
          <a:p>
            <a:r>
              <a:rPr lang="en-US" noProof="0" dirty="0"/>
              <a:t>Document Title</a:t>
            </a:r>
          </a:p>
        </p:txBody>
      </p:sp>
      <p:sp>
        <p:nvSpPr>
          <p:cNvPr id="5" name="Untertitel 2"/>
          <p:cNvSpPr>
            <a:spLocks noGrp="1"/>
          </p:cNvSpPr>
          <p:nvPr>
            <p:ph type="subTitle" idx="1" hasCustomPrompt="1"/>
          </p:nvPr>
        </p:nvSpPr>
        <p:spPr>
          <a:xfrm>
            <a:off x="-8123" y="5076879"/>
            <a:ext cx="6184398" cy="514738"/>
          </a:xfrm>
          <a:solidFill>
            <a:srgbClr val="0B425C"/>
          </a:solidFill>
          <a:ln>
            <a:noFill/>
          </a:ln>
          <a:effectLst/>
        </p:spPr>
        <p:txBody>
          <a:bodyPr wrap="none" lIns="630000" tIns="72000" rIns="540000" bIns="72000" anchor="ctr" anchorCtr="0">
            <a:spAutoFit/>
          </a:bodyPr>
          <a:lstStyle>
            <a:lvl1pPr marL="0" indent="0" algn="l">
              <a:buNone/>
              <a:defRPr sz="24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Document subtitle Lorem Ipsum</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Bildplatzhalter 3"/>
          <p:cNvSpPr>
            <a:spLocks noGrp="1"/>
          </p:cNvSpPr>
          <p:nvPr>
            <p:ph type="pic" sz="quarter" idx="10"/>
          </p:nvPr>
        </p:nvSpPr>
        <p:spPr>
          <a:xfrm>
            <a:off x="1" y="1531200"/>
            <a:ext cx="12192000" cy="5111482"/>
          </a:xfrm>
        </p:spPr>
        <p:txBody>
          <a:bodyPr/>
          <a:lstStyle/>
          <a:p>
            <a:r>
              <a:rPr lang="en-US" smtClean="0"/>
              <a:t>Click icon to add picture</a:t>
            </a:r>
            <a:endParaRPr lang="de-AT" dirty="0"/>
          </a:p>
        </p:txBody>
      </p:sp>
      <p:sp>
        <p:nvSpPr>
          <p:cNvPr id="6" name="Inhaltsplatzhalter 3"/>
          <p:cNvSpPr>
            <a:spLocks noGrp="1"/>
          </p:cNvSpPr>
          <p:nvPr>
            <p:ph sz="half" idx="2" hasCustomPrompt="1"/>
          </p:nvPr>
        </p:nvSpPr>
        <p:spPr>
          <a:xfrm>
            <a:off x="624001" y="2564904"/>
            <a:ext cx="2211439" cy="411681"/>
          </a:xfrm>
          <a:solidFill>
            <a:schemeClr val="bg1"/>
          </a:solidFill>
        </p:spPr>
        <p:txBody>
          <a:bodyPr wrap="none" tIns="32400" bIns="32400">
            <a:spAutoFit/>
          </a:bodyPr>
          <a:lstStyle>
            <a:lvl1pPr marL="0" indent="0">
              <a:lnSpc>
                <a:spcPts val="2667"/>
              </a:lnSpc>
              <a:spcBef>
                <a:spcPts val="0"/>
              </a:spcBef>
              <a:buFontTx/>
              <a:buNone/>
              <a:defRPr sz="1800" b="0" baseline="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7" name="Inhaltsplatzhalter 3"/>
          <p:cNvSpPr>
            <a:spLocks noGrp="1"/>
          </p:cNvSpPr>
          <p:nvPr>
            <p:ph sz="half" idx="16" hasCustomPrompt="1"/>
          </p:nvPr>
        </p:nvSpPr>
        <p:spPr>
          <a:xfrm>
            <a:off x="624001" y="3040104"/>
            <a:ext cx="2211439" cy="411681"/>
          </a:xfrm>
          <a:solidFill>
            <a:schemeClr val="bg1"/>
          </a:solidFill>
        </p:spPr>
        <p:txBody>
          <a:bodyPr wrap="none" tIns="32400" bIns="32400">
            <a:spAutoFit/>
          </a:bodyPr>
          <a:lstStyle>
            <a:lvl1pPr marL="0" indent="0">
              <a:lnSpc>
                <a:spcPts val="2667"/>
              </a:lnSpc>
              <a:spcBef>
                <a:spcPts val="0"/>
              </a:spcBef>
              <a:buFontTx/>
              <a:buNone/>
              <a:defRPr sz="180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8" name="Inhaltsplatzhalter 3"/>
          <p:cNvSpPr>
            <a:spLocks noGrp="1"/>
          </p:cNvSpPr>
          <p:nvPr>
            <p:ph sz="half" idx="18" hasCustomPrompt="1"/>
          </p:nvPr>
        </p:nvSpPr>
        <p:spPr>
          <a:xfrm>
            <a:off x="624001" y="4000104"/>
            <a:ext cx="2211439" cy="411681"/>
          </a:xfrm>
          <a:solidFill>
            <a:schemeClr val="bg1"/>
          </a:solidFill>
        </p:spPr>
        <p:txBody>
          <a:bodyPr wrap="none" tIns="32400" bIns="32400">
            <a:spAutoFit/>
          </a:bodyPr>
          <a:lstStyle>
            <a:lvl1pPr marL="0" indent="0">
              <a:lnSpc>
                <a:spcPts val="2667"/>
              </a:lnSpc>
              <a:spcBef>
                <a:spcPts val="107"/>
              </a:spcBef>
              <a:buFontTx/>
              <a:buNone/>
              <a:defRPr sz="180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9" name="Inhaltsplatzhalter 3"/>
          <p:cNvSpPr>
            <a:spLocks noGrp="1"/>
          </p:cNvSpPr>
          <p:nvPr>
            <p:ph sz="half" idx="19" hasCustomPrompt="1"/>
          </p:nvPr>
        </p:nvSpPr>
        <p:spPr>
          <a:xfrm>
            <a:off x="624001" y="4480104"/>
            <a:ext cx="2211439" cy="411681"/>
          </a:xfrm>
          <a:solidFill>
            <a:schemeClr val="bg1"/>
          </a:solidFill>
        </p:spPr>
        <p:txBody>
          <a:bodyPr wrap="none" tIns="32400" bIns="32400">
            <a:spAutoFit/>
          </a:bodyPr>
          <a:lstStyle>
            <a:lvl1pPr marL="0" indent="0">
              <a:lnSpc>
                <a:spcPts val="2667"/>
              </a:lnSpc>
              <a:spcBef>
                <a:spcPts val="107"/>
              </a:spcBef>
              <a:buFontTx/>
              <a:buNone/>
              <a:defRPr sz="180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10" name="Inhaltsplatzhalter 3"/>
          <p:cNvSpPr>
            <a:spLocks noGrp="1"/>
          </p:cNvSpPr>
          <p:nvPr>
            <p:ph sz="half" idx="20" hasCustomPrompt="1"/>
          </p:nvPr>
        </p:nvSpPr>
        <p:spPr>
          <a:xfrm>
            <a:off x="624001" y="4964105"/>
            <a:ext cx="2211439" cy="411681"/>
          </a:xfrm>
          <a:solidFill>
            <a:schemeClr val="bg1"/>
          </a:solidFill>
        </p:spPr>
        <p:txBody>
          <a:bodyPr wrap="none" tIns="32400" bIns="32400">
            <a:spAutoFit/>
          </a:bodyPr>
          <a:lstStyle>
            <a:lvl1pPr marL="0" indent="0">
              <a:lnSpc>
                <a:spcPts val="2667"/>
              </a:lnSpc>
              <a:spcBef>
                <a:spcPts val="107"/>
              </a:spcBef>
              <a:buFontTx/>
              <a:buNone/>
              <a:defRPr sz="180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11" name="Inhaltsplatzhalter 3"/>
          <p:cNvSpPr>
            <a:spLocks noGrp="1"/>
          </p:cNvSpPr>
          <p:nvPr>
            <p:ph sz="half" idx="25" hasCustomPrompt="1"/>
          </p:nvPr>
        </p:nvSpPr>
        <p:spPr>
          <a:xfrm>
            <a:off x="624001" y="3515304"/>
            <a:ext cx="2211439" cy="411681"/>
          </a:xfrm>
          <a:solidFill>
            <a:schemeClr val="bg1"/>
          </a:solidFill>
        </p:spPr>
        <p:txBody>
          <a:bodyPr wrap="none" tIns="32400" bIns="32400">
            <a:spAutoFit/>
          </a:bodyPr>
          <a:lstStyle>
            <a:lvl1pPr marL="0" indent="0">
              <a:lnSpc>
                <a:spcPts val="2667"/>
              </a:lnSpc>
              <a:spcBef>
                <a:spcPts val="107"/>
              </a:spcBef>
              <a:buFontTx/>
              <a:buNone/>
              <a:defRPr sz="1800">
                <a:solidFill>
                  <a:schemeClr val="tx1"/>
                </a:solidFill>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de-AT" dirty="0"/>
              <a:t>Insert Bullet Points</a:t>
            </a:r>
            <a:endParaRPr lang="de-DE" dirty="0"/>
          </a:p>
        </p:txBody>
      </p:sp>
      <p:sp>
        <p:nvSpPr>
          <p:cNvPr id="15"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and figures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28992" y="1531200"/>
            <a:ext cx="9168000" cy="4873834"/>
          </a:xfrm>
        </p:spPr>
        <p:txBody>
          <a:bodyPr/>
          <a:lstStyle/>
          <a:p>
            <a:r>
              <a:rPr lang="en-US" smtClean="0"/>
              <a:t>Click icon to add picture</a:t>
            </a:r>
            <a:endParaRPr lang="de-AT"/>
          </a:p>
        </p:txBody>
      </p:sp>
      <p:sp>
        <p:nvSpPr>
          <p:cNvPr id="5" name="Textplatzhalter 7"/>
          <p:cNvSpPr>
            <a:spLocks noGrp="1"/>
          </p:cNvSpPr>
          <p:nvPr>
            <p:ph type="body" sz="quarter" idx="16" hasCustomPrompt="1"/>
          </p:nvPr>
        </p:nvSpPr>
        <p:spPr>
          <a:xfrm>
            <a:off x="9969600" y="1531200"/>
            <a:ext cx="1603200" cy="816000"/>
          </a:xfrm>
        </p:spPr>
        <p:txBody>
          <a:bodyPr lIns="0" tIns="0" rIns="0" bIns="0">
            <a:noAutofit/>
          </a:bodyPr>
          <a:lstStyle>
            <a:lvl1pPr marL="0" indent="0">
              <a:buFontTx/>
              <a:buNone/>
              <a:defRPr sz="4533" b="0" i="0">
                <a:solidFill>
                  <a:srgbClr val="96C11F"/>
                </a:solidFill>
                <a:latin typeface="Verdana" charset="0"/>
                <a:ea typeface="Verdana" charset="0"/>
                <a:cs typeface="Verdana"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X%</a:t>
            </a:r>
          </a:p>
        </p:txBody>
      </p:sp>
      <p:sp>
        <p:nvSpPr>
          <p:cNvPr id="6" name="Textplatzhalter 25"/>
          <p:cNvSpPr>
            <a:spLocks noGrp="1"/>
          </p:cNvSpPr>
          <p:nvPr>
            <p:ph type="body" sz="quarter" idx="17" hasCustomPrompt="1"/>
          </p:nvPr>
        </p:nvSpPr>
        <p:spPr>
          <a:xfrm>
            <a:off x="9964800" y="2426040"/>
            <a:ext cx="1603677" cy="595035"/>
          </a:xfrm>
        </p:spPr>
        <p:txBody>
          <a:bodyPr wrap="square" lIns="0" tIns="0" rIns="0" bIns="0">
            <a:spAutoFit/>
          </a:bodyPr>
          <a:lstStyle>
            <a:lvl1pPr marL="0" indent="0">
              <a:buFontTx/>
              <a:buNone/>
              <a:defRPr sz="1600">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Text</a:t>
            </a:r>
          </a:p>
          <a:p>
            <a:pPr lvl="0"/>
            <a:endParaRPr lang="de-DE" dirty="0"/>
          </a:p>
        </p:txBody>
      </p:sp>
      <p:sp>
        <p:nvSpPr>
          <p:cNvPr id="7" name="Textplatzhalter 7"/>
          <p:cNvSpPr>
            <a:spLocks noGrp="1"/>
          </p:cNvSpPr>
          <p:nvPr>
            <p:ph type="body" sz="quarter" idx="19" hasCustomPrompt="1"/>
          </p:nvPr>
        </p:nvSpPr>
        <p:spPr>
          <a:xfrm>
            <a:off x="9964800" y="3201800"/>
            <a:ext cx="1603200" cy="816000"/>
          </a:xfrm>
        </p:spPr>
        <p:txBody>
          <a:bodyPr lIns="0" tIns="0" rIns="0" bIns="0">
            <a:noAutofit/>
          </a:bodyPr>
          <a:lstStyle>
            <a:lvl1pPr marL="0" indent="0">
              <a:buFontTx/>
              <a:buNone/>
              <a:defRPr sz="4533" b="0" i="0">
                <a:solidFill>
                  <a:srgbClr val="96C11F"/>
                </a:solidFill>
                <a:latin typeface="Verdana" charset="0"/>
                <a:ea typeface="Verdana" charset="0"/>
                <a:cs typeface="Verdana"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X%</a:t>
            </a:r>
          </a:p>
        </p:txBody>
      </p:sp>
      <p:sp>
        <p:nvSpPr>
          <p:cNvPr id="8" name="Textplatzhalter 25"/>
          <p:cNvSpPr>
            <a:spLocks noGrp="1"/>
          </p:cNvSpPr>
          <p:nvPr>
            <p:ph type="body" sz="quarter" idx="20" hasCustomPrompt="1"/>
          </p:nvPr>
        </p:nvSpPr>
        <p:spPr>
          <a:xfrm>
            <a:off x="9964800" y="4106240"/>
            <a:ext cx="1603677" cy="595035"/>
          </a:xfrm>
        </p:spPr>
        <p:txBody>
          <a:bodyPr wrap="square" lIns="0" tIns="0" rIns="0" bIns="0">
            <a:spAutoFit/>
          </a:bodyPr>
          <a:lstStyle>
            <a:lvl1pPr marL="0" indent="0">
              <a:buFontTx/>
              <a:buNone/>
              <a:defRPr sz="1600">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Text</a:t>
            </a:r>
          </a:p>
          <a:p>
            <a:pPr lvl="0"/>
            <a:endParaRPr lang="de-DE" dirty="0"/>
          </a:p>
        </p:txBody>
      </p:sp>
      <p:sp>
        <p:nvSpPr>
          <p:cNvPr id="9" name="Textplatzhalter 7"/>
          <p:cNvSpPr>
            <a:spLocks noGrp="1"/>
          </p:cNvSpPr>
          <p:nvPr>
            <p:ph type="body" sz="quarter" idx="21" hasCustomPrompt="1"/>
          </p:nvPr>
        </p:nvSpPr>
        <p:spPr>
          <a:xfrm>
            <a:off x="9964800" y="4900197"/>
            <a:ext cx="1603200" cy="816000"/>
          </a:xfrm>
        </p:spPr>
        <p:txBody>
          <a:bodyPr lIns="0" tIns="0" rIns="0" bIns="0">
            <a:noAutofit/>
          </a:bodyPr>
          <a:lstStyle>
            <a:lvl1pPr marL="0" indent="0">
              <a:buFontTx/>
              <a:buNone/>
              <a:defRPr sz="4533" b="0" i="0">
                <a:solidFill>
                  <a:srgbClr val="96C11F"/>
                </a:solidFill>
                <a:latin typeface="Verdana" charset="0"/>
                <a:ea typeface="Verdana" charset="0"/>
                <a:cs typeface="Verdana"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X%</a:t>
            </a:r>
          </a:p>
        </p:txBody>
      </p:sp>
      <p:sp>
        <p:nvSpPr>
          <p:cNvPr id="10" name="Textplatzhalter 25"/>
          <p:cNvSpPr>
            <a:spLocks noGrp="1"/>
          </p:cNvSpPr>
          <p:nvPr>
            <p:ph type="body" sz="quarter" idx="22" hasCustomPrompt="1"/>
          </p:nvPr>
        </p:nvSpPr>
        <p:spPr>
          <a:xfrm>
            <a:off x="9964813" y="5804637"/>
            <a:ext cx="1603187" cy="595035"/>
          </a:xfrm>
        </p:spPr>
        <p:txBody>
          <a:bodyPr wrap="square" lIns="0" tIns="0" rIns="0" bIns="0">
            <a:spAutoFit/>
          </a:bodyPr>
          <a:lstStyle>
            <a:lvl1pPr marL="0" indent="0">
              <a:buFontTx/>
              <a:buNone/>
              <a:defRPr sz="1600">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Text</a:t>
            </a:r>
          </a:p>
          <a:p>
            <a:pPr lvl="0"/>
            <a:endParaRPr lang="de-DE" dirty="0"/>
          </a:p>
        </p:txBody>
      </p:sp>
      <p:sp>
        <p:nvSpPr>
          <p:cNvPr id="17"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mages and Tex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30000" y="1540608"/>
            <a:ext cx="3600000" cy="2347200"/>
          </a:xfrm>
        </p:spPr>
        <p:txBody>
          <a:bodyPr/>
          <a:lstStyle/>
          <a:p>
            <a:r>
              <a:rPr lang="en-US" smtClean="0"/>
              <a:t>Click icon to add picture</a:t>
            </a:r>
            <a:endParaRPr lang="de-AT"/>
          </a:p>
        </p:txBody>
      </p:sp>
      <p:sp>
        <p:nvSpPr>
          <p:cNvPr id="5" name="Bildplatzhalter 3"/>
          <p:cNvSpPr>
            <a:spLocks noGrp="1"/>
          </p:cNvSpPr>
          <p:nvPr>
            <p:ph type="pic" sz="quarter" idx="11"/>
          </p:nvPr>
        </p:nvSpPr>
        <p:spPr>
          <a:xfrm>
            <a:off x="630000" y="4078940"/>
            <a:ext cx="3600000" cy="2332800"/>
          </a:xfrm>
        </p:spPr>
        <p:txBody>
          <a:bodyPr/>
          <a:lstStyle/>
          <a:p>
            <a:r>
              <a:rPr lang="en-US" smtClean="0"/>
              <a:t>Click icon to add picture</a:t>
            </a:r>
            <a:endParaRPr lang="de-AT"/>
          </a:p>
        </p:txBody>
      </p:sp>
      <p:sp>
        <p:nvSpPr>
          <p:cNvPr id="6" name="Bildplatzhalter 3"/>
          <p:cNvSpPr>
            <a:spLocks noGrp="1"/>
          </p:cNvSpPr>
          <p:nvPr>
            <p:ph type="pic" sz="quarter" idx="12"/>
          </p:nvPr>
        </p:nvSpPr>
        <p:spPr>
          <a:xfrm>
            <a:off x="4440000" y="1539760"/>
            <a:ext cx="5352000" cy="4876221"/>
          </a:xfrm>
        </p:spPr>
        <p:txBody>
          <a:bodyPr/>
          <a:lstStyle/>
          <a:p>
            <a:r>
              <a:rPr lang="en-US" smtClean="0"/>
              <a:t>Click icon to add picture</a:t>
            </a:r>
            <a:endParaRPr lang="de-AT"/>
          </a:p>
        </p:txBody>
      </p:sp>
      <p:sp>
        <p:nvSpPr>
          <p:cNvPr id="8" name="Textplatzhalter 7"/>
          <p:cNvSpPr>
            <a:spLocks noGrp="1"/>
          </p:cNvSpPr>
          <p:nvPr>
            <p:ph type="body" sz="quarter" idx="16" hasCustomPrompt="1"/>
          </p:nvPr>
        </p:nvSpPr>
        <p:spPr>
          <a:xfrm>
            <a:off x="9936579" y="1539759"/>
            <a:ext cx="1603200" cy="4876221"/>
          </a:xfrm>
        </p:spPr>
        <p:txBody>
          <a:bodyPr lIns="0" tIns="0" rIns="0" bIns="0">
            <a:noAutofit/>
          </a:bodyPr>
          <a:lstStyle>
            <a:lvl1pPr marL="0" indent="0">
              <a:buFontTx/>
              <a:buNone/>
              <a:defRPr sz="2000" b="0"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Text </a:t>
            </a:r>
            <a:r>
              <a:rPr lang="de-DE" dirty="0" err="1"/>
              <a:t>here</a:t>
            </a:r>
            <a:endParaRPr lang="de-DE" dirty="0"/>
          </a:p>
        </p:txBody>
      </p:sp>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3"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left) and Tex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630000" y="1534118"/>
            <a:ext cx="5088000" cy="4883615"/>
          </a:xfrm>
        </p:spPr>
        <p:txBody>
          <a:bodyPr/>
          <a:lstStyle/>
          <a:p>
            <a:r>
              <a:rPr lang="en-US" smtClean="0"/>
              <a:t>Click icon to add picture</a:t>
            </a:r>
            <a:endParaRPr lang="de-AT"/>
          </a:p>
        </p:txBody>
      </p:sp>
      <p:sp>
        <p:nvSpPr>
          <p:cNvPr id="5" name="Textplatzhalter 7"/>
          <p:cNvSpPr>
            <a:spLocks noGrp="1"/>
          </p:cNvSpPr>
          <p:nvPr>
            <p:ph type="body" sz="quarter" idx="21" hasCustomPrompt="1"/>
          </p:nvPr>
        </p:nvSpPr>
        <p:spPr>
          <a:xfrm>
            <a:off x="6479117" y="1531200"/>
            <a:ext cx="5069416" cy="576000"/>
          </a:xfrm>
        </p:spPr>
        <p:txBody>
          <a:bodyPr lIns="0" tIns="0" rIns="0" bIns="0">
            <a:noAutofit/>
          </a:bodyPr>
          <a:lstStyle>
            <a:lvl1pPr marL="0" indent="0">
              <a:buFontTx/>
              <a:buNone/>
              <a:defRPr sz="1867" b="0" cap="none"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title</a:t>
            </a:r>
            <a:br>
              <a:rPr lang="de-DE" dirty="0"/>
            </a:br>
            <a:r>
              <a:rPr lang="de-DE" dirty="0" err="1"/>
              <a:t>here</a:t>
            </a:r>
            <a:endParaRPr lang="de-DE" dirty="0"/>
          </a:p>
        </p:txBody>
      </p:sp>
      <p:sp>
        <p:nvSpPr>
          <p:cNvPr id="6" name="Inhaltsplatzhalter 3"/>
          <p:cNvSpPr>
            <a:spLocks noGrp="1"/>
          </p:cNvSpPr>
          <p:nvPr>
            <p:ph sz="half" idx="2" hasCustomPrompt="1"/>
          </p:nvPr>
        </p:nvSpPr>
        <p:spPr>
          <a:xfrm>
            <a:off x="6479117" y="2280000"/>
            <a:ext cx="5069416" cy="41377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600">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r>
              <a:rPr lang="en-US" noProof="0" dirty="0"/>
              <a:t/>
            </a:r>
            <a:br>
              <a:rPr lang="en-US" noProof="0" dirty="0"/>
            </a:br>
            <a:r>
              <a:rPr lang="en-US" noProof="0" dirty="0"/>
              <a:t/>
            </a: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pic>
        <p:nvPicPr>
          <p:cNvPr id="9" name="Picture 8"/>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5"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left) and Tex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platzhalter 7"/>
          <p:cNvSpPr>
            <a:spLocks noGrp="1"/>
          </p:cNvSpPr>
          <p:nvPr>
            <p:ph type="body" sz="quarter" idx="21" hasCustomPrompt="1"/>
          </p:nvPr>
        </p:nvSpPr>
        <p:spPr>
          <a:xfrm>
            <a:off x="4852800" y="1531200"/>
            <a:ext cx="6695733" cy="576000"/>
          </a:xfrm>
        </p:spPr>
        <p:txBody>
          <a:bodyPr lIns="0" tIns="0" rIns="0" bIns="0">
            <a:noAutofit/>
          </a:bodyPr>
          <a:lstStyle>
            <a:lvl1pPr marL="0" indent="0">
              <a:buFontTx/>
              <a:buNone/>
              <a:defRPr sz="1867" b="0" cap="none"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title</a:t>
            </a:r>
            <a:br>
              <a:rPr lang="de-DE" dirty="0"/>
            </a:br>
            <a:r>
              <a:rPr lang="de-DE" dirty="0" err="1"/>
              <a:t>here</a:t>
            </a:r>
            <a:endParaRPr lang="de-DE" dirty="0"/>
          </a:p>
        </p:txBody>
      </p:sp>
      <p:sp>
        <p:nvSpPr>
          <p:cNvPr id="8" name="Inhaltsplatzhalter 3"/>
          <p:cNvSpPr>
            <a:spLocks noGrp="1"/>
          </p:cNvSpPr>
          <p:nvPr>
            <p:ph sz="half" idx="2" hasCustomPrompt="1"/>
          </p:nvPr>
        </p:nvSpPr>
        <p:spPr>
          <a:xfrm>
            <a:off x="4852800" y="2280000"/>
            <a:ext cx="6695733" cy="41250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600">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r>
              <a:rPr lang="en-US" noProof="0" dirty="0"/>
              <a:t/>
            </a:r>
            <a:br>
              <a:rPr lang="en-US" noProof="0" dirty="0"/>
            </a:br>
            <a:r>
              <a:rPr lang="en-US" noProof="0" dirty="0"/>
              <a:t/>
            </a: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12" name="Bildplatzhalter 3"/>
          <p:cNvSpPr>
            <a:spLocks noGrp="1"/>
          </p:cNvSpPr>
          <p:nvPr>
            <p:ph type="pic" sz="quarter" idx="10"/>
          </p:nvPr>
        </p:nvSpPr>
        <p:spPr>
          <a:xfrm>
            <a:off x="628896" y="1545889"/>
            <a:ext cx="3600000" cy="2347200"/>
          </a:xfrm>
        </p:spPr>
        <p:txBody>
          <a:bodyPr/>
          <a:lstStyle/>
          <a:p>
            <a:r>
              <a:rPr lang="en-US" smtClean="0"/>
              <a:t>Click icon to add picture</a:t>
            </a:r>
            <a:endParaRPr lang="de-AT"/>
          </a:p>
        </p:txBody>
      </p:sp>
      <p:sp>
        <p:nvSpPr>
          <p:cNvPr id="9" name="Bildplatzhalter 3"/>
          <p:cNvSpPr>
            <a:spLocks noGrp="1"/>
          </p:cNvSpPr>
          <p:nvPr>
            <p:ph type="pic" sz="quarter" idx="22"/>
          </p:nvPr>
        </p:nvSpPr>
        <p:spPr>
          <a:xfrm>
            <a:off x="628808" y="4067005"/>
            <a:ext cx="3600000" cy="2347200"/>
          </a:xfrm>
        </p:spPr>
        <p:txBody>
          <a:bodyPr/>
          <a:lstStyle/>
          <a:p>
            <a:r>
              <a:rPr lang="en-US" smtClean="0"/>
              <a:t>Click icon to add picture</a:t>
            </a:r>
            <a:endParaRPr lang="de-AT"/>
          </a:p>
        </p:txBody>
      </p:sp>
      <p:pic>
        <p:nvPicPr>
          <p:cNvPr id="13" name="Picture 12"/>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7"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left) and Tex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platzhalter 7"/>
          <p:cNvSpPr>
            <a:spLocks noGrp="1"/>
          </p:cNvSpPr>
          <p:nvPr>
            <p:ph type="body" sz="quarter" idx="21" hasCustomPrompt="1"/>
          </p:nvPr>
        </p:nvSpPr>
        <p:spPr>
          <a:xfrm>
            <a:off x="3652800" y="1531200"/>
            <a:ext cx="7895733" cy="576000"/>
          </a:xfrm>
        </p:spPr>
        <p:txBody>
          <a:bodyPr lIns="0" tIns="0" rIns="0" bIns="0">
            <a:noAutofit/>
          </a:bodyPr>
          <a:lstStyle>
            <a:lvl1pPr marL="0" indent="0">
              <a:buFontTx/>
              <a:buNone/>
              <a:defRPr sz="1867" b="0" cap="none"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title</a:t>
            </a:r>
            <a:br>
              <a:rPr lang="de-DE" dirty="0"/>
            </a:br>
            <a:r>
              <a:rPr lang="de-DE" dirty="0" err="1"/>
              <a:t>here</a:t>
            </a:r>
            <a:endParaRPr lang="de-DE" dirty="0"/>
          </a:p>
        </p:txBody>
      </p:sp>
      <p:sp>
        <p:nvSpPr>
          <p:cNvPr id="4" name="Inhaltsplatzhalter 3"/>
          <p:cNvSpPr>
            <a:spLocks noGrp="1"/>
          </p:cNvSpPr>
          <p:nvPr>
            <p:ph sz="half" idx="2" hasCustomPrompt="1"/>
          </p:nvPr>
        </p:nvSpPr>
        <p:spPr>
          <a:xfrm>
            <a:off x="3648000" y="2280000"/>
            <a:ext cx="7900533" cy="4125033"/>
          </a:xfrm>
          <a:prstGeom prst="rect">
            <a:avLst/>
          </a:prstGeom>
        </p:spPr>
        <p:txBody>
          <a:bodyPr>
            <a:normAutofit/>
          </a:bodyPr>
          <a:lstStyle>
            <a:lvl1pPr marL="239994" marR="0" indent="-239994" algn="l" defTabSz="1219170" rtl="0" eaLnBrk="1" fontAlgn="auto" latinLnBrk="0" hangingPunct="1">
              <a:lnSpc>
                <a:spcPct val="100000"/>
              </a:lnSpc>
              <a:spcBef>
                <a:spcPts val="0"/>
              </a:spcBef>
              <a:spcAft>
                <a:spcPts val="0"/>
              </a:spcAft>
              <a:buClrTx/>
              <a:buSzTx/>
              <a:buFont typeface="Wingdings" charset="2"/>
              <a:buChar char="§"/>
              <a:tabLst/>
              <a:defRPr sz="1600">
                <a:solidFill>
                  <a:schemeClr val="tx1"/>
                </a:solidFill>
              </a:defRPr>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r>
              <a:rPr lang="en-US" noProof="0" dirty="0"/>
              <a:t/>
            </a:r>
            <a:br>
              <a:rPr lang="en-US" noProof="0" dirty="0"/>
            </a:br>
            <a:r>
              <a:rPr lang="en-US" noProof="0" dirty="0"/>
              <a:t/>
            </a: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6" name="Bildplatzhalter 3"/>
          <p:cNvSpPr>
            <a:spLocks noGrp="1"/>
          </p:cNvSpPr>
          <p:nvPr>
            <p:ph type="pic" sz="quarter" idx="10"/>
          </p:nvPr>
        </p:nvSpPr>
        <p:spPr>
          <a:xfrm>
            <a:off x="630000" y="1540608"/>
            <a:ext cx="2400000" cy="1536000"/>
          </a:xfrm>
        </p:spPr>
        <p:txBody>
          <a:bodyPr/>
          <a:lstStyle/>
          <a:p>
            <a:r>
              <a:rPr lang="en-US" smtClean="0"/>
              <a:t>Click icon to add picture</a:t>
            </a:r>
            <a:endParaRPr lang="de-AT" dirty="0"/>
          </a:p>
        </p:txBody>
      </p:sp>
      <p:sp>
        <p:nvSpPr>
          <p:cNvPr id="8" name="Bildplatzhalter 3"/>
          <p:cNvSpPr>
            <a:spLocks noGrp="1"/>
          </p:cNvSpPr>
          <p:nvPr>
            <p:ph type="pic" sz="quarter" idx="22"/>
          </p:nvPr>
        </p:nvSpPr>
        <p:spPr>
          <a:xfrm>
            <a:off x="630000" y="3219932"/>
            <a:ext cx="2400000" cy="1536000"/>
          </a:xfrm>
        </p:spPr>
        <p:txBody>
          <a:bodyPr/>
          <a:lstStyle/>
          <a:p>
            <a:r>
              <a:rPr lang="en-US" smtClean="0"/>
              <a:t>Click icon to add picture</a:t>
            </a:r>
            <a:endParaRPr lang="de-AT" dirty="0"/>
          </a:p>
        </p:txBody>
      </p:sp>
      <p:sp>
        <p:nvSpPr>
          <p:cNvPr id="9" name="Bildplatzhalter 3"/>
          <p:cNvSpPr>
            <a:spLocks noGrp="1"/>
          </p:cNvSpPr>
          <p:nvPr>
            <p:ph type="pic" sz="quarter" idx="23"/>
          </p:nvPr>
        </p:nvSpPr>
        <p:spPr>
          <a:xfrm>
            <a:off x="630000" y="4875643"/>
            <a:ext cx="2400000" cy="1536000"/>
          </a:xfrm>
        </p:spPr>
        <p:txBody>
          <a:bodyPr/>
          <a:lstStyle/>
          <a:p>
            <a:r>
              <a:rPr lang="en-US" smtClean="0"/>
              <a:t>Click icon to add picture</a:t>
            </a:r>
            <a:endParaRPr lang="de-AT" dirty="0"/>
          </a:p>
        </p:txBody>
      </p:sp>
      <p:pic>
        <p:nvPicPr>
          <p:cNvPr id="12" name="Picture 11"/>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4"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30000" y="2280000"/>
            <a:ext cx="10919444" cy="4125033"/>
          </a:xfrm>
          <a:prstGeom prst="rect">
            <a:avLst/>
          </a:prstGeom>
        </p:spPr>
        <p:txBody>
          <a:bodyPr/>
          <a:lstStyle>
            <a:lvl1pPr marL="380990" marR="0" indent="-380990" algn="l" defTabSz="1219170" rtl="0" eaLnBrk="1" fontAlgn="auto" latinLnBrk="0" hangingPunct="1">
              <a:lnSpc>
                <a:spcPct val="100000"/>
              </a:lnSpc>
              <a:spcBef>
                <a:spcPts val="0"/>
              </a:spcBef>
              <a:spcAft>
                <a:spcPts val="0"/>
              </a:spcAft>
              <a:buClrTx/>
              <a:buSzTx/>
              <a:buFont typeface="Wingdings" charset="2"/>
              <a:buChar char="§"/>
              <a:tabLst/>
              <a:defRPr sz="1600" baseline="0">
                <a:solidFill>
                  <a:schemeClr val="tx1"/>
                </a:solidFill>
              </a:defRPr>
            </a:lvl1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r>
              <a:rPr lang="en-US" noProof="0" dirty="0"/>
              <a:t/>
            </a:r>
            <a:br>
              <a:rPr lang="en-US" noProof="0" dirty="0"/>
            </a:br>
            <a:r>
              <a:rPr lang="en-US" noProof="0" dirty="0"/>
              <a:t/>
            </a: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630000" y="1531200"/>
            <a:ext cx="10914644" cy="576000"/>
          </a:xfrm>
        </p:spPr>
        <p:txBody>
          <a:bodyPr lIns="90000" tIns="0" rIns="90000" bIns="0">
            <a:noAutofit/>
          </a:bodyPr>
          <a:lstStyle>
            <a:lvl1pPr marL="0" indent="0">
              <a:buFontTx/>
              <a:buNone/>
              <a:defRPr sz="1867" b="0" cap="none"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title</a:t>
            </a:r>
            <a:br>
              <a:rPr lang="de-DE" dirty="0"/>
            </a:br>
            <a:r>
              <a:rPr lang="de-DE" dirty="0" err="1"/>
              <a:t>here</a:t>
            </a:r>
            <a:endParaRPr lang="de-DE" dirty="0"/>
          </a:p>
        </p:txBody>
      </p:sp>
      <p:pic>
        <p:nvPicPr>
          <p:cNvPr id="7" name="Picture 6"/>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with customer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29089" y="2280000"/>
            <a:ext cx="10919444" cy="4125033"/>
          </a:xfrm>
          <a:prstGeom prst="rect">
            <a:avLst/>
          </a:prstGeom>
        </p:spPr>
        <p:txBody>
          <a:bodyPr/>
          <a:lstStyle>
            <a:lvl1pPr marL="380990" marR="0" indent="-380990" algn="l" defTabSz="1219170" rtl="0" eaLnBrk="1" fontAlgn="auto" latinLnBrk="0" hangingPunct="1">
              <a:lnSpc>
                <a:spcPct val="100000"/>
              </a:lnSpc>
              <a:spcBef>
                <a:spcPts val="0"/>
              </a:spcBef>
              <a:spcAft>
                <a:spcPts val="0"/>
              </a:spcAft>
              <a:buClrTx/>
              <a:buSzTx/>
              <a:buFont typeface="Wingdings" charset="2"/>
              <a:buChar char="§"/>
              <a:tabLst/>
              <a:defRPr sz="1600" baseline="0">
                <a:solidFill>
                  <a:schemeClr val="tx1"/>
                </a:solidFill>
              </a:defRPr>
            </a:lvl1pPr>
          </a:lstStyle>
          <a:p>
            <a:pPr marL="239994" marR="0" lvl="0" indent="-239994" algn="l" defTabSz="1219170" rtl="0" eaLnBrk="1" fontAlgn="auto" latinLnBrk="0" hangingPunct="1">
              <a:lnSpc>
                <a:spcPct val="100000"/>
              </a:lnSpc>
              <a:spcBef>
                <a:spcPts val="0"/>
              </a:spcBef>
              <a:spcAft>
                <a:spcPts val="0"/>
              </a:spcAft>
              <a:buClrTx/>
              <a:buSzTx/>
              <a:buFont typeface="Wingdings" charset="2"/>
              <a:buChar char="§"/>
              <a:tabLst/>
              <a:defRPr/>
            </a:pPr>
            <a:r>
              <a:rPr lang="en-US" noProof="0" dirty="0"/>
              <a:t>Insert Text here, using 14 </a:t>
            </a:r>
            <a:r>
              <a:rPr lang="en-US" noProof="0" dirty="0" err="1"/>
              <a:t>pt</a:t>
            </a:r>
            <a:r>
              <a:rPr lang="en-US" noProof="0" dirty="0"/>
              <a:t/>
            </a:r>
            <a:br>
              <a:rPr lang="en-US" noProof="0" dirty="0"/>
            </a:br>
            <a:r>
              <a:rPr lang="en-US" noProof="0" dirty="0"/>
              <a:t/>
            </a:r>
            <a:br>
              <a:rPr lang="en-US" noProof="0" dirty="0"/>
            </a:br>
            <a:r>
              <a:rPr lang="de-DE" dirty="0" err="1"/>
              <a:t>It‘s</a:t>
            </a:r>
            <a:r>
              <a:rPr lang="de-DE" dirty="0"/>
              <a:t> </a:t>
            </a:r>
            <a:r>
              <a:rPr lang="de-DE" dirty="0" err="1"/>
              <a:t>allowed</a:t>
            </a:r>
            <a:r>
              <a:rPr lang="de-DE" dirty="0"/>
              <a:t> </a:t>
            </a:r>
            <a:r>
              <a:rPr lang="de-DE" dirty="0" err="1"/>
              <a:t>to</a:t>
            </a:r>
            <a:r>
              <a:rPr lang="de-DE" dirty="0"/>
              <a:t> </a:t>
            </a:r>
            <a:r>
              <a:rPr lang="de-DE" dirty="0" err="1"/>
              <a:t>use</a:t>
            </a:r>
            <a:r>
              <a:rPr lang="de-DE" dirty="0"/>
              <a:t> </a:t>
            </a:r>
            <a:r>
              <a:rPr lang="de-DE" dirty="0" err="1"/>
              <a:t>font</a:t>
            </a:r>
            <a:r>
              <a:rPr lang="de-DE" dirty="0"/>
              <a:t> </a:t>
            </a:r>
            <a:r>
              <a:rPr lang="de-DE" dirty="0" err="1"/>
              <a:t>sizes</a:t>
            </a:r>
            <a:r>
              <a:rPr lang="de-DE" dirty="0"/>
              <a:t> </a:t>
            </a:r>
            <a:r>
              <a:rPr lang="de-DE" dirty="0" err="1"/>
              <a:t>from</a:t>
            </a:r>
            <a:r>
              <a:rPr lang="de-DE" dirty="0"/>
              <a:t> 14pt </a:t>
            </a:r>
            <a:r>
              <a:rPr lang="de-DE" dirty="0" err="1"/>
              <a:t>to</a:t>
            </a:r>
            <a:r>
              <a:rPr lang="de-DE" dirty="0"/>
              <a:t> 18pt - </a:t>
            </a:r>
            <a:r>
              <a:rPr lang="de-DE" dirty="0" err="1"/>
              <a:t>depending</a:t>
            </a:r>
            <a:r>
              <a:rPr lang="de-DE" dirty="0"/>
              <a:t> on </a:t>
            </a:r>
            <a:r>
              <a:rPr lang="de-DE" dirty="0" err="1"/>
              <a:t>the</a:t>
            </a:r>
            <a:r>
              <a:rPr lang="de-DE" dirty="0"/>
              <a:t> </a:t>
            </a:r>
            <a:r>
              <a:rPr lang="de-DE" dirty="0" err="1"/>
              <a:t>amount</a:t>
            </a:r>
            <a:r>
              <a:rPr lang="de-DE" dirty="0"/>
              <a:t> / </a:t>
            </a:r>
            <a:r>
              <a:rPr lang="de-DE" dirty="0" err="1"/>
              <a:t>characters</a:t>
            </a:r>
            <a:r>
              <a:rPr lang="de-DE" dirty="0"/>
              <a:t> </a:t>
            </a:r>
            <a:r>
              <a:rPr lang="de-DE" dirty="0" err="1"/>
              <a:t>of</a:t>
            </a:r>
            <a:r>
              <a:rPr lang="de-DE" dirty="0"/>
              <a:t> </a:t>
            </a:r>
            <a:r>
              <a:rPr lang="de-DE" dirty="0" err="1"/>
              <a:t>text</a:t>
            </a:r>
            <a:r>
              <a:rPr lang="de-DE" dirty="0"/>
              <a:t>. </a:t>
            </a:r>
            <a:r>
              <a:rPr lang="de-DE" dirty="0" err="1"/>
              <a:t>It’s</a:t>
            </a:r>
            <a:r>
              <a:rPr lang="de-DE" dirty="0"/>
              <a:t> not </a:t>
            </a:r>
            <a:r>
              <a:rPr lang="de-DE" dirty="0" err="1"/>
              <a:t>allowed</a:t>
            </a:r>
            <a:r>
              <a:rPr lang="de-DE" dirty="0"/>
              <a:t> </a:t>
            </a:r>
            <a:r>
              <a:rPr lang="de-DE" dirty="0" err="1"/>
              <a:t>to</a:t>
            </a:r>
            <a:r>
              <a:rPr lang="de-DE" dirty="0"/>
              <a:t> </a:t>
            </a:r>
            <a:r>
              <a:rPr lang="de-DE" dirty="0" err="1"/>
              <a:t>enlarge</a:t>
            </a:r>
            <a:r>
              <a:rPr lang="de-DE" dirty="0"/>
              <a:t> </a:t>
            </a:r>
            <a:r>
              <a:rPr lang="de-DE" dirty="0" err="1"/>
              <a:t>the</a:t>
            </a:r>
            <a:r>
              <a:rPr lang="de-DE" dirty="0"/>
              <a:t> </a:t>
            </a:r>
            <a:r>
              <a:rPr lang="de-DE" dirty="0" err="1"/>
              <a:t>text</a:t>
            </a:r>
            <a:r>
              <a:rPr lang="de-DE" dirty="0"/>
              <a:t> box - </a:t>
            </a:r>
            <a:r>
              <a:rPr lang="de-DE" dirty="0" err="1"/>
              <a:t>the</a:t>
            </a:r>
            <a:r>
              <a:rPr lang="de-DE" dirty="0"/>
              <a:t> </a:t>
            </a:r>
            <a:r>
              <a:rPr lang="de-DE" dirty="0" err="1"/>
              <a:t>text</a:t>
            </a:r>
            <a:r>
              <a:rPr lang="de-DE" dirty="0"/>
              <a:t> </a:t>
            </a:r>
            <a:r>
              <a:rPr lang="de-DE" dirty="0" err="1"/>
              <a:t>always</a:t>
            </a:r>
            <a:r>
              <a:rPr lang="de-DE" dirty="0"/>
              <a:t> </a:t>
            </a:r>
            <a:r>
              <a:rPr lang="de-DE" dirty="0" err="1"/>
              <a:t>has</a:t>
            </a:r>
            <a:r>
              <a:rPr lang="de-DE" dirty="0"/>
              <a:t> </a:t>
            </a:r>
            <a:r>
              <a:rPr lang="de-DE" dirty="0" err="1"/>
              <a:t>to</a:t>
            </a:r>
            <a:r>
              <a:rPr lang="de-DE" dirty="0"/>
              <a:t> fit in </a:t>
            </a:r>
            <a:r>
              <a:rPr lang="de-DE" dirty="0" err="1"/>
              <a:t>the</a:t>
            </a:r>
            <a:r>
              <a:rPr lang="de-DE" dirty="0"/>
              <a:t> </a:t>
            </a:r>
            <a:r>
              <a:rPr lang="de-DE" dirty="0" err="1"/>
              <a:t>text</a:t>
            </a:r>
            <a:r>
              <a:rPr lang="de-DE" dirty="0"/>
              <a:t> box.</a:t>
            </a:r>
          </a:p>
        </p:txBody>
      </p:sp>
      <p:sp>
        <p:nvSpPr>
          <p:cNvPr id="4" name="Textplatzhalter 7"/>
          <p:cNvSpPr>
            <a:spLocks noGrp="1"/>
          </p:cNvSpPr>
          <p:nvPr>
            <p:ph type="body" sz="quarter" idx="21" hasCustomPrompt="1"/>
          </p:nvPr>
        </p:nvSpPr>
        <p:spPr>
          <a:xfrm>
            <a:off x="630000" y="1531200"/>
            <a:ext cx="10914644" cy="576000"/>
          </a:xfrm>
        </p:spPr>
        <p:txBody>
          <a:bodyPr lIns="90000" tIns="0" rIns="90000" bIns="0">
            <a:noAutofit/>
          </a:bodyPr>
          <a:lstStyle>
            <a:lvl1pPr marL="0" indent="0">
              <a:buFontTx/>
              <a:buNone/>
              <a:defRPr sz="1867" b="0" cap="none" baseline="0">
                <a:solidFill>
                  <a:srgbClr val="00A3CB"/>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title</a:t>
            </a:r>
            <a:br>
              <a:rPr lang="de-DE" dirty="0"/>
            </a:br>
            <a:r>
              <a:rPr lang="de-DE" dirty="0" err="1"/>
              <a:t>here</a:t>
            </a:r>
            <a:endParaRPr lang="de-DE" dirty="0"/>
          </a:p>
        </p:txBody>
      </p:sp>
      <p:sp>
        <p:nvSpPr>
          <p:cNvPr id="6" name="Bildplatzhalter 5"/>
          <p:cNvSpPr>
            <a:spLocks noGrp="1"/>
          </p:cNvSpPr>
          <p:nvPr>
            <p:ph type="pic" sz="quarter" idx="22"/>
          </p:nvPr>
        </p:nvSpPr>
        <p:spPr>
          <a:xfrm>
            <a:off x="6744072" y="0"/>
            <a:ext cx="2395200" cy="1027200"/>
          </a:xfrm>
        </p:spPr>
        <p:txBody>
          <a:bodyPr>
            <a:normAutofit/>
          </a:bodyPr>
          <a:lstStyle>
            <a:lvl1pPr>
              <a:defRPr sz="1467"/>
            </a:lvl1pPr>
          </a:lstStyle>
          <a:p>
            <a:r>
              <a:rPr lang="en-US" smtClean="0"/>
              <a:t>Click icon to add picture</a:t>
            </a:r>
            <a:endParaRPr lang="de-AT" dirty="0"/>
          </a:p>
        </p:txBody>
      </p:sp>
      <p:pic>
        <p:nvPicPr>
          <p:cNvPr id="8" name="Picture 7"/>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0" name="Titel 1"/>
          <p:cNvSpPr>
            <a:spLocks noGrp="1"/>
          </p:cNvSpPr>
          <p:nvPr>
            <p:ph type="title" hasCustomPrompt="1"/>
          </p:nvPr>
        </p:nvSpPr>
        <p:spPr>
          <a:xfrm>
            <a:off x="630000" y="403528"/>
            <a:ext cx="6042064" cy="672000"/>
          </a:xfrm>
        </p:spPr>
        <p:txBody>
          <a:bodyPr/>
          <a:lstStyle>
            <a:lvl1pPr>
              <a:defRPr/>
            </a:lvl1pPr>
          </a:lstStyle>
          <a:p>
            <a:r>
              <a:rPr lang="en-US" noProof="0" dirty="0"/>
              <a:t>Edit master title</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graphicFrame>
        <p:nvGraphicFramePr>
          <p:cNvPr id="3" name="tbl_Info">
            <a:hlinkClick r:id="" action="ppaction://hlinkshowjump?jump=nextslide"/>
          </p:cNvPr>
          <p:cNvGraphicFramePr>
            <a:graphicFrameLocks noGrp="1"/>
          </p:cNvGraphicFramePr>
          <p:nvPr userDrawn="1">
            <p:extLst>
              <p:ext uri="{D42A27DB-BD31-4B8C-83A1-F6EECF244321}">
                <p14:modId xmlns:p14="http://schemas.microsoft.com/office/powerpoint/2010/main" val="3183399683"/>
              </p:ext>
            </p:extLst>
          </p:nvPr>
        </p:nvGraphicFramePr>
        <p:xfrm>
          <a:off x="710379" y="2557993"/>
          <a:ext cx="5193600" cy="2964731"/>
        </p:xfrm>
        <a:graphic>
          <a:graphicData uri="http://schemas.openxmlformats.org/drawingml/2006/table">
            <a:tbl>
              <a:tblPr/>
              <a:tblGrid>
                <a:gridCol w="2003452">
                  <a:extLst>
                    <a:ext uri="{9D8B030D-6E8A-4147-A177-3AD203B41FA5}">
                      <a16:colId xmlns:a16="http://schemas.microsoft.com/office/drawing/2014/main" xmlns="" val="20000"/>
                    </a:ext>
                  </a:extLst>
                </a:gridCol>
                <a:gridCol w="3190148">
                  <a:extLst>
                    <a:ext uri="{9D8B030D-6E8A-4147-A177-3AD203B41FA5}">
                      <a16:colId xmlns:a16="http://schemas.microsoft.com/office/drawing/2014/main" xmlns="" val="20001"/>
                    </a:ext>
                  </a:extLst>
                </a:gridCol>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0" lang="de-DE" sz="1200" b="0" i="0" u="none" strike="noStrike" cap="none" normalizeH="0" baseline="0" noProof="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Nebojša Vujnović</a:t>
                      </a:r>
                      <a:endParaRPr kumimoji="0" lang="de-DE"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05.12.2017</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Internal</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
        <p:nvSpPr>
          <p:cNvPr id="4" name="Titel 1"/>
          <p:cNvSpPr>
            <a:spLocks noGrp="1"/>
          </p:cNvSpPr>
          <p:nvPr>
            <p:ph type="ctrTitle" hasCustomPrompt="1"/>
          </p:nvPr>
        </p:nvSpPr>
        <p:spPr>
          <a:xfrm>
            <a:off x="630000" y="403528"/>
            <a:ext cx="8346320" cy="672000"/>
          </a:xfrm>
        </p:spPr>
        <p:txBody>
          <a:bodyPr/>
          <a:lstStyle>
            <a:lvl1pPr>
              <a:defRPr baseline="0"/>
            </a:lvl1pPr>
          </a:lstStyle>
          <a:p>
            <a:r>
              <a:rPr lang="en-US" noProof="0" dirty="0"/>
              <a:t>Internal</a:t>
            </a:r>
          </a:p>
        </p:txBody>
      </p:sp>
      <p:sp>
        <p:nvSpPr>
          <p:cNvPr id="5" name="Untertitel 2"/>
          <p:cNvSpPr>
            <a:spLocks noGrp="1"/>
          </p:cNvSpPr>
          <p:nvPr>
            <p:ph type="subTitle" idx="1" hasCustomPrompt="1"/>
          </p:nvPr>
        </p:nvSpPr>
        <p:spPr>
          <a:xfrm>
            <a:off x="630000" y="1536000"/>
            <a:ext cx="10914933" cy="577608"/>
          </a:xfrm>
        </p:spPr>
        <p:txBody>
          <a:bodyPr lIns="90000" rIns="90000"/>
          <a:lstStyle>
            <a:lvl1pPr marL="0" indent="0" algn="l">
              <a:spcAft>
                <a:spcPts val="0"/>
              </a:spcAft>
              <a:buNone/>
              <a:defRPr b="0" cap="none" baseline="0">
                <a:solidFill>
                  <a:srgbClr val="00A3CB"/>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Insert title </a:t>
            </a:r>
          </a:p>
          <a:p>
            <a:r>
              <a:rPr lang="en-US" noProof="0" dirty="0"/>
              <a:t>Here</a:t>
            </a:r>
          </a:p>
        </p:txBody>
      </p:sp>
      <p:sp>
        <p:nvSpPr>
          <p:cNvPr id="6" name="Bildplatzhalter 12"/>
          <p:cNvSpPr>
            <a:spLocks noGrp="1"/>
          </p:cNvSpPr>
          <p:nvPr>
            <p:ph type="pic" sz="quarter" idx="10" hasCustomPrompt="1"/>
          </p:nvPr>
        </p:nvSpPr>
        <p:spPr>
          <a:xfrm>
            <a:off x="6479117" y="2280000"/>
            <a:ext cx="5069416" cy="4137733"/>
          </a:xfrm>
        </p:spPr>
        <p:txBody>
          <a:bodyPr lIns="72000" tIns="72000"/>
          <a:lstStyle>
            <a:lvl1pPr>
              <a:defRPr sz="1600" baseline="0">
                <a:solidFill>
                  <a:srgbClr val="999999"/>
                </a:solidFill>
              </a:defRPr>
            </a:lvl1pPr>
          </a:lstStyle>
          <a:p>
            <a:r>
              <a:rPr lang="en-US" noProof="0" dirty="0"/>
              <a:t>Add picture by clicking on the symbol or place a picture within the placeholder frame.</a:t>
            </a:r>
          </a:p>
        </p:txBody>
      </p:sp>
      <p:sp>
        <p:nvSpPr>
          <p:cNvPr id="8" name="Textfeld 10"/>
          <p:cNvSpPr txBox="1"/>
          <p:nvPr userDrawn="1"/>
        </p:nvSpPr>
        <p:spPr>
          <a:xfrm>
            <a:off x="643200" y="5966328"/>
            <a:ext cx="5145600" cy="451405"/>
          </a:xfrm>
          <a:prstGeom prst="rect">
            <a:avLst/>
          </a:prstGeom>
          <a:noFill/>
        </p:spPr>
        <p:txBody>
          <a:bodyPr wrap="square" lIns="0" tIns="0" rIns="0" bIns="0" rtlCol="0">
            <a:noAutofit/>
          </a:bodyPr>
          <a:lstStyle/>
          <a:p>
            <a:r>
              <a:rPr lang="en-US" sz="1067" noProof="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2017, AVL-AST d.o.o</a:t>
            </a:r>
            <a:endParaRPr lang="en-US" sz="1067"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p:cNvPicPr>
          <p:nvPr userDrawn="1"/>
        </p:nvPicPr>
        <p:blipFill rotWithShape="1">
          <a:blip r:embed="rId2">
            <a:extLst>
              <a:ext uri="{28A0092B-C50C-407E-A947-70E740481C1C}">
                <a14:useLocalDpi xmlns:a14="http://schemas.microsoft.com/office/drawing/2010/main" val="0"/>
              </a:ext>
            </a:extLst>
          </a:blip>
          <a:srcRect l="45464"/>
          <a:stretch/>
        </p:blipFill>
        <p:spPr>
          <a:xfrm>
            <a:off x="0" y="692696"/>
            <a:ext cx="5385074" cy="594360"/>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iagrammplatzhalter 3"/>
          <p:cNvSpPr>
            <a:spLocks noGrp="1"/>
          </p:cNvSpPr>
          <p:nvPr>
            <p:ph type="chart" sz="quarter" idx="10"/>
          </p:nvPr>
        </p:nvSpPr>
        <p:spPr>
          <a:xfrm>
            <a:off x="630000" y="1540608"/>
            <a:ext cx="8346320" cy="4886533"/>
          </a:xfrm>
        </p:spPr>
        <p:txBody>
          <a:bodyPr/>
          <a:lstStyle/>
          <a:p>
            <a:r>
              <a:rPr lang="en-US" smtClean="0"/>
              <a:t>Click icon to add chart</a:t>
            </a:r>
            <a:endParaRPr lang="de-AT"/>
          </a:p>
        </p:txBody>
      </p:sp>
      <p:pic>
        <p:nvPicPr>
          <p:cNvPr id="7" name="Picture 6"/>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Tex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628703" y="1545310"/>
            <a:ext cx="8347617" cy="4873833"/>
          </a:xfrm>
        </p:spPr>
        <p:txBody>
          <a:bodyPr/>
          <a:lstStyle/>
          <a:p>
            <a:r>
              <a:rPr lang="en-US" smtClean="0"/>
              <a:t>Click icon to add SmartArt graphic</a:t>
            </a:r>
            <a:endParaRPr lang="de-AT" dirty="0"/>
          </a:p>
        </p:txBody>
      </p:sp>
      <p:sp>
        <p:nvSpPr>
          <p:cNvPr id="6" name="Textplatzhalter 25"/>
          <p:cNvSpPr>
            <a:spLocks noGrp="1"/>
          </p:cNvSpPr>
          <p:nvPr>
            <p:ph type="body" sz="quarter" idx="17" hasCustomPrompt="1"/>
          </p:nvPr>
        </p:nvSpPr>
        <p:spPr>
          <a:xfrm>
            <a:off x="9120336" y="1540608"/>
            <a:ext cx="2442864" cy="4873833"/>
          </a:xfrm>
        </p:spPr>
        <p:txBody>
          <a:bodyPr lIns="0" tIns="0" rIns="0" bIns="0">
            <a:noAutofit/>
          </a:bodyPr>
          <a:lstStyle>
            <a:lvl1pPr marL="0" indent="0">
              <a:buFontTx/>
              <a:buNone/>
              <a:defRPr sz="1867">
                <a:solidFill>
                  <a:schemeClr val="tx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de-DE" dirty="0"/>
              <a:t>Insert Text </a:t>
            </a:r>
            <a:r>
              <a:rPr lang="de-DE" dirty="0" err="1"/>
              <a:t>here</a:t>
            </a:r>
            <a:endParaRPr lang="de-DE" dirty="0"/>
          </a:p>
        </p:txBody>
      </p:sp>
      <p:pic>
        <p:nvPicPr>
          <p:cNvPr id="8" name="Picture 7"/>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0"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martArt-Platzhalter 3"/>
          <p:cNvSpPr>
            <a:spLocks noGrp="1"/>
          </p:cNvSpPr>
          <p:nvPr>
            <p:ph type="dgm" sz="quarter" idx="10"/>
          </p:nvPr>
        </p:nvSpPr>
        <p:spPr>
          <a:xfrm>
            <a:off x="630000" y="1545310"/>
            <a:ext cx="10924800" cy="4873833"/>
          </a:xfrm>
        </p:spPr>
        <p:txBody>
          <a:bodyPr/>
          <a:lstStyle/>
          <a:p>
            <a:r>
              <a:rPr lang="en-US" smtClean="0"/>
              <a:t>Click icon to add SmartArt graphic</a:t>
            </a:r>
            <a:endParaRPr lang="de-AT" dirty="0"/>
          </a:p>
        </p:txBody>
      </p:sp>
      <p:pic>
        <p:nvPicPr>
          <p:cNvPr id="7" name="Picture 6"/>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blo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platzhalter 6"/>
          <p:cNvSpPr>
            <a:spLocks noGrp="1"/>
          </p:cNvSpPr>
          <p:nvPr>
            <p:ph type="body" sz="quarter" idx="21" hasCustomPrompt="1"/>
          </p:nvPr>
        </p:nvSpPr>
        <p:spPr>
          <a:xfrm>
            <a:off x="8160000" y="2467199"/>
            <a:ext cx="3388533" cy="3937834"/>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a:t>Insert Text</a:t>
            </a:r>
          </a:p>
          <a:p>
            <a:pPr lvl="0"/>
            <a:endParaRPr lang="de-DE" dirty="0"/>
          </a:p>
        </p:txBody>
      </p:sp>
      <p:sp>
        <p:nvSpPr>
          <p:cNvPr id="4" name="Textplatzhalter 6"/>
          <p:cNvSpPr>
            <a:spLocks noGrp="1"/>
          </p:cNvSpPr>
          <p:nvPr>
            <p:ph type="body" sz="quarter" idx="19" hasCustomPrompt="1"/>
          </p:nvPr>
        </p:nvSpPr>
        <p:spPr>
          <a:xfrm>
            <a:off x="4392000" y="2467199"/>
            <a:ext cx="3408000" cy="3937834"/>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a:t>Insert Text</a:t>
            </a:r>
          </a:p>
          <a:p>
            <a:pPr lvl="0"/>
            <a:endParaRPr lang="de-DE" dirty="0"/>
          </a:p>
        </p:txBody>
      </p:sp>
      <p:sp>
        <p:nvSpPr>
          <p:cNvPr id="5" name="Textplatzhalter 6"/>
          <p:cNvSpPr>
            <a:spLocks noGrp="1"/>
          </p:cNvSpPr>
          <p:nvPr>
            <p:ph type="body" sz="quarter" idx="17" hasCustomPrompt="1"/>
          </p:nvPr>
        </p:nvSpPr>
        <p:spPr>
          <a:xfrm>
            <a:off x="630000" y="2467199"/>
            <a:ext cx="3407583" cy="3937834"/>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de-DE" dirty="0"/>
              <a:t>Insert Text</a:t>
            </a:r>
          </a:p>
          <a:p>
            <a:pPr lvl="0"/>
            <a:endParaRPr lang="de-DE" dirty="0"/>
          </a:p>
        </p:txBody>
      </p:sp>
      <p:sp>
        <p:nvSpPr>
          <p:cNvPr id="6" name="Textplatzhalter 4"/>
          <p:cNvSpPr>
            <a:spLocks noGrp="1"/>
          </p:cNvSpPr>
          <p:nvPr>
            <p:ph type="body" sz="quarter" idx="16" hasCustomPrompt="1"/>
          </p:nvPr>
        </p:nvSpPr>
        <p:spPr>
          <a:xfrm>
            <a:off x="630000" y="1530350"/>
            <a:ext cx="3407583" cy="936849"/>
          </a:xfrm>
          <a:solidFill>
            <a:srgbClr val="00A3CB"/>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a:t>Edit </a:t>
            </a:r>
            <a:r>
              <a:rPr lang="de-DE" dirty="0" err="1"/>
              <a:t>headline</a:t>
            </a:r>
            <a:endParaRPr lang="de-DE" dirty="0"/>
          </a:p>
        </p:txBody>
      </p:sp>
      <p:sp>
        <p:nvSpPr>
          <p:cNvPr id="7" name="Textplatzhalter 4"/>
          <p:cNvSpPr>
            <a:spLocks noGrp="1"/>
          </p:cNvSpPr>
          <p:nvPr>
            <p:ph type="body" sz="quarter" idx="18" hasCustomPrompt="1"/>
          </p:nvPr>
        </p:nvSpPr>
        <p:spPr>
          <a:xfrm>
            <a:off x="4392000" y="1530350"/>
            <a:ext cx="3408000" cy="936849"/>
          </a:xfrm>
          <a:solidFill>
            <a:srgbClr val="00A3CB"/>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a:t>Edit </a:t>
            </a:r>
            <a:r>
              <a:rPr lang="de-DE" dirty="0" err="1"/>
              <a:t>headline</a:t>
            </a:r>
            <a:endParaRPr lang="de-DE" dirty="0"/>
          </a:p>
        </p:txBody>
      </p:sp>
      <p:sp>
        <p:nvSpPr>
          <p:cNvPr id="8" name="Textplatzhalter 4"/>
          <p:cNvSpPr>
            <a:spLocks noGrp="1"/>
          </p:cNvSpPr>
          <p:nvPr>
            <p:ph type="body" sz="quarter" idx="20" hasCustomPrompt="1"/>
          </p:nvPr>
        </p:nvSpPr>
        <p:spPr>
          <a:xfrm>
            <a:off x="8160000" y="1530350"/>
            <a:ext cx="3388533" cy="936849"/>
          </a:xfrm>
          <a:solidFill>
            <a:srgbClr val="00A3CB"/>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de-DE" dirty="0"/>
              <a:t>Edit </a:t>
            </a:r>
            <a:r>
              <a:rPr lang="de-DE" dirty="0" err="1"/>
              <a:t>headline</a:t>
            </a:r>
            <a:endParaRPr lang="de-DE" dirty="0"/>
          </a:p>
        </p:txBody>
      </p:sp>
      <p:pic>
        <p:nvPicPr>
          <p:cNvPr id="12" name="Bild 26" descr="PKW.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83499" y="5949281"/>
            <a:ext cx="1080000" cy="423003"/>
          </a:xfrm>
          <a:prstGeom prst="rect">
            <a:avLst/>
          </a:prstGeom>
        </p:spPr>
      </p:pic>
      <p:pic>
        <p:nvPicPr>
          <p:cNvPr id="13" name="Picture 2"/>
          <p:cNvPicPr preferRelativeResize="0">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5423925" y="5949281"/>
            <a:ext cx="1170195" cy="4186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Bild 27" descr="F1.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552384" y="6021288"/>
            <a:ext cx="1080000" cy="340301"/>
          </a:xfrm>
          <a:prstGeom prst="rect">
            <a:avLst/>
          </a:prstGeom>
        </p:spPr>
      </p:pic>
      <p:pic>
        <p:nvPicPr>
          <p:cNvPr id="17" name="Picture 16"/>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feld 6"/>
          <p:cNvSpPr txBox="1"/>
          <p:nvPr userDrawn="1"/>
        </p:nvSpPr>
        <p:spPr>
          <a:xfrm>
            <a:off x="4901420" y="3789040"/>
            <a:ext cx="2400000" cy="287323"/>
          </a:xfrm>
          <a:prstGeom prst="rect">
            <a:avLst/>
          </a:prstGeom>
          <a:noFill/>
        </p:spPr>
        <p:txBody>
          <a:bodyPr wrap="square" lIns="0" tIns="0" rIns="0" bIns="0" rtlCol="0">
            <a:spAutoFit/>
          </a:bodyPr>
          <a:lstStyle/>
          <a:p>
            <a:pPr algn="ctr"/>
            <a:r>
              <a:rPr lang="de-DE" sz="1867" dirty="0">
                <a:solidFill>
                  <a:schemeClr val="bg1"/>
                </a:solidFill>
                <a:latin typeface="Verdana"/>
                <a:cs typeface="Verdana"/>
              </a:rPr>
              <a:t>www.avl.com</a:t>
            </a:r>
          </a:p>
        </p:txBody>
      </p:sp>
      <p:sp>
        <p:nvSpPr>
          <p:cNvPr id="8" name="Textfeld 7"/>
          <p:cNvSpPr txBox="1"/>
          <p:nvPr userDrawn="1"/>
        </p:nvSpPr>
        <p:spPr>
          <a:xfrm>
            <a:off x="4877420" y="1196752"/>
            <a:ext cx="2448000" cy="507831"/>
          </a:xfrm>
          <a:prstGeom prst="rect">
            <a:avLst/>
          </a:prstGeom>
          <a:noFill/>
        </p:spPr>
        <p:txBody>
          <a:bodyPr wrap="square" lIns="0" tIns="0" rIns="0" bIns="0" rtlCol="0">
            <a:spAutoFit/>
          </a:bodyPr>
          <a:lstStyle/>
          <a:p>
            <a:pPr algn="ctr"/>
            <a:r>
              <a:rPr lang="de-DE" sz="3300" b="0" dirty="0" err="1">
                <a:solidFill>
                  <a:schemeClr val="bg1"/>
                </a:solidFill>
                <a:latin typeface="Verdana"/>
                <a:cs typeface="Verdana"/>
              </a:rPr>
              <a:t>Thank</a:t>
            </a:r>
            <a:r>
              <a:rPr lang="de-DE" sz="3300" b="0" baseline="0" dirty="0">
                <a:solidFill>
                  <a:schemeClr val="bg1"/>
                </a:solidFill>
                <a:latin typeface="Verdana"/>
                <a:cs typeface="Verdana"/>
              </a:rPr>
              <a:t> </a:t>
            </a:r>
            <a:r>
              <a:rPr lang="de-DE" sz="3300" b="0" baseline="0" dirty="0" err="1">
                <a:solidFill>
                  <a:schemeClr val="bg1"/>
                </a:solidFill>
                <a:latin typeface="Verdana"/>
                <a:cs typeface="Verdana"/>
              </a:rPr>
              <a:t>You</a:t>
            </a:r>
            <a:endParaRPr lang="de-DE" sz="3300" b="0" dirty="0">
              <a:solidFill>
                <a:schemeClr val="bg1"/>
              </a:solidFill>
              <a:latin typeface="Verdana"/>
              <a:cs typeface="Verdana"/>
            </a:endParaRPr>
          </a:p>
        </p:txBody>
      </p:sp>
      <p:sp>
        <p:nvSpPr>
          <p:cNvPr id="12" name="Textfeld 11"/>
          <p:cNvSpPr txBox="1"/>
          <p:nvPr userDrawn="1"/>
        </p:nvSpPr>
        <p:spPr>
          <a:xfrm>
            <a:off x="11688000" y="6709919"/>
            <a:ext cx="358792" cy="153888"/>
          </a:xfrm>
          <a:prstGeom prst="rect">
            <a:avLst/>
          </a:prstGeom>
          <a:noFill/>
        </p:spPr>
        <p:txBody>
          <a:bodyPr wrap="square" lIns="0" tIns="0" rIns="0" bIns="0" rtlCol="0" anchor="ctr">
            <a:noAutofit/>
          </a:bodyPr>
          <a:lstStyle/>
          <a:p>
            <a:pPr algn="r"/>
            <a:endParaRPr lang="en-US" sz="1067" noProof="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hteck 9"/>
          <p:cNvSpPr/>
          <p:nvPr userDrawn="1"/>
        </p:nvSpPr>
        <p:spPr>
          <a:xfrm>
            <a:off x="0" y="6796820"/>
            <a:ext cx="12192000" cy="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pic>
        <p:nvPicPr>
          <p:cNvPr id="3"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4884001" y="1883992"/>
            <a:ext cx="2434839" cy="1873911"/>
          </a:xfrm>
          <a:prstGeom prst="rect">
            <a:avLst/>
          </a:prstGeom>
        </p:spPr>
      </p:pic>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Germa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hteck 9"/>
          <p:cNvSpPr/>
          <p:nvPr userDrawn="1"/>
        </p:nvSpPr>
        <p:spPr>
          <a:xfrm>
            <a:off x="0" y="6796820"/>
            <a:ext cx="12192000" cy="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8" name="Textfeld 6"/>
          <p:cNvSpPr txBox="1"/>
          <p:nvPr userDrawn="1"/>
        </p:nvSpPr>
        <p:spPr>
          <a:xfrm>
            <a:off x="4895999" y="3789040"/>
            <a:ext cx="2400000" cy="287323"/>
          </a:xfrm>
          <a:prstGeom prst="rect">
            <a:avLst/>
          </a:prstGeom>
          <a:noFill/>
        </p:spPr>
        <p:txBody>
          <a:bodyPr wrap="square" lIns="0" tIns="0" rIns="0" bIns="0" rtlCol="0">
            <a:spAutoFit/>
          </a:bodyPr>
          <a:lstStyle/>
          <a:p>
            <a:pPr algn="ctr"/>
            <a:r>
              <a:rPr lang="de-DE" sz="1867" dirty="0">
                <a:solidFill>
                  <a:schemeClr val="bg1"/>
                </a:solidFill>
                <a:latin typeface="Verdana"/>
                <a:cs typeface="Verdana"/>
              </a:rPr>
              <a:t>www.avl.com</a:t>
            </a:r>
          </a:p>
        </p:txBody>
      </p:sp>
      <p:sp>
        <p:nvSpPr>
          <p:cNvPr id="11" name="Textfeld 7"/>
          <p:cNvSpPr txBox="1"/>
          <p:nvPr userDrawn="1"/>
        </p:nvSpPr>
        <p:spPr>
          <a:xfrm>
            <a:off x="4763920" y="1196752"/>
            <a:ext cx="2664159" cy="507831"/>
          </a:xfrm>
          <a:prstGeom prst="rect">
            <a:avLst/>
          </a:prstGeom>
          <a:noFill/>
        </p:spPr>
        <p:txBody>
          <a:bodyPr wrap="square" lIns="0" tIns="0" rIns="0" bIns="0" rtlCol="0">
            <a:spAutoFit/>
          </a:bodyPr>
          <a:lstStyle/>
          <a:p>
            <a:pPr algn="ctr"/>
            <a:r>
              <a:rPr lang="de-DE" sz="3300" b="0" dirty="0">
                <a:solidFill>
                  <a:schemeClr val="bg1"/>
                </a:solidFill>
                <a:latin typeface="Verdana"/>
                <a:cs typeface="Verdana"/>
              </a:rPr>
              <a:t>Vielen Dank</a:t>
            </a:r>
          </a:p>
        </p:txBody>
      </p:sp>
      <p:pic>
        <p:nvPicPr>
          <p:cNvPr id="3"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4878580" y="1883992"/>
            <a:ext cx="2434839" cy="1873911"/>
          </a:xfrm>
          <a:prstGeom prst="rect">
            <a:avLst/>
          </a:prstGeom>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na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hteck 9"/>
          <p:cNvSpPr/>
          <p:nvPr userDrawn="1"/>
        </p:nvSpPr>
        <p:spPr>
          <a:xfrm>
            <a:off x="0" y="6796820"/>
            <a:ext cx="12192000" cy="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8" name="Textfeld 6"/>
          <p:cNvSpPr txBox="1"/>
          <p:nvPr userDrawn="1"/>
        </p:nvSpPr>
        <p:spPr>
          <a:xfrm>
            <a:off x="4913419" y="3789040"/>
            <a:ext cx="2400000" cy="287323"/>
          </a:xfrm>
          <a:prstGeom prst="rect">
            <a:avLst/>
          </a:prstGeom>
          <a:noFill/>
        </p:spPr>
        <p:txBody>
          <a:bodyPr wrap="square" lIns="0" tIns="0" rIns="0" bIns="0" rtlCol="0">
            <a:spAutoFit/>
          </a:bodyPr>
          <a:lstStyle/>
          <a:p>
            <a:pPr algn="ctr"/>
            <a:r>
              <a:rPr lang="de-DE" sz="1867" dirty="0">
                <a:solidFill>
                  <a:schemeClr val="tx1"/>
                </a:solidFill>
                <a:latin typeface="Verdana"/>
                <a:cs typeface="Verdana"/>
              </a:rPr>
              <a:t>www.avl.com</a:t>
            </a:r>
          </a:p>
        </p:txBody>
      </p:sp>
      <p:pic>
        <p:nvPicPr>
          <p:cNvPr id="3" name="AVL_Logo_Master"/>
          <p:cNvPicPr>
            <a:picLocks noChangeAspect="1"/>
          </p:cNvPicPr>
          <p:nvPr userDrawn="1"/>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4896000" y="1883992"/>
            <a:ext cx="2434839" cy="1873911"/>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630000" y="403528"/>
            <a:ext cx="8346320" cy="672000"/>
          </a:xfrm>
          <a:prstGeom prst="rect">
            <a:avLst/>
          </a:prstGeom>
        </p:spPr>
        <p:txBody>
          <a:bodyPr tIns="0" bIns="0" anchor="b" anchorCtr="0"/>
          <a:lstStyle>
            <a:lvl1pPr>
              <a:defRPr sz="2800" b="0" i="0">
                <a:solidFill>
                  <a:srgbClr val="79BB38"/>
                </a:solidFill>
                <a:latin typeface="Verdana" charset="0"/>
                <a:ea typeface="Verdana" charset="0"/>
                <a:cs typeface="Verdana" charset="0"/>
              </a:defRPr>
            </a:lvl1pPr>
          </a:lstStyle>
          <a:p>
            <a:r>
              <a:rPr lang="en-US" noProof="0" dirty="0"/>
              <a:t>Edit master title</a:t>
            </a:r>
          </a:p>
        </p:txBody>
      </p:sp>
    </p:spTree>
    <p:extLst>
      <p:ext uri="{BB962C8B-B14F-4D97-AF65-F5344CB8AC3E}">
        <p14:creationId xmlns:p14="http://schemas.microsoft.com/office/powerpoint/2010/main" val="62678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4766400" y="1536000"/>
            <a:ext cx="6782133" cy="4881733"/>
          </a:xfrm>
        </p:spPr>
        <p:txBody>
          <a:bodyPr/>
          <a:lstStyle>
            <a:lvl1pPr marL="0" indent="0">
              <a:lnSpc>
                <a:spcPct val="100000"/>
              </a:lnSpc>
              <a:spcBef>
                <a:spcPts val="800"/>
              </a:spcBef>
              <a:spcAft>
                <a:spcPts val="0"/>
              </a:spcAft>
              <a:buFont typeface="Arial" charset="0"/>
              <a:buNone/>
              <a:defRPr sz="2000">
                <a:solidFill>
                  <a:schemeClr val="tx1"/>
                </a:solidFill>
              </a:defRPr>
            </a:lvl1pPr>
            <a:lvl2pPr marL="1036174" indent="-533387">
              <a:spcAft>
                <a:spcPts val="1200"/>
              </a:spcAft>
              <a:buFont typeface="Arial" charset="0"/>
              <a:buChar char="•"/>
              <a:defRPr lang="en-US" sz="20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204354" indent="-226478">
              <a:spcAft>
                <a:spcPts val="1200"/>
              </a:spcAft>
              <a:buFont typeface="Arial" charset="0"/>
              <a:buChar char="•"/>
              <a:defRPr sz="2000">
                <a:solidFill>
                  <a:schemeClr val="tx1"/>
                </a:solidFill>
              </a:defRPr>
            </a:lvl3pPr>
            <a:lvl4pPr marL="1540895" indent="-239178">
              <a:spcAft>
                <a:spcPts val="1200"/>
              </a:spcAft>
              <a:buFont typeface="Arial" charset="0"/>
              <a:buChar char="•"/>
              <a:defRPr sz="2000">
                <a:solidFill>
                  <a:schemeClr val="tx1"/>
                </a:solidFill>
              </a:defRPr>
            </a:lvl4pPr>
            <a:lvl5pPr marL="1672125" indent="-241294">
              <a:spcAft>
                <a:spcPts val="1200"/>
              </a:spcAft>
              <a:buFont typeface="Arial" charset="0"/>
              <a:buChar char="•"/>
              <a:defRPr sz="2000" baseline="0">
                <a:solidFill>
                  <a:schemeClr val="tx1"/>
                </a:solidFill>
              </a:defRPr>
            </a:lvl5pPr>
          </a:lstStyle>
          <a:p>
            <a:pPr lvl="0"/>
            <a:r>
              <a:rPr lang="en-US" noProof="0" dirty="0"/>
              <a:t>Agenda Topic One</a:t>
            </a:r>
          </a:p>
          <a:p>
            <a:pPr marL="959976" lvl="1" indent="-457189" algn="l" defTabSz="1219170" rtl="0" eaLnBrk="1" latinLnBrk="0" hangingPunct="1">
              <a:spcBef>
                <a:spcPts val="800"/>
              </a:spcBef>
              <a:spcAft>
                <a:spcPts val="1200"/>
              </a:spcAft>
              <a:buClr>
                <a:srgbClr val="999999"/>
              </a:buClr>
              <a:buFont typeface="+mj-lt"/>
              <a:buAutoNum type="romanLcPeriod"/>
            </a:pPr>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 7" descr="Visual_Kaleidoskop_Gesamt_RGB.jpg"/>
          <p:cNvPicPr>
            <a:picLocks noChangeAspect="1"/>
          </p:cNvPicPr>
          <p:nvPr userDrawn="1"/>
        </p:nvPicPr>
        <p:blipFill rotWithShape="1">
          <a:blip r:embed="rId2" cstate="screen">
            <a:extLst>
              <a:ext uri="{28A0092B-C50C-407E-A947-70E740481C1C}">
                <a14:useLocalDpi xmlns:a14="http://schemas.microsoft.com/office/drawing/2010/main"/>
              </a:ext>
            </a:extLst>
          </a:blip>
          <a:srcRect l="-1"/>
          <a:stretch/>
        </p:blipFill>
        <p:spPr>
          <a:xfrm>
            <a:off x="382101" y="1555886"/>
            <a:ext cx="3759308" cy="3849511"/>
          </a:xfrm>
          <a:prstGeom prst="rect">
            <a:avLst/>
          </a:prstGeom>
        </p:spPr>
      </p:pic>
      <p:pic>
        <p:nvPicPr>
          <p:cNvPr id="7" name="Picture 6"/>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29089" y="1531200"/>
            <a:ext cx="10915200" cy="4886533"/>
          </a:xfrm>
        </p:spPr>
        <p:txBody>
          <a:bodyPr/>
          <a:lstStyle>
            <a:lvl1pPr>
              <a:defRPr sz="1600">
                <a:solidFill>
                  <a:schemeClr val="tx1"/>
                </a:solidFill>
              </a:defRPr>
            </a:lvl1pPr>
            <a:lvl2pPr marL="698494" indent="-457200">
              <a:buFont typeface="Arial" charset="0"/>
              <a:buChar char="•"/>
              <a:defRPr sz="1600">
                <a:solidFill>
                  <a:schemeClr val="tx1"/>
                </a:solidFill>
              </a:defRPr>
            </a:lvl2pPr>
            <a:lvl3pPr marL="1181082" indent="-457200">
              <a:buFont typeface="Arial" charset="0"/>
              <a:buChar char="•"/>
              <a:defRPr sz="1600">
                <a:solidFill>
                  <a:schemeClr val="tx1"/>
                </a:solidFill>
              </a:defRPr>
            </a:lvl3pPr>
            <a:lvl4pPr marL="1648853" indent="-457200">
              <a:buFont typeface="Arial" charset="0"/>
              <a:buChar char="•"/>
              <a:defRPr sz="1600">
                <a:solidFill>
                  <a:schemeClr val="tx1"/>
                </a:solidFill>
              </a:defRPr>
            </a:lvl4pPr>
            <a:lvl5pPr marL="1888031" indent="-457200">
              <a:buFont typeface="Arial" charset="0"/>
              <a:buChar char="•"/>
              <a:defRPr sz="1600" baseline="0">
                <a:solidFill>
                  <a:schemeClr val="tx1"/>
                </a:solidFill>
              </a:defRPr>
            </a:lvl5pPr>
          </a:lstStyle>
          <a:p>
            <a:pPr lvl="0"/>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Picture 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29089" y="1531200"/>
            <a:ext cx="10915200" cy="4886533"/>
          </a:xfrm>
        </p:spPr>
        <p:txBody>
          <a:bodyPr/>
          <a:lstStyle>
            <a:lvl1pPr>
              <a:defRPr sz="1600">
                <a:solidFill>
                  <a:schemeClr val="tx1"/>
                </a:solidFill>
              </a:defRPr>
            </a:lvl1pPr>
            <a:lvl2pPr marL="698494" indent="-457200">
              <a:buFont typeface="Arial" charset="0"/>
              <a:buChar char="•"/>
              <a:defRPr sz="1600">
                <a:solidFill>
                  <a:schemeClr val="tx1"/>
                </a:solidFill>
              </a:defRPr>
            </a:lvl2pPr>
            <a:lvl3pPr marL="1181082" indent="-457200">
              <a:buFont typeface="Arial" charset="0"/>
              <a:buChar char="•"/>
              <a:defRPr sz="1600">
                <a:solidFill>
                  <a:schemeClr val="tx1"/>
                </a:solidFill>
              </a:defRPr>
            </a:lvl3pPr>
            <a:lvl4pPr marL="1648853" indent="-457200">
              <a:buFont typeface="Arial" charset="0"/>
              <a:buChar char="•"/>
              <a:defRPr sz="1600">
                <a:solidFill>
                  <a:schemeClr val="tx1"/>
                </a:solidFill>
              </a:defRPr>
            </a:lvl4pPr>
            <a:lvl5pPr marL="1888031" indent="-457200">
              <a:buFont typeface="Arial" charset="0"/>
              <a:buChar char="•"/>
              <a:defRPr sz="1600" baseline="0">
                <a:solidFill>
                  <a:schemeClr val="tx1"/>
                </a:solidFill>
              </a:defRPr>
            </a:lvl5pPr>
          </a:lstStyle>
          <a:p>
            <a:pPr lvl="0"/>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Picture 5"/>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ly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0"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30000" y="1530351"/>
            <a:ext cx="5088000" cy="4887383"/>
          </a:xfrm>
        </p:spPr>
        <p:txBody>
          <a:bodyPr/>
          <a:lstStyle>
            <a:lvl1pPr marL="342900" marR="0" indent="-342900" algn="l" defTabSz="1219170" rtl="0" eaLnBrk="1" fontAlgn="auto" latinLnBrk="0" hangingPunct="1">
              <a:lnSpc>
                <a:spcPct val="100000"/>
              </a:lnSpc>
              <a:spcBef>
                <a:spcPts val="0"/>
              </a:spcBef>
              <a:spcAft>
                <a:spcPts val="800"/>
              </a:spcAft>
              <a:buClrTx/>
              <a:buSzTx/>
              <a:buFont typeface="Arial" charset="0"/>
              <a:buChar char="•"/>
              <a:tabLst/>
              <a:defRPr sz="1600" baseline="0">
                <a:solidFill>
                  <a:schemeClr val="tx1"/>
                </a:solidFill>
              </a:defRPr>
            </a:lvl1pPr>
            <a:lvl2pPr marL="482588" indent="-241294">
              <a:buFont typeface="Arial" charset="0"/>
              <a:buChar char="•"/>
              <a:defRPr sz="1600">
                <a:solidFill>
                  <a:schemeClr val="tx1"/>
                </a:solidFill>
              </a:defRPr>
            </a:lvl2pPr>
            <a:lvl3pPr marL="713300" indent="-226478">
              <a:buFont typeface="Arial" charset="0"/>
              <a:buChar char="•"/>
              <a:defRPr sz="1600">
                <a:solidFill>
                  <a:schemeClr val="tx1"/>
                </a:solidFill>
              </a:defRPr>
            </a:lvl3pPr>
            <a:lvl4pPr marL="958827" indent="-239178">
              <a:buFont typeface="Arial" charset="0"/>
              <a:buChar char="•"/>
              <a:defRPr sz="1600">
                <a:solidFill>
                  <a:schemeClr val="tx1"/>
                </a:solidFill>
              </a:defRPr>
            </a:lvl4pPr>
            <a:lvl5pPr marL="1198003" indent="-241294">
              <a:buFont typeface="Arial" charset="0"/>
              <a:buChar char="•"/>
              <a:defRPr sz="1600">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480608" y="1536000"/>
            <a:ext cx="5067925" cy="4881733"/>
          </a:xfrm>
        </p:spPr>
        <p:txBody>
          <a:bodyPr/>
          <a:lstStyle>
            <a:lvl1pPr marL="241294" marR="0" indent="-241294" algn="l" defTabSz="1219170" rtl="0" eaLnBrk="1" fontAlgn="auto" latinLnBrk="0" hangingPunct="1">
              <a:lnSpc>
                <a:spcPct val="100000"/>
              </a:lnSpc>
              <a:spcBef>
                <a:spcPts val="0"/>
              </a:spcBef>
              <a:spcAft>
                <a:spcPts val="800"/>
              </a:spcAft>
              <a:buClrTx/>
              <a:buSzTx/>
              <a:buFont typeface="Arial" charset="0"/>
              <a:buChar char="•"/>
              <a:tabLst/>
              <a:defRPr sz="1600">
                <a:solidFill>
                  <a:schemeClr val="tx1"/>
                </a:solidFill>
              </a:defRPr>
            </a:lvl1pPr>
            <a:lvl2pPr marL="482588" indent="-241294">
              <a:buFont typeface="Arial" charset="0"/>
              <a:buChar char="•"/>
              <a:defRPr sz="1600">
                <a:solidFill>
                  <a:schemeClr val="tx1"/>
                </a:solidFill>
              </a:defRPr>
            </a:lvl2pPr>
            <a:lvl3pPr marL="713300" indent="-226478">
              <a:buFont typeface="Arial" charset="0"/>
              <a:buChar char="•"/>
              <a:defRPr sz="1600">
                <a:solidFill>
                  <a:schemeClr val="tx1"/>
                </a:solidFill>
              </a:defRPr>
            </a:lvl3pPr>
            <a:lvl4pPr marL="958827" indent="-239178">
              <a:buFont typeface="Arial" charset="0"/>
              <a:buChar char="•"/>
              <a:defRPr sz="1600">
                <a:solidFill>
                  <a:schemeClr val="tx1"/>
                </a:solidFill>
              </a:defRPr>
            </a:lvl4pPr>
            <a:lvl5pPr marL="1198003" indent="-241294">
              <a:buFont typeface="Arial" charset="0"/>
              <a:buChar char="•"/>
              <a:defRPr sz="1600">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237061" marR="0" lvl="0" indent="-237061"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Picture 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s">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30000" y="1530351"/>
            <a:ext cx="5088000" cy="4887383"/>
          </a:xfrm>
        </p:spPr>
        <p:txBody>
          <a:bodyPr/>
          <a:lstStyle>
            <a:lvl1pPr marL="342900" marR="0" indent="-342900" algn="l" defTabSz="1219170" rtl="0" eaLnBrk="1" fontAlgn="auto" latinLnBrk="0" hangingPunct="1">
              <a:lnSpc>
                <a:spcPct val="100000"/>
              </a:lnSpc>
              <a:spcBef>
                <a:spcPts val="0"/>
              </a:spcBef>
              <a:spcAft>
                <a:spcPts val="800"/>
              </a:spcAft>
              <a:buClrTx/>
              <a:buSzTx/>
              <a:buFont typeface="Arial" charset="0"/>
              <a:buChar char="•"/>
              <a:tabLst/>
              <a:defRPr sz="1600" baseline="0">
                <a:solidFill>
                  <a:schemeClr val="tx1"/>
                </a:solidFill>
              </a:defRPr>
            </a:lvl1pPr>
            <a:lvl2pPr marL="482588" indent="-241294">
              <a:buFont typeface="Arial" charset="0"/>
              <a:buChar char="•"/>
              <a:defRPr sz="1600">
                <a:solidFill>
                  <a:schemeClr val="tx1"/>
                </a:solidFill>
              </a:defRPr>
            </a:lvl2pPr>
            <a:lvl3pPr marL="713300" indent="-226478">
              <a:buFont typeface="Arial" charset="0"/>
              <a:buChar char="•"/>
              <a:defRPr sz="1600">
                <a:solidFill>
                  <a:schemeClr val="tx1"/>
                </a:solidFill>
              </a:defRPr>
            </a:lvl3pPr>
            <a:lvl4pPr marL="958827" indent="-239178">
              <a:buFont typeface="Arial" charset="0"/>
              <a:buChar char="•"/>
              <a:defRPr sz="1600">
                <a:solidFill>
                  <a:schemeClr val="tx1"/>
                </a:solidFill>
              </a:defRPr>
            </a:lvl4pPr>
            <a:lvl5pPr marL="1198003" indent="-241294">
              <a:buFont typeface="Arial" charset="0"/>
              <a:buChar char="•"/>
              <a:defRPr sz="1600">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4"/>
            <a:endParaRPr lang="en-US" noProof="0" dirty="0"/>
          </a:p>
        </p:txBody>
      </p:sp>
      <p:sp>
        <p:nvSpPr>
          <p:cNvPr id="4" name="Inhaltsplatzhalter 3"/>
          <p:cNvSpPr>
            <a:spLocks noGrp="1"/>
          </p:cNvSpPr>
          <p:nvPr>
            <p:ph sz="half" idx="2" hasCustomPrompt="1"/>
          </p:nvPr>
        </p:nvSpPr>
        <p:spPr>
          <a:xfrm>
            <a:off x="6480608" y="1536000"/>
            <a:ext cx="5067925" cy="4881733"/>
          </a:xfrm>
        </p:spPr>
        <p:txBody>
          <a:bodyPr/>
          <a:lstStyle>
            <a:lvl1pPr marL="241294" marR="0" indent="-241294" algn="l" defTabSz="1219170" rtl="0" eaLnBrk="1" fontAlgn="auto" latinLnBrk="0" hangingPunct="1">
              <a:lnSpc>
                <a:spcPct val="100000"/>
              </a:lnSpc>
              <a:spcBef>
                <a:spcPts val="0"/>
              </a:spcBef>
              <a:spcAft>
                <a:spcPts val="800"/>
              </a:spcAft>
              <a:buClrTx/>
              <a:buSzTx/>
              <a:buFont typeface="Arial" charset="0"/>
              <a:buChar char="•"/>
              <a:tabLst/>
              <a:defRPr sz="1600">
                <a:solidFill>
                  <a:schemeClr val="tx1"/>
                </a:solidFill>
              </a:defRPr>
            </a:lvl1pPr>
            <a:lvl2pPr marL="482588" indent="-241294">
              <a:buFont typeface="Arial" charset="0"/>
              <a:buChar char="•"/>
              <a:defRPr sz="1600">
                <a:solidFill>
                  <a:schemeClr val="tx1"/>
                </a:solidFill>
              </a:defRPr>
            </a:lvl2pPr>
            <a:lvl3pPr marL="713300" indent="-226478">
              <a:buFont typeface="Arial" charset="0"/>
              <a:buChar char="•"/>
              <a:defRPr sz="1600">
                <a:solidFill>
                  <a:schemeClr val="tx1"/>
                </a:solidFill>
              </a:defRPr>
            </a:lvl3pPr>
            <a:lvl4pPr marL="958827" indent="-239178">
              <a:buFont typeface="Arial" charset="0"/>
              <a:buChar char="•"/>
              <a:defRPr sz="1600">
                <a:solidFill>
                  <a:schemeClr val="tx1"/>
                </a:solidFill>
              </a:defRPr>
            </a:lvl4pPr>
            <a:lvl5pPr marL="1198003" indent="-241294">
              <a:buFont typeface="Arial" charset="0"/>
              <a:buChar char="•"/>
              <a:defRPr sz="1600">
                <a:solidFill>
                  <a:schemeClr val="tx1"/>
                </a:solidFill>
              </a:defRPr>
            </a:lvl5pPr>
            <a:lvl6pPr>
              <a:defRPr sz="2400"/>
            </a:lvl6pPr>
            <a:lvl7pPr>
              <a:defRPr sz="2400"/>
            </a:lvl7pPr>
            <a:lvl8pPr>
              <a:defRPr sz="2400"/>
            </a:lvl8pPr>
            <a:lvl9pPr>
              <a:defRPr sz="2400"/>
            </a:lvl9pPr>
          </a:lstStyle>
          <a:p>
            <a:pPr marL="241294" marR="0" lvl="0" indent="-241294"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noProof="0" dirty="0"/>
              <a:t>Edit text master format</a:t>
            </a:r>
            <a:br>
              <a:rPr lang="en-US" noProof="0" dirty="0"/>
            </a:br>
            <a:r>
              <a:rPr lang="en-US" noProof="0" dirty="0"/>
              <a:t/>
            </a:r>
            <a:br>
              <a:rPr lang="en-US" noProof="0" dirty="0"/>
            </a:br>
            <a:r>
              <a:rPr lang="en-US" noProof="0" dirty="0"/>
              <a:t>It’s allowed to use font sizes from 14pt to 18 </a:t>
            </a:r>
            <a:r>
              <a:rPr lang="en-US" noProof="0" dirty="0" err="1"/>
              <a:t>pt</a:t>
            </a:r>
            <a:r>
              <a:rPr lang="en-US" noProof="0" dirty="0"/>
              <a:t> – depending on the amount/characters of text. It’s not allowed to enlarge the text box – the text always has to fit in the text box</a:t>
            </a:r>
          </a:p>
          <a:p>
            <a:pPr marL="237061" marR="0" lvl="0" indent="-237061" algn="l" defTabSz="121917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lang="en-US" noProof="0" dirty="0"/>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Picture 5"/>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9" name="Titel 1"/>
          <p:cNvSpPr>
            <a:spLocks noGrp="1"/>
          </p:cNvSpPr>
          <p:nvPr>
            <p:ph type="title" hasCustomPrompt="1"/>
          </p:nvPr>
        </p:nvSpPr>
        <p:spPr>
          <a:xfrm>
            <a:off x="630000" y="403528"/>
            <a:ext cx="8346320" cy="672000"/>
          </a:xfrm>
        </p:spPr>
        <p:txBody>
          <a:bodyPr/>
          <a:lstStyle>
            <a:lvl1pPr>
              <a:defRPr/>
            </a:lvl1pPr>
          </a:lstStyle>
          <a:p>
            <a:r>
              <a:rPr lang="en-US" noProof="0" dirty="0"/>
              <a:t>Edit master title</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theme" Target="../theme/theme2.xml"/><Relationship Id="rId1" Type="http://schemas.openxmlformats.org/officeDocument/2006/relationships/slideLayout" Target="../slideLayouts/slideLayout27.xml"/><Relationship Id="rId5" Type="http://schemas.openxmlformats.org/officeDocument/2006/relationships/image" Target="../media/image5.emf"/><Relationship Id="rId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9089" y="41865"/>
            <a:ext cx="8347231" cy="986910"/>
          </a:xfrm>
          <a:prstGeom prst="rect">
            <a:avLst/>
          </a:prstGeom>
          <a:effectLst/>
        </p:spPr>
        <p:txBody>
          <a:bodyPr vert="horz" lIns="90000" tIns="0" rIns="90000" bIns="0" rtlCol="0" anchor="b">
            <a:noAutofit/>
          </a:bodyPr>
          <a:lstStyle/>
          <a:p>
            <a:r>
              <a:rPr lang="en-US" noProof="0" dirty="0"/>
              <a:t>Headline</a:t>
            </a:r>
          </a:p>
        </p:txBody>
      </p:sp>
      <p:sp>
        <p:nvSpPr>
          <p:cNvPr id="3" name="Textplatzhalter 2"/>
          <p:cNvSpPr>
            <a:spLocks noGrp="1"/>
          </p:cNvSpPr>
          <p:nvPr>
            <p:ph type="body" idx="1"/>
          </p:nvPr>
        </p:nvSpPr>
        <p:spPr>
          <a:xfrm>
            <a:off x="629089" y="1531200"/>
            <a:ext cx="10915200" cy="4886533"/>
          </a:xfrm>
          <a:prstGeom prst="rect">
            <a:avLst/>
          </a:prstGeom>
        </p:spPr>
        <p:txBody>
          <a:bodyPr vert="horz" lIns="90000" tIns="0" rIns="0" bIns="0" rtlCol="0">
            <a:noAutofit/>
          </a:bodyPr>
          <a:lstStyle/>
          <a:p>
            <a:pPr lvl="0"/>
            <a:endParaRPr lang="en-US" noProof="0" dirty="0"/>
          </a:p>
        </p:txBody>
      </p:sp>
      <p:sp>
        <p:nvSpPr>
          <p:cNvPr id="10" name="Rechteck 9"/>
          <p:cNvSpPr/>
          <p:nvPr userDrawn="1"/>
        </p:nvSpPr>
        <p:spPr>
          <a:xfrm>
            <a:off x="0" y="6796820"/>
            <a:ext cx="12192000" cy="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12" name="footer_ProjectInfo"/>
          <p:cNvSpPr txBox="1"/>
          <p:nvPr/>
        </p:nvSpPr>
        <p:spPr>
          <a:xfrm>
            <a:off x="2867504" y="6630757"/>
            <a:ext cx="8557088" cy="166063"/>
          </a:xfrm>
          <a:prstGeom prst="rect">
            <a:avLst/>
          </a:prstGeom>
          <a:noFill/>
        </p:spPr>
        <p:txBody>
          <a:bodyPr wrap="square" lIns="0" tIns="0" rIns="0" bIns="0" rtlCol="0" anchor="ctr">
            <a:noAutofit/>
          </a:bodyPr>
          <a:lstStyle/>
          <a:p>
            <a:pPr algn="r"/>
            <a:r>
              <a:rPr lang="de-DE" sz="800" noProof="0" smtClean="0">
                <a:solidFill>
                  <a:srgbClr val="00A3CB"/>
                </a:solidFill>
                <a:latin typeface="Verdana" panose="020B0604030504040204" pitchFamily="34" charset="0"/>
                <a:ea typeface="Verdana" panose="020B0604030504040204" pitchFamily="34" charset="0"/>
                <a:cs typeface="Verdana" panose="020B0604030504040204" pitchFamily="34" charset="0"/>
              </a:rPr>
              <a:t>Nebojša Vujnović |  | 05 December 2017 |</a:t>
            </a:r>
            <a:endParaRPr lang="en-US" sz="800" noProof="0" dirty="0">
              <a:solidFill>
                <a:srgbClr val="00A3CB"/>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feld 14"/>
          <p:cNvSpPr txBox="1"/>
          <p:nvPr/>
        </p:nvSpPr>
        <p:spPr>
          <a:xfrm>
            <a:off x="11348181" y="6634616"/>
            <a:ext cx="229714" cy="1622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algn="r"/>
            <a:fld id="{B7DA17FB-770B-4FAC-8A02-774041342579}" type="slidenum">
              <a:rPr lang="en-US" sz="800" kern="1200" noProof="0" smtClean="0">
                <a:solidFill>
                  <a:srgbClr val="00A3CB"/>
                </a:solidFill>
                <a:latin typeface="Verdana" panose="020B0604030504040204" pitchFamily="34" charset="0"/>
                <a:ea typeface="Verdana" panose="020B0604030504040204" pitchFamily="34" charset="0"/>
                <a:cs typeface="Verdana" panose="020B0604030504040204" pitchFamily="34" charset="0"/>
              </a:rPr>
              <a:t>‹#›</a:t>
            </a:fld>
            <a:endParaRPr lang="en-US" sz="800" kern="1200" noProof="0" dirty="0">
              <a:solidFill>
                <a:srgbClr val="00A3CB"/>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footer_SecurityLevel"/>
          <p:cNvSpPr/>
          <p:nvPr userDrawn="1"/>
        </p:nvSpPr>
        <p:spPr bwMode="auto">
          <a:xfrm>
            <a:off x="629089" y="6630757"/>
            <a:ext cx="2400000" cy="169143"/>
          </a:xfrm>
          <a:prstGeom prst="roundRect">
            <a:avLst/>
          </a:prstGeom>
          <a:noFill/>
          <a:ln w="6350" cap="flat" cmpd="sng" algn="ctr">
            <a:noFill/>
            <a:prstDash val="sysDash"/>
            <a:round/>
            <a:headEnd type="none" w="med" len="med"/>
            <a:tailEnd type="none" w="med" len="med"/>
          </a:ln>
          <a:effectLst/>
          <a:scene3d>
            <a:camera prst="orthographicFront"/>
            <a:lightRig rig="threePt" dir="t"/>
          </a:scene3d>
          <a:sp3d prstMaterial="softEdge"/>
        </p:spPr>
        <p:txBody>
          <a:bodyPr vert="horz" wrap="square" lIns="0" tIns="0" rIns="0" bIns="0" numCol="1" rtlCol="0" anchor="ctr" anchorCtr="0" compatLnSpc="1">
            <a:prstTxWarp prst="textNoShape">
              <a:avLst/>
            </a:prstTxWarp>
          </a:bodyPr>
          <a:lstStyle/>
          <a:p>
            <a:pPr marL="0" marR="0" indent="0" algn="l" defTabSz="1219170" rtl="0" eaLnBrk="0" fontAlgn="base" latinLnBrk="0" hangingPunct="0">
              <a:lnSpc>
                <a:spcPct val="95000"/>
              </a:lnSpc>
              <a:spcBef>
                <a:spcPct val="0"/>
              </a:spcBef>
              <a:spcAft>
                <a:spcPct val="0"/>
              </a:spcAft>
              <a:buClrTx/>
              <a:buSzTx/>
              <a:buFontTx/>
              <a:buNone/>
              <a:tabLst/>
            </a:pPr>
            <a:r>
              <a:rPr kumimoji="0" lang="en-US" sz="800" b="0" i="0" u="none" strike="noStrike" cap="none" normalizeH="0" baseline="0" noProof="0" smtClean="0">
                <a:ln>
                  <a:noFill/>
                </a:ln>
                <a:solidFill>
                  <a:srgbClr val="858585"/>
                </a:solidFill>
                <a:effectLst/>
                <a:latin typeface="Verdana" charset="0"/>
                <a:ea typeface="Verdana" charset="0"/>
                <a:cs typeface="Verdana" charset="0"/>
              </a:rPr>
              <a:t>Internal</a:t>
            </a:r>
            <a:endParaRPr kumimoji="0" lang="en-US" sz="800" b="0" i="0" u="none" strike="noStrike" cap="none" normalizeH="0" baseline="0" noProof="0" dirty="0">
              <a:ln>
                <a:noFill/>
              </a:ln>
              <a:solidFill>
                <a:srgbClr val="858585"/>
              </a:solidFill>
              <a:effectLst/>
              <a:latin typeface="Verdana" charset="0"/>
              <a:ea typeface="Verdana" charset="0"/>
              <a:cs typeface="Verdana" charset="0"/>
            </a:endParaRPr>
          </a:p>
        </p:txBody>
      </p:sp>
      <p:pic>
        <p:nvPicPr>
          <p:cNvPr id="5" name="AVL_Logo_Master"/>
          <p:cNvPicPr>
            <a:picLocks noChangeAspect="1"/>
          </p:cNvPicPr>
          <p:nvPr userDrawn="1"/>
        </p:nvPicPr>
        <p:blipFill>
          <a:blip r:embed="rId29"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a:xfrm>
            <a:off x="9109450" y="0"/>
            <a:ext cx="2434839" cy="1873911"/>
          </a:xfrm>
          <a:prstGeom prst="rect">
            <a:avLst/>
          </a:prstGeom>
        </p:spPr>
      </p:pic>
    </p:spTree>
    <p:extLst>
      <p:ext uri="{BB962C8B-B14F-4D97-AF65-F5344CB8AC3E}">
        <p14:creationId xmlns:p14="http://schemas.microsoft.com/office/powerpoint/2010/main" val="127359839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Lst>
  <p:txStyles>
    <p:titleStyle>
      <a:lvl1pPr algn="l" defTabSz="1219170" rtl="0" eaLnBrk="1" latinLnBrk="0" hangingPunct="1">
        <a:lnSpc>
          <a:spcPct val="90000"/>
        </a:lnSpc>
        <a:spcBef>
          <a:spcPct val="0"/>
        </a:spcBef>
        <a:buNone/>
        <a:defRPr sz="2800" b="0" i="0" kern="1200" cap="none" baseline="0">
          <a:solidFill>
            <a:schemeClr val="accent1"/>
          </a:solidFill>
          <a:effectLst/>
          <a:latin typeface="Verdana" charset="0"/>
          <a:ea typeface="Verdana" charset="0"/>
          <a:cs typeface="Verdana"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hteck 8"/>
          <p:cNvSpPr/>
          <p:nvPr userDrawn="1"/>
        </p:nvSpPr>
        <p:spPr>
          <a:xfrm>
            <a:off x="0" y="6796820"/>
            <a:ext cx="12192000" cy="61180"/>
          </a:xfrm>
          <a:prstGeom prst="rect">
            <a:avLst/>
          </a:prstGeom>
          <a:solidFill>
            <a:srgbClr val="79BB38"/>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de-DE" sz="2400" dirty="0">
              <a:solidFill>
                <a:srgbClr val="005A99"/>
              </a:solidFill>
            </a:endParaRPr>
          </a:p>
        </p:txBody>
      </p:sp>
      <p:sp>
        <p:nvSpPr>
          <p:cNvPr id="10" name="footer_ProjectInfo"/>
          <p:cNvSpPr txBox="1"/>
          <p:nvPr userDrawn="1"/>
        </p:nvSpPr>
        <p:spPr>
          <a:xfrm>
            <a:off x="2867504" y="6630757"/>
            <a:ext cx="8557088" cy="166063"/>
          </a:xfrm>
          <a:prstGeom prst="rect">
            <a:avLst/>
          </a:prstGeom>
          <a:noFill/>
        </p:spPr>
        <p:txBody>
          <a:bodyPr wrap="square" lIns="0" tIns="0" rIns="0" bIns="0" rtlCol="0" anchor="ctr">
            <a:noAutofit/>
          </a:bodyPr>
          <a:lstStyle/>
          <a:p>
            <a:pPr algn="r"/>
            <a:r>
              <a:rPr lang="de-DE" sz="800" noProof="0" dirty="0">
                <a:solidFill>
                  <a:srgbClr val="00A3CB"/>
                </a:solidFill>
                <a:latin typeface="Verdana" panose="020B0604030504040204" pitchFamily="34" charset="0"/>
                <a:ea typeface="Verdana" panose="020B0604030504040204" pitchFamily="34" charset="0"/>
                <a:cs typeface="Verdana" panose="020B0604030504040204" pitchFamily="34" charset="0"/>
              </a:rPr>
              <a:t> </a:t>
            </a:r>
            <a:r>
              <a:rPr lang="en-US" sz="800" dirty="0">
                <a:solidFill>
                  <a:srgbClr val="00A3CB"/>
                </a:solidFill>
                <a:latin typeface="Verdana" panose="020B0604030504040204" pitchFamily="34" charset="0"/>
                <a:ea typeface="Verdana" panose="020B0604030504040204" pitchFamily="34" charset="0"/>
                <a:cs typeface="Verdana" panose="020B0604030504040204" pitchFamily="34" charset="0"/>
              </a:rPr>
              <a:t>AVL List GmbH | Calibration and Virtual Solutions</a:t>
            </a:r>
            <a:r>
              <a:rPr lang="de-DE" sz="800" noProof="0" dirty="0">
                <a:solidFill>
                  <a:srgbClr val="00A3CB"/>
                </a:solidFill>
                <a:latin typeface="Verdana" panose="020B0604030504040204" pitchFamily="34" charset="0"/>
                <a:ea typeface="Verdana" panose="020B0604030504040204" pitchFamily="34" charset="0"/>
                <a:cs typeface="Verdana" panose="020B0604030504040204" pitchFamily="34" charset="0"/>
              </a:rPr>
              <a:t> | 21 September 2015 |</a:t>
            </a:r>
            <a:endParaRPr lang="en-US" sz="800" noProof="0" dirty="0">
              <a:solidFill>
                <a:srgbClr val="00A3CB"/>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feld 10"/>
          <p:cNvSpPr txBox="1"/>
          <p:nvPr userDrawn="1"/>
        </p:nvSpPr>
        <p:spPr>
          <a:xfrm>
            <a:off x="11348181" y="6634616"/>
            <a:ext cx="229714" cy="16220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nchor="ctr">
            <a:noAutofit/>
          </a:bodyPr>
          <a:lstStyle/>
          <a:p>
            <a:pPr algn="r"/>
            <a:fld id="{B7DA17FB-770B-4FAC-8A02-774041342579}" type="slidenum">
              <a:rPr lang="en-US" sz="800" kern="1200" noProof="0" smtClean="0">
                <a:solidFill>
                  <a:srgbClr val="00A3CB"/>
                </a:solidFill>
                <a:latin typeface="Verdana" panose="020B0604030504040204" pitchFamily="34" charset="0"/>
                <a:ea typeface="Verdana" panose="020B0604030504040204" pitchFamily="34" charset="0"/>
                <a:cs typeface="Verdana" panose="020B0604030504040204" pitchFamily="34" charset="0"/>
              </a:rPr>
              <a:t>‹#›</a:t>
            </a:fld>
            <a:endParaRPr lang="en-US" sz="800" kern="1200" noProof="0" dirty="0">
              <a:solidFill>
                <a:srgbClr val="00A3CB"/>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footer_SecurityLevel"/>
          <p:cNvSpPr/>
          <p:nvPr userDrawn="1"/>
        </p:nvSpPr>
        <p:spPr bwMode="auto">
          <a:xfrm>
            <a:off x="629089" y="6630757"/>
            <a:ext cx="2400000" cy="169143"/>
          </a:xfrm>
          <a:prstGeom prst="roundRect">
            <a:avLst/>
          </a:prstGeom>
          <a:noFill/>
          <a:ln w="6350" cap="flat" cmpd="sng" algn="ctr">
            <a:noFill/>
            <a:prstDash val="sysDash"/>
            <a:round/>
            <a:headEnd type="none" w="med" len="med"/>
            <a:tailEnd type="none" w="med" len="med"/>
          </a:ln>
          <a:effectLst/>
          <a:scene3d>
            <a:camera prst="orthographicFront"/>
            <a:lightRig rig="threePt" dir="t"/>
          </a:scene3d>
          <a:sp3d prstMaterial="softEdge"/>
        </p:spPr>
        <p:txBody>
          <a:bodyPr vert="horz" wrap="square" lIns="0" tIns="0" rIns="0" bIns="0" numCol="1" rtlCol="0" anchor="ctr" anchorCtr="0" compatLnSpc="1">
            <a:prstTxWarp prst="textNoShape">
              <a:avLst/>
            </a:prstTxWarp>
          </a:bodyPr>
          <a:lstStyle/>
          <a:p>
            <a:pPr marL="0" marR="0" indent="0" algn="l" defTabSz="1219170" rtl="0" eaLnBrk="0" fontAlgn="base" latinLnBrk="0" hangingPunct="0">
              <a:lnSpc>
                <a:spcPct val="95000"/>
              </a:lnSpc>
              <a:spcBef>
                <a:spcPct val="0"/>
              </a:spcBef>
              <a:spcAft>
                <a:spcPct val="0"/>
              </a:spcAft>
              <a:buClrTx/>
              <a:buSzTx/>
              <a:buFontTx/>
              <a:buNone/>
              <a:tabLst/>
            </a:pPr>
            <a:r>
              <a:rPr kumimoji="0" lang="en-US" sz="800" b="0" i="0" u="none" strike="noStrike" cap="none" normalizeH="0" baseline="0" noProof="0" dirty="0">
                <a:ln>
                  <a:noFill/>
                </a:ln>
                <a:solidFill>
                  <a:srgbClr val="00A3CB"/>
                </a:solidFill>
                <a:effectLst/>
                <a:latin typeface="Verdana" charset="0"/>
                <a:ea typeface="Verdana" charset="0"/>
                <a:cs typeface="Verdana" charset="0"/>
              </a:rPr>
              <a:t>Confidential</a:t>
            </a:r>
          </a:p>
        </p:txBody>
      </p:sp>
      <p:pic>
        <p:nvPicPr>
          <p:cNvPr id="13" name="AVL_Logo_Master"/>
          <p:cNvPicPr>
            <a:picLocks noChangeAspect="1"/>
          </p:cNvPicPr>
          <p:nvPr userDrawn="1"/>
        </p:nvPicPr>
        <p:blipFill rotWithShape="1">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p:blipFill>
        <p:spPr>
          <a:xfrm>
            <a:off x="9109450" y="0"/>
            <a:ext cx="2434839" cy="1019719"/>
          </a:xfrm>
          <a:prstGeom prst="rect">
            <a:avLst/>
          </a:prstGeom>
          <a:effectLst>
            <a:outerShdw blurRad="127000" dist="38100" dir="5400000" algn="ctr" rotWithShape="0">
              <a:prstClr val="black">
                <a:alpha val="50000"/>
              </a:prstClr>
            </a:outerShdw>
          </a:effectLst>
        </p:spPr>
      </p:pic>
      <p:pic>
        <p:nvPicPr>
          <p:cNvPr id="18" name="Picture 16"/>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4489176" y="692696"/>
            <a:ext cx="9874250" cy="594360"/>
          </a:xfrm>
          <a:prstGeom prst="rect">
            <a:avLst/>
          </a:prstGeom>
        </p:spPr>
      </p:pic>
      <p:sp>
        <p:nvSpPr>
          <p:cNvPr id="17" name="Titel 1"/>
          <p:cNvSpPr txBox="1">
            <a:spLocks/>
          </p:cNvSpPr>
          <p:nvPr userDrawn="1"/>
        </p:nvSpPr>
        <p:spPr>
          <a:xfrm>
            <a:off x="630000" y="403528"/>
            <a:ext cx="8346320" cy="672000"/>
          </a:xfrm>
          <a:prstGeom prst="rect">
            <a:avLst/>
          </a:prstGeom>
        </p:spPr>
        <p:txBody>
          <a:bodyPr tIns="0" bIns="0" anchor="b" anchorCtr="0"/>
          <a:lstStyle>
            <a:lvl1pPr algn="l" defTabSz="914400" rtl="0" eaLnBrk="1" latinLnBrk="0" hangingPunct="1">
              <a:lnSpc>
                <a:spcPct val="90000"/>
              </a:lnSpc>
              <a:spcBef>
                <a:spcPct val="0"/>
              </a:spcBef>
              <a:buNone/>
              <a:defRPr sz="2800" b="0" i="0" kern="1200">
                <a:solidFill>
                  <a:srgbClr val="79BB38"/>
                </a:solidFill>
                <a:latin typeface="Verdana" charset="0"/>
                <a:ea typeface="Verdana" charset="0"/>
                <a:cs typeface="Verdana" charset="0"/>
              </a:defRPr>
            </a:lvl1pPr>
          </a:lstStyle>
          <a:p>
            <a:r>
              <a:rPr lang="en-US" dirty="0"/>
              <a:t>Edit master title</a:t>
            </a:r>
          </a:p>
        </p:txBody>
      </p:sp>
    </p:spTree>
    <p:extLst>
      <p:ext uri="{BB962C8B-B14F-4D97-AF65-F5344CB8AC3E}">
        <p14:creationId xmlns:p14="http://schemas.microsoft.com/office/powerpoint/2010/main" val="1994704230"/>
      </p:ext>
    </p:extLst>
  </p:cSld>
  <p:clrMap bg1="lt1" tx1="dk1" bg2="lt2" tx2="dk2" accent1="accent1" accent2="accent2" accent3="accent3" accent4="accent4" accent5="accent5" accent6="accent6" hlink="hlink" folHlink="folHlink"/>
  <p:sldLayoutIdLst>
    <p:sldLayoutId id="21474837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D8C5DCA-6369-44E7-A392-2A90A02D0A2D}"/>
              </a:ext>
            </a:extLst>
          </p:cNvPr>
          <p:cNvSpPr>
            <a:spLocks noGrp="1"/>
          </p:cNvSpPr>
          <p:nvPr>
            <p:ph type="ctrTitle"/>
          </p:nvPr>
        </p:nvSpPr>
        <p:spPr>
          <a:xfrm>
            <a:off x="-8125" y="4433626"/>
            <a:ext cx="7976333" cy="643253"/>
          </a:xfrm>
        </p:spPr>
        <p:txBody>
          <a:bodyPr anchor="b" anchorCtr="0"/>
          <a:lstStyle/>
          <a:p>
            <a:r>
              <a:rPr lang="de-DE" dirty="0"/>
              <a:t>AVL Corporate </a:t>
            </a:r>
            <a:r>
              <a:rPr lang="de-DE" dirty="0" err="1"/>
              <a:t>Presentation</a:t>
            </a:r>
            <a:endParaRPr lang="de-DE" dirty="0"/>
          </a:p>
        </p:txBody>
      </p:sp>
      <p:sp>
        <p:nvSpPr>
          <p:cNvPr id="3" name="Untertitel 2">
            <a:extLst>
              <a:ext uri="{FF2B5EF4-FFF2-40B4-BE49-F238E27FC236}">
                <a16:creationId xmlns:a16="http://schemas.microsoft.com/office/drawing/2014/main" xmlns="" id="{972ABA7B-F265-4988-8212-BB5E77843ECD}"/>
              </a:ext>
            </a:extLst>
          </p:cNvPr>
          <p:cNvSpPr>
            <a:spLocks noGrp="1"/>
          </p:cNvSpPr>
          <p:nvPr>
            <p:ph type="subTitle" idx="1"/>
          </p:nvPr>
        </p:nvSpPr>
        <p:spPr>
          <a:xfrm>
            <a:off x="-8123" y="5076879"/>
            <a:ext cx="2071675" cy="514738"/>
          </a:xfrm>
        </p:spPr>
        <p:txBody>
          <a:bodyPr anchor="t" anchorCtr="0"/>
          <a:lstStyle/>
          <a:p>
            <a:r>
              <a:rPr lang="de-DE" dirty="0"/>
              <a:t>2017</a:t>
            </a:r>
          </a:p>
        </p:txBody>
      </p:sp>
      <p:sp>
        <p:nvSpPr>
          <p:cNvPr id="4" name="TextBox 3"/>
          <p:cNvSpPr txBox="1"/>
          <p:nvPr/>
        </p:nvSpPr>
        <p:spPr>
          <a:xfrm>
            <a:off x="609600" y="3342558"/>
            <a:ext cx="10896600" cy="707886"/>
          </a:xfrm>
          <a:prstGeom prst="rect">
            <a:avLst/>
          </a:prstGeom>
          <a:solidFill>
            <a:schemeClr val="tx2">
              <a:lumMod val="90000"/>
              <a:lumOff val="10000"/>
            </a:schemeClr>
          </a:solidFill>
        </p:spPr>
        <p:txBody>
          <a:bodyPr wrap="square" rtlCol="0">
            <a:spAutoFit/>
          </a:bodyPr>
          <a:lstStyle/>
          <a:p>
            <a:r>
              <a:rPr lang="hr-HR"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What’s new in C++ 14 and C++ 17 </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9184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Deprecated attributes - </a:t>
            </a:r>
            <a:r>
              <a:rPr lang="hr-HR" dirty="0" smtClean="0"/>
              <a:t>variable</a:t>
            </a:r>
            <a:endParaRPr lang="en-US" dirty="0"/>
          </a:p>
        </p:txBody>
      </p:sp>
      <p:sp>
        <p:nvSpPr>
          <p:cNvPr id="3" name="Content Placeholder 2"/>
          <p:cNvSpPr txBox="1">
            <a:spLocks/>
          </p:cNvSpPr>
          <p:nvPr/>
        </p:nvSpPr>
        <p:spPr>
          <a:xfrm>
            <a:off x="660892" y="1524000"/>
            <a:ext cx="8534400" cy="4191000"/>
          </a:xfrm>
          <a:prstGeom prst="rect">
            <a:avLst/>
          </a:prstGeom>
          <a:solidFill>
            <a:schemeClr val="bg2">
              <a:lumMod val="95000"/>
            </a:schemeClr>
          </a:solidFill>
        </p:spPr>
        <p:txBody>
          <a:bodyPr anchor="t">
            <a:normAutofit fontScale="70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Foo</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0;</a:t>
            </a:r>
          </a:p>
          <a:p>
            <a:r>
              <a:rPr lang="en-US" sz="1800" dirty="0">
                <a:solidFill>
                  <a:srgbClr val="000000"/>
                </a:solidFill>
                <a:latin typeface="Consolas" panose="020B0609020204030204" pitchFamily="49" charset="0"/>
              </a:rPr>
              <a:t>  [[deprecated]]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0;</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Foo</a:t>
            </a:r>
            <a:r>
              <a:rPr lang="en-US" sz="1800" dirty="0">
                <a:solidFill>
                  <a:srgbClr val="000000"/>
                </a:solidFill>
                <a:latin typeface="Consolas" panose="020B0609020204030204" pitchFamily="49" charset="0"/>
              </a:rPr>
              <a:t> f;</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f.x</a:t>
            </a:r>
            <a:r>
              <a:rPr lang="en-US" sz="1800" dirty="0">
                <a:solidFill>
                  <a:srgbClr val="000000"/>
                </a:solidFill>
                <a:latin typeface="Consolas" panose="020B0609020204030204" pitchFamily="49" charset="0"/>
              </a:rPr>
              <a:t> = 1;</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f.y</a:t>
            </a:r>
            <a:r>
              <a:rPr lang="en-US" sz="1800" dirty="0">
                <a:solidFill>
                  <a:srgbClr val="000000"/>
                </a:solidFill>
                <a:latin typeface="Consolas" panose="020B0609020204030204" pitchFamily="49" charset="0"/>
              </a:rPr>
              <a:t> = 2;</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a[[deprecated]], b; </a:t>
            </a:r>
            <a:r>
              <a:rPr lang="en-US" sz="1800" dirty="0">
                <a:solidFill>
                  <a:srgbClr val="FF0000"/>
                </a:solidFill>
                <a:latin typeface="Consolas" panose="020B0609020204030204" pitchFamily="49" charset="0"/>
              </a:rPr>
              <a:t>// </a:t>
            </a:r>
            <a:r>
              <a:rPr lang="en-US" sz="1800" dirty="0" smtClean="0">
                <a:solidFill>
                  <a:srgbClr val="FF0000"/>
                </a:solidFill>
                <a:latin typeface="Consolas" panose="020B0609020204030204" pitchFamily="49" charset="0"/>
              </a:rPr>
              <a:t>BUG</a:t>
            </a:r>
            <a:r>
              <a:rPr lang="hr-HR" sz="1800" dirty="0" smtClean="0">
                <a:solidFill>
                  <a:srgbClr val="FF0000"/>
                </a:solidFill>
                <a:latin typeface="Consolas" panose="020B0609020204030204" pitchFamily="49" charset="0"/>
              </a:rPr>
              <a:t> IT SHOULD ONLY DEPRECATE a, GCC WORKS</a:t>
            </a:r>
          </a:p>
          <a:p>
            <a:r>
              <a:rPr lang="hr-HR" sz="1800" dirty="0" smtClean="0">
                <a:solidFill>
                  <a:srgbClr val="FF0000"/>
                </a:solidFill>
                <a:latin typeface="Consolas" panose="020B0609020204030204" pitchFamily="49" charset="0"/>
              </a:rPr>
              <a:t>                          </a:t>
            </a:r>
            <a:r>
              <a:rPr lang="en-US" sz="1800" dirty="0" smtClean="0">
                <a:solidFill>
                  <a:srgbClr val="FF0000"/>
                </a:solidFill>
                <a:latin typeface="Consolas" panose="020B0609020204030204" pitchFamily="49" charset="0"/>
              </a:rPr>
              <a:t>//</a:t>
            </a:r>
            <a:r>
              <a:rPr lang="hr-HR" sz="1800" dirty="0" smtClean="0">
                <a:solidFill>
                  <a:srgbClr val="FF0000"/>
                </a:solidFill>
                <a:latin typeface="Consolas" panose="020B0609020204030204" pitchFamily="49" charset="0"/>
              </a:rPr>
              <a:t> MSVC DEPRECATES BOTH a AND b, CLANG COMPILE ERROR b NOT DEFINED</a:t>
            </a:r>
            <a:endParaRPr lang="en-US" sz="1800" dirty="0" smtClean="0">
              <a:solidFill>
                <a:srgbClr val="FF0000"/>
              </a:solidFill>
              <a:latin typeface="Consolas" panose="020B0609020204030204" pitchFamily="49" charset="0"/>
            </a:endParaRPr>
          </a:p>
          <a:p>
            <a:r>
              <a:rPr lang="en-US" sz="1800" dirty="0" smtClean="0">
                <a:solidFill>
                  <a:srgbClr val="000000"/>
                </a:solidFill>
                <a:latin typeface="Consolas" panose="020B0609020204030204" pitchFamily="49" charset="0"/>
              </a:rPr>
              <a:t>  a = 1; </a:t>
            </a:r>
          </a:p>
          <a:p>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 = 2;</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23077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Deprecate class / enums</a:t>
            </a:r>
            <a:endParaRPr lang="en-US" dirty="0"/>
          </a:p>
        </p:txBody>
      </p:sp>
      <p:sp>
        <p:nvSpPr>
          <p:cNvPr id="3" name="Content Placeholder 2"/>
          <p:cNvSpPr txBox="1">
            <a:spLocks/>
          </p:cNvSpPr>
          <p:nvPr/>
        </p:nvSpPr>
        <p:spPr>
          <a:xfrm>
            <a:off x="660892" y="1524000"/>
            <a:ext cx="8534400" cy="41910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[[deprecated(</a:t>
            </a:r>
            <a:r>
              <a:rPr lang="en-US" sz="1800" dirty="0">
                <a:solidFill>
                  <a:srgbClr val="A31515"/>
                </a:solidFill>
                <a:latin typeface="Consolas" panose="020B0609020204030204" pitchFamily="49" charset="0"/>
              </a:rPr>
              <a:t>"use class 'Whatever' </a:t>
            </a:r>
            <a:r>
              <a:rPr lang="hr-HR" sz="1800" dirty="0" smtClean="0">
                <a:solidFill>
                  <a:srgbClr val="A31515"/>
                </a:solidFill>
                <a:latin typeface="Consolas" panose="020B0609020204030204" pitchFamily="49" charset="0"/>
              </a:rPr>
              <a:t>it rocks</a:t>
            </a:r>
            <a:r>
              <a:rPr lang="en-US" sz="1800" dirty="0" smtClean="0">
                <a:solidFill>
                  <a:srgbClr val="A31515"/>
                </a:solidFill>
                <a:latin typeface="Consolas" panose="020B0609020204030204" pitchFamily="49" charset="0"/>
              </a:rPr>
              <a:t>"</a:t>
            </a:r>
            <a:r>
              <a:rPr lang="en-US" sz="1800" dirty="0" smtClean="0">
                <a:solidFill>
                  <a:srgbClr val="000000"/>
                </a:solidFill>
                <a:latin typeface="Consolas" panose="020B0609020204030204" pitchFamily="49" charset="0"/>
              </a:rPr>
              <a:t>)]] </a:t>
            </a:r>
            <a:endParaRPr lang="hr-HR" sz="1800" dirty="0" smtClean="0">
              <a:solidFill>
                <a:srgbClr val="000000"/>
              </a:solidFill>
              <a:latin typeface="Consolas" panose="020B0609020204030204" pitchFamily="49" charset="0"/>
            </a:endParaRPr>
          </a:p>
          <a:p>
            <a:r>
              <a:rPr lang="en-US" sz="1800" dirty="0" smtClean="0">
                <a:solidFill>
                  <a:srgbClr val="000000"/>
                </a:solidFill>
                <a:latin typeface="Consolas" panose="020B0609020204030204" pitchFamily="49" charset="0"/>
              </a:rPr>
              <a:t>Foo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0;</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0;</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pt-BR" sz="1800" dirty="0">
                <a:solidFill>
                  <a:srgbClr val="0000FF"/>
                </a:solidFill>
                <a:latin typeface="Consolas" panose="020B0609020204030204" pitchFamily="49" charset="0"/>
              </a:rPr>
              <a:t>enum</a:t>
            </a:r>
            <a:r>
              <a:rPr lang="pt-BR" sz="1800" dirty="0">
                <a:solidFill>
                  <a:srgbClr val="000000"/>
                </a:solidFill>
                <a:latin typeface="Consolas" panose="020B0609020204030204" pitchFamily="49" charset="0"/>
              </a:rPr>
              <a:t> [[deprecated]] Enum1 { a, b, c };</a:t>
            </a:r>
          </a:p>
          <a:p>
            <a:r>
              <a:rPr lang="en-US" sz="1800" dirty="0" err="1">
                <a:solidFill>
                  <a:srgbClr val="0000FF"/>
                </a:solidFill>
                <a:latin typeface="Consolas" panose="020B0609020204030204" pitchFamily="49" charset="0"/>
              </a:rPr>
              <a:t>enum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[[deprecated]] Enum2{ a, b, c };</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Foo f;</a:t>
            </a:r>
          </a:p>
          <a:p>
            <a:r>
              <a:rPr lang="en-US" sz="1800" dirty="0">
                <a:solidFill>
                  <a:srgbClr val="000000"/>
                </a:solidFill>
                <a:latin typeface="Consolas" panose="020B0609020204030204" pitchFamily="49" charset="0"/>
              </a:rPr>
              <a:t>  Enum2 a;</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83028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Deprecate </a:t>
            </a:r>
            <a:r>
              <a:rPr lang="hr-HR" dirty="0" smtClean="0"/>
              <a:t>typedefs</a:t>
            </a:r>
            <a:r>
              <a:rPr lang="hr-HR" dirty="0"/>
              <a:t>/ </a:t>
            </a:r>
            <a:r>
              <a:rPr lang="hr-HR" dirty="0" smtClean="0"/>
              <a:t>specializations</a:t>
            </a:r>
            <a:endParaRPr lang="en-US" dirty="0"/>
          </a:p>
        </p:txBody>
      </p:sp>
      <p:sp>
        <p:nvSpPr>
          <p:cNvPr id="3" name="Content Placeholder 2"/>
          <p:cNvSpPr txBox="1">
            <a:spLocks/>
          </p:cNvSpPr>
          <p:nvPr/>
        </p:nvSpPr>
        <p:spPr>
          <a:xfrm>
            <a:off x="660892" y="1524000"/>
            <a:ext cx="8534400" cy="4191000"/>
          </a:xfrm>
          <a:prstGeom prst="rect">
            <a:avLst/>
          </a:prstGeom>
          <a:solidFill>
            <a:schemeClr val="bg2">
              <a:lumMod val="95000"/>
            </a:schemeClr>
          </a:solidFill>
        </p:spPr>
        <p:txBody>
          <a:bodyPr anchor="t">
            <a:normAutofit fontScale="70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00"/>
                </a:solidFill>
                <a:latin typeface="Consolas" panose="020B0609020204030204" pitchFamily="49" charset="0"/>
              </a:rPr>
              <a:t>[[deprecated]]</a:t>
            </a:r>
          </a:p>
          <a:p>
            <a:r>
              <a:rPr lang="en-US" sz="1800" dirty="0" err="1">
                <a:solidFill>
                  <a:srgbClr val="0000FF"/>
                </a:solidFill>
                <a:latin typeface="Consolas" panose="020B0609020204030204" pitchFamily="49" charset="0"/>
              </a:rPr>
              <a:t>typedef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myInt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a:t>
            </a:r>
            <a:r>
              <a:rPr lang="en-US" sz="1800" dirty="0" err="1">
                <a:solidFill>
                  <a:srgbClr val="0000FF"/>
                </a:solidFill>
                <a:latin typeface="Consolas" panose="020B0609020204030204" pitchFamily="49" charset="0"/>
              </a:rPr>
              <a:t>typename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a:t>
            </a:r>
            <a:r>
              <a:rPr lang="en-US" sz="1800" dirty="0">
                <a:solidFill>
                  <a:srgbClr val="000000"/>
                </a:solidFill>
                <a:latin typeface="Consolas" panose="020B0609020204030204" pitchFamily="49" charset="0"/>
              </a:rPr>
              <a:t>&gt;</a:t>
            </a:r>
          </a:p>
          <a:p>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some_type</a:t>
            </a:r>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&lt;&gt;</a:t>
            </a:r>
          </a:p>
          <a:p>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[[deprecated]] </a:t>
            </a:r>
            <a:r>
              <a:rPr lang="en-US" sz="1800" dirty="0" err="1">
                <a:solidFill>
                  <a:srgbClr val="2B91AF"/>
                </a:solidFill>
                <a:latin typeface="Consolas" panose="020B0609020204030204" pitchFamily="49" charset="0"/>
              </a:rPr>
              <a:t>some_type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myInt</a:t>
            </a:r>
            <a:r>
              <a:rPr lang="en-US" sz="1800" dirty="0">
                <a:solidFill>
                  <a:srgbClr val="000000"/>
                </a:solidFill>
                <a:latin typeface="Consolas" panose="020B0609020204030204" pitchFamily="49" charset="0"/>
              </a:rPr>
              <a:t> a;</a:t>
            </a: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some_type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   a; </a:t>
            </a:r>
            <a:r>
              <a:rPr lang="en-US" sz="1800" dirty="0">
                <a:solidFill>
                  <a:srgbClr val="008000"/>
                </a:solidFill>
                <a:latin typeface="Consolas" panose="020B0609020204030204" pitchFamily="49" charset="0"/>
              </a:rPr>
              <a:t>// DEPRECATED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some_type</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short</a:t>
            </a:r>
            <a:r>
              <a:rPr lang="en-US" sz="1800" dirty="0">
                <a:solidFill>
                  <a:srgbClr val="000000"/>
                </a:solidFill>
                <a:latin typeface="Consolas" panose="020B0609020204030204" pitchFamily="49" charset="0"/>
              </a:rPr>
              <a:t>&gt; b; </a:t>
            </a:r>
            <a:r>
              <a:rPr lang="en-US" sz="1800" dirty="0">
                <a:solidFill>
                  <a:srgbClr val="008000"/>
                </a:solidFill>
                <a:latin typeface="Consolas" panose="020B0609020204030204" pitchFamily="49" charset="0"/>
              </a:rPr>
              <a:t>// NOT DEPRECATED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61491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 type deduction</a:t>
            </a:r>
          </a:p>
        </p:txBody>
      </p:sp>
      <p:sp>
        <p:nvSpPr>
          <p:cNvPr id="3" name="TextBox 2"/>
          <p:cNvSpPr txBox="1"/>
          <p:nvPr/>
        </p:nvSpPr>
        <p:spPr>
          <a:xfrm>
            <a:off x="630000" y="1905000"/>
            <a:ext cx="9123600" cy="1754326"/>
          </a:xfrm>
          <a:prstGeom prst="rect">
            <a:avLst/>
          </a:prstGeom>
          <a:noFill/>
        </p:spPr>
        <p:txBody>
          <a:bodyPr wrap="square" rtlCol="0">
            <a:spAutoFit/>
          </a:bodyPr>
          <a:lstStyle/>
          <a:p>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SomeFunc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a:t>
            </a:r>
            <a:endParaRPr lang="hr-HR" sz="1800" dirty="0" smtClean="0">
              <a:latin typeface="Verdana" panose="020B0604030504040204" pitchFamily="34" charset="0"/>
              <a:ea typeface="Verdana" panose="020B0604030504040204" pitchFamily="34" charset="0"/>
              <a:cs typeface="Verdana" panose="020B0604030504040204" pitchFamily="34" charset="0"/>
            </a:endParaRPr>
          </a:p>
          <a:p>
            <a:endParaRPr lang="hr-HR" sz="1800" dirty="0">
              <a:latin typeface="Verdana" panose="020B0604030504040204" pitchFamily="34" charset="0"/>
              <a:ea typeface="Verdana" panose="020B0604030504040204" pitchFamily="34" charset="0"/>
              <a:cs typeface="Verdana" panose="020B0604030504040204" pitchFamily="34" charset="0"/>
            </a:endParaRPr>
          </a:p>
          <a:p>
            <a:r>
              <a:rPr lang="hr-HR" sz="1800" dirty="0" smtClean="0">
                <a:latin typeface="Verdana" panose="020B0604030504040204" pitchFamily="34" charset="0"/>
                <a:ea typeface="Verdana" panose="020B0604030504040204" pitchFamily="34" charset="0"/>
                <a:cs typeface="Verdana" panose="020B0604030504040204" pitchFamily="34" charset="0"/>
              </a:rPr>
              <a:t>If mutiple return expression are used in the funciton’s implementation, then they must all deduce same type. Functions that deduce their return type can be forward declared, but they cannot be used until they have been defined. </a:t>
            </a:r>
          </a:p>
          <a:p>
            <a:r>
              <a:rPr lang="hr-HR" sz="1800" dirty="0" smtClean="0">
                <a:latin typeface="Verdana" panose="020B0604030504040204" pitchFamily="34" charset="0"/>
                <a:ea typeface="Verdana" panose="020B0604030504040204" pitchFamily="34" charset="0"/>
                <a:cs typeface="Verdana" panose="020B0604030504040204" pitchFamily="34" charset="0"/>
              </a:rPr>
              <a:t>Their definition must be available to the translation unit that uses them</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0151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 type deduction</a:t>
            </a:r>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type_traits</a:t>
            </a:r>
            <a:r>
              <a:rPr lang="en-US" sz="1800" dirty="0" smtClean="0">
                <a:solidFill>
                  <a:srgbClr val="A31515"/>
                </a:solidFill>
                <a:latin typeface="Consolas" panose="020B0609020204030204" pitchFamily="49" charset="0"/>
              </a:rPr>
              <a:t>&gt;</a:t>
            </a:r>
            <a:endParaRPr lang="hr-HR" sz="1800" dirty="0" smtClean="0">
              <a:solidFill>
                <a:srgbClr val="A31515"/>
              </a:solidFill>
              <a:latin typeface="Consolas" panose="020B0609020204030204" pitchFamily="49" charset="0"/>
            </a:endParaRPr>
          </a:p>
          <a:p>
            <a:endParaRPr lang="hr-HR" sz="1800" dirty="0" smtClean="0">
              <a:solidFill>
                <a:srgbClr val="0000FF"/>
              </a:solidFill>
              <a:latin typeface="Consolas" panose="020B0609020204030204" pitchFamily="49" charset="0"/>
            </a:endParaRPr>
          </a:p>
          <a:p>
            <a:r>
              <a:rPr lang="en-US" sz="1800" dirty="0" smtClean="0">
                <a:solidFill>
                  <a:srgbClr val="0000FF"/>
                </a:solidFill>
                <a:latin typeface="Consolas" panose="020B0609020204030204" pitchFamily="49" charset="0"/>
              </a:rPr>
              <a:t>auto</a:t>
            </a:r>
            <a:r>
              <a:rPr lang="en-US" sz="1800" dirty="0" smtClean="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0)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- 1) +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sum3 =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(3);</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sum3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is_same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decltype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(0))&gt;::value,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68180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 type </a:t>
            </a:r>
            <a:r>
              <a:rPr lang="en-US" dirty="0" smtClean="0"/>
              <a:t>deduction</a:t>
            </a:r>
            <a:r>
              <a:rPr lang="hr-HR" dirty="0" smtClean="0"/>
              <a:t> - recursion</a:t>
            </a:r>
            <a:endParaRPr lang="en-US" dirty="0"/>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type_traits</a:t>
            </a:r>
            <a:r>
              <a:rPr lang="en-US" sz="1800" dirty="0" smtClean="0">
                <a:solidFill>
                  <a:srgbClr val="A31515"/>
                </a:solidFill>
                <a:latin typeface="Consolas" panose="020B0609020204030204" pitchFamily="49" charset="0"/>
              </a:rPr>
              <a:t>&gt;</a:t>
            </a:r>
            <a:endParaRPr lang="hr-HR" sz="1800" dirty="0" smtClean="0">
              <a:solidFill>
                <a:srgbClr val="A31515"/>
              </a:solidFill>
              <a:latin typeface="Consolas" panose="020B0609020204030204" pitchFamily="49" charset="0"/>
            </a:endParaRPr>
          </a:p>
          <a:p>
            <a:endParaRPr lang="hr-HR" sz="1800" dirty="0" smtClean="0">
              <a:solidFill>
                <a:srgbClr val="0000FF"/>
              </a:solidFill>
              <a:latin typeface="Consolas" panose="020B0609020204030204" pitchFamily="49" charset="0"/>
            </a:endParaRPr>
          </a:p>
          <a:p>
            <a:r>
              <a:rPr lang="en-US" sz="1800" dirty="0" smtClean="0">
                <a:solidFill>
                  <a:srgbClr val="0000FF"/>
                </a:solidFill>
                <a:latin typeface="Consolas" panose="020B0609020204030204" pitchFamily="49" charset="0"/>
              </a:rPr>
              <a:t>auto</a:t>
            </a:r>
            <a:r>
              <a:rPr lang="en-US" sz="1800" dirty="0" smtClean="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0)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hr-HR" sz="1800" b="1" dirty="0" smtClean="0">
                <a:solidFill>
                  <a:srgbClr val="FF0000"/>
                </a:solidFill>
                <a:latin typeface="Consolas" panose="020B0609020204030204" pitchFamily="49" charset="0"/>
              </a:rPr>
              <a:t>// MUST BE FIRST RETURN STATEMENT</a:t>
            </a:r>
            <a:endParaRPr lang="en-US" sz="1800" b="1" dirty="0">
              <a:solidFill>
                <a:srgbClr val="FF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- 1) +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sum3 =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(3);</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sum3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is_same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decltype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(0))&gt;::value,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55894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Generic lambdas</a:t>
            </a:r>
            <a:endParaRPr lang="en-US" dirty="0"/>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&lt;numeric&gt;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&lt;vector&gt;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vector</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 a = { 44, 17, 33, 17, 32, 32, 44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std</a:t>
            </a:r>
            <a:r>
              <a:rPr lang="en-US" sz="1800" dirty="0">
                <a:solidFill>
                  <a:srgbClr val="008000"/>
                </a:solidFill>
                <a:latin typeface="Consolas" panose="020B0609020204030204" pitchFamily="49" charset="0"/>
              </a:rPr>
              <a:t>::vector&lt;long&gt; a = ...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std</a:t>
            </a:r>
            <a:r>
              <a:rPr lang="en-US" sz="1800" dirty="0">
                <a:solidFill>
                  <a:srgbClr val="008000"/>
                </a:solidFill>
                <a:latin typeface="Consolas" panose="020B0609020204030204" pitchFamily="49" charset="0"/>
              </a:rPr>
              <a:t>::vector&lt;unsigned&gt; </a:t>
            </a:r>
            <a:r>
              <a:rPr lang="hr-HR" sz="1800" dirty="0" smtClean="0">
                <a:solidFill>
                  <a:srgbClr val="008000"/>
                </a:solidFill>
                <a:latin typeface="Consolas" panose="020B0609020204030204" pitchFamily="49" charset="0"/>
              </a:rPr>
              <a:t>a</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result = accumulate(begin(a), end(a), 0, </a:t>
            </a:r>
          </a:p>
          <a:p>
            <a:r>
              <a:rPr lang="en-US" sz="1800"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auto</a:t>
            </a:r>
            <a:r>
              <a:rPr lang="en-US" sz="1800" dirty="0">
                <a:solidFill>
                  <a:srgbClr val="FF0000"/>
                </a:solidFill>
                <a:latin typeface="Consolas" panose="020B0609020204030204" pitchFamily="49" charset="0"/>
              </a:rPr>
              <a:t> </a:t>
            </a:r>
            <a:r>
              <a:rPr lang="en-US" sz="1800" dirty="0">
                <a:solidFill>
                  <a:srgbClr val="808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b="1" dirty="0">
                <a:solidFill>
                  <a:srgbClr val="FF0000"/>
                </a:solidFill>
                <a:latin typeface="Consolas" panose="020B0609020204030204" pitchFamily="49" charset="0"/>
              </a:rPr>
              <a:t>auto</a:t>
            </a:r>
            <a:r>
              <a:rPr lang="en-US" sz="1800" dirty="0">
                <a:solidFill>
                  <a:srgbClr val="FF0000"/>
                </a:solidFill>
                <a:latin typeface="Consolas" panose="020B0609020204030204" pitchFamily="49" charset="0"/>
              </a:rPr>
              <a:t> </a:t>
            </a:r>
            <a:r>
              <a:rPr lang="en-US" sz="1800" dirty="0">
                <a:solidFill>
                  <a:srgbClr val="808080"/>
                </a:solidFill>
                <a:latin typeface="Consolas" panose="020B0609020204030204" pitchFamily="49" charset="0"/>
              </a:rPr>
              <a:t>b</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a</a:t>
            </a:r>
            <a:r>
              <a:rPr lang="en-US" sz="1800" dirty="0" err="1">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b</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"element without duplicate: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result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writes 33</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8720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capture expressions</a:t>
            </a:r>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92500"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&lt;memory&gt;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&lt;utility&gt;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unique_ptr</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 p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make_unique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f = [local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::move(p)] ()</a:t>
            </a:r>
          </a:p>
          <a:p>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local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f();</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20534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Shared mutex – readers read in parallel </a:t>
            </a:r>
            <a:endParaRPr lang="en-US" dirty="0"/>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&lt;thread&gt;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shared_mutex</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data</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data(</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read() </a:t>
            </a:r>
            <a:r>
              <a:rPr lang="en-US" sz="1800" dirty="0" err="1">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&gt; lock(</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mutable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data</a:t>
            </a:r>
            <a:r>
              <a:rPr lang="en-US" sz="1800" dirty="0">
                <a:solidFill>
                  <a:srgbClr val="000000"/>
                </a:solidFill>
                <a:latin typeface="Consolas" panose="020B0609020204030204" pitchFamily="49" charset="0"/>
              </a:rPr>
              <a:t> d(1);</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&gt; guard(</a:t>
            </a:r>
            <a:r>
              <a:rPr lang="en-US" sz="1800" dirty="0" err="1">
                <a:solidFill>
                  <a:srgbClr val="000000"/>
                </a:solidFill>
                <a:latin typeface="Consolas" panose="020B0609020204030204" pitchFamily="49" charset="0"/>
              </a:rPr>
              <a:t>d.m_mtx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thread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a:t>
            </a:r>
            <a:r>
              <a:rPr lang="en-US" sz="1800" dirty="0">
                <a:solidFill>
                  <a:srgbClr val="000000"/>
                </a:solidFill>
                <a:latin typeface="Consolas" panose="020B0609020204030204" pitchFamily="49" charset="0"/>
              </a:rPr>
              <a:t>([&amp;d]()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d.read</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thr.join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42292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Shared mutex – writers block readers and writers </a:t>
            </a:r>
            <a:endParaRPr lang="en-US" dirty="0"/>
          </a:p>
        </p:txBody>
      </p:sp>
      <p:sp>
        <p:nvSpPr>
          <p:cNvPr id="3" name="Content Placeholder 2"/>
          <p:cNvSpPr txBox="1">
            <a:spLocks/>
          </p:cNvSpPr>
          <p:nvPr/>
        </p:nvSpPr>
        <p:spPr>
          <a:xfrm>
            <a:off x="660892" y="1524000"/>
            <a:ext cx="8534400" cy="4648200"/>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data</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data(</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read()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&gt; lock(</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mutable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data</a:t>
            </a:r>
            <a:r>
              <a:rPr lang="en-US" sz="1800" dirty="0">
                <a:solidFill>
                  <a:srgbClr val="000000"/>
                </a:solidFill>
                <a:latin typeface="Consolas" panose="020B0609020204030204" pitchFamily="49" charset="0"/>
              </a:rPr>
              <a:t> d(1);</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d.m_mtx.lock</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std</a:t>
            </a:r>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unique_lock</a:t>
            </a:r>
            <a:r>
              <a:rPr lang="en-US" sz="1800" dirty="0">
                <a:solidFill>
                  <a:srgbClr val="008000"/>
                </a:solidFill>
                <a:latin typeface="Consolas" panose="020B0609020204030204" pitchFamily="49" charset="0"/>
              </a:rPr>
              <a:t>&lt;</a:t>
            </a:r>
            <a:r>
              <a:rPr lang="en-US" sz="1800" dirty="0" err="1">
                <a:solidFill>
                  <a:srgbClr val="008000"/>
                </a:solidFill>
                <a:latin typeface="Consolas" panose="020B0609020204030204" pitchFamily="49" charset="0"/>
              </a:rPr>
              <a:t>std</a:t>
            </a:r>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shared_mutex</a:t>
            </a:r>
            <a:r>
              <a:rPr lang="en-US" sz="1800" dirty="0">
                <a:solidFill>
                  <a:srgbClr val="008000"/>
                </a:solidFill>
                <a:latin typeface="Consolas" panose="020B0609020204030204" pitchFamily="49" charset="0"/>
              </a:rPr>
              <a:t>&gt; guard(</a:t>
            </a:r>
            <a:r>
              <a:rPr lang="en-US" sz="1800" dirty="0" err="1">
                <a:solidFill>
                  <a:srgbClr val="008000"/>
                </a:solidFill>
                <a:latin typeface="Consolas" panose="020B0609020204030204" pitchFamily="49" charset="0"/>
              </a:rPr>
              <a:t>d.m_mtx</a:t>
            </a:r>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thread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a:t>
            </a:r>
            <a:r>
              <a:rPr lang="en-US" sz="1800" dirty="0">
                <a:solidFill>
                  <a:srgbClr val="000000"/>
                </a:solidFill>
                <a:latin typeface="Consolas" panose="020B0609020204030204" pitchFamily="49" charset="0"/>
              </a:rPr>
              <a:t>([&amp;d]()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d.read</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d.m_i</a:t>
            </a:r>
            <a:r>
              <a:rPr lang="en-US" sz="1800" dirty="0">
                <a:solidFill>
                  <a:srgbClr val="000000"/>
                </a:solidFill>
                <a:latin typeface="Consolas" panose="020B0609020204030204" pitchFamily="49" charset="0"/>
              </a:rPr>
              <a:t> = 32;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::literals;</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this_thread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sleep_for</a:t>
            </a:r>
            <a:r>
              <a:rPr lang="en-US" sz="1800" dirty="0">
                <a:solidFill>
                  <a:srgbClr val="000000"/>
                </a:solidFill>
                <a:latin typeface="Consolas" panose="020B0609020204030204" pitchFamily="49" charset="0"/>
              </a:rPr>
              <a:t>(10s);</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d.m_mtx.unlock</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thr.join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53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C656E39-4248-4858-8ABD-8AE0489C70EB}"/>
              </a:ext>
            </a:extLst>
          </p:cNvPr>
          <p:cNvSpPr>
            <a:spLocks noGrp="1"/>
          </p:cNvSpPr>
          <p:nvPr>
            <p:ph type="ctrTitle"/>
          </p:nvPr>
        </p:nvSpPr>
        <p:spPr/>
        <p:txBody>
          <a:bodyPr/>
          <a:lstStyle/>
          <a:p>
            <a:endParaRPr lang="de-DE"/>
          </a:p>
        </p:txBody>
      </p:sp>
      <p:sp>
        <p:nvSpPr>
          <p:cNvPr id="3" name="Untertitel 2">
            <a:extLst>
              <a:ext uri="{FF2B5EF4-FFF2-40B4-BE49-F238E27FC236}">
                <a16:creationId xmlns:a16="http://schemas.microsoft.com/office/drawing/2014/main" xmlns="" id="{61F0C5AE-6AA1-48BB-B636-4DAC81C96CDD}"/>
              </a:ext>
            </a:extLst>
          </p:cNvPr>
          <p:cNvSpPr>
            <a:spLocks noGrp="1"/>
          </p:cNvSpPr>
          <p:nvPr>
            <p:ph type="subTitle" idx="1"/>
          </p:nvPr>
        </p:nvSpPr>
        <p:spPr/>
        <p:txBody>
          <a:bodyPr/>
          <a:lstStyle/>
          <a:p>
            <a:r>
              <a:rPr lang="hr-HR" dirty="0" smtClean="0"/>
              <a:t>What’s new in C++ 14 &amp; 17 and what can we use?</a:t>
            </a:r>
            <a:endParaRPr lang="de-DE" dirty="0"/>
          </a:p>
        </p:txBody>
      </p:sp>
      <p:sp>
        <p:nvSpPr>
          <p:cNvPr id="4" name="Bildplatzhalter 3">
            <a:extLst>
              <a:ext uri="{FF2B5EF4-FFF2-40B4-BE49-F238E27FC236}">
                <a16:creationId xmlns:a16="http://schemas.microsoft.com/office/drawing/2014/main" xmlns="" id="{C362A643-A4F1-4CB8-907B-20A2D7BF7F2C}"/>
              </a:ext>
            </a:extLst>
          </p:cNvPr>
          <p:cNvSpPr>
            <a:spLocks noGrp="1"/>
          </p:cNvSpPr>
          <p:nvPr>
            <p:ph type="pic" sz="quarter" idx="10"/>
          </p:nvPr>
        </p:nvSpPr>
        <p:spPr/>
      </p:sp>
    </p:spTree>
    <p:extLst>
      <p:ext uri="{BB962C8B-B14F-4D97-AF65-F5344CB8AC3E}">
        <p14:creationId xmlns:p14="http://schemas.microsoft.com/office/powerpoint/2010/main" val="909246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Standard defined </a:t>
            </a:r>
            <a:r>
              <a:rPr lang="hr-HR" dirty="0" smtClean="0"/>
              <a:t>literals – user defined literals</a:t>
            </a:r>
            <a:endParaRPr lang="en-US" dirty="0"/>
          </a:p>
        </p:txBody>
      </p:sp>
      <p:sp>
        <p:nvSpPr>
          <p:cNvPr id="3"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cstdint</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&lt;array&gt;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constexpr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operator"" _KB(</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kb</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1024 * </a:t>
            </a:r>
            <a:r>
              <a:rPr lang="en-US" sz="1200" dirty="0">
                <a:solidFill>
                  <a:srgbClr val="808080"/>
                </a:solidFill>
                <a:latin typeface="Consolas" panose="020B0609020204030204" pitchFamily="49" charset="0"/>
              </a:rPr>
              <a:t>kb</a:t>
            </a:r>
            <a:r>
              <a:rPr lang="en-US" sz="1200" dirty="0">
                <a:solidFill>
                  <a:srgbClr val="000000"/>
                </a:solidFill>
                <a:latin typeface="Consolas" panose="020B0609020204030204" pitchFamily="49" charset="0"/>
              </a:rPr>
              <a:t>; }</a:t>
            </a:r>
          </a:p>
          <a:p>
            <a:r>
              <a:rPr lang="en-US" sz="1200" dirty="0" err="1">
                <a:solidFill>
                  <a:srgbClr val="0000FF"/>
                </a:solidFill>
                <a:latin typeface="Consolas" panose="020B0609020204030204" pitchFamily="49" charset="0"/>
              </a:rPr>
              <a:t>constexpr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operator"" _MB(</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mb</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1024 * 1024 * </a:t>
            </a:r>
            <a:r>
              <a:rPr lang="en-US" sz="1200" dirty="0" err="1">
                <a:solidFill>
                  <a:srgbClr val="808080"/>
                </a:solidFill>
                <a:latin typeface="Consolas" panose="020B0609020204030204" pitchFamily="49" charset="0"/>
              </a:rPr>
              <a:t>mb</a:t>
            </a:r>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"KB is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1_KB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bytes"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"MB is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1_MB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 bytes"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array</a:t>
            </a:r>
            <a:r>
              <a:rPr lang="en-US" sz="1200" dirty="0">
                <a:solidFill>
                  <a:srgbClr val="000000"/>
                </a:solidFill>
                <a:latin typeface="Consolas" panose="020B0609020204030204" pitchFamily="49" charset="0"/>
              </a:rPr>
              <a:t>&lt;</a:t>
            </a:r>
            <a:r>
              <a:rPr lang="en-US" sz="1200" dirty="0">
                <a:solidFill>
                  <a:srgbClr val="0000FF"/>
                </a:solidFill>
                <a:latin typeface="Consolas" panose="020B0609020204030204" pitchFamily="49" charset="0"/>
              </a:rPr>
              <a:t>char</a:t>
            </a:r>
            <a:r>
              <a:rPr lang="en-US" sz="1200" dirty="0">
                <a:solidFill>
                  <a:srgbClr val="000000"/>
                </a:solidFill>
                <a:latin typeface="Consolas" panose="020B0609020204030204" pitchFamily="49" charset="0"/>
              </a:rPr>
              <a:t>, 4_KB&gt; array</a:t>
            </a:r>
            <a:r>
              <a:rPr lang="en-US" sz="1200" dirty="0" smtClean="0">
                <a:solidFill>
                  <a:srgbClr val="000000"/>
                </a:solidFill>
                <a:latin typeface="Consolas" panose="020B0609020204030204" pitchFamily="49" charset="0"/>
              </a:rPr>
              <a:t>;</a:t>
            </a:r>
            <a:r>
              <a:rPr lang="hr-HR" sz="1200" dirty="0" smtClean="0">
                <a:solidFill>
                  <a:srgbClr val="000000"/>
                </a:solidFill>
                <a:latin typeface="Consolas" panose="020B0609020204030204" pitchFamily="49" charset="0"/>
              </a:rPr>
              <a:t> </a:t>
            </a:r>
            <a:r>
              <a:rPr lang="hr-HR" sz="1200" b="1" dirty="0">
                <a:solidFill>
                  <a:srgbClr val="FF0000"/>
                </a:solidFill>
                <a:latin typeface="Consolas" panose="020B0609020204030204" pitchFamily="49" charset="0"/>
              </a:rPr>
              <a:t>// used in compile time</a:t>
            </a:r>
            <a:endParaRPr lang="en-US" sz="1200" b="1" dirty="0">
              <a:solidFill>
                <a:srgbClr val="FF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83255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Standard defined </a:t>
            </a:r>
            <a:r>
              <a:rPr lang="hr-HR" dirty="0" smtClean="0"/>
              <a:t>literals</a:t>
            </a:r>
            <a:endParaRPr lang="en-US" dirty="0"/>
          </a:p>
        </p:txBody>
      </p:sp>
      <p:sp>
        <p:nvSpPr>
          <p:cNvPr id="3"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smtClean="0">
                <a:solidFill>
                  <a:srgbClr val="808080"/>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&lt;string&gt;</a:t>
            </a:r>
            <a:endParaRPr lang="en-US" sz="1200" dirty="0" smtClean="0">
              <a:solidFill>
                <a:srgbClr val="000000"/>
              </a:solidFill>
              <a:latin typeface="Consolas" panose="020B0609020204030204" pitchFamily="49" charset="0"/>
            </a:endParaRPr>
          </a:p>
          <a:p>
            <a:r>
              <a:rPr lang="en-US" sz="1200" dirty="0" smtClean="0">
                <a:solidFill>
                  <a:srgbClr val="808080"/>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&lt;</a:t>
            </a:r>
            <a:r>
              <a:rPr lang="en-US" sz="1200" dirty="0" err="1" smtClean="0">
                <a:solidFill>
                  <a:srgbClr val="A31515"/>
                </a:solidFill>
                <a:latin typeface="Consolas" panose="020B0609020204030204" pitchFamily="49" charset="0"/>
              </a:rPr>
              <a:t>chrono</a:t>
            </a:r>
            <a:r>
              <a:rPr lang="en-US" sz="1200" dirty="0" smtClean="0">
                <a:solidFill>
                  <a:srgbClr val="A31515"/>
                </a:solidFill>
                <a:latin typeface="Consolas" panose="020B0609020204030204" pitchFamily="49" charset="0"/>
              </a:rPr>
              <a:t>&gt;</a:t>
            </a:r>
            <a:endParaRPr lang="en-US" sz="1200" dirty="0" smtClean="0">
              <a:solidFill>
                <a:srgbClr val="000000"/>
              </a:solidFill>
              <a:latin typeface="Consolas" panose="020B0609020204030204" pitchFamily="49" charset="0"/>
            </a:endParaRPr>
          </a:p>
          <a:p>
            <a:endParaRPr lang="en-US" sz="1200" dirty="0" smtClean="0">
              <a:solidFill>
                <a:srgbClr val="000000"/>
              </a:solidFill>
              <a:latin typeface="Consolas" panose="020B0609020204030204" pitchFamily="49" charset="0"/>
            </a:endParaRPr>
          </a:p>
          <a:p>
            <a:r>
              <a:rPr lang="en-US" sz="1200" dirty="0" err="1" smtClean="0">
                <a:solidFill>
                  <a:srgbClr val="0000FF"/>
                </a:solidFill>
                <a:latin typeface="Consolas" panose="020B0609020204030204" pitchFamily="49" charset="0"/>
              </a:rPr>
              <a:t>int</a:t>
            </a:r>
            <a:r>
              <a:rPr lang="en-US" sz="1200" dirty="0" smtClean="0">
                <a:solidFill>
                  <a:srgbClr val="000000"/>
                </a:solidFill>
                <a:latin typeface="Consolas" panose="020B0609020204030204" pitchFamily="49" charset="0"/>
              </a:rPr>
              <a:t> main()</a:t>
            </a:r>
          </a:p>
          <a:p>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using</a:t>
            </a:r>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namespace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::literals;</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auto</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str</a:t>
            </a:r>
            <a:r>
              <a:rPr lang="en-US" sz="1200" dirty="0" smtClean="0">
                <a:solidFill>
                  <a:srgbClr val="000000"/>
                </a:solidFill>
                <a:latin typeface="Consolas" panose="020B0609020204030204" pitchFamily="49" charset="0"/>
              </a:rPr>
              <a:t> = </a:t>
            </a:r>
            <a:r>
              <a:rPr lang="en-US" sz="1200" dirty="0" smtClean="0">
                <a:solidFill>
                  <a:srgbClr val="A31515"/>
                </a:solidFill>
                <a:latin typeface="Consolas" panose="020B0609020204030204" pitchFamily="49" charset="0"/>
              </a:rPr>
              <a:t>"Hello </a:t>
            </a:r>
            <a:r>
              <a:rPr lang="en-US" sz="1200" dirty="0" err="1" smtClean="0">
                <a:solidFill>
                  <a:srgbClr val="A31515"/>
                </a:solidFill>
                <a:latin typeface="Consolas" panose="020B0609020204030204" pitchFamily="49" charset="0"/>
              </a:rPr>
              <a:t>World"s</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static_assert</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is_same_v</a:t>
            </a:r>
            <a:r>
              <a:rPr lang="en-US" sz="1200" dirty="0" smtClean="0">
                <a:solidFill>
                  <a:srgbClr val="000000"/>
                </a:solidFill>
                <a:latin typeface="Consolas" panose="020B0609020204030204" pitchFamily="49" charset="0"/>
              </a:rPr>
              <a:t>&lt;</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string</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decltype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str</a:t>
            </a:r>
            <a:r>
              <a:rPr lang="en-US" sz="1200" dirty="0" smtClean="0">
                <a:solidFill>
                  <a:srgbClr val="000000"/>
                </a:solidFill>
                <a:latin typeface="Consolas" panose="020B0609020204030204" pitchFamily="49" charset="0"/>
              </a:rPr>
              <a:t>)&gt;, </a:t>
            </a:r>
            <a:r>
              <a:rPr lang="en-US" sz="1200" dirty="0" smtClean="0">
                <a:solidFill>
                  <a:srgbClr val="A31515"/>
                </a:solidFill>
                <a:latin typeface="Consolas" panose="020B0609020204030204" pitchFamily="49" charset="0"/>
              </a:rPr>
              <a: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auto</a:t>
            </a:r>
            <a:r>
              <a:rPr lang="en-US" sz="1200" dirty="0" smtClean="0">
                <a:solidFill>
                  <a:srgbClr val="000000"/>
                </a:solidFill>
                <a:latin typeface="Consolas" panose="020B0609020204030204" pitchFamily="49" charset="0"/>
              </a:rPr>
              <a:t> min = 60s;</a:t>
            </a:r>
          </a:p>
          <a:p>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static_assert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is_same_v</a:t>
            </a:r>
            <a:r>
              <a:rPr lang="en-US" sz="1200" dirty="0" smtClean="0">
                <a:solidFill>
                  <a:srgbClr val="000000"/>
                </a:solidFill>
                <a:latin typeface="Consolas" panose="020B0609020204030204" pitchFamily="49" charset="0"/>
              </a:rPr>
              <a:t>&lt;</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chrono</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seconds</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decltype</a:t>
            </a:r>
            <a:r>
              <a:rPr lang="en-US" sz="1200" dirty="0" smtClean="0">
                <a:solidFill>
                  <a:srgbClr val="000000"/>
                </a:solidFill>
                <a:latin typeface="Consolas" panose="020B0609020204030204" pitchFamily="49" charset="0"/>
              </a:rPr>
              <a:t>(min)&gt;, </a:t>
            </a:r>
            <a:r>
              <a:rPr lang="en-US" sz="1200" dirty="0" smtClean="0">
                <a:solidFill>
                  <a:srgbClr val="A31515"/>
                </a:solidFill>
                <a:latin typeface="Consolas" panose="020B0609020204030204" pitchFamily="49" charset="0"/>
              </a:rPr>
              <a:t>""</a:t>
            </a:r>
            <a:endParaRPr lang="en-US" sz="1200" dirty="0" smtClean="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71021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Standard defined literals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4214390"/>
              </p:ext>
            </p:extLst>
          </p:nvPr>
        </p:nvGraphicFramePr>
        <p:xfrm>
          <a:off x="630000" y="1295400"/>
          <a:ext cx="8128000" cy="472948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en-US" sz="1400" dirty="0"/>
                    </a:p>
                  </a:txBody>
                  <a:tcPr/>
                </a:tc>
                <a:tc>
                  <a:txBody>
                    <a:bodyPr/>
                    <a:lstStyle/>
                    <a:p>
                      <a:endParaRPr lang="en-US" sz="1400" dirty="0"/>
                    </a:p>
                  </a:txBody>
                  <a:tcPr/>
                </a:tc>
              </a:tr>
              <a:tr h="370840">
                <a:tc>
                  <a:txBody>
                    <a:bodyPr/>
                    <a:lstStyle/>
                    <a:p>
                      <a:r>
                        <a:rPr lang="it-IT" sz="1400" dirty="0" smtClean="0"/>
                        <a:t>operator""if</a:t>
                      </a:r>
                    </a:p>
                    <a:p>
                      <a:r>
                        <a:rPr lang="it-IT" sz="1400" dirty="0" smtClean="0"/>
                        <a:t>operator""i</a:t>
                      </a:r>
                    </a:p>
                    <a:p>
                      <a:r>
                        <a:rPr lang="it-IT" sz="1400" dirty="0" smtClean="0"/>
                        <a:t>operator""il</a:t>
                      </a:r>
                    </a:p>
                  </a:txBody>
                  <a:tcPr/>
                </a:tc>
                <a:tc>
                  <a:txBody>
                    <a:bodyPr/>
                    <a:lstStyle/>
                    <a:p>
                      <a:r>
                        <a:rPr lang="hr-HR" sz="1400" dirty="0" smtClean="0"/>
                        <a:t>imaginary part of complex number</a:t>
                      </a:r>
                      <a:endParaRPr lang="en-US" sz="1400" dirty="0"/>
                    </a:p>
                  </a:txBody>
                  <a:tcPr/>
                </a:tc>
              </a:tr>
              <a:tr h="370840">
                <a:tc>
                  <a:txBody>
                    <a:bodyPr/>
                    <a:lstStyle/>
                    <a:p>
                      <a:r>
                        <a:rPr lang="en-US" sz="1400" dirty="0" err="1" smtClean="0"/>
                        <a:t>operator""h</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hours</a:t>
                      </a:r>
                      <a:endParaRPr lang="en-US" sz="1400" dirty="0"/>
                    </a:p>
                  </a:txBody>
                  <a:tcPr/>
                </a:tc>
              </a:tr>
              <a:tr h="370840">
                <a:tc>
                  <a:txBody>
                    <a:bodyPr/>
                    <a:lstStyle/>
                    <a:p>
                      <a:r>
                        <a:rPr lang="en-US" sz="1400" dirty="0" err="1" smtClean="0"/>
                        <a:t>operator""min</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minutes </a:t>
                      </a:r>
                      <a:endParaRPr lang="en-US" sz="1400" dirty="0"/>
                    </a:p>
                  </a:txBody>
                  <a:tcPr/>
                </a:tc>
              </a:tr>
              <a:tr h="370840">
                <a:tc>
                  <a:txBody>
                    <a:bodyPr/>
                    <a:lstStyle/>
                    <a:p>
                      <a:r>
                        <a:rPr lang="hr-HR" sz="1400" dirty="0" smtClean="0"/>
                        <a:t>operator""s</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seconds</a:t>
                      </a:r>
                      <a:endParaRPr lang="en-US" sz="1400" dirty="0"/>
                    </a:p>
                  </a:txBody>
                  <a:tcPr/>
                </a:tc>
              </a:tr>
              <a:tr h="370840">
                <a:tc>
                  <a:txBody>
                    <a:bodyPr/>
                    <a:lstStyle/>
                    <a:p>
                      <a:r>
                        <a:rPr lang="en-US" sz="1400" dirty="0" smtClean="0"/>
                        <a:t>operator""</a:t>
                      </a:r>
                      <a:r>
                        <a:rPr lang="en-US" sz="1400" dirty="0" err="1" smtClean="0"/>
                        <a:t>ms</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milliseconds</a:t>
                      </a:r>
                      <a:endParaRPr lang="en-US" sz="1400" dirty="0"/>
                    </a:p>
                  </a:txBody>
                  <a:tcPr/>
                </a:tc>
              </a:tr>
              <a:tr h="370840">
                <a:tc>
                  <a:txBody>
                    <a:bodyPr/>
                    <a:lstStyle/>
                    <a:p>
                      <a:r>
                        <a:rPr lang="en-US" sz="1400" dirty="0" err="1" smtClean="0"/>
                        <a:t>operator""us</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microseconds</a:t>
                      </a:r>
                      <a:endParaRPr lang="en-US" sz="1400" dirty="0"/>
                    </a:p>
                  </a:txBody>
                  <a:tcPr/>
                </a:tc>
              </a:tr>
              <a:tr h="370840">
                <a:tc>
                  <a:txBody>
                    <a:bodyPr/>
                    <a:lstStyle/>
                    <a:p>
                      <a:r>
                        <a:rPr lang="en-US" sz="1400" dirty="0" err="1" smtClean="0"/>
                        <a:t>operator""ns</a:t>
                      </a:r>
                      <a:endParaRPr lang="en-US" sz="1400" dirty="0"/>
                    </a:p>
                  </a:txBody>
                  <a:tcPr/>
                </a:tc>
                <a:tc>
                  <a:txBody>
                    <a:bodyPr/>
                    <a:lstStyle/>
                    <a:p>
                      <a:r>
                        <a:rPr lang="en-US" sz="1400" dirty="0" smtClean="0"/>
                        <a:t>A </a:t>
                      </a:r>
                      <a:r>
                        <a:rPr lang="en-US" sz="1400" dirty="0" err="1" smtClean="0"/>
                        <a:t>std</a:t>
                      </a:r>
                      <a:r>
                        <a:rPr lang="en-US" sz="1400" dirty="0" smtClean="0"/>
                        <a:t>::</a:t>
                      </a:r>
                      <a:r>
                        <a:rPr lang="en-US" sz="1400" dirty="0" err="1" smtClean="0"/>
                        <a:t>chrono</a:t>
                      </a:r>
                      <a:r>
                        <a:rPr lang="en-US" sz="1400" dirty="0" smtClean="0"/>
                        <a:t>::duration literal representing nanoseconds </a:t>
                      </a:r>
                      <a:endParaRPr lang="en-US" sz="1400" dirty="0"/>
                    </a:p>
                  </a:txBody>
                  <a:tcPr/>
                </a:tc>
              </a:tr>
              <a:tr h="370840">
                <a:tc>
                  <a:txBody>
                    <a:bodyPr/>
                    <a:lstStyle/>
                    <a:p>
                      <a:r>
                        <a:rPr lang="en-US" sz="1400" dirty="0" err="1" smtClean="0"/>
                        <a:t>operator""s</a:t>
                      </a:r>
                      <a:endParaRPr lang="en-US" sz="1400" dirty="0"/>
                    </a:p>
                  </a:txBody>
                  <a:tcPr/>
                </a:tc>
                <a:tc>
                  <a:txBody>
                    <a:bodyPr/>
                    <a:lstStyle/>
                    <a:p>
                      <a:r>
                        <a:rPr lang="en-US" sz="1400" dirty="0" smtClean="0"/>
                        <a:t>Converts a character array literal to </a:t>
                      </a:r>
                      <a:r>
                        <a:rPr lang="en-US" sz="1400" dirty="0" err="1" smtClean="0"/>
                        <a:t>basic_string</a:t>
                      </a:r>
                      <a:r>
                        <a:rPr lang="en-US" sz="1400" dirty="0" smtClean="0"/>
                        <a:t> </a:t>
                      </a:r>
                      <a:endParaRPr lang="en-US" sz="1400" dirty="0"/>
                    </a:p>
                  </a:txBody>
                  <a:tcPr/>
                </a:tc>
              </a:tr>
            </a:tbl>
          </a:graphicData>
        </a:graphic>
      </p:graphicFrame>
    </p:spTree>
    <p:extLst>
      <p:ext uri="{BB962C8B-B14F-4D97-AF65-F5344CB8AC3E}">
        <p14:creationId xmlns:p14="http://schemas.microsoft.com/office/powerpoint/2010/main" val="1783555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Variable templates</a:t>
            </a:r>
            <a:endParaRPr lang="en-US" dirty="0"/>
          </a:p>
        </p:txBody>
      </p:sp>
      <p:sp>
        <p:nvSpPr>
          <p:cNvPr id="3" name="TextBox 2"/>
          <p:cNvSpPr txBox="1"/>
          <p:nvPr/>
        </p:nvSpPr>
        <p:spPr>
          <a:xfrm>
            <a:off x="914400" y="1981200"/>
            <a:ext cx="8839200" cy="1754326"/>
          </a:xfrm>
          <a:prstGeom prst="rect">
            <a:avLst/>
          </a:prstGeom>
          <a:noFill/>
        </p:spPr>
        <p:txBody>
          <a:bodyPr wrap="square" rtlCol="0">
            <a:spAutoFit/>
          </a:bodyPr>
          <a:lstStyle/>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Constexpr variable templates define compile-time constants</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Can be initialized or defined through recursion, with template-instantiation base class needed or throught constexpr functions</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Overflow = compile error</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Are always compile-time constants</a:t>
            </a:r>
            <a:endParaRPr lang="hr-HR" sz="1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Template instantiation computes value</a:t>
            </a:r>
          </a:p>
        </p:txBody>
      </p:sp>
      <p:sp>
        <p:nvSpPr>
          <p:cNvPr id="4" name="Content Placeholder 2"/>
          <p:cNvSpPr txBox="1">
            <a:spLocks/>
          </p:cNvSpPr>
          <p:nvPr/>
        </p:nvSpPr>
        <p:spPr>
          <a:xfrm>
            <a:off x="630000" y="4343400"/>
            <a:ext cx="8534400" cy="1371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a:t>
            </a:r>
          </a:p>
          <a:p>
            <a:r>
              <a:rPr lang="en-US" sz="1200" dirty="0" err="1">
                <a:solidFill>
                  <a:srgbClr val="0000FF"/>
                </a:solidFill>
                <a:latin typeface="Consolas" panose="020B0609020204030204" pitchFamily="49" charset="0"/>
              </a:rPr>
              <a:t>constexpr</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 pi =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(3.141'592'653'589'793L);</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56489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calculation before</a:t>
            </a:r>
            <a:endParaRPr lang="en-US" dirty="0"/>
          </a:p>
        </p:txBody>
      </p:sp>
      <p:sp>
        <p:nvSpPr>
          <p:cNvPr id="3"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fontScale="92500"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a:t>
            </a:r>
            <a:r>
              <a:rPr lang="en-US" sz="1200" dirty="0" smtClean="0">
                <a:solidFill>
                  <a:srgbClr val="808080"/>
                </a:solidFill>
                <a:latin typeface="Consolas" panose="020B0609020204030204" pitchFamily="49" charset="0"/>
              </a:rPr>
              <a:t>include</a:t>
            </a:r>
            <a:r>
              <a:rPr lang="hr-HR" sz="1200" dirty="0" smtClean="0">
                <a:solidFill>
                  <a:srgbClr val="808080"/>
                </a:solidFill>
                <a:latin typeface="Consolas" panose="020B0609020204030204" pitchFamily="49" charset="0"/>
              </a:rPr>
              <a:t> </a:t>
            </a:r>
            <a:r>
              <a:rPr lang="en-US" sz="1200" dirty="0" smtClean="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n &gt;</a:t>
            </a:r>
          </a:p>
          <a:p>
            <a:r>
              <a:rPr lang="en-US" sz="1200" dirty="0" err="1">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fact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value{ (n &gt; 1) ? n * </a:t>
            </a:r>
            <a:r>
              <a:rPr lang="en-US" sz="1200" dirty="0">
                <a:solidFill>
                  <a:srgbClr val="2B91AF"/>
                </a:solidFill>
                <a:latin typeface="Consolas" panose="020B0609020204030204" pitchFamily="49" charset="0"/>
              </a:rPr>
              <a:t>fact</a:t>
            </a:r>
            <a:r>
              <a:rPr lang="en-US" sz="1200" dirty="0">
                <a:solidFill>
                  <a:srgbClr val="000000"/>
                </a:solidFill>
                <a:latin typeface="Consolas" panose="020B0609020204030204" pitchFamily="49" charset="0"/>
              </a:rPr>
              <a:t>&lt;n - 1&gt;::value : 1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&lt;&gt;</a:t>
            </a:r>
          </a:p>
          <a:p>
            <a:r>
              <a:rPr lang="en-US" sz="1200" dirty="0" err="1">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fact</a:t>
            </a:r>
            <a:r>
              <a:rPr lang="en-US" sz="1200" dirty="0">
                <a:solidFill>
                  <a:srgbClr val="000000"/>
                </a:solidFill>
                <a:latin typeface="Consolas" panose="020B0609020204030204" pitchFamily="49" charset="0"/>
              </a:rPr>
              <a:t>&lt;0&gt;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value = 1;</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fact</a:t>
            </a:r>
            <a:r>
              <a:rPr lang="en-US" sz="1200" dirty="0">
                <a:solidFill>
                  <a:srgbClr val="000000"/>
                </a:solidFill>
                <a:latin typeface="Consolas" panose="020B0609020204030204" pitchFamily="49" charset="0"/>
              </a:rPr>
              <a:t>&lt;5&gt;::value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46370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Compile time calculation </a:t>
            </a:r>
            <a:r>
              <a:rPr lang="hr-HR" dirty="0" smtClean="0"/>
              <a:t>with variable templates</a:t>
            </a:r>
            <a:endParaRPr lang="en-US" dirty="0"/>
          </a:p>
        </p:txBody>
      </p:sp>
      <p:sp>
        <p:nvSpPr>
          <p:cNvPr id="3"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n &gt;</a:t>
            </a:r>
          </a:p>
          <a:p>
            <a:r>
              <a:rPr lang="en-US" sz="1200" dirty="0" err="1">
                <a:solidFill>
                  <a:srgbClr val="0000FF"/>
                </a:solidFill>
                <a:latin typeface="Consolas" panose="020B0609020204030204" pitchFamily="49" charset="0"/>
              </a:rPr>
              <a:t>constexpr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fact{ n * fact&lt;n - 1&gt; };</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&lt;&gt;</a:t>
            </a:r>
          </a:p>
          <a:p>
            <a:r>
              <a:rPr lang="en-US" sz="1200" dirty="0" err="1">
                <a:solidFill>
                  <a:srgbClr val="0000FF"/>
                </a:solidFill>
                <a:latin typeface="Consolas" panose="020B0609020204030204" pitchFamily="49" charset="0"/>
              </a:rPr>
              <a:t>constexpr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fact&lt;0&gt;{1};</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fact&lt;5&gt;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73338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Using traits requires less typing</a:t>
            </a:r>
            <a:endParaRPr lang="en-US" dirty="0"/>
          </a:p>
        </p:txBody>
      </p:sp>
      <p:sp>
        <p:nvSpPr>
          <p:cNvPr id="3"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type_traits</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template</a:t>
            </a:r>
            <a:r>
              <a:rPr lang="en-US" sz="1200" dirty="0">
                <a:solidFill>
                  <a:srgbClr val="000000"/>
                </a:solidFill>
                <a:latin typeface="Consolas" panose="020B0609020204030204" pitchFamily="49" charset="0"/>
              </a:rPr>
              <a:t> &lt;</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remove_const_e</a:t>
            </a:r>
            <a:r>
              <a:rPr lang="en-US" sz="1200" dirty="0">
                <a:solidFill>
                  <a:srgbClr val="000000"/>
                </a:solidFill>
                <a:latin typeface="Consolas" panose="020B0609020204030204" pitchFamily="49" charset="0"/>
              </a:rPr>
              <a:t> = </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remove_const</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a:t>
            </a:r>
            <a:r>
              <a:rPr lang="en-US" sz="1200" dirty="0">
                <a:solidFill>
                  <a:srgbClr val="2B91AF"/>
                </a:solidFill>
                <a:latin typeface="Consolas" panose="020B0609020204030204" pitchFamily="49" charset="0"/>
              </a:rPr>
              <a:t>type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typename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remove_const</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&gt;::</a:t>
            </a:r>
            <a:r>
              <a:rPr lang="en-US" sz="1200" dirty="0">
                <a:solidFill>
                  <a:srgbClr val="2B91AF"/>
                </a:solidFill>
                <a:latin typeface="Consolas" panose="020B0609020204030204" pitchFamily="49" charset="0"/>
              </a:rPr>
              <a:t>type</a:t>
            </a:r>
            <a:r>
              <a:rPr lang="en-US" sz="1200" dirty="0">
                <a:solidFill>
                  <a:srgbClr val="000000"/>
                </a:solidFill>
                <a:latin typeface="Consolas" panose="020B0609020204030204" pitchFamily="49" charset="0"/>
              </a:rPr>
              <a:t> a;</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remove_const_t</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 b;</a:t>
            </a:r>
          </a:p>
          <a:p>
            <a:r>
              <a:rPr lang="en-US" sz="1200" dirty="0" smtClean="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remove_const_e</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 c;</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176111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C++ 17</a:t>
            </a:r>
            <a:endParaRPr lang="en-US" dirty="0"/>
          </a:p>
        </p:txBody>
      </p:sp>
      <p:sp>
        <p:nvSpPr>
          <p:cNvPr id="3" name="TextBox 2"/>
          <p:cNvSpPr txBox="1"/>
          <p:nvPr/>
        </p:nvSpPr>
        <p:spPr>
          <a:xfrm>
            <a:off x="630000" y="2438400"/>
            <a:ext cx="10117834" cy="646331"/>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For visual studio one must add compiler flag </a:t>
            </a:r>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/std:c++latest</a:t>
            </a:r>
          </a:p>
          <a:p>
            <a:r>
              <a:rPr lang="hr-HR" sz="1800" dirty="0" smtClean="0">
                <a:latin typeface="Verdana" panose="020B0604030504040204" pitchFamily="34" charset="0"/>
                <a:ea typeface="Verdana" panose="020B0604030504040204" pitchFamily="34" charset="0"/>
                <a:cs typeface="Verdana" panose="020B0604030504040204" pitchFamily="34" charset="0"/>
              </a:rPr>
              <a:t>Be prepared for: „</a:t>
            </a:r>
            <a:r>
              <a:rPr lang="hr-HR" sz="1800" dirty="0">
                <a:latin typeface="Verdana" panose="020B0604030504040204" pitchFamily="34" charset="0"/>
                <a:ea typeface="Verdana" panose="020B0604030504040204" pitchFamily="34" charset="0"/>
                <a:cs typeface="Verdana" panose="020B0604030504040204" pitchFamily="34" charset="0"/>
              </a:rPr>
              <a:t> </a:t>
            </a:r>
            <a:r>
              <a:rPr lang="en-US" sz="1800" dirty="0"/>
              <a:t>fatal error C1001: An internal error has occurred in the compiler</a:t>
            </a:r>
            <a:r>
              <a:rPr lang="en-US" sz="1800" dirty="0" smtClean="0"/>
              <a:t>.</a:t>
            </a:r>
            <a:r>
              <a:rPr lang="hr-HR" sz="1800" dirty="0" smtClean="0"/>
              <a:t>”</a:t>
            </a:r>
            <a:r>
              <a:rPr lang="hr-HR" sz="1800" dirty="0" smtClean="0">
                <a:latin typeface="Verdana" panose="020B0604030504040204" pitchFamily="34" charset="0"/>
                <a:ea typeface="Verdana" panose="020B0604030504040204" pitchFamily="34" charset="0"/>
                <a:cs typeface="Verdana" panose="020B0604030504040204" pitchFamily="34" charset="0"/>
              </a:rPr>
              <a:t> </a:t>
            </a:r>
            <a:endPar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3008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Nested namespace definitions - before</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rcd</a:t>
            </a:r>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channel</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m_sys_name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m_lcl_name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rcd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channel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799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Nested namespace definitions - </a:t>
            </a:r>
            <a:r>
              <a:rPr lang="hr-HR" dirty="0" smtClean="0"/>
              <a:t>after</a:t>
            </a:r>
            <a:endParaRPr lang="en-US" b="1" dirty="0"/>
          </a:p>
        </p:txBody>
      </p:sp>
      <p:sp>
        <p:nvSpPr>
          <p:cNvPr id="3" name="Content Placeholder 2"/>
          <p:cNvSpPr txBox="1">
            <a:spLocks/>
          </p:cNvSpPr>
          <p:nvPr/>
        </p:nvSpPr>
        <p:spPr>
          <a:xfrm>
            <a:off x="630000" y="1600200"/>
            <a:ext cx="8534400" cy="3810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rcd</a:t>
            </a:r>
            <a:r>
              <a:rPr lang="en-US" sz="1200" dirty="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channel</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m_sys_name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m_lcl_name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rcd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channel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91119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C++ 14 – binary literals</a:t>
            </a:r>
            <a:endParaRPr lang="en-US" dirty="0"/>
          </a:p>
        </p:txBody>
      </p:sp>
      <p:sp>
        <p:nvSpPr>
          <p:cNvPr id="3" name="Content Placeholder 2"/>
          <p:cNvSpPr txBox="1">
            <a:spLocks/>
          </p:cNvSpPr>
          <p:nvPr/>
        </p:nvSpPr>
        <p:spPr>
          <a:xfrm>
            <a:off x="684212" y="1828800"/>
            <a:ext cx="8534400" cy="38862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cassert</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 = 0b1111;</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b = 0B1101;</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assert</a:t>
            </a:r>
            <a:r>
              <a:rPr lang="en-US" sz="1800" dirty="0">
                <a:solidFill>
                  <a:srgbClr val="000000"/>
                </a:solidFill>
                <a:latin typeface="Consolas" panose="020B0609020204030204" pitchFamily="49" charset="0"/>
              </a:rPr>
              <a:t>(15 == a);</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assert</a:t>
            </a:r>
            <a:r>
              <a:rPr lang="en-US" sz="1800" dirty="0">
                <a:solidFill>
                  <a:srgbClr val="000000"/>
                </a:solidFill>
                <a:latin typeface="Consolas" panose="020B0609020204030204" pitchFamily="49" charset="0"/>
              </a:rPr>
              <a:t>(13 == b);</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700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Structured bindings - before</a:t>
            </a:r>
            <a:endParaRPr lang="en-US" dirty="0"/>
          </a:p>
        </p:txBody>
      </p:sp>
      <p:sp>
        <p:nvSpPr>
          <p:cNvPr id="3" name="Content Placeholder 2"/>
          <p:cNvSpPr txBox="1">
            <a:spLocks/>
          </p:cNvSpPr>
          <p:nvPr/>
        </p:nvSpPr>
        <p:spPr>
          <a:xfrm>
            <a:off x="630000" y="1600200"/>
            <a:ext cx="8534400" cy="3810000"/>
          </a:xfrm>
          <a:prstGeom prst="rect">
            <a:avLst/>
          </a:prstGeom>
          <a:solidFill>
            <a:schemeClr val="bg2">
              <a:lumMod val="95000"/>
            </a:schemeClr>
          </a:solidFill>
        </p:spPr>
        <p:txBody>
          <a:bodyPr anchor="t">
            <a:normAutofit fontScale="3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&lt;tuple&gt;</a:t>
            </a:r>
            <a:endParaRPr lang="en-US" sz="3600">
              <a:solidFill>
                <a:srgbClr val="000000"/>
              </a:solidFill>
              <a:latin typeface="Consolas" panose="020B0609020204030204" pitchFamily="49" charset="0"/>
            </a:endParaRPr>
          </a:p>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&lt;iostream&gt;</a:t>
            </a:r>
            <a:endParaRPr lang="en-US" sz="3600">
              <a:solidFill>
                <a:srgbClr val="000000"/>
              </a:solidFill>
              <a:latin typeface="Consolas" panose="020B0609020204030204" pitchFamily="49" charset="0"/>
            </a:endParaRPr>
          </a:p>
          <a:p>
            <a:endParaRPr lang="en-US" sz="3600">
              <a:solidFill>
                <a:srgbClr val="000000"/>
              </a:solidFill>
              <a:latin typeface="Consolas" panose="020B0609020204030204" pitchFamily="49" charset="0"/>
            </a:endParaRPr>
          </a:p>
          <a:p>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main()</a:t>
            </a:r>
          </a:p>
          <a:p>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tuple</a:t>
            </a:r>
            <a:r>
              <a:rPr lang="en-US" sz="3600">
                <a:solidFill>
                  <a:srgbClr val="000000"/>
                </a:solidFill>
                <a:latin typeface="Consolas" panose="020B0609020204030204" pitchFamily="49" charset="0"/>
              </a:rPr>
              <a:t>&lt;</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const</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char</a:t>
            </a:r>
            <a:r>
              <a:rPr lang="en-US" sz="3600">
                <a:solidFill>
                  <a:srgbClr val="000000"/>
                </a:solidFill>
                <a:latin typeface="Consolas" panose="020B0609020204030204" pitchFamily="49" charset="0"/>
              </a:rPr>
              <a:t>*&gt; t = std::make_tuple(2, </a:t>
            </a:r>
            <a:r>
              <a:rPr lang="en-US" sz="3600">
                <a:solidFill>
                  <a:srgbClr val="A31515"/>
                </a:solidFill>
                <a:latin typeface="Consolas" panose="020B0609020204030204" pitchFamily="49" charset="0"/>
              </a:rPr>
              <a:t>"Hello"</a:t>
            </a:r>
            <a:r>
              <a:rPr lang="en-US" sz="3600">
                <a:solidFill>
                  <a:srgbClr val="000000"/>
                </a:solidFill>
                <a:latin typeface="Consolas" panose="020B0609020204030204" pitchFamily="49" charset="0"/>
              </a:rPr>
              <a:t>);</a:t>
            </a:r>
          </a:p>
          <a:p>
            <a:endParaRPr lang="en-US" sz="3600">
              <a:solidFill>
                <a:srgbClr val="000000"/>
              </a:solidFill>
              <a:latin typeface="Consolas" panose="020B0609020204030204" pitchFamily="49" charset="0"/>
            </a:endParaRPr>
          </a:p>
          <a:p>
            <a:r>
              <a:rPr lang="en-US" sz="3600">
                <a:solidFill>
                  <a:srgbClr val="000000"/>
                </a:solidFill>
                <a:latin typeface="Consolas" panose="020B0609020204030204" pitchFamily="49" charset="0"/>
              </a:rPr>
              <a:t>  </a:t>
            </a:r>
            <a:r>
              <a:rPr lang="en-US" sz="3600">
                <a:solidFill>
                  <a:srgbClr val="008000"/>
                </a:solidFill>
                <a:latin typeface="Consolas" panose="020B0609020204030204" pitchFamily="49" charset="0"/>
              </a:rPr>
              <a:t>// binding result from function that returns multiple values</a:t>
            </a:r>
            <a:endParaRPr lang="en-US" sz="3600">
              <a:solidFill>
                <a:srgbClr val="000000"/>
              </a:solidFill>
              <a:latin typeface="Consolas" panose="020B0609020204030204" pitchFamily="49" charset="0"/>
            </a:endParaRP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auto</a:t>
            </a:r>
            <a:r>
              <a:rPr lang="en-US" sz="3600">
                <a:solidFill>
                  <a:srgbClr val="000000"/>
                </a:solidFill>
                <a:latin typeface="Consolas" panose="020B0609020204030204" pitchFamily="49" charset="0"/>
              </a:rPr>
              <a:t> number = std::get&lt;0&gt;(t);</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auto</a:t>
            </a:r>
            <a:r>
              <a:rPr lang="en-US" sz="3600">
                <a:solidFill>
                  <a:srgbClr val="000000"/>
                </a:solidFill>
                <a:latin typeface="Consolas" panose="020B0609020204030204" pitchFamily="49" charset="0"/>
              </a:rPr>
              <a:t> msg = std::get&lt;1&gt;(t);</a:t>
            </a:r>
          </a:p>
          <a:p>
            <a:r>
              <a:rPr lang="en-US" sz="3600">
                <a:solidFill>
                  <a:srgbClr val="000000"/>
                </a:solidFill>
                <a:latin typeface="Consolas" panose="020B0609020204030204" pitchFamily="49" charset="0"/>
              </a:rPr>
              <a:t>  </a:t>
            </a:r>
            <a:r>
              <a:rPr lang="en-US" sz="3600">
                <a:solidFill>
                  <a:srgbClr val="008000"/>
                </a:solidFill>
                <a:latin typeface="Consolas" panose="020B0609020204030204" pitchFamily="49" charset="0"/>
              </a:rPr>
              <a:t>// or</a:t>
            </a:r>
            <a:endParaRPr lang="en-US" sz="3600">
              <a:solidFill>
                <a:srgbClr val="000000"/>
              </a:solidFill>
              <a:latin typeface="Consolas" panose="020B0609020204030204" pitchFamily="49" charset="0"/>
            </a:endParaRP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num;</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const</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char</a:t>
            </a:r>
            <a:r>
              <a:rPr lang="en-US" sz="3600">
                <a:solidFill>
                  <a:srgbClr val="000000"/>
                </a:solidFill>
                <a:latin typeface="Consolas" panose="020B0609020204030204" pitchFamily="49" charset="0"/>
              </a:rPr>
              <a:t>* message = </a:t>
            </a:r>
            <a:r>
              <a:rPr lang="en-US" sz="3600">
                <a:solidFill>
                  <a:srgbClr val="0000FF"/>
                </a:solidFill>
                <a:latin typeface="Consolas" panose="020B0609020204030204" pitchFamily="49" charset="0"/>
              </a:rPr>
              <a:t>nullptr</a:t>
            </a:r>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std::tie(num, message) </a:t>
            </a:r>
            <a:r>
              <a:rPr lang="en-US" sz="3600">
                <a:solidFill>
                  <a:srgbClr val="008080"/>
                </a:solidFill>
                <a:latin typeface="Consolas" panose="020B0609020204030204" pitchFamily="49" charset="0"/>
              </a:rPr>
              <a:t>=</a:t>
            </a:r>
            <a:r>
              <a:rPr lang="en-US" sz="3600">
                <a:solidFill>
                  <a:srgbClr val="000000"/>
                </a:solidFill>
                <a:latin typeface="Consolas" panose="020B0609020204030204" pitchFamily="49" charset="0"/>
              </a:rPr>
              <a:t> t;</a:t>
            </a:r>
          </a:p>
          <a:p>
            <a:r>
              <a:rPr lang="en-US" sz="360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379234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Structured bindings - </a:t>
            </a:r>
            <a:r>
              <a:rPr lang="hr-HR" dirty="0" smtClean="0"/>
              <a:t>after</a:t>
            </a:r>
            <a:endParaRPr lang="en-US" dirty="0"/>
          </a:p>
        </p:txBody>
      </p:sp>
      <p:sp>
        <p:nvSpPr>
          <p:cNvPr id="3" name="Content Placeholder 2"/>
          <p:cNvSpPr txBox="1">
            <a:spLocks/>
          </p:cNvSpPr>
          <p:nvPr/>
        </p:nvSpPr>
        <p:spPr>
          <a:xfrm>
            <a:off x="630000" y="1600200"/>
            <a:ext cx="8534400" cy="4191000"/>
          </a:xfrm>
          <a:prstGeom prst="rect">
            <a:avLst/>
          </a:prstGeom>
          <a:solidFill>
            <a:schemeClr val="bg2">
              <a:lumMod val="95000"/>
            </a:schemeClr>
          </a:solid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svHandle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frequency;</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make_channel</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 1</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2.4</a:t>
            </a:r>
            <a:r>
              <a:rPr lang="en-US" sz="1800" dirty="0">
                <a:solidFill>
                  <a:srgbClr val="000000"/>
                </a:solidFill>
                <a:latin typeface="Consolas" panose="020B0609020204030204" pitchFamily="49" charset="0"/>
              </a:rPr>
              <a:t>, 2 }; }</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[handle,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make_channel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"h:"</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handle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freq</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type: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65541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Structured bindings - </a:t>
            </a:r>
            <a:r>
              <a:rPr lang="hr-HR" dirty="0" smtClean="0"/>
              <a:t>after</a:t>
            </a:r>
            <a:endParaRPr lang="en-US" dirty="0"/>
          </a:p>
        </p:txBody>
      </p:sp>
      <p:sp>
        <p:nvSpPr>
          <p:cNvPr id="3" name="Content Placeholder 2"/>
          <p:cNvSpPr txBox="1">
            <a:spLocks/>
          </p:cNvSpPr>
          <p:nvPr/>
        </p:nvSpPr>
        <p:spPr>
          <a:xfrm>
            <a:off x="630000" y="1600200"/>
            <a:ext cx="8534400" cy="4191000"/>
          </a:xfrm>
          <a:prstGeom prst="rect">
            <a:avLst/>
          </a:prstGeom>
          <a:solidFill>
            <a:schemeClr val="bg2">
              <a:lumMod val="95000"/>
            </a:schemeClr>
          </a:solid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iostream</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svHandle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frequency;</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make_channel</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 1</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2.4</a:t>
            </a:r>
            <a:r>
              <a:rPr lang="en-US" sz="1800" dirty="0">
                <a:solidFill>
                  <a:srgbClr val="000000"/>
                </a:solidFill>
                <a:latin typeface="Consolas" panose="020B0609020204030204" pitchFamily="49" charset="0"/>
              </a:rPr>
              <a:t>, 2 }; }</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[handle,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make_channel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"h:"</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handle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freq</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type: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typeId</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2971800" y="1524000"/>
            <a:ext cx="6516009" cy="3305636"/>
          </a:xfrm>
          <a:prstGeom prst="rect">
            <a:avLst/>
          </a:prstGeom>
        </p:spPr>
      </p:pic>
    </p:spTree>
    <p:extLst>
      <p:ext uri="{BB962C8B-B14F-4D97-AF65-F5344CB8AC3E}">
        <p14:creationId xmlns:p14="http://schemas.microsoft.com/office/powerpoint/2010/main" val="995295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Structured bindings</a:t>
            </a:r>
            <a:endParaRPr lang="en-US" dirty="0"/>
          </a:p>
        </p:txBody>
      </p:sp>
      <p:sp>
        <p:nvSpPr>
          <p:cNvPr id="3" name="TextBox 2"/>
          <p:cNvSpPr txBox="1"/>
          <p:nvPr/>
        </p:nvSpPr>
        <p:spPr>
          <a:xfrm>
            <a:off x="630000" y="1600200"/>
            <a:ext cx="8209200" cy="1477328"/>
          </a:xfrm>
          <a:prstGeom prst="rect">
            <a:avLst/>
          </a:prstGeom>
          <a:noFill/>
        </p:spPr>
        <p:txBody>
          <a:bodyPr wrap="squar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Standard classes that support strucured binding:</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pair</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tuple</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array</a:t>
            </a:r>
            <a:endParaRPr lang="hr-HR"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630000" y="3276600"/>
            <a:ext cx="8534400" cy="2514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float</a:t>
            </a:r>
            <a:r>
              <a:rPr lang="en-US" sz="1600" dirty="0">
                <a:solidFill>
                  <a:srgbClr val="000000"/>
                </a:solidFill>
                <a:latin typeface="Consolas" panose="020B0609020204030204" pitchFamily="49" charset="0"/>
              </a:rPr>
              <a:t> point[] = { 2.f, 4.f, 5.f };</a:t>
            </a:r>
          </a:p>
          <a:p>
            <a:endParaRPr lang="en-US" sz="1600" dirty="0">
              <a:solidFill>
                <a:srgbClr val="000000"/>
              </a:solidFill>
              <a:latin typeface="Consolas" panose="020B0609020204030204" pitchFamily="49" charset="0"/>
            </a:endParaRPr>
          </a:p>
          <a:p>
            <a:r>
              <a:rPr lang="pl-PL" sz="1600" dirty="0">
                <a:solidFill>
                  <a:srgbClr val="000000"/>
                </a:solidFill>
                <a:latin typeface="Consolas" panose="020B0609020204030204" pitchFamily="49" charset="0"/>
              </a:rPr>
              <a:t>  </a:t>
            </a:r>
            <a:r>
              <a:rPr lang="pl-PL" sz="1600" dirty="0">
                <a:solidFill>
                  <a:srgbClr val="0000FF"/>
                </a:solidFill>
                <a:latin typeface="Consolas" panose="020B0609020204030204" pitchFamily="49" charset="0"/>
              </a:rPr>
              <a:t>auto</a:t>
            </a:r>
            <a:r>
              <a:rPr lang="pl-PL" sz="1600" dirty="0">
                <a:solidFill>
                  <a:srgbClr val="000000"/>
                </a:solidFill>
                <a:latin typeface="Consolas" panose="020B0609020204030204" pitchFamily="49" charset="0"/>
              </a:rPr>
              <a:t>&amp; [x, y, z] = point;</a:t>
            </a:r>
          </a:p>
          <a:p>
            <a:r>
              <a:rPr lang="en-US" sz="1600" dirty="0">
                <a:solidFill>
                  <a:srgbClr val="000000"/>
                </a:solidFill>
                <a:latin typeface="Consolas" panose="020B0609020204030204" pitchFamily="49" charset="0"/>
              </a:rPr>
              <a:t>}</a:t>
            </a:r>
            <a:endParaRPr lang="en-US" sz="1600" b="0" dirty="0">
              <a:solidFill>
                <a:srgbClr val="000000"/>
              </a:solidFill>
              <a:effectLst/>
              <a:latin typeface="Fira Mono"/>
            </a:endParaRPr>
          </a:p>
        </p:txBody>
      </p:sp>
    </p:spTree>
    <p:extLst>
      <p:ext uri="{BB962C8B-B14F-4D97-AF65-F5344CB8AC3E}">
        <p14:creationId xmlns:p14="http://schemas.microsoft.com/office/powerpoint/2010/main" val="1108114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Structured bindings</a:t>
            </a:r>
            <a:endParaRPr lang="en-US" dirty="0"/>
          </a:p>
        </p:txBody>
      </p:sp>
      <p:sp>
        <p:nvSpPr>
          <p:cNvPr id="3" name="TextBox 2"/>
          <p:cNvSpPr txBox="1"/>
          <p:nvPr/>
        </p:nvSpPr>
        <p:spPr>
          <a:xfrm>
            <a:off x="1143001" y="1828800"/>
            <a:ext cx="8458200" cy="3139321"/>
          </a:xfrm>
          <a:prstGeom prst="rect">
            <a:avLst/>
          </a:prstGeom>
          <a:noFill/>
        </p:spPr>
        <p:txBody>
          <a:bodyPr wrap="square" rtlCol="0">
            <a:spAutoFit/>
          </a:bodyPr>
          <a:lstStyle/>
          <a:p>
            <a:r>
              <a:rPr lang="hr-HR" sz="1800" i="1" dirty="0" smtClean="0">
                <a:latin typeface="+mj-lt"/>
                <a:ea typeface="Verdana" panose="020B0604030504040204" pitchFamily="34" charset="0"/>
                <a:cs typeface="Verdana" panose="020B0604030504040204" pitchFamily="34" charset="0"/>
              </a:rPr>
              <a:t>auto [a,b,...] = obj;</a:t>
            </a:r>
          </a:p>
          <a:p>
            <a:r>
              <a:rPr lang="hr-HR" sz="1800" dirty="0" smtClean="0">
                <a:latin typeface="Verdana" panose="020B0604030504040204" pitchFamily="34" charset="0"/>
                <a:ea typeface="Verdana" panose="020B0604030504040204" pitchFamily="34" charset="0"/>
                <a:cs typeface="Verdana" panose="020B0604030504040204" pitchFamily="34" charset="0"/>
              </a:rPr>
              <a:t>The type of obj must be </a:t>
            </a:r>
            <a:r>
              <a:rPr lang="hr-HR" sz="1800" b="1" i="1" dirty="0" smtClean="0">
                <a:latin typeface="Verdana" panose="020B0604030504040204" pitchFamily="34" charset="0"/>
                <a:ea typeface="Verdana" panose="020B0604030504040204" pitchFamily="34" charset="0"/>
                <a:cs typeface="Verdana" panose="020B0604030504040204" pitchFamily="34" charset="0"/>
              </a:rPr>
              <a:t>Destructurable</a:t>
            </a:r>
            <a:r>
              <a:rPr lang="hr-HR" sz="1800" dirty="0" smtClean="0">
                <a:latin typeface="Verdana" panose="020B0604030504040204" pitchFamily="34" charset="0"/>
                <a:ea typeface="Verdana" panose="020B0604030504040204" pitchFamily="34" charset="0"/>
                <a:cs typeface="Verdana" panose="020B0604030504040204" pitchFamily="34" charset="0"/>
              </a:rPr>
              <a:t>:</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Either all non-static data members:</a:t>
            </a:r>
          </a:p>
          <a:p>
            <a:pPr marL="1562070" lvl="2"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Must be public</a:t>
            </a:r>
          </a:p>
          <a:p>
            <a:pPr marL="1562070" lvl="2"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Must be direct members of the type or members of the same public base class of the type</a:t>
            </a:r>
          </a:p>
          <a:p>
            <a:pPr marL="1562070" lvl="2"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Cannot be anonymous unions.</a:t>
            </a:r>
          </a:p>
          <a:p>
            <a:pPr marL="952485" lvl="1" indent="-34290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Or the type has: </a:t>
            </a:r>
          </a:p>
          <a:p>
            <a:pPr marL="1562070" lvl="2"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An obj.get&lt;&gt; method or ADL get&lt;&gt; overload. </a:t>
            </a:r>
          </a:p>
          <a:p>
            <a:pPr marL="1562070" lvl="2"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Specializations of std::tuple_size&lt;&gt; and std::tuple_ement&lt;&gt;</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48384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statements with initializers</a:t>
            </a:r>
            <a:endParaRPr lang="en-US" dirty="0"/>
          </a:p>
        </p:txBody>
      </p:sp>
      <p:sp>
        <p:nvSpPr>
          <p:cNvPr id="3" name="Content Placeholder 2"/>
          <p:cNvSpPr txBox="1">
            <a:spLocks/>
          </p:cNvSpPr>
          <p:nvPr/>
        </p:nvSpPr>
        <p:spPr>
          <a:xfrm>
            <a:off x="630000" y="1600200"/>
            <a:ext cx="3256200" cy="4191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a:solidFill>
                  <a:srgbClr val="000000"/>
                </a:solidFill>
                <a:latin typeface="Consolas" panose="020B0609020204030204" pitchFamily="49" charset="0"/>
              </a:rPr>
              <a:t>{</a:t>
            </a:r>
          </a:p>
          <a:p>
            <a:r>
              <a:rPr lang="en-US" sz="1800">
                <a:solidFill>
                  <a:srgbClr val="000000"/>
                </a:solidFill>
                <a:latin typeface="Consolas" panose="020B0609020204030204" pitchFamily="49" charset="0"/>
              </a:rPr>
              <a:t>  init;</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(condition)</a:t>
            </a:r>
          </a:p>
          <a:p>
            <a:r>
              <a:rPr lang="en-US" sz="1800">
                <a:solidFill>
                  <a:srgbClr val="000000"/>
                </a:solidFill>
                <a:latin typeface="Consolas" panose="020B0609020204030204" pitchFamily="49" charset="0"/>
              </a:rPr>
              <a:t>  {</a:t>
            </a: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else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4" name="Content Placeholder 2"/>
          <p:cNvSpPr txBox="1">
            <a:spLocks/>
          </p:cNvSpPr>
          <p:nvPr/>
        </p:nvSpPr>
        <p:spPr>
          <a:xfrm>
            <a:off x="6629400" y="1600200"/>
            <a:ext cx="3256200" cy="32766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init</a:t>
            </a:r>
            <a:r>
              <a:rPr lang="en-US" sz="1800" dirty="0">
                <a:solidFill>
                  <a:srgbClr val="000000"/>
                </a:solidFill>
                <a:latin typeface="Consolas" panose="020B0609020204030204" pitchFamily="49" charset="0"/>
              </a:rPr>
              <a:t>; condition)</a:t>
            </a:r>
          </a:p>
          <a:p>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smtClean="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5" name="TextBox 4"/>
          <p:cNvSpPr txBox="1"/>
          <p:nvPr/>
        </p:nvSpPr>
        <p:spPr>
          <a:xfrm>
            <a:off x="4343400" y="2209800"/>
            <a:ext cx="1810432"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Equivalent to:</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9439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 with </a:t>
            </a:r>
            <a:r>
              <a:rPr lang="en-US" dirty="0" smtClean="0"/>
              <a:t>initializers</a:t>
            </a:r>
            <a:r>
              <a:rPr lang="hr-HR" dirty="0" smtClean="0"/>
              <a:t> - example</a:t>
            </a:r>
            <a:endParaRPr lang="en-US" dirty="0"/>
          </a:p>
        </p:txBody>
      </p:sp>
      <p:sp>
        <p:nvSpPr>
          <p:cNvPr id="3" name="Content Placeholder 2"/>
          <p:cNvSpPr txBox="1">
            <a:spLocks/>
          </p:cNvSpPr>
          <p:nvPr/>
        </p:nvSpPr>
        <p:spPr>
          <a:xfrm>
            <a:off x="630000" y="1295400"/>
            <a:ext cx="8534400" cy="4876800"/>
          </a:xfrm>
          <a:prstGeom prst="rect">
            <a:avLst/>
          </a:prstGeom>
          <a:no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avl</a:t>
            </a:r>
            <a:r>
              <a:rPr lang="en-US" sz="1800" dirty="0">
                <a:solidFill>
                  <a:srgbClr val="000000"/>
                </a:solidFill>
                <a:latin typeface="Consolas" panose="020B0609020204030204" pitchFamily="49" charset="0"/>
              </a:rPr>
              <a:t>::rec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states_desc</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desc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mutable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map</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m_descs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states_desc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desc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&gt; lock(</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m_descs.empty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it = </a:t>
            </a:r>
            <a:r>
              <a:rPr lang="en-US" sz="1800" dirty="0" err="1">
                <a:solidFill>
                  <a:srgbClr val="000000"/>
                </a:solidFill>
                <a:latin typeface="Consolas" panose="020B0609020204030204" pitchFamily="49" charset="0"/>
              </a:rPr>
              <a:t>m_descs.find</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 it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m_descs.end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it).second;</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TODO load from </a:t>
            </a:r>
            <a:r>
              <a:rPr lang="en-US" sz="1800" dirty="0" err="1">
                <a:solidFill>
                  <a:srgbClr val="008000"/>
                </a:solidFill>
                <a:latin typeface="Consolas" panose="020B0609020204030204" pitchFamily="49" charset="0"/>
              </a:rPr>
              <a:t>mlg</a:t>
            </a:r>
            <a:r>
              <a:rPr lang="en-US" sz="1800" dirty="0">
                <a:solidFill>
                  <a:srgbClr val="008000"/>
                </a:solidFill>
                <a:latin typeface="Consolas" panose="020B0609020204030204" pitchFamily="49" charset="0"/>
              </a:rPr>
              <a:t> string from </a:t>
            </a:r>
            <a:r>
              <a:rPr lang="en-US" sz="1800" dirty="0" err="1" smtClean="0">
                <a:solidFill>
                  <a:srgbClr val="008000"/>
                </a:solidFill>
                <a:latin typeface="Consolas" panose="020B0609020204030204" pitchFamily="49" charset="0"/>
              </a:rPr>
              <a:t>mlg</a:t>
            </a:r>
            <a:r>
              <a:rPr lang="hr-HR" sz="1800" dirty="0" smtClean="0">
                <a:solidFill>
                  <a:srgbClr val="008000"/>
                </a:solidFill>
                <a:latin typeface="Consolas" panose="020B0609020204030204" pitchFamily="49" charset="0"/>
              </a:rPr>
              <a:t> file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41460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 with </a:t>
            </a:r>
            <a:r>
              <a:rPr lang="en-US" dirty="0" smtClean="0"/>
              <a:t>initializers</a:t>
            </a:r>
            <a:r>
              <a:rPr lang="hr-HR" dirty="0" smtClean="0"/>
              <a:t> - example</a:t>
            </a:r>
            <a:endParaRPr lang="en-US" dirty="0"/>
          </a:p>
        </p:txBody>
      </p:sp>
      <p:sp>
        <p:nvSpPr>
          <p:cNvPr id="3" name="Content Placeholder 2"/>
          <p:cNvSpPr txBox="1">
            <a:spLocks/>
          </p:cNvSpPr>
          <p:nvPr/>
        </p:nvSpPr>
        <p:spPr>
          <a:xfrm>
            <a:off x="630000" y="1295400"/>
            <a:ext cx="8534400" cy="4876800"/>
          </a:xfrm>
          <a:prstGeom prst="rect">
            <a:avLst/>
          </a:prstGeom>
          <a:no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avl</a:t>
            </a:r>
            <a:r>
              <a:rPr lang="en-US" sz="1800" dirty="0">
                <a:solidFill>
                  <a:srgbClr val="000000"/>
                </a:solidFill>
                <a:latin typeface="Consolas" panose="020B0609020204030204" pitchFamily="49" charset="0"/>
              </a:rPr>
              <a:t>::rec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states_desc</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desc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mutable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map</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m_descs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states_desc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desc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shared_mutex</a:t>
            </a:r>
            <a:r>
              <a:rPr lang="en-US" sz="1800" dirty="0">
                <a:solidFill>
                  <a:srgbClr val="000000"/>
                </a:solidFill>
                <a:latin typeface="Consolas" panose="020B0609020204030204" pitchFamily="49" charset="0"/>
              </a:rPr>
              <a:t>&gt; lock(</a:t>
            </a:r>
            <a:r>
              <a:rPr lang="en-US" sz="1800" dirty="0" err="1">
                <a:solidFill>
                  <a:srgbClr val="000000"/>
                </a:solidFill>
                <a:latin typeface="Consolas" panose="020B0609020204030204" pitchFamily="49" charset="0"/>
              </a:rPr>
              <a:t>m_mtx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m_descs.empty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it = </a:t>
            </a:r>
            <a:r>
              <a:rPr lang="en-US" sz="1800" dirty="0" err="1">
                <a:solidFill>
                  <a:srgbClr val="000000"/>
                </a:solidFill>
                <a:latin typeface="Consolas" panose="020B0609020204030204" pitchFamily="49" charset="0"/>
              </a:rPr>
              <a:t>m_descs.find</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stateCode</a:t>
            </a:r>
            <a:r>
              <a:rPr lang="en-US" sz="1800" dirty="0">
                <a:solidFill>
                  <a:srgbClr val="000000"/>
                </a:solidFill>
                <a:latin typeface="Consolas" panose="020B0609020204030204" pitchFamily="49" charset="0"/>
              </a:rPr>
              <a:t>); it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m_descs.end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it).second;</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TODO load from </a:t>
            </a:r>
            <a:r>
              <a:rPr lang="en-US" sz="1800" dirty="0" err="1">
                <a:solidFill>
                  <a:srgbClr val="008000"/>
                </a:solidFill>
                <a:latin typeface="Consolas" panose="020B0609020204030204" pitchFamily="49" charset="0"/>
              </a:rPr>
              <a:t>mlg</a:t>
            </a:r>
            <a:r>
              <a:rPr lang="en-US" sz="1800" dirty="0">
                <a:solidFill>
                  <a:srgbClr val="008000"/>
                </a:solidFill>
                <a:latin typeface="Consolas" panose="020B0609020204030204" pitchFamily="49" charset="0"/>
              </a:rPr>
              <a:t> string from </a:t>
            </a:r>
            <a:r>
              <a:rPr lang="en-US" sz="1800" dirty="0" err="1">
                <a:solidFill>
                  <a:srgbClr val="008000"/>
                </a:solidFill>
                <a:latin typeface="Consolas" panose="020B0609020204030204" pitchFamily="49" charset="0"/>
              </a:rPr>
              <a:t>mlg</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p:txBody>
      </p:sp>
      <p:sp>
        <p:nvSpPr>
          <p:cNvPr id="5" name="Rectangle 4"/>
          <p:cNvSpPr/>
          <p:nvPr/>
        </p:nvSpPr>
        <p:spPr>
          <a:xfrm>
            <a:off x="1309816" y="4114800"/>
            <a:ext cx="3643184" cy="2286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447800" y="4579748"/>
            <a:ext cx="2667000" cy="2286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5029200" y="3657600"/>
            <a:ext cx="4750788" cy="369332"/>
          </a:xfrm>
          <a:prstGeom prst="rect">
            <a:avLst/>
          </a:prstGeom>
          <a:noFill/>
        </p:spPr>
        <p:txBody>
          <a:bodyPr wrap="none" rtlCol="0">
            <a:spAutoFit/>
          </a:bodyPr>
          <a:lstStyle/>
          <a:p>
            <a:r>
              <a:rPr lang="hr-HR" sz="1800"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Read mutex only locks the if statement</a:t>
            </a:r>
            <a:endParaRPr lang="en-US" sz="1800"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897200" y="3657600"/>
            <a:ext cx="4953000" cy="347264"/>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4343400" y="4925934"/>
            <a:ext cx="5689506" cy="369332"/>
          </a:xfrm>
          <a:prstGeom prst="rect">
            <a:avLst/>
          </a:prstGeom>
          <a:noFill/>
        </p:spPr>
        <p:txBody>
          <a:bodyPr wrap="square" rtlCol="0">
            <a:spAutoFit/>
          </a:bodyPr>
          <a:lstStyle/>
          <a:p>
            <a:r>
              <a:rPr lang="hr-HR" sz="1800"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Iterator is only accessible when it make sense</a:t>
            </a:r>
            <a:endParaRPr lang="en-US" sz="1800"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343400" y="4925934"/>
            <a:ext cx="5562600" cy="347264"/>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2908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30000" y="1295400"/>
            <a:ext cx="8534400" cy="4876800"/>
          </a:xfrm>
          <a:prstGeom prst="rect">
            <a:avLst/>
          </a:prstGeom>
          <a:no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public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Channel(</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&amp; </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lcl_name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freq</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lcl_name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handle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freq</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&amp; handle()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&amp; frequency()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94375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30000" y="1295400"/>
            <a:ext cx="8534400" cy="4876800"/>
          </a:xfrm>
          <a:prstGeom prst="rect">
            <a:avLst/>
          </a:prstGeom>
          <a:no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Channel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public</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Channel(</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&amp; </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lcl_name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freq</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lcl_name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handle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freq</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&amp; handle()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&amp; frequency()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m_sys_name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m_lcl_name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m_handle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m_frequency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
        <p:nvSpPr>
          <p:cNvPr id="4" name="TextBox 3"/>
          <p:cNvSpPr txBox="1"/>
          <p:nvPr/>
        </p:nvSpPr>
        <p:spPr>
          <a:xfrm>
            <a:off x="4799041" y="2895600"/>
            <a:ext cx="6858000" cy="1200329"/>
          </a:xfrm>
          <a:prstGeom prst="rect">
            <a:avLst/>
          </a:prstGeom>
          <a:noFill/>
        </p:spPr>
        <p:txBody>
          <a:bodyPr wrap="squar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Requirement: users want to use structural binding for our class channel. </a:t>
            </a:r>
          </a:p>
          <a:p>
            <a:endParaRPr lang="hr-HR" sz="1800" dirty="0">
              <a:latin typeface="Verdana" panose="020B0604030504040204" pitchFamily="34" charset="0"/>
              <a:ea typeface="Verdana" panose="020B0604030504040204" pitchFamily="34" charset="0"/>
              <a:cs typeface="Verdana" panose="020B0604030504040204" pitchFamily="34" charset="0"/>
            </a:endParaRPr>
          </a:p>
          <a:p>
            <a:r>
              <a:rPr lang="hr-HR" sz="1800" b="1" dirty="0" smtClean="0">
                <a:solidFill>
                  <a:schemeClr val="accent6"/>
                </a:solidFill>
                <a:latin typeface="Verdana" panose="020B0604030504040204" pitchFamily="34" charset="0"/>
                <a:ea typeface="Verdana" panose="020B0604030504040204" pitchFamily="34" charset="0"/>
                <a:cs typeface="Verdana" panose="020B0604030504040204" pitchFamily="34" charset="0"/>
              </a:rPr>
              <a:t>But our class doesn’t have public data members !!!</a:t>
            </a:r>
            <a:endParaRPr lang="en-US" sz="1800" b="1" dirty="0">
              <a:solidFill>
                <a:schemeClr val="accent6"/>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1456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Inline namespace</a:t>
            </a:r>
            <a:endParaRPr lang="en-US" dirty="0"/>
          </a:p>
        </p:txBody>
      </p:sp>
      <p:sp>
        <p:nvSpPr>
          <p:cNvPr id="3" name="TextBox 2"/>
          <p:cNvSpPr txBox="1"/>
          <p:nvPr/>
        </p:nvSpPr>
        <p:spPr>
          <a:xfrm>
            <a:off x="685800" y="1828800"/>
            <a:ext cx="184731" cy="369332"/>
          </a:xfrm>
          <a:prstGeom prst="rect">
            <a:avLst/>
          </a:prstGeom>
          <a:noFill/>
        </p:spPr>
        <p:txBody>
          <a:bodyPr wrap="none" rtlCol="0">
            <a:spAutoFit/>
          </a:bodyPr>
          <a:lstStyle/>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5" name="Content Placeholder 2"/>
          <p:cNvSpPr txBox="1">
            <a:spLocks/>
          </p:cNvSpPr>
          <p:nvPr/>
        </p:nvSpPr>
        <p:spPr>
          <a:xfrm>
            <a:off x="630000" y="1600200"/>
            <a:ext cx="8534400" cy="4038600"/>
          </a:xfrm>
          <a:prstGeom prst="rect">
            <a:avLst/>
          </a:prstGeom>
          <a:solidFill>
            <a:schemeClr val="bg2">
              <a:lumMod val="95000"/>
            </a:schemeClr>
          </a:solidFill>
        </p:spPr>
        <p:txBody>
          <a:bodyPr anchor="t">
            <a:normAutofit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Rec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inline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v1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Foo</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v2{</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struct</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Foo</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::Rec::</a:t>
            </a:r>
            <a:r>
              <a:rPr lang="en-US" sz="1200" dirty="0">
                <a:solidFill>
                  <a:srgbClr val="2B91AF"/>
                </a:solidFill>
                <a:latin typeface="Consolas" panose="020B0609020204030204" pitchFamily="49" charset="0"/>
              </a:rPr>
              <a:t>Foo</a:t>
            </a:r>
            <a:r>
              <a:rPr lang="en-US" sz="1200" dirty="0">
                <a:solidFill>
                  <a:srgbClr val="000000"/>
                </a:solidFill>
                <a:latin typeface="Consolas" panose="020B0609020204030204" pitchFamily="49" charset="0"/>
              </a:rPr>
              <a:t> f; </a:t>
            </a:r>
            <a:r>
              <a:rPr lang="en-US" sz="1200" dirty="0">
                <a:solidFill>
                  <a:srgbClr val="008000"/>
                </a:solidFill>
                <a:latin typeface="Consolas" panose="020B0609020204030204" pitchFamily="49" charset="0"/>
              </a:rPr>
              <a:t>// default </a:t>
            </a:r>
            <a:r>
              <a:rPr lang="en-US" sz="1200" dirty="0" err="1" smtClean="0">
                <a:solidFill>
                  <a:srgbClr val="008000"/>
                </a:solidFill>
                <a:latin typeface="Consolas" panose="020B0609020204030204" pitchFamily="49" charset="0"/>
              </a:rPr>
              <a:t>vers</a:t>
            </a:r>
            <a:r>
              <a:rPr lang="hr-HR" sz="1200" dirty="0" smtClean="0">
                <a:solidFill>
                  <a:srgbClr val="008000"/>
                </a:solidFill>
                <a:latin typeface="Consolas" panose="020B0609020204030204" pitchFamily="49" charset="0"/>
              </a:rPr>
              <a:t>i</a:t>
            </a:r>
            <a:r>
              <a:rPr lang="en-US" sz="1200" dirty="0" smtClean="0">
                <a:solidFill>
                  <a:srgbClr val="008000"/>
                </a:solidFill>
                <a:latin typeface="Consolas" panose="020B0609020204030204" pitchFamily="49" charset="0"/>
              </a:rPr>
              <a:t>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Avl</a:t>
            </a:r>
            <a:r>
              <a:rPr lang="en-US" sz="1200" dirty="0">
                <a:solidFill>
                  <a:srgbClr val="000000"/>
                </a:solidFill>
                <a:latin typeface="Consolas" panose="020B0609020204030204" pitchFamily="49" charset="0"/>
              </a:rPr>
              <a:t>::Rec::v2::</a:t>
            </a:r>
            <a:r>
              <a:rPr lang="en-US" sz="1200" dirty="0">
                <a:solidFill>
                  <a:srgbClr val="2B91AF"/>
                </a:solidFill>
                <a:latin typeface="Consolas" panose="020B0609020204030204" pitchFamily="49" charset="0"/>
              </a:rPr>
              <a:t>Foo</a:t>
            </a:r>
            <a:r>
              <a:rPr lang="en-US" sz="1200" dirty="0">
                <a:solidFill>
                  <a:srgbClr val="000000"/>
                </a:solidFill>
                <a:latin typeface="Consolas" panose="020B0609020204030204" pitchFamily="49" charset="0"/>
              </a:rPr>
              <a:t> f2; </a:t>
            </a:r>
            <a:r>
              <a:rPr lang="en-US" sz="1200" dirty="0">
                <a:solidFill>
                  <a:srgbClr val="008000"/>
                </a:solidFill>
                <a:latin typeface="Consolas" panose="020B0609020204030204" pitchFamily="49" charset="0"/>
              </a:rPr>
              <a:t>// future version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996708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30000" y="3352800"/>
            <a:ext cx="9885600" cy="2819400"/>
          </a:xfrm>
          <a:prstGeom prst="rect">
            <a:avLst/>
          </a:prstGeom>
          <a:noFill/>
        </p:spPr>
        <p:txBody>
          <a:bodyPr anchor="t">
            <a:normAutofit fontScale="85000"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tuple_size</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&gt;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integral_constant</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4&gt;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tuple_element</a:t>
            </a:r>
            <a:r>
              <a:rPr lang="en-US" sz="1800" dirty="0">
                <a:solidFill>
                  <a:srgbClr val="000000"/>
                </a:solidFill>
                <a:latin typeface="Consolas" panose="020B0609020204030204" pitchFamily="49" charset="0"/>
              </a:rPr>
              <a:t>&lt;0,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&gt; {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type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tuple_element</a:t>
            </a:r>
            <a:r>
              <a:rPr lang="en-US" sz="1800" dirty="0">
                <a:solidFill>
                  <a:srgbClr val="000000"/>
                </a:solidFill>
                <a:latin typeface="Consolas" panose="020B0609020204030204" pitchFamily="49" charset="0"/>
              </a:rPr>
              <a:t>&lt;1,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&gt; {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type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tuple_element</a:t>
            </a:r>
            <a:r>
              <a:rPr lang="en-US" sz="1800" dirty="0">
                <a:solidFill>
                  <a:srgbClr val="000000"/>
                </a:solidFill>
                <a:latin typeface="Consolas" panose="020B0609020204030204" pitchFamily="49" charset="0"/>
              </a:rPr>
              <a:t>&lt;2,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&gt; {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type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long</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tuple_element</a:t>
            </a:r>
            <a:r>
              <a:rPr lang="en-US" sz="1800" dirty="0">
                <a:solidFill>
                  <a:srgbClr val="000000"/>
                </a:solidFill>
                <a:latin typeface="Consolas" panose="020B0609020204030204" pitchFamily="49" charset="0"/>
              </a:rPr>
              <a:t>&lt;3, ::</a:t>
            </a:r>
            <a:r>
              <a:rPr lang="en-US" sz="1800" dirty="0">
                <a:solidFill>
                  <a:srgbClr val="2B91AF"/>
                </a:solidFill>
                <a:latin typeface="Consolas" panose="020B0609020204030204" pitchFamily="49" charset="0"/>
              </a:rPr>
              <a:t>Channel</a:t>
            </a:r>
            <a:r>
              <a:rPr lang="en-US" sz="1800" dirty="0">
                <a:solidFill>
                  <a:srgbClr val="000000"/>
                </a:solidFill>
                <a:latin typeface="Consolas" panose="020B0609020204030204" pitchFamily="49" charset="0"/>
              </a:rPr>
              <a:t>&gt; {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type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p:txBody>
      </p:sp>
      <p:sp>
        <p:nvSpPr>
          <p:cNvPr id="4" name="TextBox 3"/>
          <p:cNvSpPr txBox="1"/>
          <p:nvPr/>
        </p:nvSpPr>
        <p:spPr>
          <a:xfrm>
            <a:off x="685800" y="1905000"/>
            <a:ext cx="8677568"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First we need to provide specializations for tuple_size and tuple_element</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1208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30000" y="1664732"/>
            <a:ext cx="9885600" cy="4507468"/>
          </a:xfrm>
          <a:prstGeom prst="rect">
            <a:avLst/>
          </a:prstGeom>
          <a:noFill/>
        </p:spPr>
        <p:txBody>
          <a:bodyPr anchor="t">
            <a:normAutofit fontScale="70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I&gt;</a:t>
            </a:r>
          </a:p>
          <a:p>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a:t>
            </a:r>
            <a:r>
              <a:rPr lang="en-US" sz="1800" dirty="0" smtClean="0">
                <a:solidFill>
                  <a:srgbClr val="000000"/>
                </a:solidFill>
                <a:latin typeface="Consolas" panose="020B0609020204030204" pitchFamily="49" charset="0"/>
              </a:rPr>
              <a:t>get(</a:t>
            </a:r>
            <a:r>
              <a:rPr lang="en-US" sz="1800" dirty="0" smtClean="0">
                <a:solidFill>
                  <a:srgbClr val="2B91AF"/>
                </a:solidFill>
                <a:latin typeface="Consolas" panose="020B0609020204030204" pitchFamily="49" charset="0"/>
              </a:rPr>
              <a:t>Channel</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get&lt;0&gt;(</a:t>
            </a:r>
            <a:r>
              <a:rPr lang="en-US" sz="1800" dirty="0" smtClean="0">
                <a:solidFill>
                  <a:srgbClr val="2B91AF"/>
                </a:solidFill>
                <a:latin typeface="Consolas" panose="020B0609020204030204" pitchFamily="49" charset="0"/>
              </a:rPr>
              <a:t>Channel</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get&lt;1&gt;(</a:t>
            </a:r>
            <a:r>
              <a:rPr lang="en-US" sz="1800" dirty="0" smtClean="0">
                <a:solidFill>
                  <a:srgbClr val="2B91AF"/>
                </a:solidFill>
                <a:latin typeface="Consolas" panose="020B0609020204030204" pitchFamily="49" charset="0"/>
              </a:rPr>
              <a:t>Channel</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get&lt;2&gt;(</a:t>
            </a:r>
            <a:r>
              <a:rPr lang="en-US" sz="1800" dirty="0" smtClean="0">
                <a:solidFill>
                  <a:srgbClr val="2B91AF"/>
                </a:solidFill>
                <a:latin typeface="Consolas" panose="020B0609020204030204" pitchFamily="49" charset="0"/>
              </a:rPr>
              <a:t>Channel</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.handle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&lt;&gt;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get&lt;3&gt;(</a:t>
            </a:r>
            <a:r>
              <a:rPr lang="en-US" sz="1800" dirty="0" smtClean="0">
                <a:solidFill>
                  <a:srgbClr val="2B91AF"/>
                </a:solidFill>
                <a:latin typeface="Consolas" panose="020B0609020204030204" pitchFamily="49" charset="0"/>
              </a:rPr>
              <a:t>Channel</a:t>
            </a:r>
            <a:r>
              <a:rPr lang="hr-HR" sz="1800" dirty="0" smtClean="0">
                <a:solidFill>
                  <a:srgbClr val="2B91AF"/>
                </a:solidFill>
                <a:latin typeface="Consolas" panose="020B0609020204030204" pitchFamily="49" charset="0"/>
              </a:rPr>
              <a:t> </a:t>
            </a:r>
            <a:r>
              <a:rPr lang="en-US" sz="1800" dirty="0" err="1" smtClean="0">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.frequency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p:txBody>
      </p:sp>
      <p:sp>
        <p:nvSpPr>
          <p:cNvPr id="4" name="TextBox 3"/>
          <p:cNvSpPr txBox="1"/>
          <p:nvPr/>
        </p:nvSpPr>
        <p:spPr>
          <a:xfrm>
            <a:off x="685800" y="1295400"/>
            <a:ext cx="4661789"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Than we need to provide get functions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67295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60892" y="2133600"/>
            <a:ext cx="9885600" cy="3429000"/>
          </a:xfrm>
          <a:prstGeom prst="rect">
            <a:avLst/>
          </a:prstGeom>
          <a:no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I &gt;</a:t>
            </a:r>
          </a:p>
          <a:p>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&amp; </a:t>
            </a:r>
            <a:r>
              <a:rPr lang="en-US" sz="1800" dirty="0" smtClean="0">
                <a:solidFill>
                  <a:srgbClr val="000000"/>
                </a:solidFill>
                <a:latin typeface="Consolas" panose="020B0609020204030204" pitchFamily="49" charset="0"/>
              </a:rPr>
              <a:t>get(</a:t>
            </a:r>
            <a:r>
              <a:rPr lang="en-US" sz="1800" dirty="0" smtClean="0">
                <a:solidFill>
                  <a:srgbClr val="2B91AF"/>
                </a:solidFill>
                <a:latin typeface="Consolas" panose="020B0609020204030204" pitchFamily="49" charset="0"/>
              </a:rPr>
              <a:t>Channel</a:t>
            </a:r>
            <a:r>
              <a:rPr lang="en-US" sz="1800" dirty="0" smtClean="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(I == 0)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(I == 1)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(I == 2)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.handle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(I == 3)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ch</a:t>
            </a:r>
            <a:r>
              <a:rPr lang="en-US" sz="1800" dirty="0" err="1">
                <a:solidFill>
                  <a:srgbClr val="000000"/>
                </a:solidFill>
                <a:latin typeface="Consolas" panose="020B0609020204030204" pitchFamily="49" charset="0"/>
              </a:rPr>
              <a:t>.frequency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
        <p:nvSpPr>
          <p:cNvPr id="4" name="TextBox 3"/>
          <p:cNvSpPr txBox="1"/>
          <p:nvPr/>
        </p:nvSpPr>
        <p:spPr>
          <a:xfrm>
            <a:off x="685800" y="1295400"/>
            <a:ext cx="2006447"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Or a better way</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892242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Compile time conditional statements - example</a:t>
            </a:r>
            <a:endParaRPr lang="en-US" dirty="0"/>
          </a:p>
        </p:txBody>
      </p:sp>
      <p:sp>
        <p:nvSpPr>
          <p:cNvPr id="3" name="Content Placeholder 2"/>
          <p:cNvSpPr txBox="1">
            <a:spLocks/>
          </p:cNvSpPr>
          <p:nvPr/>
        </p:nvSpPr>
        <p:spPr>
          <a:xfrm>
            <a:off x="660892" y="2133600"/>
            <a:ext cx="9885600" cy="3429000"/>
          </a:xfrm>
          <a:prstGeom prst="rect">
            <a:avLst/>
          </a:prstGeom>
          <a:noFill/>
        </p:spPr>
        <p:txBody>
          <a:bodyPr anchor="t">
            <a:normAutofit fontScale="92500"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 handle,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make_channel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"system name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sys_name</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"local: name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lcl_name</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"handle: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handle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"frequency :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freq</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
        <p:nvSpPr>
          <p:cNvPr id="4" name="TextBox 3"/>
          <p:cNvSpPr txBox="1"/>
          <p:nvPr/>
        </p:nvSpPr>
        <p:spPr>
          <a:xfrm>
            <a:off x="685800" y="1295400"/>
            <a:ext cx="2774670"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From user perspective</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6248400" y="743647"/>
            <a:ext cx="4944165" cy="1933845"/>
          </a:xfrm>
          <a:prstGeom prst="rect">
            <a:avLst/>
          </a:prstGeom>
        </p:spPr>
      </p:pic>
    </p:spTree>
    <p:extLst>
      <p:ext uri="{BB962C8B-B14F-4D97-AF65-F5344CB8AC3E}">
        <p14:creationId xmlns:p14="http://schemas.microsoft.com/office/powerpoint/2010/main" val="62103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Class template deduction</a:t>
            </a:r>
            <a:endParaRPr lang="en-US" dirty="0"/>
          </a:p>
        </p:txBody>
      </p:sp>
      <p:sp>
        <p:nvSpPr>
          <p:cNvPr id="3" name="Content Placeholder 2"/>
          <p:cNvSpPr txBox="1">
            <a:spLocks/>
          </p:cNvSpPr>
          <p:nvPr/>
        </p:nvSpPr>
        <p:spPr>
          <a:xfrm>
            <a:off x="553800" y="1600200"/>
            <a:ext cx="4627800" cy="4191000"/>
          </a:xfrm>
          <a:prstGeom prst="rect">
            <a:avLst/>
          </a:prstGeom>
          <a:solidFill>
            <a:schemeClr val="bg2">
              <a:lumMod val="95000"/>
            </a:schemeClr>
          </a:solidFill>
        </p:spPr>
        <p:txBody>
          <a:bodyPr anchor="t">
            <a:normAutofit fontScale="5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&lt;thread&gt;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mutex</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g_mtx</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struct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do_work</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g_data</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thread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unique_lock</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mutex</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lck</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g_data.do_work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thr.join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
        <p:nvSpPr>
          <p:cNvPr id="4" name="Content Placeholder 2"/>
          <p:cNvSpPr txBox="1">
            <a:spLocks/>
          </p:cNvSpPr>
          <p:nvPr/>
        </p:nvSpPr>
        <p:spPr>
          <a:xfrm>
            <a:off x="6553200" y="1600200"/>
            <a:ext cx="4627800" cy="4191000"/>
          </a:xfrm>
          <a:prstGeom prst="rect">
            <a:avLst/>
          </a:prstGeom>
          <a:solidFill>
            <a:schemeClr val="bg2">
              <a:lumMod val="95000"/>
            </a:schemeClr>
          </a:solidFill>
        </p:spPr>
        <p:txBody>
          <a:bodyPr anchor="t">
            <a:normAutofit fontScale="5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&lt;thread&gt;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mutex</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g_mtx</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struct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do_work</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g_data</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thread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unique_lock</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lck</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g_mtx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g_data.do_work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thr.join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a:t>
            </a:r>
          </a:p>
        </p:txBody>
      </p:sp>
      <p:sp>
        <p:nvSpPr>
          <p:cNvPr id="5" name="Rectangle 4"/>
          <p:cNvSpPr/>
          <p:nvPr/>
        </p:nvSpPr>
        <p:spPr>
          <a:xfrm>
            <a:off x="630000" y="4038600"/>
            <a:ext cx="3561000" cy="2286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81800" y="4038600"/>
            <a:ext cx="2956520" cy="2286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044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Class template deduction</a:t>
            </a:r>
            <a:endParaRPr lang="en-US" dirty="0"/>
          </a:p>
        </p:txBody>
      </p:sp>
      <p:sp>
        <p:nvSpPr>
          <p:cNvPr id="3" name="TextBox 2"/>
          <p:cNvSpPr txBox="1"/>
          <p:nvPr/>
        </p:nvSpPr>
        <p:spPr>
          <a:xfrm>
            <a:off x="630000" y="1676400"/>
            <a:ext cx="9500165" cy="646331"/>
          </a:xfrm>
          <a:prstGeom prst="rect">
            <a:avLst/>
          </a:prstGeom>
          <a:noFill/>
        </p:spPr>
        <p:txBody>
          <a:bodyPr wrap="none" rtlCol="0">
            <a:spAutoFit/>
          </a:bodyPr>
          <a:lstStyle/>
          <a:p>
            <a:pPr marL="285750" indent="-285750">
              <a:buFont typeface="Arial" panose="020B0604020202020204" pitchFamily="34" charset="0"/>
              <a:buChar char="•"/>
            </a:pPr>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Does not work in visual studio</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There is possibility to create deduction guides to help compiler to resolve type</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762000" y="2743200"/>
            <a:ext cx="9885600" cy="3429000"/>
          </a:xfrm>
          <a:prstGeom prst="rect">
            <a:avLst/>
          </a:prstGeom>
          <a:no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a:t>
            </a:r>
            <a:r>
              <a:rPr lang="en-US" sz="1800" dirty="0" err="1">
                <a:solidFill>
                  <a:srgbClr val="0000FF"/>
                </a:solidFill>
                <a:latin typeface="Consolas" panose="020B0609020204030204" pitchFamily="49" charset="0"/>
              </a:rPr>
              <a:t>typename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It</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  vector(</a:t>
            </a:r>
            <a:r>
              <a:rPr lang="en-US" sz="1800" dirty="0">
                <a:solidFill>
                  <a:srgbClr val="2B91AF"/>
                </a:solidFill>
                <a:latin typeface="Consolas" panose="020B0609020204030204" pitchFamily="49" charset="0"/>
              </a:rPr>
              <a:t>It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It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a:t>
            </a:r>
            <a:r>
              <a:rPr lang="en-US" sz="1800" dirty="0">
                <a:solidFill>
                  <a:srgbClr val="000000"/>
                </a:solidFill>
                <a:latin typeface="Consolas" panose="020B0609020204030204" pitchFamily="49" charset="0"/>
              </a:rPr>
              <a:t>)-&gt;vector&lt;</a:t>
            </a:r>
            <a:r>
              <a:rPr lang="en-US" sz="1800" dirty="0" err="1">
                <a:solidFill>
                  <a:srgbClr val="0000FF"/>
                </a:solidFill>
                <a:latin typeface="Consolas" panose="020B0609020204030204" pitchFamily="49" charset="0"/>
              </a:rPr>
              <a:t>typename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iterator_traits</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It</a:t>
            </a:r>
            <a:r>
              <a:rPr lang="en-US" sz="1800" dirty="0">
                <a:solidFill>
                  <a:srgbClr val="000000"/>
                </a:solidFill>
                <a:latin typeface="Consolas" panose="020B0609020204030204" pitchFamily="49" charset="0"/>
              </a:rPr>
              <a:t>&gt;::</a:t>
            </a:r>
            <a:r>
              <a:rPr lang="en-US" sz="1800" dirty="0" err="1">
                <a:solidFill>
                  <a:srgbClr val="2B91AF"/>
                </a:solidFill>
                <a:latin typeface="Consolas" panose="020B0609020204030204" pitchFamily="49" charset="0"/>
              </a:rPr>
              <a:t>value_type</a:t>
            </a:r>
            <a:r>
              <a:rPr lang="en-US" sz="1800" dirty="0">
                <a:solidFill>
                  <a:srgbClr val="000000"/>
                </a:solidFill>
                <a:latin typeface="Consolas" panose="020B0609020204030204" pitchFamily="49" charset="0"/>
              </a:rPr>
              <a:t>&gt;;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19749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 non–type parameters</a:t>
            </a:r>
            <a:endParaRPr lang="en-US" dirty="0"/>
          </a:p>
        </p:txBody>
      </p:sp>
      <p:sp>
        <p:nvSpPr>
          <p:cNvPr id="3" name="Content Placeholder 2"/>
          <p:cNvSpPr txBox="1">
            <a:spLocks/>
          </p:cNvSpPr>
          <p:nvPr/>
        </p:nvSpPr>
        <p:spPr>
          <a:xfrm>
            <a:off x="553800" y="1600201"/>
            <a:ext cx="4627800" cy="3657600"/>
          </a:xfrm>
          <a:prstGeom prst="rect">
            <a:avLst/>
          </a:prstGeom>
          <a:solidFill>
            <a:schemeClr val="bg2">
              <a:lumMod val="95000"/>
            </a:schemeClr>
          </a:solidFill>
        </p:spPr>
        <p:txBody>
          <a:bodyPr anchor="t">
            <a:normAutofit fontScale="9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fr-FR" sz="1800" dirty="0" err="1">
                <a:solidFill>
                  <a:srgbClr val="0000FF"/>
                </a:solidFill>
                <a:latin typeface="Consolas" panose="020B0609020204030204" pitchFamily="49" charset="0"/>
              </a:rPr>
              <a:t>template</a:t>
            </a:r>
            <a:r>
              <a:rPr lang="fr-FR" sz="1800" dirty="0">
                <a:solidFill>
                  <a:srgbClr val="000000"/>
                </a:solidFill>
                <a:latin typeface="Consolas" panose="020B0609020204030204" pitchFamily="49" charset="0"/>
              </a:rPr>
              <a:t> &lt;</a:t>
            </a:r>
            <a:r>
              <a:rPr lang="fr-FR" sz="1800" dirty="0" err="1">
                <a:solidFill>
                  <a:srgbClr val="0000FF"/>
                </a:solidFill>
                <a:latin typeface="Consolas" panose="020B0609020204030204" pitchFamily="49" charset="0"/>
              </a:rPr>
              <a:t>typename</a:t>
            </a:r>
            <a:r>
              <a:rPr lang="fr-FR" sz="1800" dirty="0">
                <a:solidFill>
                  <a:srgbClr val="000000"/>
                </a:solidFill>
                <a:latin typeface="Consolas" panose="020B0609020204030204" pitchFamily="49" charset="0"/>
              </a:rPr>
              <a:t> </a:t>
            </a:r>
            <a:r>
              <a:rPr lang="fr-FR" sz="1800" dirty="0">
                <a:solidFill>
                  <a:srgbClr val="2B91AF"/>
                </a:solidFill>
                <a:latin typeface="Consolas" panose="020B0609020204030204" pitchFamily="49" charset="0"/>
              </a:rPr>
              <a:t>T</a:t>
            </a:r>
            <a:r>
              <a:rPr lang="fr-FR" sz="1800" dirty="0">
                <a:solidFill>
                  <a:srgbClr val="000000"/>
                </a:solidFill>
                <a:latin typeface="Consolas" panose="020B0609020204030204" pitchFamily="49" charset="0"/>
              </a:rPr>
              <a:t>, </a:t>
            </a:r>
            <a:r>
              <a:rPr lang="fr-FR" sz="1800" dirty="0">
                <a:solidFill>
                  <a:srgbClr val="2B91AF"/>
                </a:solidFill>
                <a:latin typeface="Consolas" panose="020B0609020204030204" pitchFamily="49" charset="0"/>
              </a:rPr>
              <a:t>T</a:t>
            </a:r>
            <a:r>
              <a:rPr lang="fr-FR" sz="1800" dirty="0">
                <a:solidFill>
                  <a:srgbClr val="000000"/>
                </a:solidFill>
                <a:latin typeface="Consolas" panose="020B0609020204030204" pitchFamily="49" charset="0"/>
              </a:rPr>
              <a:t> v&gt;</a:t>
            </a:r>
          </a:p>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value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val</a:t>
            </a:r>
            <a:r>
              <a:rPr lang="en-US" sz="1800" dirty="0">
                <a:solidFill>
                  <a:srgbClr val="000000"/>
                </a:solidFill>
                <a:latin typeface="Consolas" panose="020B0609020204030204" pitchFamily="49" charset="0"/>
              </a:rPr>
              <a:t> = v;</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2048&gt;;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a:t>
            </a:r>
          </a:p>
        </p:txBody>
      </p:sp>
      <p:sp>
        <p:nvSpPr>
          <p:cNvPr id="4" name="Content Placeholder 2"/>
          <p:cNvSpPr txBox="1">
            <a:spLocks/>
          </p:cNvSpPr>
          <p:nvPr/>
        </p:nvSpPr>
        <p:spPr>
          <a:xfrm>
            <a:off x="6553200" y="1600200"/>
            <a:ext cx="4627800" cy="36576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template</a:t>
            </a:r>
            <a:r>
              <a:rPr lang="en-US" sz="1800" dirty="0">
                <a:solidFill>
                  <a:srgbClr val="000000"/>
                </a:solidFill>
                <a:latin typeface="Consolas" panose="020B0609020204030204" pitchFamily="49" charset="0"/>
              </a:rPr>
              <a:t> &lt;</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v&gt;</a:t>
            </a:r>
          </a:p>
          <a:p>
            <a:r>
              <a:rPr lang="en-US" sz="1800" dirty="0" err="1">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value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val</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 v;</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&lt;2048&gt;;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a:t>
            </a:r>
            <a:r>
              <a:rPr lang="en-US" sz="1800" dirty="0">
                <a:solidFill>
                  <a:srgbClr val="A31515"/>
                </a:solidFill>
                <a:latin typeface="Consolas" panose="020B0609020204030204" pitchFamily="49" charset="0"/>
              </a:rPr>
              <a:t>'a'</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value</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a:t>
            </a:r>
          </a:p>
        </p:txBody>
      </p:sp>
      <p:sp>
        <p:nvSpPr>
          <p:cNvPr id="5" name="TextBox 4"/>
          <p:cNvSpPr txBox="1"/>
          <p:nvPr/>
        </p:nvSpPr>
        <p:spPr>
          <a:xfrm>
            <a:off x="630000" y="5791200"/>
            <a:ext cx="8818800" cy="369332"/>
          </a:xfrm>
          <a:prstGeom prst="rect">
            <a:avLst/>
          </a:prstGeom>
          <a:noFill/>
        </p:spPr>
        <p:txBody>
          <a:bodyPr wrap="square" rtlCol="0">
            <a:spAutoFit/>
          </a:bodyPr>
          <a:lstStyle/>
          <a:p>
            <a:r>
              <a:rPr lang="hr-HR"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Currently not supported</a:t>
            </a:r>
            <a:endPar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80985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Inline variables</a:t>
            </a:r>
            <a:endParaRPr lang="en-US" dirty="0"/>
          </a:p>
        </p:txBody>
      </p:sp>
      <p:sp>
        <p:nvSpPr>
          <p:cNvPr id="3" name="Content Placeholder 2"/>
          <p:cNvSpPr txBox="1">
            <a:spLocks/>
          </p:cNvSpPr>
          <p:nvPr/>
        </p:nvSpPr>
        <p:spPr>
          <a:xfrm>
            <a:off x="630000" y="1600200"/>
            <a:ext cx="8534400" cy="1447800"/>
          </a:xfrm>
          <a:prstGeom prst="rect">
            <a:avLst/>
          </a:prstGeom>
          <a:solidFill>
            <a:schemeClr val="bg2">
              <a:lumMod val="95000"/>
            </a:schemeClr>
          </a:solidFill>
        </p:spPr>
        <p:txBody>
          <a:bodyPr anchor="t">
            <a:normAutofit fontScale="40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#pragma</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once</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getAddress1();</a:t>
            </a: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getAddress2();</a:t>
            </a:r>
          </a:p>
          <a:p>
            <a:r>
              <a:rPr lang="en-US" sz="3600" dirty="0">
                <a:solidFill>
                  <a:srgbClr val="0000FF"/>
                </a:solidFill>
                <a:latin typeface="Consolas" panose="020B0609020204030204" pitchFamily="49" charset="0"/>
              </a:rPr>
              <a:t>inline</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g_name</a:t>
            </a:r>
            <a:r>
              <a:rPr lang="en-US" sz="3600" dirty="0">
                <a:solidFill>
                  <a:srgbClr val="000000"/>
                </a:solidFill>
                <a:latin typeface="Consolas" panose="020B0609020204030204" pitchFamily="49" charset="0"/>
              </a:rPr>
              <a:t> = </a:t>
            </a:r>
            <a:r>
              <a:rPr lang="en-US" sz="3600" dirty="0">
                <a:solidFill>
                  <a:srgbClr val="A31515"/>
                </a:solidFill>
                <a:latin typeface="Consolas" panose="020B0609020204030204" pitchFamily="49" charset="0"/>
              </a:rPr>
              <a:t>"puma</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r>
              <a:rPr lang="hr-HR" sz="3600" dirty="0" smtClean="0">
                <a:solidFill>
                  <a:srgbClr val="000000"/>
                </a:solidFill>
                <a:latin typeface="Consolas" panose="020B0609020204030204" pitchFamily="49" charset="0"/>
              </a:rPr>
              <a:t> </a:t>
            </a:r>
            <a:r>
              <a:rPr lang="hr-HR" sz="3600" b="1" dirty="0" smtClean="0">
                <a:solidFill>
                  <a:srgbClr val="FF0000"/>
                </a:solidFill>
                <a:latin typeface="Consolas" panose="020B0609020204030204" pitchFamily="49" charset="0"/>
              </a:rPr>
              <a:t>// IT IS NOW POSSIBLE TO DEFINE INLINE VARIABLES</a:t>
            </a:r>
            <a:endParaRPr lang="en-US" sz="3600" b="1" dirty="0">
              <a:solidFill>
                <a:srgbClr val="FF0000"/>
              </a:solidFill>
              <a:latin typeface="Consolas" panose="020B0609020204030204" pitchFamily="49" charset="0"/>
            </a:endParaRPr>
          </a:p>
        </p:txBody>
      </p:sp>
      <p:sp>
        <p:nvSpPr>
          <p:cNvPr id="4" name="Content Placeholder 2"/>
          <p:cNvSpPr txBox="1">
            <a:spLocks/>
          </p:cNvSpPr>
          <p:nvPr/>
        </p:nvSpPr>
        <p:spPr>
          <a:xfrm>
            <a:off x="642357" y="3444201"/>
            <a:ext cx="8534400" cy="1229987"/>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a:t>
            </a:r>
            <a:r>
              <a:rPr lang="en-US" sz="3600" dirty="0" err="1">
                <a:solidFill>
                  <a:srgbClr val="A31515"/>
                </a:solidFill>
                <a:latin typeface="Consolas" panose="020B0609020204030204" pitchFamily="49" charset="0"/>
              </a:rPr>
              <a:t>Header.h</a:t>
            </a:r>
            <a:r>
              <a:rPr lang="en-US" sz="3600" dirty="0">
                <a:solidFill>
                  <a:srgbClr val="A31515"/>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smtClean="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getAddress1</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&amp;</a:t>
            </a:r>
            <a:r>
              <a:rPr lang="en-US" sz="3600" dirty="0" err="1">
                <a:solidFill>
                  <a:srgbClr val="000000"/>
                </a:solidFill>
                <a:latin typeface="Consolas" panose="020B0609020204030204" pitchFamily="49" charset="0"/>
              </a:rPr>
              <a:t>g_name</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p:txBody>
      </p:sp>
      <p:sp>
        <p:nvSpPr>
          <p:cNvPr id="5" name="Content Placeholder 2"/>
          <p:cNvSpPr txBox="1">
            <a:spLocks/>
          </p:cNvSpPr>
          <p:nvPr/>
        </p:nvSpPr>
        <p:spPr>
          <a:xfrm>
            <a:off x="630000" y="5029200"/>
            <a:ext cx="8534400" cy="1229987"/>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a:t>
            </a:r>
            <a:r>
              <a:rPr lang="en-US" sz="3600" dirty="0" err="1">
                <a:solidFill>
                  <a:srgbClr val="A31515"/>
                </a:solidFill>
                <a:latin typeface="Consolas" panose="020B0609020204030204" pitchFamily="49" charset="0"/>
              </a:rPr>
              <a:t>Header.h</a:t>
            </a:r>
            <a:r>
              <a:rPr lang="en-US" sz="3600" dirty="0">
                <a:solidFill>
                  <a:srgbClr val="A31515"/>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smtClean="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err="1" smtClean="0">
                <a:solidFill>
                  <a:srgbClr val="000000"/>
                </a:solidFill>
                <a:latin typeface="Consolas" panose="020B0609020204030204" pitchFamily="49" charset="0"/>
              </a:rPr>
              <a:t>getAddress</a:t>
            </a:r>
            <a:r>
              <a:rPr lang="hr-HR" sz="3600" dirty="0" smtClean="0">
                <a:solidFill>
                  <a:srgbClr val="000000"/>
                </a:solidFill>
                <a:latin typeface="Consolas" panose="020B0609020204030204" pitchFamily="49" charset="0"/>
              </a:rPr>
              <a:t>2</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&amp;</a:t>
            </a:r>
            <a:r>
              <a:rPr lang="en-US" sz="3600" dirty="0" err="1">
                <a:solidFill>
                  <a:srgbClr val="000000"/>
                </a:solidFill>
                <a:latin typeface="Consolas" panose="020B0609020204030204" pitchFamily="49" charset="0"/>
              </a:rPr>
              <a:t>g_name</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p:txBody>
      </p:sp>
      <p:sp>
        <p:nvSpPr>
          <p:cNvPr id="6" name="TextBox 5"/>
          <p:cNvSpPr txBox="1"/>
          <p:nvPr/>
        </p:nvSpPr>
        <p:spPr>
          <a:xfrm>
            <a:off x="7620000" y="1536844"/>
            <a:ext cx="1209947"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Header.h</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7770775" y="3459888"/>
            <a:ext cx="1199367"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Src1.cpp</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770774" y="5029200"/>
            <a:ext cx="1199367"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Src2.cpp</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3157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Inline variables</a:t>
            </a:r>
            <a:endParaRPr lang="en-US" dirty="0"/>
          </a:p>
        </p:txBody>
      </p:sp>
      <p:sp>
        <p:nvSpPr>
          <p:cNvPr id="3" name="Content Placeholder 2"/>
          <p:cNvSpPr txBox="1">
            <a:spLocks/>
          </p:cNvSpPr>
          <p:nvPr/>
        </p:nvSpPr>
        <p:spPr>
          <a:xfrm>
            <a:off x="630000" y="1600200"/>
            <a:ext cx="8534400" cy="2438400"/>
          </a:xfrm>
          <a:prstGeom prst="rect">
            <a:avLst/>
          </a:prstGeom>
          <a:solidFill>
            <a:schemeClr val="bg2">
              <a:lumMod val="95000"/>
            </a:schemeClr>
          </a:solidFill>
        </p:spPr>
        <p:txBody>
          <a:bodyPr anchor="t">
            <a:normAutofit fontScale="3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a:t>
            </a:r>
            <a:r>
              <a:rPr lang="en-US" sz="3600" dirty="0" err="1">
                <a:solidFill>
                  <a:srgbClr val="A31515"/>
                </a:solidFill>
                <a:latin typeface="Consolas" panose="020B0609020204030204" pitchFamily="49" charset="0"/>
              </a:rPr>
              <a:t>Header.h</a:t>
            </a:r>
            <a:r>
              <a:rPr lang="en-US" sz="3600" dirty="0">
                <a:solidFill>
                  <a:srgbClr val="A31515"/>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cassert</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main</a:t>
            </a:r>
            <a:r>
              <a:rPr lang="en-US" sz="3600" dirty="0" smtClean="0">
                <a:solidFill>
                  <a:srgbClr val="000000"/>
                </a:solidFill>
                <a:latin typeface="Consolas" panose="020B0609020204030204" pitchFamily="49" charset="0"/>
              </a:rPr>
              <a:t>()</a:t>
            </a:r>
            <a:r>
              <a:rPr lang="hr-HR" sz="3600" dirty="0" smtClean="0">
                <a:solidFill>
                  <a:srgbClr val="000000"/>
                </a:solidFill>
                <a:latin typeface="Consolas" panose="020B0609020204030204" pitchFamily="49" charset="0"/>
              </a:rPr>
              <a:t> </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6F008A"/>
                </a:solidFill>
                <a:latin typeface="Consolas" panose="020B0609020204030204" pitchFamily="49" charset="0"/>
              </a:rPr>
              <a:t>assert</a:t>
            </a:r>
            <a:r>
              <a:rPr lang="en-US" sz="3600" dirty="0">
                <a:solidFill>
                  <a:srgbClr val="000000"/>
                </a:solidFill>
                <a:latin typeface="Consolas" panose="020B0609020204030204" pitchFamily="49" charset="0"/>
              </a:rPr>
              <a:t>(&amp;</a:t>
            </a:r>
            <a:r>
              <a:rPr lang="en-US" sz="3600" dirty="0" err="1">
                <a:solidFill>
                  <a:srgbClr val="000000"/>
                </a:solidFill>
                <a:latin typeface="Consolas" panose="020B0609020204030204" pitchFamily="49" charset="0"/>
              </a:rPr>
              <a:t>g_name</a:t>
            </a:r>
            <a:r>
              <a:rPr lang="en-US" sz="3600" dirty="0">
                <a:solidFill>
                  <a:srgbClr val="000000"/>
                </a:solidFill>
                <a:latin typeface="Consolas" panose="020B0609020204030204" pitchFamily="49" charset="0"/>
              </a:rPr>
              <a:t> == getAddress1());</a:t>
            </a:r>
          </a:p>
          <a:p>
            <a:r>
              <a:rPr lang="en-US" sz="3600" dirty="0">
                <a:solidFill>
                  <a:srgbClr val="000000"/>
                </a:solidFill>
                <a:latin typeface="Consolas" panose="020B0609020204030204" pitchFamily="49" charset="0"/>
              </a:rPr>
              <a:t>  </a:t>
            </a:r>
            <a:r>
              <a:rPr lang="en-US" sz="3600" dirty="0">
                <a:solidFill>
                  <a:srgbClr val="6F008A"/>
                </a:solidFill>
                <a:latin typeface="Consolas" panose="020B0609020204030204" pitchFamily="49" charset="0"/>
              </a:rPr>
              <a:t>assert</a:t>
            </a:r>
            <a:r>
              <a:rPr lang="en-US" sz="3600" dirty="0">
                <a:solidFill>
                  <a:srgbClr val="000000"/>
                </a:solidFill>
                <a:latin typeface="Consolas" panose="020B0609020204030204" pitchFamily="49" charset="0"/>
              </a:rPr>
              <a:t>(&amp;</a:t>
            </a:r>
            <a:r>
              <a:rPr lang="en-US" sz="3600" dirty="0" err="1">
                <a:solidFill>
                  <a:srgbClr val="000000"/>
                </a:solidFill>
                <a:latin typeface="Consolas" panose="020B0609020204030204" pitchFamily="49" charset="0"/>
              </a:rPr>
              <a:t>g_name</a:t>
            </a:r>
            <a:r>
              <a:rPr lang="en-US" sz="3600" dirty="0">
                <a:solidFill>
                  <a:srgbClr val="000000"/>
                </a:solidFill>
                <a:latin typeface="Consolas" panose="020B0609020204030204" pitchFamily="49" charset="0"/>
              </a:rPr>
              <a:t> == getAddress2());</a:t>
            </a:r>
          </a:p>
          <a:p>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endParaRPr lang="en-US" sz="3600" b="1" dirty="0">
              <a:solidFill>
                <a:srgbClr val="FF0000"/>
              </a:solidFill>
              <a:latin typeface="Consolas" panose="020B0609020204030204" pitchFamily="49" charset="0"/>
            </a:endParaRPr>
          </a:p>
        </p:txBody>
      </p:sp>
      <p:sp>
        <p:nvSpPr>
          <p:cNvPr id="6" name="TextBox 5"/>
          <p:cNvSpPr txBox="1"/>
          <p:nvPr/>
        </p:nvSpPr>
        <p:spPr>
          <a:xfrm>
            <a:off x="7620000" y="1536844"/>
            <a:ext cx="1249060"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main.cpp</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p:nvSpPr>
        <p:spPr>
          <a:xfrm>
            <a:off x="533400" y="4495800"/>
            <a:ext cx="11128944" cy="2031325"/>
          </a:xfrm>
          <a:prstGeom prst="rect">
            <a:avLst/>
          </a:prstGeom>
          <a:noFill/>
        </p:spPr>
        <p:txBody>
          <a:bodyPr wrap="none" rtlCol="0">
            <a:spAutoFit/>
          </a:bodyPr>
          <a:lstStyle/>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They may be defined in more than one traslation unit as long as the defintions are identical</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An inline variable with external linkage </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Must be declared inline in every translation unit</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Has the same address in every traslation unit</a:t>
            </a:r>
          </a:p>
          <a:p>
            <a:pPr marL="895335" lvl="1" indent="-285750">
              <a:buFont typeface="Arial" panose="020B0604020202020204" pitchFamily="34" charset="0"/>
              <a:buChar char="•"/>
            </a:pPr>
            <a:endParaRPr lang="hr-HR" sz="1800" dirty="0">
              <a:latin typeface="Verdana" panose="020B0604030504040204" pitchFamily="34" charset="0"/>
              <a:ea typeface="Verdana" panose="020B0604030504040204" pitchFamily="34" charset="0"/>
              <a:cs typeface="Verdana" panose="020B0604030504040204" pitchFamily="34" charset="0"/>
            </a:endParaRPr>
          </a:p>
          <a:p>
            <a:r>
              <a:rPr lang="hr-HR" sz="1800" dirty="0" smtClean="0">
                <a:latin typeface="Verdana" panose="020B0604030504040204" pitchFamily="34" charset="0"/>
                <a:ea typeface="Verdana" panose="020B0604030504040204" pitchFamily="34" charset="0"/>
                <a:cs typeface="Verdana" panose="020B0604030504040204" pitchFamily="34" charset="0"/>
              </a:rPr>
              <a:t>Similar to msvc </a:t>
            </a:r>
            <a:r>
              <a:rPr lang="hr-HR" sz="1800" dirty="0">
                <a:latin typeface="Verdana" panose="020B0604030504040204" pitchFamily="34" charset="0"/>
                <a:ea typeface="Verdana" panose="020B0604030504040204" pitchFamily="34" charset="0"/>
                <a:cs typeface="Verdana" panose="020B0604030504040204" pitchFamily="34" charset="0"/>
              </a:rPr>
              <a:t>extension _declspec( selectany )</a:t>
            </a:r>
            <a:endParaRPr lang="hr-HR" sz="1800" dirty="0" smtClean="0">
              <a:latin typeface="Verdana" panose="020B0604030504040204" pitchFamily="34" charset="0"/>
              <a:ea typeface="Verdana" panose="020B0604030504040204" pitchFamily="34" charset="0"/>
              <a:cs typeface="Verdana" panose="020B0604030504040204" pitchFamily="34" charset="0"/>
            </a:endParaRP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81531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a:t>
            </a:r>
            <a:r>
              <a:rPr lang="hr-HR" dirty="0" smtClean="0"/>
              <a:t>onstexpr lambdas</a:t>
            </a:r>
            <a:endParaRPr lang="en-US" dirty="0"/>
          </a:p>
        </p:txBody>
      </p:sp>
      <p:sp>
        <p:nvSpPr>
          <p:cNvPr id="3" name="Content Placeholder 2"/>
          <p:cNvSpPr txBox="1">
            <a:spLocks/>
          </p:cNvSpPr>
          <p:nvPr/>
        </p:nvSpPr>
        <p:spPr>
          <a:xfrm>
            <a:off x="660892" y="2133600"/>
            <a:ext cx="9885600" cy="3429000"/>
          </a:xfrm>
          <a:prstGeom prst="rect">
            <a:avLst/>
          </a:prstGeom>
          <a:no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add =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constexpr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j</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(5 == add(1, 4));</a:t>
            </a:r>
          </a:p>
          <a:p>
            <a:r>
              <a:rPr lang="en-US" sz="1800" dirty="0">
                <a:solidFill>
                  <a:srgbClr val="000000"/>
                </a:solidFill>
                <a:latin typeface="Consolas" panose="020B0609020204030204" pitchFamily="49" charset="0"/>
              </a:rPr>
              <a:t>}</a:t>
            </a:r>
          </a:p>
        </p:txBody>
      </p:sp>
      <p:sp>
        <p:nvSpPr>
          <p:cNvPr id="4" name="Rectangle 3"/>
          <p:cNvSpPr/>
          <p:nvPr/>
        </p:nvSpPr>
        <p:spPr>
          <a:xfrm>
            <a:off x="4495800" y="2895600"/>
            <a:ext cx="1219200" cy="3810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914401" y="4800600"/>
            <a:ext cx="4038600" cy="381000"/>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737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Digits separators</a:t>
            </a:r>
            <a:endParaRPr lang="en-US" dirty="0"/>
          </a:p>
        </p:txBody>
      </p:sp>
      <p:sp>
        <p:nvSpPr>
          <p:cNvPr id="3" name="Content Placeholder 2"/>
          <p:cNvSpPr txBox="1">
            <a:spLocks/>
          </p:cNvSpPr>
          <p:nvPr/>
        </p:nvSpPr>
        <p:spPr>
          <a:xfrm>
            <a:off x="684212" y="1828800"/>
            <a:ext cx="8534400" cy="38862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cstdint</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int64_t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arte_time_ticks_in_sec</a:t>
            </a:r>
            <a:r>
              <a:rPr lang="en-US" sz="1800" dirty="0">
                <a:solidFill>
                  <a:srgbClr val="000000"/>
                </a:solidFill>
                <a:latin typeface="Consolas" panose="020B0609020204030204" pitchFamily="49" charset="0"/>
              </a:rPr>
              <a:t> = 10'000'000;</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pi = 3.141'592'653;</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int64_t</a:t>
            </a:r>
            <a:r>
              <a:rPr lang="en-US" sz="1800" dirty="0">
                <a:solidFill>
                  <a:srgbClr val="000000"/>
                </a:solidFill>
                <a:latin typeface="Consolas" panose="020B0609020204030204" pitchFamily="49" charset="0"/>
              </a:rPr>
              <a:t> </a:t>
            </a:r>
            <a:r>
              <a:rPr lang="en-US" sz="1800" dirty="0" err="1"/>
              <a:t>physical_addr</a:t>
            </a:r>
            <a:r>
              <a:rPr lang="en-US" sz="1800" dirty="0"/>
              <a:t> = 0xCC'3D'82'A0'AB'9A</a:t>
            </a:r>
            <a:r>
              <a:rPr lang="en-US" sz="1800" dirty="0" smtClean="0"/>
              <a:t>;</a:t>
            </a:r>
            <a:endParaRPr lang="hr-HR" sz="1800" dirty="0" smtClean="0"/>
          </a:p>
          <a:p>
            <a:r>
              <a:rPr lang="en-US" sz="1800" dirty="0" smtClean="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uint16_t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bit_mask</a:t>
            </a:r>
            <a:r>
              <a:rPr lang="en-US" sz="1800" dirty="0">
                <a:solidFill>
                  <a:srgbClr val="000000"/>
                </a:solidFill>
                <a:latin typeface="Consolas" panose="020B0609020204030204" pitchFamily="49" charset="0"/>
              </a:rPr>
              <a:t> = 0b111'0000'1111'0000;</a:t>
            </a:r>
          </a:p>
          <a:p>
            <a:r>
              <a:rPr lang="en-US" sz="1800" dirty="0">
                <a:solidFill>
                  <a:srgbClr val="000000"/>
                </a:solidFill>
                <a:latin typeface="Consolas" panose="020B0609020204030204" pitchFamily="49" charset="0"/>
              </a:rPr>
              <a:t>}</a:t>
            </a:r>
          </a:p>
          <a:p>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1065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unary static_assert</a:t>
            </a:r>
            <a:endParaRPr lang="en-US" dirty="0"/>
          </a:p>
        </p:txBody>
      </p:sp>
      <p:sp>
        <p:nvSpPr>
          <p:cNvPr id="3" name="TextBox 2"/>
          <p:cNvSpPr txBox="1"/>
          <p:nvPr/>
        </p:nvSpPr>
        <p:spPr>
          <a:xfrm>
            <a:off x="630000" y="1676400"/>
            <a:ext cx="7808484" cy="369332"/>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It is now not required to provide error descripion in static_assert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630000" y="2705100"/>
            <a:ext cx="4627800" cy="1447799"/>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(5 == add(1, 4), </a:t>
            </a:r>
            <a:r>
              <a:rPr lang="en-US" sz="1800" dirty="0">
                <a:solidFill>
                  <a:srgbClr val="A31515"/>
                </a:solidFill>
                <a:latin typeface="Consolas" panose="020B0609020204030204" pitchFamily="49" charset="0"/>
              </a:rPr>
              <a:t>"values do not match"</a:t>
            </a:r>
            <a:r>
              <a:rPr lang="en-US" sz="1800" dirty="0">
                <a:solidFill>
                  <a:srgbClr val="000000"/>
                </a:solidFill>
                <a:latin typeface="Consolas" panose="020B0609020204030204" pitchFamily="49" charset="0"/>
              </a:rPr>
              <a:t>);</a:t>
            </a:r>
          </a:p>
        </p:txBody>
      </p:sp>
      <p:sp>
        <p:nvSpPr>
          <p:cNvPr id="5" name="Content Placeholder 2"/>
          <p:cNvSpPr txBox="1">
            <a:spLocks/>
          </p:cNvSpPr>
          <p:nvPr/>
        </p:nvSpPr>
        <p:spPr>
          <a:xfrm>
            <a:off x="6019800" y="2705100"/>
            <a:ext cx="4627800" cy="1447799"/>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(5 == add(1, 4</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755902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Guaranteed copy elision</a:t>
            </a:r>
            <a:endParaRPr lang="en-US" dirty="0"/>
          </a:p>
        </p:txBody>
      </p:sp>
      <p:sp>
        <p:nvSpPr>
          <p:cNvPr id="3" name="Content Placeholder 2"/>
          <p:cNvSpPr txBox="1">
            <a:spLocks/>
          </p:cNvSpPr>
          <p:nvPr/>
        </p:nvSpPr>
        <p:spPr>
          <a:xfrm>
            <a:off x="630000" y="1676400"/>
            <a:ext cx="9885600" cy="3429000"/>
          </a:xfrm>
          <a:prstGeom prst="rect">
            <a:avLst/>
          </a:prstGeom>
          <a:noFill/>
        </p:spPr>
        <p:txBody>
          <a:bodyPr anchor="t">
            <a:normAutofit fontScale="70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mutex</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mutex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gmtx</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grabGlobalLock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lock_guard</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mutex</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gmtx</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lck</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grabGlobalLock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
        <p:nvSpPr>
          <p:cNvPr id="4" name="TextBox 3"/>
          <p:cNvSpPr txBox="1"/>
          <p:nvPr/>
        </p:nvSpPr>
        <p:spPr>
          <a:xfrm>
            <a:off x="685800" y="5486400"/>
            <a:ext cx="8512267" cy="369332"/>
          </a:xfrm>
          <a:prstGeom prst="rect">
            <a:avLst/>
          </a:prstGeom>
          <a:noFill/>
        </p:spPr>
        <p:txBody>
          <a:bodyPr wrap="none" rtlCol="0">
            <a:spAutoFit/>
          </a:bodyPr>
          <a:lstStyle/>
          <a:p>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MSVC doesn’t support this feature both gcc 7.2 and clang 5.0 do</a:t>
            </a:r>
            <a:endPar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74780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Preprocessor predicate for header testing</a:t>
            </a:r>
            <a:endParaRPr lang="en-US" dirty="0"/>
          </a:p>
        </p:txBody>
      </p:sp>
      <p:sp>
        <p:nvSpPr>
          <p:cNvPr id="3" name="Content Placeholder 2"/>
          <p:cNvSpPr txBox="1">
            <a:spLocks/>
          </p:cNvSpPr>
          <p:nvPr/>
        </p:nvSpPr>
        <p:spPr>
          <a:xfrm>
            <a:off x="630000" y="1676400"/>
            <a:ext cx="9885600" cy="3429000"/>
          </a:xfrm>
          <a:prstGeom prst="rect">
            <a:avLst/>
          </a:prstGeom>
          <a:noFill/>
        </p:spPr>
        <p:txBody>
          <a:bodyPr anchor="t">
            <a:normAutofit fontScale="9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has_include</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string_view</a:t>
            </a:r>
            <a:r>
              <a:rPr lang="en-US" sz="1800" dirty="0">
                <a:solidFill>
                  <a:srgbClr val="000000"/>
                </a:solidFill>
                <a:latin typeface="Consolas" panose="020B0609020204030204" pitchFamily="49" charset="0"/>
              </a:rPr>
              <a:t>&gt;)</a:t>
            </a:r>
          </a:p>
          <a:p>
            <a:r>
              <a:rPr lang="en-US" sz="1800" dirty="0">
                <a:solidFill>
                  <a:srgbClr val="808080"/>
                </a:solidFill>
                <a:latin typeface="Consolas" panose="020B0609020204030204" pitchFamily="49" charset="0"/>
              </a:rPr>
              <a:t>#  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string_view</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define</a:t>
            </a:r>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HAVE_STRING_VIEW</a:t>
            </a:r>
            <a:r>
              <a:rPr lang="en-US" sz="1800" dirty="0">
                <a:solidFill>
                  <a:srgbClr val="000000"/>
                </a:solidFill>
                <a:latin typeface="Consolas" panose="020B0609020204030204" pitchFamily="49" charset="0"/>
              </a:rPr>
              <a:t> 1</a:t>
            </a:r>
          </a:p>
          <a:p>
            <a:r>
              <a:rPr lang="en-US" sz="1800" dirty="0">
                <a:solidFill>
                  <a:srgbClr val="808080"/>
                </a:solidFill>
                <a:latin typeface="Consolas" panose="020B0609020204030204" pitchFamily="49" charset="0"/>
              </a:rPr>
              <a:t>#</a:t>
            </a:r>
            <a:r>
              <a:rPr lang="en-US" sz="1800" dirty="0" err="1">
                <a:solidFill>
                  <a:srgbClr val="808080"/>
                </a:solidFill>
                <a:latin typeface="Consolas" panose="020B0609020204030204" pitchFamily="49" charset="0"/>
              </a:rPr>
              <a:t>elif</a:t>
            </a:r>
            <a:r>
              <a:rPr lang="en-US" sz="1800" dirty="0">
                <a:solidFill>
                  <a:srgbClr val="000000"/>
                </a:solidFill>
                <a:latin typeface="Consolas" panose="020B0609020204030204" pitchFamily="49" charset="0"/>
              </a:rPr>
              <a:t> __</a:t>
            </a:r>
            <a:r>
              <a:rPr lang="en-US" sz="1800" dirty="0" err="1">
                <a:solidFill>
                  <a:srgbClr val="000000"/>
                </a:solidFill>
                <a:latin typeface="Consolas" panose="020B0609020204030204" pitchFamily="49" charset="0"/>
              </a:rPr>
              <a:t>has_include</a:t>
            </a:r>
            <a:r>
              <a:rPr lang="en-US" sz="1800" dirty="0">
                <a:solidFill>
                  <a:srgbClr val="000000"/>
                </a:solidFill>
                <a:latin typeface="Consolas" panose="020B0609020204030204" pitchFamily="49" charset="0"/>
              </a:rPr>
              <a:t>(&lt;experimental/</a:t>
            </a:r>
            <a:r>
              <a:rPr lang="en-US" sz="1800" dirty="0" err="1">
                <a:solidFill>
                  <a:srgbClr val="000000"/>
                </a:solidFill>
                <a:latin typeface="Consolas" panose="020B0609020204030204" pitchFamily="49" charset="0"/>
              </a:rPr>
              <a:t>string_view</a:t>
            </a:r>
            <a:r>
              <a:rPr lang="en-US" sz="1800" dirty="0">
                <a:solidFill>
                  <a:srgbClr val="000000"/>
                </a:solidFill>
                <a:latin typeface="Consolas" panose="020B0609020204030204" pitchFamily="49" charset="0"/>
              </a:rPr>
              <a:t>&gt;)</a:t>
            </a:r>
          </a:p>
          <a:p>
            <a:r>
              <a:rPr lang="en-US" sz="1800" dirty="0">
                <a:solidFill>
                  <a:srgbClr val="808080"/>
                </a:solidFill>
                <a:latin typeface="Consolas" panose="020B0609020204030204" pitchFamily="49" charset="0"/>
              </a:rPr>
              <a:t>#  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&lt;experimental/</a:t>
            </a:r>
            <a:r>
              <a:rPr lang="en-US" sz="1800" dirty="0" err="1">
                <a:solidFill>
                  <a:srgbClr val="A31515"/>
                </a:solidFill>
                <a:latin typeface="Consolas" panose="020B0609020204030204" pitchFamily="49" charset="0"/>
              </a:rPr>
              <a:t>string_view</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define</a:t>
            </a:r>
            <a:r>
              <a:rPr lang="en-US" sz="1800" dirty="0">
                <a:solidFill>
                  <a:srgbClr val="000000"/>
                </a:solidFill>
                <a:latin typeface="Consolas" panose="020B0609020204030204" pitchFamily="49" charset="0"/>
              </a:rPr>
              <a:t> HAVE_STRING_VIEW 1</a:t>
            </a:r>
          </a:p>
          <a:p>
            <a:r>
              <a:rPr lang="en-US" sz="1800" dirty="0">
                <a:solidFill>
                  <a:srgbClr val="808080"/>
                </a:solidFill>
                <a:latin typeface="Consolas" panose="020B0609020204030204" pitchFamily="49" charset="0"/>
              </a:rPr>
              <a:t>#  define</a:t>
            </a:r>
            <a:r>
              <a:rPr lang="en-US" sz="1800" dirty="0">
                <a:solidFill>
                  <a:srgbClr val="000000"/>
                </a:solidFill>
                <a:latin typeface="Consolas" panose="020B0609020204030204" pitchFamily="49" charset="0"/>
              </a:rPr>
              <a:t> HAVE_EXP_STRING_VIEW 1</a:t>
            </a:r>
          </a:p>
          <a:p>
            <a:r>
              <a:rPr lang="en-US" sz="1800" dirty="0">
                <a:solidFill>
                  <a:srgbClr val="808080"/>
                </a:solidFill>
                <a:latin typeface="Consolas" panose="020B0609020204030204" pitchFamily="49" charset="0"/>
              </a:rPr>
              <a:t>#else</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define</a:t>
            </a:r>
            <a:r>
              <a:rPr lang="en-US" sz="1800" dirty="0">
                <a:solidFill>
                  <a:srgbClr val="000000"/>
                </a:solidFill>
                <a:latin typeface="Consolas" panose="020B0609020204030204" pitchFamily="49" charset="0"/>
              </a:rPr>
              <a:t> HAVE_STRING_VIEW 0</a:t>
            </a:r>
          </a:p>
          <a:p>
            <a:r>
              <a:rPr lang="en-US" sz="1800" dirty="0">
                <a:solidFill>
                  <a:srgbClr val="808080"/>
                </a:solidFill>
                <a:latin typeface="Consolas" panose="020B0609020204030204" pitchFamily="49" charset="0"/>
              </a:rPr>
              <a:t>#</a:t>
            </a:r>
            <a:r>
              <a:rPr lang="en-US" sz="1800" dirty="0" err="1">
                <a:solidFill>
                  <a:srgbClr val="808080"/>
                </a:solidFill>
                <a:latin typeface="Consolas" panose="020B0609020204030204" pitchFamily="49" charset="0"/>
              </a:rPr>
              <a:t>endif</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19942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C++17 attributes - </a:t>
            </a:r>
            <a:r>
              <a:rPr lang="en-US" dirty="0"/>
              <a:t>[[</a:t>
            </a:r>
            <a:r>
              <a:rPr lang="en-US" dirty="0" err="1"/>
              <a:t>maybe_unused</a:t>
            </a:r>
            <a:r>
              <a:rPr lang="en-US" dirty="0"/>
              <a:t>]]</a:t>
            </a:r>
          </a:p>
        </p:txBody>
      </p:sp>
      <p:sp>
        <p:nvSpPr>
          <p:cNvPr id="3" name="Content Placeholder 2"/>
          <p:cNvSpPr txBox="1">
            <a:spLocks/>
          </p:cNvSpPr>
          <p:nvPr/>
        </p:nvSpPr>
        <p:spPr>
          <a:xfrm>
            <a:off x="630000" y="1676400"/>
            <a:ext cx="9885600" cy="3962400"/>
          </a:xfrm>
          <a:prstGeom prst="rect">
            <a:avLst/>
          </a:prstGeom>
          <a:noFill/>
        </p:spPr>
        <p:txBody>
          <a:bodyPr anchor="t">
            <a:normAutofit fontScale="7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t>
            </a:r>
            <a:r>
              <a:rPr lang="en-US" sz="1800" dirty="0" err="1">
                <a:solidFill>
                  <a:srgbClr val="A31515"/>
                </a:solidFill>
                <a:latin typeface="Consolas" panose="020B0609020204030204" pitchFamily="49" charset="0"/>
              </a:rPr>
              <a:t>cassert</a:t>
            </a:r>
            <a:r>
              <a:rPr lang="en-US" sz="1800" dirty="0">
                <a:solidFill>
                  <a:srgbClr val="A31515"/>
                </a:solidFill>
                <a:latin typeface="Consolas" panose="020B0609020204030204" pitchFamily="49" charset="0"/>
              </a:rPr>
              <a:t>&gt;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get_result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maybe_unused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maybe_unused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ok = </a:t>
            </a:r>
            <a:r>
              <a:rPr lang="en-US" sz="1800" dirty="0" err="1">
                <a:solidFill>
                  <a:srgbClr val="000000"/>
                </a:solidFill>
                <a:latin typeface="Consolas" panose="020B0609020204030204" pitchFamily="49" charset="0"/>
              </a:rPr>
              <a:t>get_result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assert</a:t>
            </a:r>
            <a:r>
              <a:rPr lang="en-US" sz="1800" dirty="0">
                <a:solidFill>
                  <a:srgbClr val="000000"/>
                </a:solidFill>
                <a:latin typeface="Consolas" panose="020B0609020204030204" pitchFamily="49" charset="0"/>
              </a:rPr>
              <a:t>(ok);</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maybe_unused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72116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C++17 attributes - </a:t>
            </a:r>
            <a:r>
              <a:rPr lang="en-US" dirty="0"/>
              <a:t>[[</a:t>
            </a:r>
            <a:r>
              <a:rPr lang="en-US" dirty="0" err="1"/>
              <a:t>fallthrough</a:t>
            </a:r>
            <a:r>
              <a:rPr lang="en-US" dirty="0"/>
              <a:t>]]</a:t>
            </a:r>
          </a:p>
        </p:txBody>
      </p:sp>
      <p:sp>
        <p:nvSpPr>
          <p:cNvPr id="3" name="Content Placeholder 2"/>
          <p:cNvSpPr txBox="1">
            <a:spLocks/>
          </p:cNvSpPr>
          <p:nvPr/>
        </p:nvSpPr>
        <p:spPr>
          <a:xfrm>
            <a:off x="630000" y="1371600"/>
            <a:ext cx="9885600" cy="4953000"/>
          </a:xfrm>
          <a:prstGeom prst="rect">
            <a:avLst/>
          </a:prstGeom>
          <a:no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&lt;array&gt;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send(</a:t>
            </a:r>
            <a:r>
              <a:rPr lang="en-US" sz="1800" dirty="0">
                <a:solidFill>
                  <a:srgbClr val="0000FF"/>
                </a:solidFill>
                <a:latin typeface="Consolas" panose="020B0609020204030204" pitchFamily="49" charset="0"/>
              </a:rPr>
              <a:t>short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short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count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 = (</a:t>
            </a:r>
            <a:r>
              <a:rPr lang="en-US" sz="1800" dirty="0">
                <a:solidFill>
                  <a:srgbClr val="808080"/>
                </a:solidFill>
                <a:latin typeface="Consolas" panose="020B0609020204030204" pitchFamily="49" charset="0"/>
              </a:rPr>
              <a:t>count</a:t>
            </a:r>
            <a:r>
              <a:rPr lang="en-US" sz="1800" dirty="0">
                <a:solidFill>
                  <a:srgbClr val="000000"/>
                </a:solidFill>
                <a:latin typeface="Consolas" panose="020B0609020204030204" pitchFamily="49" charset="0"/>
              </a:rPr>
              <a:t> + 7) &gt;&gt;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switch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count</a:t>
            </a:r>
            <a:r>
              <a:rPr lang="en-US" sz="1800" dirty="0">
                <a:solidFill>
                  <a:srgbClr val="000000"/>
                </a:solidFill>
                <a:latin typeface="Consolas" panose="020B0609020204030204" pitchFamily="49" charset="0"/>
              </a:rPr>
              <a:t> &amp; 0b111)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do</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7: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6: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5: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4: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3: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2: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fallthrough</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1:     *</a:t>
            </a:r>
            <a:r>
              <a:rPr lang="en-US" sz="1800" dirty="0">
                <a:solidFill>
                  <a:srgbClr val="808080"/>
                </a:solidFill>
                <a:latin typeface="Consolas" panose="020B0609020204030204" pitchFamily="49" charset="0"/>
              </a:rPr>
              <a:t>to</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from</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while</a:t>
            </a:r>
            <a:r>
              <a:rPr lang="en-US" sz="1800" dirty="0">
                <a:solidFill>
                  <a:srgbClr val="000000"/>
                </a:solidFill>
                <a:latin typeface="Consolas" panose="020B0609020204030204" pitchFamily="49" charset="0"/>
              </a:rPr>
              <a:t> (--n &gt; 0);</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array</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short</a:t>
            </a:r>
            <a:r>
              <a:rPr lang="en-US" sz="1800" dirty="0">
                <a:solidFill>
                  <a:srgbClr val="000000"/>
                </a:solidFill>
                <a:latin typeface="Consolas" panose="020B0609020204030204" pitchFamily="49" charset="0"/>
              </a:rPr>
              <a:t>, 256&gt; from; </a:t>
            </a:r>
            <a:r>
              <a:rPr lang="en-US" sz="1800" dirty="0">
                <a:solidFill>
                  <a:srgbClr val="008000"/>
                </a:solidFill>
                <a:latin typeface="Consolas" panose="020B0609020204030204" pitchFamily="49" charset="0"/>
              </a:rPr>
              <a:t>// do some </a:t>
            </a:r>
            <a:r>
              <a:rPr lang="en-US" sz="1800" dirty="0" err="1">
                <a:solidFill>
                  <a:srgbClr val="008000"/>
                </a:solidFill>
                <a:latin typeface="Consolas" panose="020B0609020204030204" pitchFamily="49" charset="0"/>
              </a:rPr>
              <a:t>intialization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array</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short</a:t>
            </a:r>
            <a:r>
              <a:rPr lang="en-US" sz="1800" dirty="0">
                <a:solidFill>
                  <a:srgbClr val="000000"/>
                </a:solidFill>
                <a:latin typeface="Consolas" panose="020B0609020204030204" pitchFamily="49" charset="0"/>
              </a:rPr>
              <a:t>, 256&gt; to;</a:t>
            </a:r>
          </a:p>
          <a:p>
            <a:r>
              <a:rPr lang="en-US" sz="1800" dirty="0">
                <a:solidFill>
                  <a:srgbClr val="000000"/>
                </a:solidFill>
                <a:latin typeface="Consolas" panose="020B0609020204030204" pitchFamily="49" charset="0"/>
              </a:rPr>
              <a:t>  send(</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::data(to), </a:t>
            </a:r>
            <a:r>
              <a:rPr lang="en-US" sz="1800" dirty="0" err="1">
                <a:solidFill>
                  <a:srgbClr val="000000"/>
                </a:solidFill>
                <a:latin typeface="Consolas" panose="020B0609020204030204" pitchFamily="49" charset="0"/>
              </a:rPr>
              <a:t>std</a:t>
            </a:r>
            <a:r>
              <a:rPr lang="en-US" sz="1800" dirty="0">
                <a:solidFill>
                  <a:srgbClr val="000000"/>
                </a:solidFill>
                <a:latin typeface="Consolas" panose="020B0609020204030204" pitchFamily="49" charset="0"/>
              </a:rPr>
              <a:t>::data(from), </a:t>
            </a:r>
            <a:r>
              <a:rPr lang="en-US" sz="1800" dirty="0" err="1">
                <a:solidFill>
                  <a:srgbClr val="000000"/>
                </a:solidFill>
                <a:latin typeface="Consolas" panose="020B0609020204030204" pitchFamily="49" charset="0"/>
              </a:rPr>
              <a:t>from.size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875228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C++17 attributes </a:t>
            </a:r>
            <a:r>
              <a:rPr lang="hr-HR" dirty="0" smtClean="0"/>
              <a:t>- [[</a:t>
            </a:r>
            <a:r>
              <a:rPr lang="hr-HR" dirty="0"/>
              <a:t>nodiscard]]</a:t>
            </a:r>
            <a:endParaRPr lang="en-US" dirty="0"/>
          </a:p>
        </p:txBody>
      </p:sp>
      <p:sp>
        <p:nvSpPr>
          <p:cNvPr id="3" name="Content Placeholder 2"/>
          <p:cNvSpPr txBox="1">
            <a:spLocks/>
          </p:cNvSpPr>
          <p:nvPr/>
        </p:nvSpPr>
        <p:spPr>
          <a:xfrm>
            <a:off x="630000" y="1676400"/>
            <a:ext cx="9885600" cy="2743200"/>
          </a:xfrm>
          <a:prstGeom prst="rect">
            <a:avLst/>
          </a:prstGeom>
          <a:noFill/>
        </p:spPr>
        <p:txBody>
          <a:bodyPr anchor="t">
            <a:normAutofit fontScale="7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nodiscard</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HRESULT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GetObject</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IUnknown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pObject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pObject</a:t>
            </a:r>
            <a:r>
              <a:rPr lang="en-US" sz="1800" dirty="0">
                <a:solidFill>
                  <a:srgbClr val="000000"/>
                </a:solidFill>
                <a:latin typeface="Consolas" panose="020B0609020204030204" pitchFamily="49" charset="0"/>
              </a:rPr>
              <a:t> = </a:t>
            </a:r>
            <a:r>
              <a:rPr lang="hr-HR" sz="1800" dirty="0" smtClean="0">
                <a:solidFill>
                  <a:srgbClr val="0000FF"/>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some code;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pObject</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S_OK</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E_FAIL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en-US" sz="1800" dirty="0" smtClean="0">
                <a:solidFill>
                  <a:srgbClr val="000000"/>
                </a:solidFill>
                <a:latin typeface="Consolas" panose="020B0609020204030204" pitchFamily="49" charset="0"/>
              </a:rPr>
              <a:t>()</a:t>
            </a:r>
            <a:r>
              <a:rPr lang="hr-HR" sz="1800" dirty="0" smtClean="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IUnknown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ppUnk</a:t>
            </a:r>
            <a:r>
              <a:rPr lang="en-US" sz="1800" dirty="0">
                <a:solidFill>
                  <a:srgbClr val="000000"/>
                </a:solidFill>
                <a:latin typeface="Consolas" panose="020B0609020204030204" pitchFamily="49" charset="0"/>
              </a:rPr>
              <a:t> = </a:t>
            </a:r>
            <a:r>
              <a:rPr lang="en-US" sz="1800" dirty="0" err="1">
                <a:solidFill>
                  <a:srgbClr val="0000FF"/>
                </a:solidFill>
                <a:latin typeface="Consolas" panose="020B0609020204030204" pitchFamily="49" charset="0"/>
              </a:rPr>
              <a:t>nullptr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GetObject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ppUnk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store </a:t>
            </a:r>
            <a:r>
              <a:rPr lang="hr-HR" sz="1800" smtClean="0">
                <a:solidFill>
                  <a:srgbClr val="008000"/>
                </a:solidFill>
                <a:latin typeface="Consolas" panose="020B0609020204030204" pitchFamily="49" charset="0"/>
              </a:rPr>
              <a:t>*</a:t>
            </a:r>
            <a:r>
              <a:rPr lang="en-US" sz="1800" smtClean="0">
                <a:solidFill>
                  <a:srgbClr val="008000"/>
                </a:solidFill>
                <a:latin typeface="Consolas" panose="020B0609020204030204" pitchFamily="49" charset="0"/>
              </a:rPr>
              <a:t>pUnk</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for later use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p:txBody>
      </p:sp>
      <p:sp>
        <p:nvSpPr>
          <p:cNvPr id="4" name="TextBox 3"/>
          <p:cNvSpPr txBox="1"/>
          <p:nvPr/>
        </p:nvSpPr>
        <p:spPr>
          <a:xfrm>
            <a:off x="630000" y="4876800"/>
            <a:ext cx="10038000" cy="369332"/>
          </a:xfrm>
          <a:prstGeom prst="rect">
            <a:avLst/>
          </a:prstGeom>
          <a:noFill/>
        </p:spPr>
        <p:txBody>
          <a:bodyPr wrap="square" rtlCol="0">
            <a:spAutoFit/>
          </a:bodyPr>
          <a:lstStyle/>
          <a:p>
            <a:r>
              <a:rPr lang="en-US" sz="1800" dirty="0">
                <a:solidFill>
                  <a:srgbClr val="FF0000"/>
                </a:solidFill>
              </a:rPr>
              <a:t>warning C4834: discarding return value of function with '</a:t>
            </a:r>
            <a:r>
              <a:rPr lang="en-US" sz="1800" dirty="0" err="1">
                <a:solidFill>
                  <a:srgbClr val="FF0000"/>
                </a:solidFill>
              </a:rPr>
              <a:t>nodiscard</a:t>
            </a:r>
            <a:r>
              <a:rPr lang="en-US" sz="1800" dirty="0">
                <a:solidFill>
                  <a:srgbClr val="FF0000"/>
                </a:solidFill>
              </a:rPr>
              <a:t>' attribute</a:t>
            </a:r>
            <a:endPar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22253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std::optional – </a:t>
            </a:r>
            <a:r>
              <a:rPr lang="hr-HR" dirty="0" smtClean="0">
                <a:solidFill>
                  <a:srgbClr val="FF0000"/>
                </a:solidFill>
              </a:rPr>
              <a:t>bad example</a:t>
            </a:r>
            <a:endParaRPr lang="en-US" dirty="0">
              <a:solidFill>
                <a:srgbClr val="FF0000"/>
              </a:solidFill>
            </a:endParaRPr>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9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smtClean="0">
                <a:solidFill>
                  <a:srgbClr val="808080"/>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&lt;optional&gt;</a:t>
            </a:r>
            <a:endParaRPr lang="en-US" sz="1200" dirty="0" smtClean="0">
              <a:solidFill>
                <a:srgbClr val="000000"/>
              </a:solidFill>
              <a:latin typeface="Consolas" panose="020B0609020204030204" pitchFamily="49" charset="0"/>
            </a:endParaRPr>
          </a:p>
          <a:p>
            <a:r>
              <a:rPr lang="en-US" sz="1200" dirty="0" smtClean="0">
                <a:solidFill>
                  <a:srgbClr val="808080"/>
                </a:solidFill>
                <a:latin typeface="Consolas" panose="020B0609020204030204" pitchFamily="49" charset="0"/>
              </a:rPr>
              <a:t>#include</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&lt;</a:t>
            </a:r>
            <a:r>
              <a:rPr lang="en-US" sz="1200" dirty="0" err="1" smtClean="0">
                <a:solidFill>
                  <a:srgbClr val="A31515"/>
                </a:solidFill>
                <a:latin typeface="Consolas" panose="020B0609020204030204" pitchFamily="49" charset="0"/>
              </a:rPr>
              <a:t>iostream</a:t>
            </a:r>
            <a:r>
              <a:rPr lang="en-US" sz="1200" dirty="0" smtClean="0">
                <a:solidFill>
                  <a:srgbClr val="A31515"/>
                </a:solidFill>
                <a:latin typeface="Consolas" panose="020B0609020204030204" pitchFamily="49" charset="0"/>
              </a:rPr>
              <a:t>&gt;</a:t>
            </a:r>
            <a:endParaRPr lang="en-US" sz="1200" dirty="0" smtClean="0">
              <a:solidFill>
                <a:srgbClr val="000000"/>
              </a:solidFill>
              <a:latin typeface="Consolas" panose="020B0609020204030204" pitchFamily="49" charset="0"/>
            </a:endParaRPr>
          </a:p>
          <a:p>
            <a:endParaRPr lang="en-US" sz="1200" dirty="0" smtClean="0">
              <a:solidFill>
                <a:srgbClr val="000000"/>
              </a:solidFill>
              <a:latin typeface="Consolas" panose="020B0609020204030204" pitchFamily="49" charset="0"/>
            </a:endParaRPr>
          </a:p>
          <a:p>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optional</a:t>
            </a:r>
            <a:r>
              <a:rPr lang="en-US" sz="1200" dirty="0" smtClean="0">
                <a:solidFill>
                  <a:srgbClr val="000000"/>
                </a:solidFill>
                <a:latin typeface="Consolas" panose="020B0609020204030204" pitchFamily="49" charset="0"/>
              </a:rPr>
              <a:t>&lt;</a:t>
            </a:r>
            <a:r>
              <a:rPr lang="en-US" sz="1200" dirty="0" err="1" smtClean="0">
                <a:solidFill>
                  <a:srgbClr val="0000FF"/>
                </a:solidFill>
                <a:latin typeface="Consolas" panose="020B0609020204030204" pitchFamily="49" charset="0"/>
              </a:rPr>
              <a:t>int</a:t>
            </a:r>
            <a:r>
              <a:rPr lang="en-US" sz="1200" dirty="0" smtClean="0">
                <a:solidFill>
                  <a:srgbClr val="000000"/>
                </a:solidFill>
                <a:latin typeface="Consolas" panose="020B0609020204030204" pitchFamily="49" charset="0"/>
              </a:rPr>
              <a:t>&gt; maybe(</a:t>
            </a:r>
            <a:r>
              <a:rPr lang="en-US" sz="1200" dirty="0" smtClean="0">
                <a:solidFill>
                  <a:srgbClr val="0000FF"/>
                </a:solidFill>
                <a:latin typeface="Consolas" panose="020B0609020204030204" pitchFamily="49" charset="0"/>
              </a:rPr>
              <a:t>bool</a:t>
            </a:r>
            <a:r>
              <a:rPr lang="en-US" sz="1200" dirty="0" smtClean="0">
                <a:solidFill>
                  <a:srgbClr val="000000"/>
                </a:solidFill>
                <a:latin typeface="Consolas" panose="020B0609020204030204" pitchFamily="49" charset="0"/>
              </a:rPr>
              <a:t> </a:t>
            </a:r>
            <a:r>
              <a:rPr lang="en-US" sz="1200" dirty="0" err="1" smtClean="0">
                <a:solidFill>
                  <a:srgbClr val="808080"/>
                </a:solidFill>
                <a:latin typeface="Consolas" panose="020B0609020204030204" pitchFamily="49" charset="0"/>
              </a:rPr>
              <a:t>hasValue</a:t>
            </a:r>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return</a:t>
            </a:r>
            <a:r>
              <a:rPr lang="en-US" sz="1200" dirty="0" smtClean="0">
                <a:solidFill>
                  <a:srgbClr val="000000"/>
                </a:solidFill>
                <a:latin typeface="Consolas" panose="020B0609020204030204" pitchFamily="49" charset="0"/>
              </a:rPr>
              <a:t> </a:t>
            </a:r>
            <a:r>
              <a:rPr lang="en-US" sz="1200" dirty="0" err="1" smtClean="0">
                <a:solidFill>
                  <a:srgbClr val="808080"/>
                </a:solidFill>
                <a:latin typeface="Consolas" panose="020B0609020204030204" pitchFamily="49" charset="0"/>
              </a:rPr>
              <a:t>hasValue</a:t>
            </a:r>
            <a:r>
              <a:rPr lang="en-US" sz="1200" dirty="0" smtClean="0">
                <a:solidFill>
                  <a:srgbClr val="000000"/>
                </a:solidFill>
                <a:latin typeface="Consolas" panose="020B0609020204030204" pitchFamily="49" charset="0"/>
              </a:rPr>
              <a:t> ?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optional</a:t>
            </a:r>
            <a:r>
              <a:rPr lang="en-US" sz="1200" dirty="0" smtClean="0">
                <a:solidFill>
                  <a:srgbClr val="000000"/>
                </a:solidFill>
                <a:latin typeface="Consolas" panose="020B0609020204030204" pitchFamily="49" charset="0"/>
              </a:rPr>
              <a:t>&lt;</a:t>
            </a:r>
            <a:r>
              <a:rPr lang="en-US" sz="1200" dirty="0" err="1" smtClean="0">
                <a:solidFill>
                  <a:srgbClr val="0000FF"/>
                </a:solidFill>
                <a:latin typeface="Consolas" panose="020B0609020204030204" pitchFamily="49" charset="0"/>
              </a:rPr>
              <a:t>int</a:t>
            </a:r>
            <a:r>
              <a:rPr lang="en-US" sz="1200" dirty="0" smtClean="0">
                <a:solidFill>
                  <a:srgbClr val="000000"/>
                </a:solidFill>
                <a:latin typeface="Consolas" panose="020B0609020204030204" pitchFamily="49" charset="0"/>
              </a:rPr>
              <a:t>&gt;{2} :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nullopt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a:t>
            </a:r>
          </a:p>
          <a:p>
            <a:r>
              <a:rPr lang="en-US" sz="1200" dirty="0" err="1" smtClean="0">
                <a:solidFill>
                  <a:srgbClr val="0000FF"/>
                </a:solidFill>
                <a:latin typeface="Consolas" panose="020B0609020204030204" pitchFamily="49" charset="0"/>
              </a:rPr>
              <a:t>int</a:t>
            </a:r>
            <a:r>
              <a:rPr lang="en-US" sz="1200" dirty="0" smtClean="0">
                <a:solidFill>
                  <a:srgbClr val="000000"/>
                </a:solidFill>
                <a:latin typeface="Consolas" panose="020B0609020204030204" pitchFamily="49" charset="0"/>
              </a:rPr>
              <a:t> main()</a:t>
            </a:r>
            <a:r>
              <a:rPr lang="hr-HR"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auto</a:t>
            </a:r>
            <a:r>
              <a:rPr lang="en-US" sz="1200" dirty="0" smtClean="0">
                <a:solidFill>
                  <a:srgbClr val="000000"/>
                </a:solidFill>
                <a:latin typeface="Consolas" panose="020B0609020204030204" pitchFamily="49" charset="0"/>
              </a:rPr>
              <a:t> value = maybe(</a:t>
            </a:r>
            <a:r>
              <a:rPr lang="en-US" sz="1200" dirty="0" smtClean="0">
                <a:solidFill>
                  <a:srgbClr val="0000FF"/>
                </a:solidFill>
                <a:latin typeface="Consolas" panose="020B0609020204030204" pitchFamily="49" charset="0"/>
              </a:rPr>
              <a:t>true</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auto</a:t>
            </a:r>
            <a:r>
              <a:rPr lang="en-US" sz="1200" dirty="0" smtClean="0">
                <a:solidFill>
                  <a:srgbClr val="000000"/>
                </a:solidFill>
                <a:latin typeface="Consolas" panose="020B0609020204030204" pitchFamily="49" charset="0"/>
              </a:rPr>
              <a:t> empty = maybe(</a:t>
            </a:r>
            <a:r>
              <a:rPr lang="en-US" sz="1200" dirty="0" smtClean="0">
                <a:solidFill>
                  <a:srgbClr val="0000FF"/>
                </a:solidFill>
                <a:latin typeface="Consolas" panose="020B0609020204030204" pitchFamily="49" charset="0"/>
              </a:rPr>
              <a:t>false</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"value rec</a:t>
            </a:r>
            <a:r>
              <a:rPr lang="hr-HR" sz="1200" dirty="0" smtClean="0">
                <a:solidFill>
                  <a:srgbClr val="A31515"/>
                </a:solidFill>
                <a:latin typeface="Consolas" panose="020B0609020204030204" pitchFamily="49" charset="0"/>
              </a:rPr>
              <a:t>e</a:t>
            </a:r>
            <a:r>
              <a:rPr lang="en-US" sz="1200" dirty="0" err="1" smtClean="0">
                <a:solidFill>
                  <a:srgbClr val="A31515"/>
                </a:solidFill>
                <a:latin typeface="Consolas" panose="020B0609020204030204" pitchFamily="49" charset="0"/>
              </a:rPr>
              <a:t>ived</a:t>
            </a:r>
            <a:r>
              <a:rPr lang="en-US" sz="1200" dirty="0" smtClean="0">
                <a:solidFill>
                  <a:srgbClr val="A31515"/>
                </a:solidFill>
                <a:latin typeface="Consolas" panose="020B0609020204030204" pitchFamily="49" charset="0"/>
              </a:rPr>
              <a:t> is: "</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a:t>
            </a:r>
            <a:r>
              <a:rPr lang="en-US" sz="1200" dirty="0" smtClean="0">
                <a:solidFill>
                  <a:srgbClr val="000000"/>
                </a:solidFill>
                <a:latin typeface="Consolas" panose="020B0609020204030204" pitchFamily="49" charset="0"/>
              </a:rPr>
              <a:t>value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try</a:t>
            </a:r>
            <a:r>
              <a:rPr lang="en-US" sz="1200" dirty="0" smtClean="0">
                <a:solidFill>
                  <a:srgbClr val="000000"/>
                </a:solidFill>
                <a:latin typeface="Consolas" panose="020B0609020204030204" pitchFamily="49" charset="0"/>
              </a:rPr>
              <a:t> { </a:t>
            </a:r>
          </a:p>
          <a:p>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const</a:t>
            </a:r>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auto</a:t>
            </a:r>
            <a:r>
              <a:rPr lang="en-US" sz="1200" dirty="0" smtClean="0">
                <a:solidFill>
                  <a:srgbClr val="000000"/>
                </a:solidFill>
                <a:latin typeface="Consolas" panose="020B0609020204030204" pitchFamily="49" charset="0"/>
              </a:rPr>
              <a:t> dummy = </a:t>
            </a:r>
            <a:r>
              <a:rPr lang="en-US" sz="1200" dirty="0" smtClean="0">
                <a:solidFill>
                  <a:srgbClr val="008080"/>
                </a:solidFill>
                <a:latin typeface="Consolas" panose="020B0609020204030204" pitchFamily="49" charset="0"/>
              </a:rPr>
              <a:t>*</a:t>
            </a:r>
            <a:r>
              <a:rPr lang="en-US" sz="1200" dirty="0" smtClean="0">
                <a:solidFill>
                  <a:srgbClr val="000000"/>
                </a:solidFill>
                <a:latin typeface="Consolas" panose="020B0609020204030204" pitchFamily="49" charset="0"/>
              </a:rPr>
              <a:t>empty;</a:t>
            </a:r>
            <a:r>
              <a:rPr lang="hr-HR" sz="1200" dirty="0" smtClean="0">
                <a:solidFill>
                  <a:srgbClr val="000000"/>
                </a:solidFill>
                <a:latin typeface="Consolas" panose="020B0609020204030204" pitchFamily="49" charset="0"/>
              </a:rPr>
              <a:t> </a:t>
            </a:r>
            <a:r>
              <a:rPr lang="hr-HR" sz="1200" b="1" dirty="0" smtClean="0">
                <a:solidFill>
                  <a:srgbClr val="FF0000"/>
                </a:solidFill>
                <a:latin typeface="Consolas" panose="020B0609020204030204" pitchFamily="49" charset="0"/>
              </a:rPr>
              <a:t>// THIS IS UNDEFINED ON EMTY OPTIONAL </a:t>
            </a:r>
            <a:endParaRPr lang="en-US" sz="1200" b="1" dirty="0" smtClean="0">
              <a:solidFill>
                <a:srgbClr val="FF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"empty optional value is: "</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dummy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 </a:t>
            </a:r>
            <a:r>
              <a:rPr lang="en-US" sz="1200" dirty="0" smtClean="0">
                <a:solidFill>
                  <a:srgbClr val="0000FF"/>
                </a:solidFill>
                <a:latin typeface="Consolas" panose="020B0609020204030204" pitchFamily="49" charset="0"/>
              </a:rPr>
              <a:t>catch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2B91AF"/>
                </a:solidFill>
                <a:latin typeface="Consolas" panose="020B0609020204030204" pitchFamily="49" charset="0"/>
              </a:rPr>
              <a:t>bad_optional_access</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const</a:t>
            </a:r>
            <a:r>
              <a:rPr lang="en-US" sz="1200" dirty="0" smtClean="0">
                <a:solidFill>
                  <a:srgbClr val="000000"/>
                </a:solidFill>
                <a:latin typeface="Consolas" panose="020B0609020204030204" pitchFamily="49" charset="0"/>
              </a:rPr>
              <a:t>&amp; ex) {</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ex.what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return</a:t>
            </a:r>
            <a:r>
              <a:rPr lang="en-US" sz="1200" dirty="0" smtClean="0">
                <a:solidFill>
                  <a:srgbClr val="000000"/>
                </a:solidFill>
                <a:latin typeface="Consolas" panose="020B0609020204030204" pitchFamily="49" charset="0"/>
              </a:rPr>
              <a:t> 0;</a:t>
            </a:r>
          </a:p>
          <a:p>
            <a:r>
              <a:rPr lang="en-US" sz="12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3953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a:t>
            </a:r>
            <a:r>
              <a:rPr lang="hr-HR" dirty="0" smtClean="0"/>
              <a:t>optional – fix with exception</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9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&lt;optional&gt;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optional</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 maybe(</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hasValue</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hasValue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optional</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&gt;{2} :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nullopt</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r>
              <a:rPr lang="en-US" sz="1200" dirty="0" smtClean="0">
                <a:solidFill>
                  <a:srgbClr val="000000"/>
                </a:solidFill>
                <a:latin typeface="Consolas" panose="020B0609020204030204" pitchFamily="49" charset="0"/>
              </a:rPr>
              <a:t>()</a:t>
            </a:r>
            <a:r>
              <a:rPr lang="hr-HR"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auto</a:t>
            </a:r>
            <a:r>
              <a:rPr lang="en-US" sz="1200" dirty="0">
                <a:solidFill>
                  <a:srgbClr val="000000"/>
                </a:solidFill>
                <a:latin typeface="Consolas" panose="020B0609020204030204" pitchFamily="49" charset="0"/>
              </a:rPr>
              <a:t> value = maybe(</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auto</a:t>
            </a:r>
            <a:r>
              <a:rPr lang="en-US" sz="1200" dirty="0">
                <a:solidFill>
                  <a:srgbClr val="000000"/>
                </a:solidFill>
                <a:latin typeface="Consolas" panose="020B0609020204030204" pitchFamily="49" charset="0"/>
              </a:rPr>
              <a:t> empty = maybe(</a:t>
            </a:r>
            <a:r>
              <a:rPr lang="en-US" sz="1200" dirty="0">
                <a:solidFill>
                  <a:srgbClr val="0000FF"/>
                </a:solidFill>
                <a:latin typeface="Consolas" panose="020B0609020204030204" pitchFamily="49" charset="0"/>
              </a:rPr>
              <a:t>false</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"value </a:t>
            </a:r>
            <a:r>
              <a:rPr lang="en-US" sz="1200" dirty="0" smtClean="0">
                <a:solidFill>
                  <a:srgbClr val="A31515"/>
                </a:solidFill>
                <a:latin typeface="Consolas" panose="020B0609020204030204" pitchFamily="49" charset="0"/>
              </a:rPr>
              <a:t>rec</a:t>
            </a:r>
            <a:r>
              <a:rPr lang="hr-HR" sz="1200" dirty="0" smtClean="0">
                <a:solidFill>
                  <a:srgbClr val="A31515"/>
                </a:solidFill>
                <a:latin typeface="Consolas" panose="020B0609020204030204" pitchFamily="49" charset="0"/>
              </a:rPr>
              <a:t>e</a:t>
            </a:r>
            <a:r>
              <a:rPr lang="en-US" sz="1200" dirty="0" err="1" smtClean="0">
                <a:solidFill>
                  <a:srgbClr val="A31515"/>
                </a:solidFill>
                <a:latin typeface="Consolas" panose="020B0609020204030204" pitchFamily="49" charset="0"/>
              </a:rPr>
              <a:t>ived</a:t>
            </a:r>
            <a:r>
              <a:rPr lang="en-US" sz="1200" dirty="0" smtClean="0">
                <a:solidFill>
                  <a:srgbClr val="A31515"/>
                </a:solidFill>
                <a:latin typeface="Consolas" panose="020B0609020204030204" pitchFamily="49" charset="0"/>
              </a:rPr>
              <a:t> </a:t>
            </a:r>
            <a:r>
              <a:rPr lang="en-US" sz="1200" dirty="0">
                <a:solidFill>
                  <a:srgbClr val="A31515"/>
                </a:solidFill>
                <a:latin typeface="Consolas" panose="020B0609020204030204" pitchFamily="49" charset="0"/>
              </a:rPr>
              <a:t>is: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value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try</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auto</a:t>
            </a:r>
            <a:r>
              <a:rPr lang="en-US" sz="1200" dirty="0">
                <a:solidFill>
                  <a:srgbClr val="000000"/>
                </a:solidFill>
                <a:latin typeface="Consolas" panose="020B0609020204030204" pitchFamily="49" charset="0"/>
              </a:rPr>
              <a:t> dummy = </a:t>
            </a:r>
            <a:r>
              <a:rPr lang="en-US" sz="1200" dirty="0" smtClean="0">
                <a:solidFill>
                  <a:srgbClr val="000000"/>
                </a:solidFill>
                <a:latin typeface="Consolas" panose="020B0609020204030204" pitchFamily="49" charset="0"/>
              </a:rPr>
              <a:t>empty</a:t>
            </a:r>
            <a:r>
              <a:rPr lang="hr-HR" sz="1200" dirty="0" smtClean="0">
                <a:solidFill>
                  <a:srgbClr val="000000"/>
                </a:solidFill>
                <a:latin typeface="Consolas" panose="020B0609020204030204" pitchFamily="49" charset="0"/>
              </a:rPr>
              <a:t>.value()</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"empty optional value is: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dummy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catch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2B91AF"/>
                </a:solidFill>
                <a:latin typeface="Consolas" panose="020B0609020204030204" pitchFamily="49" charset="0"/>
              </a:rPr>
              <a:t>bad_optional_access</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&amp; ex)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ex.what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3275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a:t>
            </a:r>
            <a:r>
              <a:rPr lang="hr-HR" dirty="0" smtClean="0"/>
              <a:t>optional – fix with branching</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92500" lnSpcReduction="1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&lt;optional&gt;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optional</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 maybe(</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hasValue</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hasValue</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optional</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&gt;{2} :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nullopt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err="1" smtClean="0">
                <a:solidFill>
                  <a:srgbClr val="0000FF"/>
                </a:solidFill>
                <a:latin typeface="Consolas" panose="020B0609020204030204" pitchFamily="49" charset="0"/>
              </a:rPr>
              <a:t>int</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main</a:t>
            </a:r>
            <a:r>
              <a:rPr lang="en-US" sz="1200" dirty="0" smtClean="0">
                <a:solidFill>
                  <a:srgbClr val="000000"/>
                </a:solidFill>
                <a:latin typeface="Consolas" panose="020B0609020204030204" pitchFamily="49" charset="0"/>
              </a:rPr>
              <a:t>()</a:t>
            </a:r>
            <a:r>
              <a:rPr lang="hr-HR"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auto</a:t>
            </a:r>
            <a:r>
              <a:rPr lang="en-US" sz="1200" dirty="0">
                <a:solidFill>
                  <a:srgbClr val="000000"/>
                </a:solidFill>
                <a:latin typeface="Consolas" panose="020B0609020204030204" pitchFamily="49" charset="0"/>
              </a:rPr>
              <a:t> value = maybe(</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auto</a:t>
            </a:r>
            <a:r>
              <a:rPr lang="en-US" sz="1200" dirty="0">
                <a:solidFill>
                  <a:srgbClr val="000000"/>
                </a:solidFill>
                <a:latin typeface="Consolas" panose="020B0609020204030204" pitchFamily="49" charset="0"/>
              </a:rPr>
              <a:t> empty = maybe(</a:t>
            </a:r>
            <a:r>
              <a:rPr lang="en-US" sz="1200" dirty="0">
                <a:solidFill>
                  <a:srgbClr val="0000FF"/>
                </a:solidFill>
                <a:latin typeface="Consolas" panose="020B0609020204030204" pitchFamily="49" charset="0"/>
              </a:rPr>
              <a:t>false</a:t>
            </a:r>
            <a:r>
              <a:rPr lang="en-US" sz="1200" dirty="0">
                <a:solidFill>
                  <a:srgbClr val="000000"/>
                </a:solidFill>
                <a:latin typeface="Consolas" panose="020B0609020204030204" pitchFamily="49" charset="0"/>
              </a:rPr>
              <a:t>);</a:t>
            </a:r>
          </a:p>
          <a:p>
            <a:endParaRPr lang="hr-HR" sz="1200" dirty="0" smtClean="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"value </a:t>
            </a:r>
            <a:r>
              <a:rPr lang="en-US" sz="1200" dirty="0" smtClean="0">
                <a:solidFill>
                  <a:srgbClr val="A31515"/>
                </a:solidFill>
                <a:latin typeface="Consolas" panose="020B0609020204030204" pitchFamily="49" charset="0"/>
              </a:rPr>
              <a:t>rec</a:t>
            </a:r>
            <a:r>
              <a:rPr lang="hr-HR" sz="1200" dirty="0" smtClean="0">
                <a:solidFill>
                  <a:srgbClr val="A31515"/>
                </a:solidFill>
                <a:latin typeface="Consolas" panose="020B0609020204030204" pitchFamily="49" charset="0"/>
              </a:rPr>
              <a:t>e</a:t>
            </a:r>
            <a:r>
              <a:rPr lang="en-US" sz="1200" dirty="0" err="1" smtClean="0">
                <a:solidFill>
                  <a:srgbClr val="A31515"/>
                </a:solidFill>
                <a:latin typeface="Consolas" panose="020B0609020204030204" pitchFamily="49" charset="0"/>
              </a:rPr>
              <a:t>ived</a:t>
            </a:r>
            <a:r>
              <a:rPr lang="en-US" sz="1200" dirty="0" smtClean="0">
                <a:solidFill>
                  <a:srgbClr val="A31515"/>
                </a:solidFill>
                <a:latin typeface="Consolas" panose="020B0609020204030204" pitchFamily="49" charset="0"/>
              </a:rPr>
              <a:t> </a:t>
            </a:r>
            <a:r>
              <a:rPr lang="en-US" sz="1200" dirty="0">
                <a:solidFill>
                  <a:srgbClr val="A31515"/>
                </a:solidFill>
                <a:latin typeface="Consolas" panose="020B0609020204030204" pitchFamily="49" charset="0"/>
              </a:rPr>
              <a:t>is: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value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empty.has_value</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100" dirty="0"/>
              <a:t> </a:t>
            </a:r>
            <a:r>
              <a:rPr lang="en-US" sz="1100" dirty="0" err="1"/>
              <a:t>std</a:t>
            </a:r>
            <a:r>
              <a:rPr lang="en-US" sz="1100" dirty="0"/>
              <a:t>::</a:t>
            </a:r>
            <a:r>
              <a:rPr lang="en-US" sz="1100" dirty="0" err="1"/>
              <a:t>cout</a:t>
            </a:r>
            <a:r>
              <a:rPr lang="en-US" sz="1100" dirty="0"/>
              <a:t> &lt;&lt; "value: " &lt;&lt; *empty &lt;&lt; </a:t>
            </a:r>
            <a:r>
              <a:rPr lang="en-US" sz="1100" dirty="0" err="1"/>
              <a:t>std</a:t>
            </a:r>
            <a:r>
              <a:rPr lang="en-US" sz="1100" dirty="0"/>
              <a:t>::</a:t>
            </a:r>
            <a:r>
              <a:rPr lang="en-US" sz="1100" dirty="0" err="1"/>
              <a:t>endl</a:t>
            </a:r>
            <a:r>
              <a:rPr lang="en-US" sz="1100" dirty="0" smtClean="0"/>
              <a:t>;</a:t>
            </a:r>
            <a:endParaRPr lang="hr-HR" sz="1100" dirty="0" smtClean="0"/>
          </a:p>
          <a:p>
            <a:r>
              <a:rPr lang="en-US" sz="1200" dirty="0" smtClean="0">
                <a:solidFill>
                  <a:srgbClr val="000000"/>
                </a:solidFill>
                <a:latin typeface="Consolas" panose="020B0609020204030204" pitchFamily="49" charset="0"/>
              </a:rPr>
              <a:t>  }</a:t>
            </a:r>
            <a:r>
              <a:rPr lang="hr-HR"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else</a:t>
            </a:r>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"empty variant"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33984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a:t>
            </a:r>
            <a:r>
              <a:rPr lang="hr-HR" dirty="0" smtClean="0"/>
              <a:t>td::any</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&lt;any&gt;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&lt;vector&gt;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any</a:t>
            </a:r>
            <a:r>
              <a:rPr lang="en-US" sz="1200" dirty="0">
                <a:solidFill>
                  <a:srgbClr val="000000"/>
                </a:solidFill>
                <a:latin typeface="Consolas" panose="020B0609020204030204" pitchFamily="49" charset="0"/>
              </a:rPr>
              <a:t>&gt; v;</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v.push_back</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"some string"</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v.push_back</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(3));</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v.push_back</a:t>
            </a:r>
            <a:r>
              <a:rPr lang="en-US" sz="1200" dirty="0">
                <a:solidFill>
                  <a:srgbClr val="000000"/>
                </a:solidFill>
                <a:latin typeface="Consolas" panose="020B0609020204030204" pitchFamily="49" charset="0"/>
              </a:rPr>
              <a:t>(3.3);</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any_cast</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&gt;(v</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0</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c_str</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any_cast</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&gt;(v</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1</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any_cast</a:t>
            </a:r>
            <a:r>
              <a:rPr lang="en-US" sz="1200" dirty="0">
                <a:solidFill>
                  <a:srgbClr val="000000"/>
                </a:solidFill>
                <a:latin typeface="Consolas" panose="020B0609020204030204" pitchFamily="49" charset="0"/>
              </a:rPr>
              <a:t>&lt;</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&gt;(v</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2</a:t>
            </a:r>
            <a:r>
              <a:rPr lang="en-US" sz="1200" dirty="0">
                <a:solidFill>
                  <a:srgbClr val="0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43127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C++ 14 Relaxed </a:t>
            </a:r>
            <a:r>
              <a:rPr lang="en-US" dirty="0" err="1"/>
              <a:t>constexpr</a:t>
            </a:r>
            <a:r>
              <a:rPr lang="en-US" dirty="0"/>
              <a:t> restrictions</a:t>
            </a:r>
          </a:p>
        </p:txBody>
      </p:sp>
      <p:sp>
        <p:nvSpPr>
          <p:cNvPr id="4" name="TextBox 3"/>
          <p:cNvSpPr txBox="1"/>
          <p:nvPr/>
        </p:nvSpPr>
        <p:spPr>
          <a:xfrm>
            <a:off x="685800" y="1828800"/>
            <a:ext cx="9067800" cy="2031325"/>
          </a:xfrm>
          <a:prstGeom prst="rect">
            <a:avLst/>
          </a:prstGeom>
          <a:noFill/>
        </p:spPr>
        <p:txBody>
          <a:bodyPr wrap="square" rtlCol="0">
            <a:spAutoFit/>
          </a:bodyPr>
          <a:lstStyle/>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Allow declarations within constexpr functions, other than</a:t>
            </a:r>
          </a:p>
          <a:p>
            <a:pPr marL="952485" lvl="1"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Static and thread_local variables</a:t>
            </a:r>
          </a:p>
          <a:p>
            <a:pPr marL="952485" lvl="1" indent="-342900">
              <a:buFont typeface="+mj-lt"/>
              <a:buAutoNum type="arabicPeriod"/>
            </a:pPr>
            <a:r>
              <a:rPr lang="hr-HR" sz="1800" dirty="0" smtClean="0">
                <a:latin typeface="Verdana" panose="020B0604030504040204" pitchFamily="34" charset="0"/>
                <a:ea typeface="Verdana" panose="020B0604030504040204" pitchFamily="34" charset="0"/>
                <a:cs typeface="Verdana" panose="020B0604030504040204" pitchFamily="34" charset="0"/>
              </a:rPr>
              <a:t>Uninitialized variables</a:t>
            </a:r>
          </a:p>
          <a:p>
            <a:pPr marL="342900" indent="-34290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Allow if and switch statements (but not goto)</a:t>
            </a:r>
          </a:p>
          <a:p>
            <a:pPr marL="342900" indent="-34290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Allow all looping statements</a:t>
            </a:r>
          </a:p>
          <a:p>
            <a:pPr marL="342900" indent="-34290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Allow mutation of objects whose liftime began within the constant expression functions.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80800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a:t>
            </a:r>
            <a:r>
              <a:rPr lang="hr-HR" dirty="0" smtClean="0"/>
              <a:t>td::any_cast – std::bad_any_cast</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&lt;any&gt;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&lt;string&gt;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using</a:t>
            </a:r>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namespace</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string_literals</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any</a:t>
            </a:r>
            <a:r>
              <a:rPr lang="en-US" sz="1200" dirty="0" smtClean="0">
                <a:solidFill>
                  <a:srgbClr val="000000"/>
                </a:solidFill>
                <a:latin typeface="Consolas" panose="020B0609020204030204" pitchFamily="49" charset="0"/>
              </a:rPr>
              <a:t> a = </a:t>
            </a:r>
            <a:r>
              <a:rPr lang="en-US" sz="1200" dirty="0" smtClean="0">
                <a:solidFill>
                  <a:srgbClr val="A31515"/>
                </a:solidFill>
                <a:latin typeface="Consolas" panose="020B0609020204030204" pitchFamily="49" charset="0"/>
              </a:rPr>
              <a:t>"Hello </a:t>
            </a:r>
            <a:r>
              <a:rPr lang="en-US" sz="1200" dirty="0" err="1" smtClean="0">
                <a:solidFill>
                  <a:srgbClr val="A31515"/>
                </a:solidFill>
                <a:latin typeface="Consolas" panose="020B0609020204030204" pitchFamily="49" charset="0"/>
              </a:rPr>
              <a:t>World"s</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try</a:t>
            </a:r>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any_cast</a:t>
            </a:r>
            <a:r>
              <a:rPr lang="en-US" sz="1200" dirty="0" smtClean="0">
                <a:solidFill>
                  <a:srgbClr val="000000"/>
                </a:solidFill>
                <a:latin typeface="Consolas" panose="020B0609020204030204" pitchFamily="49" charset="0"/>
              </a:rPr>
              <a:t>&lt;</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smtClean="0">
                <a:solidFill>
                  <a:srgbClr val="2B91AF"/>
                </a:solidFill>
                <a:latin typeface="Consolas" panose="020B0609020204030204" pitchFamily="49" charset="0"/>
              </a:rPr>
              <a:t>string</a:t>
            </a:r>
            <a:r>
              <a:rPr lang="en-US" sz="1200" dirty="0" smtClean="0">
                <a:solidFill>
                  <a:srgbClr val="000000"/>
                </a:solidFill>
                <a:latin typeface="Consolas" panose="020B0609020204030204" pitchFamily="49" charset="0"/>
              </a:rPr>
              <a:t>&amp;&gt;(a)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catch</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2B91AF"/>
                </a:solidFill>
                <a:latin typeface="Consolas" panose="020B0609020204030204" pitchFamily="49" charset="0"/>
              </a:rPr>
              <a:t>bad_any_cast</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const</a:t>
            </a:r>
            <a:r>
              <a:rPr lang="en-US" sz="1200" dirty="0" smtClean="0">
                <a:solidFill>
                  <a:srgbClr val="000000"/>
                </a:solidFill>
                <a:latin typeface="Consolas" panose="020B0609020204030204" pitchFamily="49" charset="0"/>
              </a:rPr>
              <a:t>&amp; ex) {</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cout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smtClean="0">
                <a:solidFill>
                  <a:srgbClr val="A31515"/>
                </a:solidFill>
                <a:latin typeface="Consolas" panose="020B0609020204030204" pitchFamily="49" charset="0"/>
              </a:rPr>
              <a:t>"</a:t>
            </a:r>
            <a:r>
              <a:rPr lang="en-US" sz="1200" dirty="0" err="1" smtClean="0">
                <a:solidFill>
                  <a:srgbClr val="A31515"/>
                </a:solidFill>
                <a:latin typeface="Consolas" panose="020B0609020204030204" pitchFamily="49" charset="0"/>
              </a:rPr>
              <a:t>std</a:t>
            </a:r>
            <a:r>
              <a:rPr lang="en-US" sz="1200" dirty="0" smtClean="0">
                <a:solidFill>
                  <a:srgbClr val="A31515"/>
                </a:solidFill>
                <a:latin typeface="Consolas" panose="020B0609020204030204" pitchFamily="49" charset="0"/>
              </a:rPr>
              <a:t>::</a:t>
            </a:r>
            <a:r>
              <a:rPr lang="en-US" sz="1200" dirty="0" err="1" smtClean="0">
                <a:solidFill>
                  <a:srgbClr val="A31515"/>
                </a:solidFill>
                <a:latin typeface="Consolas" panose="020B0609020204030204" pitchFamily="49" charset="0"/>
              </a:rPr>
              <a:t>bad_any_cast</a:t>
            </a:r>
            <a:r>
              <a:rPr lang="en-US" sz="1200" dirty="0" smtClean="0">
                <a:solidFill>
                  <a:srgbClr val="A31515"/>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ex.what</a:t>
            </a:r>
            <a:r>
              <a:rPr lang="en-US" sz="1200" dirty="0" smtClean="0">
                <a:solidFill>
                  <a:srgbClr val="000000"/>
                </a:solidFill>
                <a:latin typeface="Consolas" panose="020B0609020204030204" pitchFamily="49" charset="0"/>
              </a:rPr>
              <a:t>() </a:t>
            </a:r>
            <a:r>
              <a:rPr lang="en-US" sz="1200" dirty="0" smtClean="0">
                <a:solidFill>
                  <a:srgbClr val="008080"/>
                </a:solidFill>
                <a:latin typeface="Consolas" panose="020B0609020204030204" pitchFamily="49" charset="0"/>
              </a:rPr>
              <a:t>&lt;&lt;</a:t>
            </a:r>
            <a:r>
              <a:rPr lang="en-US" sz="1200" dirty="0" err="1" smtClean="0">
                <a:solidFill>
                  <a:srgbClr val="000000"/>
                </a:solidFill>
                <a:latin typeface="Consolas" panose="020B0609020204030204" pitchFamily="49" charset="0"/>
              </a:rPr>
              <a:t>std</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endl</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p>
          <a:p>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return</a:t>
            </a:r>
            <a:r>
              <a:rPr lang="en-US" sz="1200" dirty="0" smtClean="0">
                <a:solidFill>
                  <a:srgbClr val="000000"/>
                </a:solidFill>
                <a:latin typeface="Consolas" panose="020B0609020204030204" pitchFamily="49" charset="0"/>
              </a:rPr>
              <a:t> 0;</a:t>
            </a:r>
          </a:p>
          <a:p>
            <a:r>
              <a:rPr lang="en-US" sz="12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868544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a:t>
            </a:r>
            <a:r>
              <a:rPr lang="hr-HR" dirty="0" smtClean="0"/>
              <a:t>td::any – type and has_value propreties</a:t>
            </a:r>
            <a:endParaRPr lang="en-US" dirty="0"/>
          </a:p>
        </p:txBody>
      </p:sp>
      <p:sp>
        <p:nvSpPr>
          <p:cNvPr id="3" name="Content Placeholder 2"/>
          <p:cNvSpPr txBox="1">
            <a:spLocks/>
          </p:cNvSpPr>
          <p:nvPr/>
        </p:nvSpPr>
        <p:spPr>
          <a:xfrm>
            <a:off x="535960" y="1600200"/>
            <a:ext cx="8534400" cy="4572000"/>
          </a:xfrm>
          <a:prstGeom prst="rect">
            <a:avLst/>
          </a:prstGeom>
          <a:solidFill>
            <a:schemeClr val="bg2">
              <a:lumMod val="95000"/>
            </a:schemeClr>
          </a:solidFill>
        </p:spPr>
        <p:txBody>
          <a:bodyPr anchor="t">
            <a:norm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&lt;any&gt;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r>
              <a:rPr lang="en-US" sz="1200" dirty="0">
                <a:solidFill>
                  <a:srgbClr val="808080"/>
                </a:solidFill>
                <a:latin typeface="Consolas" panose="020B0609020204030204" pitchFamily="49" charset="0"/>
              </a:rPr>
              <a:t>#include</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&lt;string&gt;</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string_literals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any</a:t>
            </a:r>
            <a:r>
              <a:rPr lang="en-US" sz="1200" dirty="0">
                <a:solidFill>
                  <a:srgbClr val="000000"/>
                </a:solidFill>
                <a:latin typeface="Consolas" panose="020B0609020204030204" pitchFamily="49" charset="0"/>
              </a:rPr>
              <a:t> empty;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any</a:t>
            </a:r>
            <a:r>
              <a:rPr lang="en-US" sz="1200" dirty="0">
                <a:solidFill>
                  <a:srgbClr val="000000"/>
                </a:solidFill>
                <a:latin typeface="Consolas" panose="020B0609020204030204" pitchFamily="49" charset="0"/>
              </a:rPr>
              <a:t> a = </a:t>
            </a:r>
            <a:r>
              <a:rPr lang="en-US" sz="1200" dirty="0">
                <a:solidFill>
                  <a:srgbClr val="A31515"/>
                </a:solidFill>
                <a:latin typeface="Consolas" panose="020B0609020204030204" pitchFamily="49" charset="0"/>
              </a:rPr>
              <a:t>"Hello </a:t>
            </a:r>
            <a:r>
              <a:rPr lang="en-US" sz="1200" dirty="0" err="1">
                <a:solidFill>
                  <a:srgbClr val="A31515"/>
                </a:solidFill>
                <a:latin typeface="Consolas" panose="020B0609020204030204" pitchFamily="49" charset="0"/>
              </a:rPr>
              <a:t>World"s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empty.has_value</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"any empty is </a:t>
            </a:r>
            <a:r>
              <a:rPr lang="en-US" sz="1200" dirty="0" err="1">
                <a:solidFill>
                  <a:srgbClr val="A31515"/>
                </a:solidFill>
                <a:latin typeface="Consolas" panose="020B0609020204030204" pitchFamily="49" charset="0"/>
              </a:rPr>
              <a:t>actualy</a:t>
            </a:r>
            <a:r>
              <a:rPr lang="en-US" sz="1200" dirty="0">
                <a:solidFill>
                  <a:srgbClr val="A31515"/>
                </a:solidFill>
                <a:latin typeface="Consolas" panose="020B0609020204030204" pitchFamily="49" charset="0"/>
              </a:rPr>
              <a:t> empty\n"</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a.type</a:t>
            </a:r>
            <a:r>
              <a:rPr lang="en-US" sz="1200" dirty="0">
                <a:solidFill>
                  <a:srgbClr val="000000"/>
                </a:solidFill>
                <a:latin typeface="Consolas" panose="020B0609020204030204" pitchFamily="49" charset="0"/>
              </a:rPr>
              <a:t>().name()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if any is empty type returns </a:t>
            </a:r>
            <a:r>
              <a:rPr lang="en-US" sz="1200" dirty="0" err="1">
                <a:solidFill>
                  <a:srgbClr val="008000"/>
                </a:solidFill>
                <a:latin typeface="Consolas" panose="020B0609020204030204" pitchFamily="49" charset="0"/>
              </a:rPr>
              <a:t>std</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type_info</a:t>
            </a:r>
            <a:r>
              <a:rPr lang="en-US" sz="1200" dirty="0">
                <a:solidFill>
                  <a:srgbClr val="008000"/>
                </a:solidFill>
                <a:latin typeface="Consolas" panose="020B0609020204030204" pitchFamily="49" charset="0"/>
              </a:rPr>
              <a:t> of </a:t>
            </a:r>
            <a:r>
              <a:rPr lang="en-US" sz="1200" dirty="0" err="1">
                <a:solidFill>
                  <a:srgbClr val="008000"/>
                </a:solidFill>
                <a:latin typeface="Consolas" panose="020B0609020204030204" pitchFamily="49" charset="0"/>
              </a:rPr>
              <a:t>typeid</a:t>
            </a:r>
            <a:r>
              <a:rPr lang="en-US" sz="1200" dirty="0">
                <a:solidFill>
                  <a:srgbClr val="008000"/>
                </a:solidFill>
                <a:latin typeface="Consolas" panose="020B0609020204030204" pitchFamily="49" charset="0"/>
              </a:rPr>
              <a:t>(void)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0;</a:t>
            </a:r>
          </a:p>
          <a:p>
            <a:r>
              <a:rPr lang="en-US" sz="12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37707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a:t>
            </a:r>
            <a:r>
              <a:rPr lang="hr-HR" dirty="0" smtClean="0"/>
              <a:t>td::variant – motivating example</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3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&lt;variant&gt;</a:t>
            </a:r>
            <a:endParaRPr lang="en-US" sz="3600">
              <a:solidFill>
                <a:srgbClr val="000000"/>
              </a:solidFill>
              <a:latin typeface="Consolas" panose="020B0609020204030204" pitchFamily="49" charset="0"/>
            </a:endParaRPr>
          </a:p>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&lt;iostream&gt;</a:t>
            </a:r>
            <a:endParaRPr lang="en-US" sz="3600">
              <a:solidFill>
                <a:srgbClr val="000000"/>
              </a:solidFill>
              <a:latin typeface="Consolas" panose="020B0609020204030204" pitchFamily="49" charset="0"/>
            </a:endParaRPr>
          </a:p>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&lt;string&gt;</a:t>
            </a:r>
            <a:endParaRPr lang="en-US" sz="3600">
              <a:solidFill>
                <a:srgbClr val="000000"/>
              </a:solidFill>
              <a:latin typeface="Consolas" panose="020B0609020204030204" pitchFamily="49" charset="0"/>
            </a:endParaRPr>
          </a:p>
          <a:p>
            <a:endParaRPr lang="en-US" sz="3600">
              <a:solidFill>
                <a:srgbClr val="000000"/>
              </a:solidFill>
              <a:latin typeface="Consolas" panose="020B0609020204030204" pitchFamily="49" charset="0"/>
            </a:endParaRPr>
          </a:p>
          <a:p>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main()</a:t>
            </a:r>
          </a:p>
          <a:p>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variant</a:t>
            </a:r>
            <a:r>
              <a:rPr lang="en-US" sz="3600">
                <a:solidFill>
                  <a:srgbClr val="000000"/>
                </a:solidFill>
                <a:latin typeface="Consolas" panose="020B0609020204030204" pitchFamily="49" charset="0"/>
              </a:rPr>
              <a:t>&lt;</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double</a:t>
            </a:r>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string</a:t>
            </a:r>
            <a:r>
              <a:rPr lang="en-US" sz="3600">
                <a:solidFill>
                  <a:srgbClr val="000000"/>
                </a:solidFill>
                <a:latin typeface="Consolas" panose="020B0609020204030204" pitchFamily="49" charset="0"/>
              </a:rPr>
              <a:t>&gt; v;</a:t>
            </a:r>
          </a:p>
          <a:p>
            <a:r>
              <a:rPr lang="en-US" sz="3600">
                <a:solidFill>
                  <a:srgbClr val="000000"/>
                </a:solidFill>
                <a:latin typeface="Consolas" panose="020B0609020204030204" pitchFamily="49" charset="0"/>
              </a:rPr>
              <a:t>  v </a:t>
            </a:r>
            <a:r>
              <a:rPr lang="en-US" sz="3600">
                <a:solidFill>
                  <a:srgbClr val="008080"/>
                </a:solidFill>
                <a:latin typeface="Consolas" panose="020B0609020204030204" pitchFamily="49" charset="0"/>
              </a:rPr>
              <a:t>=</a:t>
            </a:r>
            <a:r>
              <a:rPr lang="en-US" sz="3600">
                <a:solidFill>
                  <a:srgbClr val="000000"/>
                </a:solidFill>
                <a:latin typeface="Consolas" panose="020B0609020204030204" pitchFamily="49" charset="0"/>
              </a:rPr>
              <a:t> 2;</a:t>
            </a:r>
          </a:p>
          <a:p>
            <a:r>
              <a:rPr lang="en-US" sz="3600">
                <a:solidFill>
                  <a:srgbClr val="000000"/>
                </a:solidFill>
                <a:latin typeface="Consolas" panose="020B0609020204030204" pitchFamily="49" charset="0"/>
              </a:rPr>
              <a:t>  std::cout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std::get&lt;</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&gt;(v)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std::endl;</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try</a:t>
            </a:r>
            <a:endParaRPr lang="en-US" sz="3600">
              <a:solidFill>
                <a:srgbClr val="000000"/>
              </a:solidFill>
              <a:latin typeface="Consolas" panose="020B0609020204030204" pitchFamily="49" charset="0"/>
            </a:endParaRPr>
          </a:p>
          <a:p>
            <a:r>
              <a:rPr lang="en-US" sz="3600">
                <a:solidFill>
                  <a:srgbClr val="000000"/>
                </a:solidFill>
                <a:latin typeface="Consolas" panose="020B0609020204030204" pitchFamily="49" charset="0"/>
              </a:rPr>
              <a:t>  {</a:t>
            </a:r>
          </a:p>
          <a:p>
            <a:r>
              <a:rPr lang="en-US" sz="3600">
                <a:solidFill>
                  <a:srgbClr val="000000"/>
                </a:solidFill>
                <a:latin typeface="Consolas" panose="020B0609020204030204" pitchFamily="49" charset="0"/>
              </a:rPr>
              <a:t>    std::cout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std::get&lt;std::</a:t>
            </a:r>
            <a:r>
              <a:rPr lang="en-US" sz="3600">
                <a:solidFill>
                  <a:srgbClr val="2B91AF"/>
                </a:solidFill>
                <a:latin typeface="Consolas" panose="020B0609020204030204" pitchFamily="49" charset="0"/>
              </a:rPr>
              <a:t>string</a:t>
            </a:r>
            <a:r>
              <a:rPr lang="en-US" sz="3600">
                <a:solidFill>
                  <a:srgbClr val="000000"/>
                </a:solidFill>
                <a:latin typeface="Consolas" panose="020B0609020204030204" pitchFamily="49" charset="0"/>
              </a:rPr>
              <a:t>&gt;(v)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std::endl;</a:t>
            </a:r>
          </a:p>
          <a:p>
            <a:r>
              <a:rPr lang="en-US" sz="3600">
                <a:solidFill>
                  <a:srgbClr val="000000"/>
                </a:solidFill>
                <a:latin typeface="Consolas" panose="020B0609020204030204" pitchFamily="49" charset="0"/>
              </a:rPr>
              <a:t>  } </a:t>
            </a:r>
            <a:r>
              <a:rPr lang="en-US" sz="3600">
                <a:solidFill>
                  <a:srgbClr val="0000FF"/>
                </a:solidFill>
                <a:latin typeface="Consolas" panose="020B0609020204030204" pitchFamily="49" charset="0"/>
              </a:rPr>
              <a:t>catch</a:t>
            </a:r>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bad_variant_access</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const</a:t>
            </a:r>
            <a:r>
              <a:rPr lang="en-US" sz="3600">
                <a:solidFill>
                  <a:srgbClr val="000000"/>
                </a:solidFill>
                <a:latin typeface="Consolas" panose="020B0609020204030204" pitchFamily="49" charset="0"/>
              </a:rPr>
              <a:t>&amp; e) {</a:t>
            </a:r>
          </a:p>
          <a:p>
            <a:r>
              <a:rPr lang="en-US" sz="3600">
                <a:solidFill>
                  <a:srgbClr val="000000"/>
                </a:solidFill>
                <a:latin typeface="Consolas" panose="020B0609020204030204" pitchFamily="49" charset="0"/>
              </a:rPr>
              <a:t>    std::cerr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"unable to access string from variant: "</a:t>
            </a:r>
            <a:r>
              <a:rPr lang="en-US" sz="3600">
                <a:solidFill>
                  <a:srgbClr val="000000"/>
                </a:solidFill>
                <a:latin typeface="Consolas" panose="020B0609020204030204" pitchFamily="49" charset="0"/>
              </a:rPr>
              <a: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e.what()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'\n'</a:t>
            </a:r>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return</a:t>
            </a:r>
            <a:r>
              <a:rPr lang="en-US" sz="3600">
                <a:solidFill>
                  <a:srgbClr val="000000"/>
                </a:solidFill>
                <a:latin typeface="Consolas" panose="020B0609020204030204" pitchFamily="49" charset="0"/>
              </a:rPr>
              <a:t> 0;</a:t>
            </a:r>
          </a:p>
          <a:p>
            <a:r>
              <a:rPr lang="en-US" sz="360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268534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a:t>
            </a:r>
            <a:r>
              <a:rPr lang="hr-HR" dirty="0" smtClean="0"/>
              <a:t>td::variant – motivating example</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3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&lt;variant&gt;</a:t>
            </a:r>
            <a:endParaRPr lang="en-US" sz="3600">
              <a:solidFill>
                <a:srgbClr val="000000"/>
              </a:solidFill>
              <a:latin typeface="Consolas" panose="020B0609020204030204" pitchFamily="49" charset="0"/>
            </a:endParaRPr>
          </a:p>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&lt;iostream&gt;</a:t>
            </a:r>
            <a:endParaRPr lang="en-US" sz="3600">
              <a:solidFill>
                <a:srgbClr val="000000"/>
              </a:solidFill>
              <a:latin typeface="Consolas" panose="020B0609020204030204" pitchFamily="49" charset="0"/>
            </a:endParaRPr>
          </a:p>
          <a:p>
            <a:r>
              <a:rPr lang="en-US" sz="3600">
                <a:solidFill>
                  <a:srgbClr val="808080"/>
                </a:solidFill>
                <a:latin typeface="Consolas" panose="020B0609020204030204" pitchFamily="49" charset="0"/>
              </a:rPr>
              <a:t>#include</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&lt;string&gt;</a:t>
            </a:r>
            <a:endParaRPr lang="en-US" sz="3600">
              <a:solidFill>
                <a:srgbClr val="000000"/>
              </a:solidFill>
              <a:latin typeface="Consolas" panose="020B0609020204030204" pitchFamily="49" charset="0"/>
            </a:endParaRPr>
          </a:p>
          <a:p>
            <a:endParaRPr lang="en-US" sz="3600">
              <a:solidFill>
                <a:srgbClr val="000000"/>
              </a:solidFill>
              <a:latin typeface="Consolas" panose="020B0609020204030204" pitchFamily="49" charset="0"/>
            </a:endParaRPr>
          </a:p>
          <a:p>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main()</a:t>
            </a:r>
          </a:p>
          <a:p>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variant</a:t>
            </a:r>
            <a:r>
              <a:rPr lang="en-US" sz="3600">
                <a:solidFill>
                  <a:srgbClr val="000000"/>
                </a:solidFill>
                <a:latin typeface="Consolas" panose="020B0609020204030204" pitchFamily="49" charset="0"/>
              </a:rPr>
              <a:t>&lt;</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double</a:t>
            </a:r>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string</a:t>
            </a:r>
            <a:r>
              <a:rPr lang="en-US" sz="3600">
                <a:solidFill>
                  <a:srgbClr val="000000"/>
                </a:solidFill>
                <a:latin typeface="Consolas" panose="020B0609020204030204" pitchFamily="49" charset="0"/>
              </a:rPr>
              <a:t>&gt; v;</a:t>
            </a:r>
          </a:p>
          <a:p>
            <a:r>
              <a:rPr lang="en-US" sz="3600">
                <a:solidFill>
                  <a:srgbClr val="000000"/>
                </a:solidFill>
                <a:latin typeface="Consolas" panose="020B0609020204030204" pitchFamily="49" charset="0"/>
              </a:rPr>
              <a:t>  v </a:t>
            </a:r>
            <a:r>
              <a:rPr lang="en-US" sz="3600">
                <a:solidFill>
                  <a:srgbClr val="008080"/>
                </a:solidFill>
                <a:latin typeface="Consolas" panose="020B0609020204030204" pitchFamily="49" charset="0"/>
              </a:rPr>
              <a:t>=</a:t>
            </a:r>
            <a:r>
              <a:rPr lang="en-US" sz="3600">
                <a:solidFill>
                  <a:srgbClr val="000000"/>
                </a:solidFill>
                <a:latin typeface="Consolas" panose="020B0609020204030204" pitchFamily="49" charset="0"/>
              </a:rPr>
              <a:t> 2;</a:t>
            </a:r>
          </a:p>
          <a:p>
            <a:r>
              <a:rPr lang="en-US" sz="3600">
                <a:solidFill>
                  <a:srgbClr val="000000"/>
                </a:solidFill>
                <a:latin typeface="Consolas" panose="020B0609020204030204" pitchFamily="49" charset="0"/>
              </a:rPr>
              <a:t>  std::cout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std::get&lt;</a:t>
            </a:r>
            <a:r>
              <a:rPr lang="en-US" sz="3600">
                <a:solidFill>
                  <a:srgbClr val="0000FF"/>
                </a:solidFill>
                <a:latin typeface="Consolas" panose="020B0609020204030204" pitchFamily="49" charset="0"/>
              </a:rPr>
              <a:t>int</a:t>
            </a:r>
            <a:r>
              <a:rPr lang="en-US" sz="3600">
                <a:solidFill>
                  <a:srgbClr val="000000"/>
                </a:solidFill>
                <a:latin typeface="Consolas" panose="020B0609020204030204" pitchFamily="49" charset="0"/>
              </a:rPr>
              <a:t>&gt;(v)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std::endl;</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try</a:t>
            </a:r>
            <a:endParaRPr lang="en-US" sz="3600">
              <a:solidFill>
                <a:srgbClr val="000000"/>
              </a:solidFill>
              <a:latin typeface="Consolas" panose="020B0609020204030204" pitchFamily="49" charset="0"/>
            </a:endParaRPr>
          </a:p>
          <a:p>
            <a:r>
              <a:rPr lang="en-US" sz="3600">
                <a:solidFill>
                  <a:srgbClr val="000000"/>
                </a:solidFill>
                <a:latin typeface="Consolas" panose="020B0609020204030204" pitchFamily="49" charset="0"/>
              </a:rPr>
              <a:t>  {</a:t>
            </a:r>
          </a:p>
          <a:p>
            <a:r>
              <a:rPr lang="en-US" sz="3600">
                <a:solidFill>
                  <a:srgbClr val="000000"/>
                </a:solidFill>
                <a:latin typeface="Consolas" panose="020B0609020204030204" pitchFamily="49" charset="0"/>
              </a:rPr>
              <a:t>    std::cout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std::get&lt;std::</a:t>
            </a:r>
            <a:r>
              <a:rPr lang="en-US" sz="3600">
                <a:solidFill>
                  <a:srgbClr val="2B91AF"/>
                </a:solidFill>
                <a:latin typeface="Consolas" panose="020B0609020204030204" pitchFamily="49" charset="0"/>
              </a:rPr>
              <a:t>string</a:t>
            </a:r>
            <a:r>
              <a:rPr lang="en-US" sz="3600">
                <a:solidFill>
                  <a:srgbClr val="000000"/>
                </a:solidFill>
                <a:latin typeface="Consolas" panose="020B0609020204030204" pitchFamily="49" charset="0"/>
              </a:rPr>
              <a:t>&gt;(v)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std::endl;</a:t>
            </a:r>
          </a:p>
          <a:p>
            <a:r>
              <a:rPr lang="en-US" sz="3600">
                <a:solidFill>
                  <a:srgbClr val="000000"/>
                </a:solidFill>
                <a:latin typeface="Consolas" panose="020B0609020204030204" pitchFamily="49" charset="0"/>
              </a:rPr>
              <a:t>  } </a:t>
            </a:r>
            <a:r>
              <a:rPr lang="en-US" sz="3600">
                <a:solidFill>
                  <a:srgbClr val="0000FF"/>
                </a:solidFill>
                <a:latin typeface="Consolas" panose="020B0609020204030204" pitchFamily="49" charset="0"/>
              </a:rPr>
              <a:t>catch</a:t>
            </a:r>
            <a:r>
              <a:rPr lang="en-US" sz="3600">
                <a:solidFill>
                  <a:srgbClr val="000000"/>
                </a:solidFill>
                <a:latin typeface="Consolas" panose="020B0609020204030204" pitchFamily="49" charset="0"/>
              </a:rPr>
              <a:t> (std::</a:t>
            </a:r>
            <a:r>
              <a:rPr lang="en-US" sz="3600">
                <a:solidFill>
                  <a:srgbClr val="2B91AF"/>
                </a:solidFill>
                <a:latin typeface="Consolas" panose="020B0609020204030204" pitchFamily="49" charset="0"/>
              </a:rPr>
              <a:t>bad_variant_access</a:t>
            </a:r>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const</a:t>
            </a:r>
            <a:r>
              <a:rPr lang="en-US" sz="3600">
                <a:solidFill>
                  <a:srgbClr val="000000"/>
                </a:solidFill>
                <a:latin typeface="Consolas" panose="020B0609020204030204" pitchFamily="49" charset="0"/>
              </a:rPr>
              <a:t>&amp; e) {</a:t>
            </a:r>
          </a:p>
          <a:p>
            <a:r>
              <a:rPr lang="en-US" sz="3600">
                <a:solidFill>
                  <a:srgbClr val="000000"/>
                </a:solidFill>
                <a:latin typeface="Consolas" panose="020B0609020204030204" pitchFamily="49" charset="0"/>
              </a:rPr>
              <a:t>    std::cerr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"unable to access string from variant: "</a:t>
            </a:r>
            <a:r>
              <a:rPr lang="en-US" sz="3600">
                <a:solidFill>
                  <a:srgbClr val="000000"/>
                </a:solidFill>
                <a:latin typeface="Consolas" panose="020B0609020204030204" pitchFamily="49" charset="0"/>
              </a:rPr>
              <a: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e.what() </a:t>
            </a:r>
            <a:r>
              <a:rPr lang="en-US" sz="3600">
                <a:solidFill>
                  <a:srgbClr val="008080"/>
                </a:solidFill>
                <a:latin typeface="Consolas" panose="020B0609020204030204" pitchFamily="49" charset="0"/>
              </a:rPr>
              <a:t>&lt;&lt;</a:t>
            </a:r>
            <a:r>
              <a:rPr lang="en-US" sz="3600">
                <a:solidFill>
                  <a:srgbClr val="000000"/>
                </a:solidFill>
                <a:latin typeface="Consolas" panose="020B0609020204030204" pitchFamily="49" charset="0"/>
              </a:rPr>
              <a:t> </a:t>
            </a:r>
            <a:r>
              <a:rPr lang="en-US" sz="3600">
                <a:solidFill>
                  <a:srgbClr val="A31515"/>
                </a:solidFill>
                <a:latin typeface="Consolas" panose="020B0609020204030204" pitchFamily="49" charset="0"/>
              </a:rPr>
              <a:t>'\n'</a:t>
            </a:r>
            <a:r>
              <a:rPr lang="en-US" sz="3600">
                <a:solidFill>
                  <a:srgbClr val="000000"/>
                </a:solidFill>
                <a:latin typeface="Consolas" panose="020B0609020204030204" pitchFamily="49" charset="0"/>
              </a:rPr>
              <a:t>;</a:t>
            </a:r>
          </a:p>
          <a:p>
            <a:r>
              <a:rPr lang="en-US" sz="3600">
                <a:solidFill>
                  <a:srgbClr val="000000"/>
                </a:solidFill>
                <a:latin typeface="Consolas" panose="020B0609020204030204" pitchFamily="49" charset="0"/>
              </a:rPr>
              <a:t>  }</a:t>
            </a:r>
          </a:p>
          <a:p>
            <a:r>
              <a:rPr lang="en-US" sz="3600">
                <a:solidFill>
                  <a:srgbClr val="000000"/>
                </a:solidFill>
                <a:latin typeface="Consolas" panose="020B0609020204030204" pitchFamily="49" charset="0"/>
              </a:rPr>
              <a:t>  </a:t>
            </a:r>
            <a:r>
              <a:rPr lang="en-US" sz="3600">
                <a:solidFill>
                  <a:srgbClr val="0000FF"/>
                </a:solidFill>
                <a:latin typeface="Consolas" panose="020B0609020204030204" pitchFamily="49" charset="0"/>
              </a:rPr>
              <a:t>return</a:t>
            </a:r>
            <a:r>
              <a:rPr lang="en-US" sz="3600">
                <a:solidFill>
                  <a:srgbClr val="000000"/>
                </a:solidFill>
                <a:latin typeface="Consolas" panose="020B0609020204030204" pitchFamily="49" charset="0"/>
              </a:rPr>
              <a:t> 0;</a:t>
            </a:r>
          </a:p>
          <a:p>
            <a:r>
              <a:rPr lang="en-US" sz="360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792863" y="990600"/>
            <a:ext cx="6487430" cy="3305636"/>
          </a:xfrm>
          <a:prstGeom prst="rect">
            <a:avLst/>
          </a:prstGeom>
        </p:spPr>
      </p:pic>
    </p:spTree>
    <p:extLst>
      <p:ext uri="{BB962C8B-B14F-4D97-AF65-F5344CB8AC3E}">
        <p14:creationId xmlns:p14="http://schemas.microsoft.com/office/powerpoint/2010/main" val="42803705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a:t>
            </a:r>
            <a:r>
              <a:rPr lang="hr-HR" dirty="0" smtClean="0"/>
              <a:t>variant - visiting</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2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&lt;variant&gt;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a:solidFill>
                  <a:srgbClr val="0000FF"/>
                </a:solidFill>
                <a:latin typeface="Consolas" panose="020B0609020204030204" pitchFamily="49" charset="0"/>
              </a:rPr>
              <a:t>struct</a:t>
            </a:r>
            <a:r>
              <a:rPr lang="en-US" sz="3600" dirty="0">
                <a:solidFill>
                  <a:srgbClr val="000000"/>
                </a:solidFill>
                <a:latin typeface="Consolas" panose="020B0609020204030204" pitchFamily="49" charset="0"/>
              </a:rPr>
              <a:t> </a:t>
            </a:r>
            <a:r>
              <a:rPr lang="en-US" sz="3600" dirty="0" err="1" smtClean="0">
                <a:solidFill>
                  <a:srgbClr val="2B91AF"/>
                </a:solidFill>
                <a:latin typeface="Consolas" panose="020B0609020204030204" pitchFamily="49" charset="0"/>
              </a:rPr>
              <a:t>variant_print</a:t>
            </a:r>
            <a:r>
              <a:rPr lang="hr-HR" sz="3600" dirty="0" smtClean="0">
                <a:solidFill>
                  <a:srgbClr val="2B91AF"/>
                </a:solidFill>
                <a:latin typeface="Consolas" panose="020B0609020204030204" pitchFamily="49" charset="0"/>
              </a:rPr>
              <a:t> </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variant_print</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ostream</a:t>
            </a:r>
            <a:r>
              <a:rPr lang="en-US" sz="3600" dirty="0">
                <a:solidFill>
                  <a:srgbClr val="000000"/>
                </a:solidFill>
                <a:latin typeface="Consolas" panose="020B0609020204030204" pitchFamily="49" charset="0"/>
              </a:rPr>
              <a:t>&amp; </a:t>
            </a:r>
            <a:r>
              <a:rPr lang="en-US" sz="3600" dirty="0" err="1">
                <a:solidFill>
                  <a:srgbClr val="808080"/>
                </a:solidFill>
                <a:latin typeface="Consolas" panose="020B0609020204030204" pitchFamily="49" charset="0"/>
              </a:rPr>
              <a:t>os</a:t>
            </a:r>
            <a:r>
              <a:rPr lang="en-US" sz="3600" dirty="0">
                <a:solidFill>
                  <a:srgbClr val="000000"/>
                </a:solidFill>
                <a:latin typeface="Consolas" panose="020B0609020204030204" pitchFamily="49" charset="0"/>
              </a:rPr>
              <a:t>) : </a:t>
            </a:r>
            <a:r>
              <a:rPr lang="en-US" sz="3600" dirty="0" err="1">
                <a:solidFill>
                  <a:srgbClr val="000000"/>
                </a:solidFill>
                <a:latin typeface="Consolas" panose="020B0609020204030204" pitchFamily="49" charset="0"/>
              </a:rPr>
              <a:t>m_os</a:t>
            </a:r>
            <a:r>
              <a:rPr lang="en-US" sz="3600" dirty="0">
                <a:solidFill>
                  <a:srgbClr val="000000"/>
                </a:solidFill>
                <a:latin typeface="Consolas" panose="020B0609020204030204" pitchFamily="49" charset="0"/>
              </a:rPr>
              <a:t>(</a:t>
            </a:r>
            <a:r>
              <a:rPr lang="en-US" sz="3600" dirty="0" err="1">
                <a:solidFill>
                  <a:srgbClr val="808080"/>
                </a:solidFill>
                <a:latin typeface="Consolas" panose="020B0609020204030204" pitchFamily="49" charset="0"/>
              </a:rPr>
              <a:t>os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operator()</a:t>
            </a:r>
            <a:r>
              <a:rPr lang="en-US" sz="3600" dirty="0">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i</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 { </a:t>
            </a:r>
            <a:r>
              <a:rPr lang="en-US" sz="3600" dirty="0" err="1">
                <a:solidFill>
                  <a:srgbClr val="000000"/>
                </a:solidFill>
                <a:latin typeface="Consolas" panose="020B0609020204030204" pitchFamily="49" charset="0"/>
              </a:rPr>
              <a:t>m_os</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i</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operator()</a:t>
            </a:r>
            <a:r>
              <a:rPr lang="en-US" sz="3600" dirty="0">
                <a:solidFill>
                  <a:srgbClr val="000000"/>
                </a:solidFill>
                <a:latin typeface="Consolas" panose="020B0609020204030204" pitchFamily="49" charset="0"/>
              </a:rPr>
              <a:t>(</a:t>
            </a:r>
            <a:r>
              <a:rPr lang="en-US" sz="3600" dirty="0">
                <a:solidFill>
                  <a:srgbClr val="0000FF"/>
                </a:solidFill>
                <a:latin typeface="Consolas" panose="020B0609020204030204" pitchFamily="49" charset="0"/>
              </a:rPr>
              <a:t>double</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d</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 { </a:t>
            </a:r>
            <a:r>
              <a:rPr lang="en-US" sz="3600" dirty="0" err="1">
                <a:solidFill>
                  <a:srgbClr val="000000"/>
                </a:solidFill>
                <a:latin typeface="Consolas" panose="020B0609020204030204" pitchFamily="49" charset="0"/>
              </a:rPr>
              <a:t>m_os</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d</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operator()</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&amp;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 { </a:t>
            </a:r>
            <a:r>
              <a:rPr lang="en-US" sz="3600" dirty="0" err="1">
                <a:solidFill>
                  <a:srgbClr val="000000"/>
                </a:solidFill>
                <a:latin typeface="Consolas" panose="020B0609020204030204" pitchFamily="49" charset="0"/>
              </a:rPr>
              <a:t>m_os</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ostream</a:t>
            </a:r>
            <a:r>
              <a:rPr lang="en-US" sz="3600" dirty="0">
                <a:solidFill>
                  <a:srgbClr val="000000"/>
                </a:solidFill>
                <a:latin typeface="Consolas" panose="020B0609020204030204" pitchFamily="49" charset="0"/>
              </a:rPr>
              <a:t>&amp; </a:t>
            </a:r>
            <a:r>
              <a:rPr lang="en-US" sz="3600" dirty="0" err="1">
                <a:solidFill>
                  <a:srgbClr val="000000"/>
                </a:solidFill>
                <a:latin typeface="Consolas" panose="020B0609020204030204" pitchFamily="49" charset="0"/>
              </a:rPr>
              <a:t>m_os</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hr-HR" sz="3600" dirty="0" smtClean="0">
              <a:solidFill>
                <a:srgbClr val="0000FF"/>
              </a:solidFill>
              <a:latin typeface="Consolas" panose="020B0609020204030204" pitchFamily="49" charset="0"/>
            </a:endParaRPr>
          </a:p>
          <a:p>
            <a:r>
              <a:rPr lang="en-US" sz="3600" dirty="0" err="1" smtClean="0">
                <a:solidFill>
                  <a:srgbClr val="0000FF"/>
                </a:solidFill>
                <a:latin typeface="Consolas" panose="020B0609020204030204" pitchFamily="49" charset="0"/>
              </a:rPr>
              <a:t>int</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main</a:t>
            </a:r>
            <a:r>
              <a:rPr lang="en-US" sz="3600" dirty="0" smtClean="0">
                <a:solidFill>
                  <a:srgbClr val="000000"/>
                </a:solidFill>
                <a:latin typeface="Consolas" panose="020B0609020204030204" pitchFamily="49" charset="0"/>
              </a:rPr>
              <a:t>()</a:t>
            </a:r>
            <a:r>
              <a:rPr lang="hr-HR" sz="3600" dirty="0" smtClean="0">
                <a:solidFill>
                  <a:srgbClr val="000000"/>
                </a:solidFill>
                <a:latin typeface="Consolas" panose="020B0609020204030204" pitchFamily="49" charset="0"/>
              </a:rPr>
              <a:t> </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variant</a:t>
            </a:r>
            <a:r>
              <a:rPr lang="en-US" sz="3600" dirty="0">
                <a:solidFill>
                  <a:srgbClr val="000000"/>
                </a:solidFill>
                <a:latin typeface="Consolas" panose="020B0609020204030204" pitchFamily="49" charset="0"/>
              </a:rPr>
              <a:t>&lt;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double</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&gt; v;</a:t>
            </a:r>
          </a:p>
          <a:p>
            <a:r>
              <a:rPr lang="en-US" sz="3600" dirty="0">
                <a:solidFill>
                  <a:srgbClr val="000000"/>
                </a:solidFill>
                <a:latin typeface="Consolas" panose="020B0609020204030204" pitchFamily="49" charset="0"/>
              </a:rPr>
              <a:t>  v </a:t>
            </a:r>
            <a:r>
              <a:rPr lang="en-US" sz="3600" dirty="0">
                <a:solidFill>
                  <a:srgbClr val="008080"/>
                </a:solidFill>
                <a:latin typeface="Consolas" panose="020B0609020204030204" pitchFamily="49" charset="0"/>
              </a:rPr>
              <a:t>=</a:t>
            </a:r>
            <a:r>
              <a:rPr lang="en-US" sz="3600" dirty="0">
                <a:solidFill>
                  <a:srgbClr val="000000"/>
                </a:solidFill>
                <a:latin typeface="Consolas" panose="020B0609020204030204" pitchFamily="49" charset="0"/>
              </a:rPr>
              <a:t> 2;</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::visit(</a:t>
            </a:r>
            <a:r>
              <a:rPr lang="en-US" sz="3600" dirty="0" err="1">
                <a:solidFill>
                  <a:srgbClr val="2B91AF"/>
                </a:solidFill>
                <a:latin typeface="Consolas" panose="020B0609020204030204" pitchFamily="49" charset="0"/>
              </a:rPr>
              <a:t>variant_print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 , v);</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'\n'</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030940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a:t>
            </a:r>
            <a:r>
              <a:rPr lang="hr-HR" dirty="0" smtClean="0"/>
              <a:t>variant – visiting with lambda</a:t>
            </a:r>
            <a:endParaRPr lang="en-US" dirty="0"/>
          </a:p>
        </p:txBody>
      </p:sp>
      <p:sp>
        <p:nvSpPr>
          <p:cNvPr id="3" name="Content Placeholder 2"/>
          <p:cNvSpPr txBox="1">
            <a:spLocks/>
          </p:cNvSpPr>
          <p:nvPr/>
        </p:nvSpPr>
        <p:spPr>
          <a:xfrm>
            <a:off x="630000" y="1600200"/>
            <a:ext cx="8534400" cy="4572000"/>
          </a:xfrm>
          <a:prstGeom prst="rect">
            <a:avLst/>
          </a:prstGeom>
          <a:solidFill>
            <a:schemeClr val="bg2">
              <a:lumMod val="95000"/>
            </a:schemeClr>
          </a:solidFill>
        </p:spPr>
        <p:txBody>
          <a:bodyPr anchor="t">
            <a:normAutofit fontScale="3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&lt;variant&gt;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type_traits</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main()</a:t>
            </a:r>
          </a:p>
          <a:p>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variant</a:t>
            </a:r>
            <a:r>
              <a:rPr lang="en-US" sz="3600" dirty="0">
                <a:solidFill>
                  <a:srgbClr val="000000"/>
                </a:solidFill>
                <a:latin typeface="Consolas" panose="020B0609020204030204" pitchFamily="49" charset="0"/>
              </a:rPr>
              <a:t>&lt;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double</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&gt; v;</a:t>
            </a:r>
          </a:p>
          <a:p>
            <a:r>
              <a:rPr lang="en-US" sz="3600" dirty="0">
                <a:solidFill>
                  <a:srgbClr val="000000"/>
                </a:solidFill>
                <a:latin typeface="Consolas" panose="020B0609020204030204" pitchFamily="49" charset="0"/>
              </a:rPr>
              <a:t>  v </a:t>
            </a:r>
            <a:r>
              <a:rPr lang="en-US" sz="3600" dirty="0">
                <a:solidFill>
                  <a:srgbClr val="008080"/>
                </a:solidFill>
                <a:latin typeface="Consolas" panose="020B0609020204030204" pitchFamily="49" charset="0"/>
              </a:rPr>
              <a:t>=</a:t>
            </a:r>
            <a:r>
              <a:rPr lang="en-US" sz="3600" dirty="0">
                <a:solidFill>
                  <a:srgbClr val="000000"/>
                </a:solidFill>
                <a:latin typeface="Consolas" panose="020B0609020204030204" pitchFamily="49" charset="0"/>
              </a:rPr>
              <a:t> 2;</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::visit([] (</a:t>
            </a:r>
            <a:r>
              <a:rPr lang="en-US" sz="3600" dirty="0">
                <a:solidFill>
                  <a:srgbClr val="0000FF"/>
                </a:solidFill>
                <a:latin typeface="Consolas" panose="020B0609020204030204" pitchFamily="49" charset="0"/>
              </a:rPr>
              <a:t>auto</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&amp; </a:t>
            </a:r>
            <a:r>
              <a:rPr lang="en-US" sz="3600" dirty="0">
                <a:solidFill>
                  <a:srgbClr val="808080"/>
                </a:solidFill>
                <a:latin typeface="Consolas" panose="020B0609020204030204" pitchFamily="49" charset="0"/>
              </a:rPr>
              <a:t>v</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err="1">
                <a:solidFill>
                  <a:srgbClr val="2B91AF"/>
                </a:solidFill>
                <a:latin typeface="Consolas" panose="020B0609020204030204" pitchFamily="49" charset="0"/>
              </a:rPr>
              <a:t>true_type</a:t>
            </a:r>
            <a:r>
              <a:rPr lang="en-US" sz="3600" dirty="0">
                <a:solidFill>
                  <a:srgbClr val="000000"/>
                </a:solidFill>
                <a:latin typeface="Consolas" panose="020B0609020204030204" pitchFamily="49" charset="0"/>
              </a:rPr>
              <a:t> =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decay_t</a:t>
            </a:r>
            <a:r>
              <a:rPr lang="en-US" sz="3600" dirty="0">
                <a:solidFill>
                  <a:srgbClr val="000000"/>
                </a:solidFill>
                <a:latin typeface="Consolas" panose="020B0609020204030204" pitchFamily="49" charset="0"/>
              </a:rPr>
              <a:t>&lt;</a:t>
            </a:r>
            <a:r>
              <a:rPr lang="en-US" sz="3600" dirty="0" err="1">
                <a:solidFill>
                  <a:srgbClr val="0000FF"/>
                </a:solidFill>
                <a:latin typeface="Consolas" panose="020B0609020204030204" pitchFamily="49" charset="0"/>
              </a:rPr>
              <a:t>decltype</a:t>
            </a:r>
            <a:r>
              <a:rPr lang="en-US" sz="3600" dirty="0">
                <a:solidFill>
                  <a:srgbClr val="000000"/>
                </a:solidFill>
                <a:latin typeface="Consolas" panose="020B0609020204030204" pitchFamily="49" charset="0"/>
              </a:rPr>
              <a:t>(</a:t>
            </a:r>
            <a:r>
              <a:rPr lang="en-US" sz="3600" dirty="0">
                <a:solidFill>
                  <a:srgbClr val="808080"/>
                </a:solidFill>
                <a:latin typeface="Consolas" panose="020B0609020204030204" pitchFamily="49" charset="0"/>
              </a:rPr>
              <a:t>v</a:t>
            </a:r>
            <a:r>
              <a:rPr lang="en-US" sz="3600" dirty="0">
                <a:solidFill>
                  <a:srgbClr val="000000"/>
                </a:solidFill>
                <a:latin typeface="Consolas" panose="020B0609020204030204" pitchFamily="49" charset="0"/>
              </a:rPr>
              <a:t>)&gt;;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constexpr</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is_same_v</a:t>
            </a:r>
            <a:r>
              <a:rPr lang="en-US" sz="3600" dirty="0">
                <a:solidFill>
                  <a:srgbClr val="000000"/>
                </a:solidFill>
                <a:latin typeface="Consolas" panose="020B0609020204030204" pitchFamily="49" charset="0"/>
              </a:rPr>
              <a:t>&lt;</a:t>
            </a:r>
            <a:r>
              <a:rPr lang="en-US" sz="3600" dirty="0" err="1">
                <a:solidFill>
                  <a:srgbClr val="2B91AF"/>
                </a:solidFill>
                <a:latin typeface="Consolas" panose="020B0609020204030204" pitchFamily="49" charset="0"/>
              </a:rPr>
              <a:t>true_type</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&gt;)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v</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constexpr</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is_same_v</a:t>
            </a:r>
            <a:r>
              <a:rPr lang="en-US" sz="3600" dirty="0">
                <a:solidFill>
                  <a:srgbClr val="000000"/>
                </a:solidFill>
                <a:latin typeface="Consolas" panose="020B0609020204030204" pitchFamily="49" charset="0"/>
              </a:rPr>
              <a:t>&lt;</a:t>
            </a:r>
            <a:r>
              <a:rPr lang="en-US" sz="3600" dirty="0" err="1">
                <a:solidFill>
                  <a:srgbClr val="2B91AF"/>
                </a:solidFill>
                <a:latin typeface="Consolas" panose="020B0609020204030204" pitchFamily="49" charset="0"/>
              </a:rPr>
              <a:t>true_type</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double</a:t>
            </a:r>
            <a:r>
              <a:rPr lang="en-US" sz="3600" dirty="0">
                <a:solidFill>
                  <a:srgbClr val="000000"/>
                </a:solidFill>
                <a:latin typeface="Consolas" panose="020B0609020204030204" pitchFamily="49" charset="0"/>
              </a:rPr>
              <a:t>     &gt;)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v</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if</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constexpr</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is_same_v</a:t>
            </a:r>
            <a:r>
              <a:rPr lang="en-US" sz="3600" dirty="0">
                <a:solidFill>
                  <a:srgbClr val="000000"/>
                </a:solidFill>
                <a:latin typeface="Consolas" panose="020B0609020204030204" pitchFamily="49" charset="0"/>
              </a:rPr>
              <a:t>&lt;</a:t>
            </a:r>
            <a:r>
              <a:rPr lang="en-US" sz="3600" dirty="0" err="1">
                <a:solidFill>
                  <a:srgbClr val="2B91AF"/>
                </a:solidFill>
                <a:latin typeface="Consolas" panose="020B0609020204030204" pitchFamily="49" charset="0"/>
              </a:rPr>
              <a:t>true_type</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&gt;)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v</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 v);</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'\n'</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578987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std::string_view – motivating example</a:t>
            </a:r>
            <a:endParaRPr lang="en-US" dirty="0"/>
          </a:p>
        </p:txBody>
      </p:sp>
      <p:sp>
        <p:nvSpPr>
          <p:cNvPr id="3" name="Content Placeholder 2"/>
          <p:cNvSpPr txBox="1">
            <a:spLocks/>
          </p:cNvSpPr>
          <p:nvPr/>
        </p:nvSpPr>
        <p:spPr>
          <a:xfrm>
            <a:off x="630000" y="1600200"/>
            <a:ext cx="8534400" cy="4876800"/>
          </a:xfrm>
          <a:prstGeom prst="rect">
            <a:avLst/>
          </a:prstGeom>
          <a:solidFill>
            <a:schemeClr val="bg2">
              <a:lumMod val="95000"/>
            </a:schemeClr>
          </a:solidFill>
        </p:spPr>
        <p:txBody>
          <a:bodyPr anchor="t">
            <a:normAutofit fontScale="2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&lt;memory&gt;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operator new</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size_t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 allocating memory "</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malloc</a:t>
            </a:r>
            <a:r>
              <a:rPr lang="en-US" sz="3600" dirty="0">
                <a:solidFill>
                  <a:srgbClr val="000000"/>
                </a:solidFill>
                <a:latin typeface="Consolas" panose="020B0609020204030204" pitchFamily="49" charset="0"/>
              </a:rPr>
              <a:t>(</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operator delete</a:t>
            </a:r>
            <a:r>
              <a:rPr lang="en-US" sz="3600" dirty="0">
                <a:solidFill>
                  <a:srgbClr val="000000"/>
                </a:solidFill>
                <a:latin typeface="Consolas" panose="020B0609020204030204" pitchFamily="49" charset="0"/>
              </a:rPr>
              <a:t>(</a:t>
            </a:r>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p</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 deallocating memory"</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free(</a:t>
            </a:r>
            <a:r>
              <a:rPr lang="en-US" sz="3600" dirty="0">
                <a:solidFill>
                  <a:srgbClr val="808080"/>
                </a:solidFill>
                <a:latin typeface="Consolas" panose="020B0609020204030204" pitchFamily="49" charset="0"/>
              </a:rPr>
              <a:t>p</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size_t</a:t>
            </a:r>
            <a:r>
              <a:rPr lang="en-US" sz="3600" dirty="0">
                <a:solidFill>
                  <a:srgbClr val="000000"/>
                </a:solidFill>
                <a:latin typeface="Consolas" panose="020B0609020204030204" pitchFamily="49" charset="0"/>
              </a:rPr>
              <a:t> length(</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&amp;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s</a:t>
            </a:r>
            <a:r>
              <a:rPr lang="en-US" sz="3600" dirty="0" err="1">
                <a:solidFill>
                  <a:srgbClr val="000000"/>
                </a:solidFill>
                <a:latin typeface="Consolas" panose="020B0609020204030204" pitchFamily="49" charset="0"/>
              </a:rPr>
              <a:t>.size</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main()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length(</a:t>
            </a:r>
            <a:r>
              <a:rPr lang="en-US" sz="3600" dirty="0">
                <a:solidFill>
                  <a:srgbClr val="A31515"/>
                </a:solidFill>
                <a:latin typeface="Consolas" panose="020B0609020204030204" pitchFamily="49" charset="0"/>
              </a:rPr>
              <a:t>"not so small string to avoid small object optimization"</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020762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std::string_view – motivating example</a:t>
            </a:r>
            <a:endParaRPr lang="en-US" dirty="0"/>
          </a:p>
        </p:txBody>
      </p:sp>
      <p:sp>
        <p:nvSpPr>
          <p:cNvPr id="3" name="Content Placeholder 2"/>
          <p:cNvSpPr txBox="1">
            <a:spLocks/>
          </p:cNvSpPr>
          <p:nvPr/>
        </p:nvSpPr>
        <p:spPr>
          <a:xfrm>
            <a:off x="630000" y="1600200"/>
            <a:ext cx="8534400" cy="4876800"/>
          </a:xfrm>
          <a:prstGeom prst="rect">
            <a:avLst/>
          </a:prstGeom>
          <a:solidFill>
            <a:schemeClr val="bg2">
              <a:lumMod val="95000"/>
            </a:schemeClr>
          </a:solidFill>
        </p:spPr>
        <p:txBody>
          <a:bodyPr anchor="t">
            <a:normAutofit fontScale="2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&lt;memory&gt;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operator new</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size_t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 allocating memory "</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malloc</a:t>
            </a:r>
            <a:r>
              <a:rPr lang="en-US" sz="3600" dirty="0">
                <a:solidFill>
                  <a:srgbClr val="000000"/>
                </a:solidFill>
                <a:latin typeface="Consolas" panose="020B0609020204030204" pitchFamily="49" charset="0"/>
              </a:rPr>
              <a:t>(</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operator delete</a:t>
            </a:r>
            <a:r>
              <a:rPr lang="en-US" sz="3600" dirty="0">
                <a:solidFill>
                  <a:srgbClr val="000000"/>
                </a:solidFill>
                <a:latin typeface="Consolas" panose="020B0609020204030204" pitchFamily="49" charset="0"/>
              </a:rPr>
              <a:t>(</a:t>
            </a:r>
            <a:r>
              <a:rPr lang="en-US" sz="3600" dirty="0">
                <a:solidFill>
                  <a:srgbClr val="0000FF"/>
                </a:solidFill>
                <a:latin typeface="Consolas" panose="020B0609020204030204" pitchFamily="49" charset="0"/>
              </a:rPr>
              <a:t>void</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p</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 deallocating memory"</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free(</a:t>
            </a:r>
            <a:r>
              <a:rPr lang="en-US" sz="3600" dirty="0">
                <a:solidFill>
                  <a:srgbClr val="808080"/>
                </a:solidFill>
                <a:latin typeface="Consolas" panose="020B0609020204030204" pitchFamily="49" charset="0"/>
              </a:rPr>
              <a:t>p</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2B91AF"/>
                </a:solidFill>
                <a:latin typeface="Consolas" panose="020B0609020204030204" pitchFamily="49" charset="0"/>
              </a:rPr>
              <a:t>size_t</a:t>
            </a:r>
            <a:r>
              <a:rPr lang="en-US" sz="3600" dirty="0">
                <a:solidFill>
                  <a:srgbClr val="000000"/>
                </a:solidFill>
                <a:latin typeface="Consolas" panose="020B0609020204030204" pitchFamily="49" charset="0"/>
              </a:rPr>
              <a:t> length(</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string</a:t>
            </a:r>
            <a:r>
              <a:rPr lang="en-US" sz="3600" dirty="0">
                <a:solidFill>
                  <a:srgbClr val="000000"/>
                </a:solidFill>
                <a:latin typeface="Consolas" panose="020B0609020204030204" pitchFamily="49" charset="0"/>
              </a:rPr>
              <a:t> </a:t>
            </a:r>
            <a:r>
              <a:rPr lang="en-US" sz="3600" dirty="0" err="1">
                <a:solidFill>
                  <a:srgbClr val="0000FF"/>
                </a:solidFill>
                <a:latin typeface="Consolas" panose="020B0609020204030204" pitchFamily="49" charset="0"/>
              </a:rPr>
              <a:t>const</a:t>
            </a:r>
            <a:r>
              <a:rPr lang="en-US" sz="3600" dirty="0">
                <a:solidFill>
                  <a:srgbClr val="000000"/>
                </a:solidFill>
                <a:latin typeface="Consolas" panose="020B0609020204030204" pitchFamily="49" charset="0"/>
              </a:rPr>
              <a:t>&amp; </a:t>
            </a:r>
            <a:r>
              <a:rPr lang="en-US" sz="3600" dirty="0">
                <a:solidFill>
                  <a:srgbClr val="808080"/>
                </a:solidFill>
                <a:latin typeface="Consolas" panose="020B0609020204030204" pitchFamily="49" charset="0"/>
              </a:rPr>
              <a:t>s</a:t>
            </a:r>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s</a:t>
            </a:r>
            <a:r>
              <a:rPr lang="en-US" sz="3600" dirty="0" err="1">
                <a:solidFill>
                  <a:srgbClr val="000000"/>
                </a:solidFill>
                <a:latin typeface="Consolas" panose="020B0609020204030204" pitchFamily="49" charset="0"/>
              </a:rPr>
              <a:t>.size</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main() {</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length(</a:t>
            </a:r>
            <a:r>
              <a:rPr lang="en-US" sz="3600" dirty="0">
                <a:solidFill>
                  <a:srgbClr val="A31515"/>
                </a:solidFill>
                <a:latin typeface="Consolas" panose="020B0609020204030204" pitchFamily="49" charset="0"/>
              </a:rPr>
              <a:t>"not so small string to avoid small object optimization"</a:t>
            </a:r>
            <a:r>
              <a:rPr lang="en-US" sz="3600" dirty="0">
                <a:solidFill>
                  <a:srgbClr val="000000"/>
                </a:solidFill>
                <a:latin typeface="Consolas" panose="020B0609020204030204" pitchFamily="49" charset="0"/>
              </a:rPr>
              <a:t>) </a:t>
            </a:r>
            <a:r>
              <a:rPr lang="en-US" sz="3600" dirty="0">
                <a:solidFill>
                  <a:srgbClr val="008080"/>
                </a:solidFill>
                <a:latin typeface="Consolas" panose="020B0609020204030204" pitchFamily="49" charset="0"/>
              </a:rPr>
              <a:t>&lt;&lt;</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endl</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5257800" y="1981200"/>
            <a:ext cx="6458851" cy="3248478"/>
          </a:xfrm>
          <a:prstGeom prst="rect">
            <a:avLst/>
          </a:prstGeom>
        </p:spPr>
      </p:pic>
    </p:spTree>
    <p:extLst>
      <p:ext uri="{BB962C8B-B14F-4D97-AF65-F5344CB8AC3E}">
        <p14:creationId xmlns:p14="http://schemas.microsoft.com/office/powerpoint/2010/main" val="28649277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std::string_view</a:t>
            </a:r>
            <a:endParaRPr lang="en-US" dirty="0"/>
          </a:p>
        </p:txBody>
      </p:sp>
      <p:sp>
        <p:nvSpPr>
          <p:cNvPr id="3" name="Content Placeholder 2"/>
          <p:cNvSpPr txBox="1">
            <a:spLocks/>
          </p:cNvSpPr>
          <p:nvPr/>
        </p:nvSpPr>
        <p:spPr>
          <a:xfrm>
            <a:off x="630000" y="1600200"/>
            <a:ext cx="8534400" cy="4876800"/>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&lt;memory&gt;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string_view</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hr-HR" sz="3600" dirty="0" smtClean="0">
                <a:solidFill>
                  <a:srgbClr val="0000FF"/>
                </a:solidFill>
                <a:latin typeface="Consolas" panose="020B0609020204030204" pitchFamily="49" charset="0"/>
              </a:rPr>
              <a:t>// same as before redefinition of operator new and operator delete</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size_t</a:t>
            </a:r>
            <a:r>
              <a:rPr lang="en-US" sz="3600" dirty="0">
                <a:solidFill>
                  <a:srgbClr val="000000"/>
                </a:solidFill>
                <a:latin typeface="Consolas" panose="020B0609020204030204" pitchFamily="49" charset="0"/>
              </a:rPr>
              <a:t> length(</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string_view</a:t>
            </a:r>
            <a:r>
              <a:rPr lang="en-US" sz="3600" dirty="0">
                <a:solidFill>
                  <a:srgbClr val="000000"/>
                </a:solidFill>
                <a:latin typeface="Consolas" panose="020B0609020204030204" pitchFamily="49" charset="0"/>
              </a:rPr>
              <a:t> s)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s.size</a:t>
            </a:r>
            <a:r>
              <a:rPr lang="en-US" sz="3600" dirty="0">
                <a:solidFill>
                  <a:srgbClr val="000000"/>
                </a:solidFill>
                <a:latin typeface="Consolas" panose="020B0609020204030204" pitchFamily="49" charset="0"/>
              </a:rPr>
              <a:t>();</a:t>
            </a:r>
          </a:p>
          <a:p>
            <a:r>
              <a:rPr lang="en-US" sz="3600" dirty="0" smtClean="0">
                <a:solidFill>
                  <a:srgbClr val="000000"/>
                </a:solidFill>
                <a:latin typeface="Consolas" panose="020B0609020204030204" pitchFamily="49" charset="0"/>
              </a:rPr>
              <a:t>}</a:t>
            </a:r>
            <a:endParaRPr lang="hr-HR" sz="3600" dirty="0" smtClean="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smtClean="0">
                <a:solidFill>
                  <a:srgbClr val="0000FF"/>
                </a:solidFill>
                <a:latin typeface="Consolas" panose="020B0609020204030204" pitchFamily="49" charset="0"/>
              </a:rPr>
              <a:t>int</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main</a:t>
            </a:r>
            <a:r>
              <a:rPr lang="en-US" sz="3600" dirty="0" smtClean="0">
                <a:solidFill>
                  <a:srgbClr val="000000"/>
                </a:solidFill>
                <a:latin typeface="Consolas" panose="020B0609020204030204" pitchFamily="49" charset="0"/>
              </a:rPr>
              <a:t>()</a:t>
            </a:r>
            <a:r>
              <a:rPr lang="hr-HR" sz="3600" dirty="0" smtClean="0">
                <a:solidFill>
                  <a:srgbClr val="000000"/>
                </a:solidFill>
                <a:latin typeface="Consolas" panose="020B0609020204030204" pitchFamily="49" charset="0"/>
              </a:rPr>
              <a:t> </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&lt;&lt; length(</a:t>
            </a:r>
            <a:r>
              <a:rPr lang="en-US" sz="3600" dirty="0">
                <a:solidFill>
                  <a:srgbClr val="A31515"/>
                </a:solidFill>
                <a:latin typeface="Consolas" panose="020B0609020204030204" pitchFamily="49" charset="0"/>
              </a:rPr>
              <a:t>"not so small string to avoid small object optimization"</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622604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std::string_view</a:t>
            </a:r>
            <a:endParaRPr lang="en-US" dirty="0"/>
          </a:p>
        </p:txBody>
      </p:sp>
      <p:sp>
        <p:nvSpPr>
          <p:cNvPr id="3" name="Content Placeholder 2"/>
          <p:cNvSpPr txBox="1">
            <a:spLocks/>
          </p:cNvSpPr>
          <p:nvPr/>
        </p:nvSpPr>
        <p:spPr>
          <a:xfrm>
            <a:off x="630000" y="1600200"/>
            <a:ext cx="8534400" cy="4876800"/>
          </a:xfrm>
          <a:prstGeom prst="rect">
            <a:avLst/>
          </a:prstGeom>
          <a:solidFill>
            <a:schemeClr val="bg2">
              <a:lumMod val="95000"/>
            </a:schemeClr>
          </a:solidFill>
        </p:spPr>
        <p:txBody>
          <a:bodyPr anchor="t">
            <a:normAutofit fontScale="47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&lt;string&gt;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iostream</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&lt;memory&gt;</a:t>
            </a:r>
            <a:endParaRPr lang="en-US" sz="3600" dirty="0">
              <a:solidFill>
                <a:srgbClr val="000000"/>
              </a:solidFill>
              <a:latin typeface="Consolas" panose="020B0609020204030204" pitchFamily="49" charset="0"/>
            </a:endParaRPr>
          </a:p>
          <a:p>
            <a:r>
              <a:rPr lang="en-US" sz="3600" dirty="0">
                <a:solidFill>
                  <a:srgbClr val="808080"/>
                </a:solidFill>
                <a:latin typeface="Consolas" panose="020B0609020204030204" pitchFamily="49" charset="0"/>
              </a:rPr>
              <a:t>#include</a:t>
            </a:r>
            <a:r>
              <a:rPr lang="en-US" sz="3600" dirty="0">
                <a:solidFill>
                  <a:srgbClr val="000000"/>
                </a:solidFill>
                <a:latin typeface="Consolas" panose="020B0609020204030204" pitchFamily="49" charset="0"/>
              </a:rPr>
              <a:t> </a:t>
            </a:r>
            <a:r>
              <a:rPr lang="en-US" sz="3600" dirty="0">
                <a:solidFill>
                  <a:srgbClr val="A31515"/>
                </a:solidFill>
                <a:latin typeface="Consolas" panose="020B0609020204030204" pitchFamily="49" charset="0"/>
              </a:rPr>
              <a:t>&lt;</a:t>
            </a:r>
            <a:r>
              <a:rPr lang="en-US" sz="3600" dirty="0" err="1">
                <a:solidFill>
                  <a:srgbClr val="A31515"/>
                </a:solidFill>
                <a:latin typeface="Consolas" panose="020B0609020204030204" pitchFamily="49" charset="0"/>
              </a:rPr>
              <a:t>string_view</a:t>
            </a:r>
            <a:r>
              <a:rPr lang="en-US" sz="3600" dirty="0">
                <a:solidFill>
                  <a:srgbClr val="A31515"/>
                </a:solidFill>
                <a:latin typeface="Consolas" panose="020B0609020204030204" pitchFamily="49" charset="0"/>
              </a:rPr>
              <a:t>&gt;</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hr-HR" sz="3600" dirty="0" smtClean="0">
                <a:solidFill>
                  <a:srgbClr val="0000FF"/>
                </a:solidFill>
                <a:latin typeface="Consolas" panose="020B0609020204030204" pitchFamily="49" charset="0"/>
              </a:rPr>
              <a:t>// same as before redefinition of operator new and operator delete</a:t>
            </a:r>
            <a:endParaRPr lang="en-US" sz="3600" dirty="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size_t</a:t>
            </a:r>
            <a:r>
              <a:rPr lang="en-US" sz="3600" dirty="0">
                <a:solidFill>
                  <a:srgbClr val="000000"/>
                </a:solidFill>
                <a:latin typeface="Consolas" panose="020B0609020204030204" pitchFamily="49" charset="0"/>
              </a:rPr>
              <a:t> length(</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string_view</a:t>
            </a:r>
            <a:r>
              <a:rPr lang="en-US" sz="3600" dirty="0">
                <a:solidFill>
                  <a:srgbClr val="000000"/>
                </a:solidFill>
                <a:latin typeface="Consolas" panose="020B0609020204030204" pitchFamily="49" charset="0"/>
              </a:rPr>
              <a:t> s) {</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s.size</a:t>
            </a:r>
            <a:r>
              <a:rPr lang="en-US" sz="3600" dirty="0">
                <a:solidFill>
                  <a:srgbClr val="000000"/>
                </a:solidFill>
                <a:latin typeface="Consolas" panose="020B0609020204030204" pitchFamily="49" charset="0"/>
              </a:rPr>
              <a:t>();</a:t>
            </a:r>
          </a:p>
          <a:p>
            <a:r>
              <a:rPr lang="en-US" sz="3600" dirty="0" smtClean="0">
                <a:solidFill>
                  <a:srgbClr val="000000"/>
                </a:solidFill>
                <a:latin typeface="Consolas" panose="020B0609020204030204" pitchFamily="49" charset="0"/>
              </a:rPr>
              <a:t>}</a:t>
            </a:r>
            <a:endParaRPr lang="hr-HR" sz="3600" dirty="0" smtClean="0">
              <a:solidFill>
                <a:srgbClr val="000000"/>
              </a:solidFill>
              <a:latin typeface="Consolas" panose="020B0609020204030204" pitchFamily="49" charset="0"/>
            </a:endParaRPr>
          </a:p>
          <a:p>
            <a:endParaRPr lang="en-US" sz="3600" dirty="0">
              <a:solidFill>
                <a:srgbClr val="000000"/>
              </a:solidFill>
              <a:latin typeface="Consolas" panose="020B0609020204030204" pitchFamily="49" charset="0"/>
            </a:endParaRPr>
          </a:p>
          <a:p>
            <a:r>
              <a:rPr lang="en-US" sz="3600" dirty="0" err="1" smtClean="0">
                <a:solidFill>
                  <a:srgbClr val="0000FF"/>
                </a:solidFill>
                <a:latin typeface="Consolas" panose="020B0609020204030204" pitchFamily="49" charset="0"/>
              </a:rPr>
              <a:t>int</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main</a:t>
            </a:r>
            <a:r>
              <a:rPr lang="en-US" sz="3600" dirty="0" smtClean="0">
                <a:solidFill>
                  <a:srgbClr val="000000"/>
                </a:solidFill>
                <a:latin typeface="Consolas" panose="020B0609020204030204" pitchFamily="49" charset="0"/>
              </a:rPr>
              <a:t>()</a:t>
            </a:r>
            <a:r>
              <a:rPr lang="hr-HR" sz="3600" dirty="0" smtClean="0">
                <a:solidFill>
                  <a:srgbClr val="000000"/>
                </a:solidFill>
                <a:latin typeface="Consolas" panose="020B0609020204030204" pitchFamily="49" charset="0"/>
              </a:rPr>
              <a:t> </a:t>
            </a:r>
            <a:r>
              <a:rPr lang="en-US" sz="3600" dirty="0" smtClean="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err="1">
                <a:solidFill>
                  <a:srgbClr val="000000"/>
                </a:solidFill>
                <a:latin typeface="Consolas" panose="020B0609020204030204" pitchFamily="49" charset="0"/>
              </a:rPr>
              <a:t>cout</a:t>
            </a:r>
            <a:r>
              <a:rPr lang="en-US" sz="3600" dirty="0">
                <a:solidFill>
                  <a:srgbClr val="000000"/>
                </a:solidFill>
                <a:latin typeface="Consolas" panose="020B0609020204030204" pitchFamily="49" charset="0"/>
              </a:rPr>
              <a:t> &lt;&lt; length(</a:t>
            </a:r>
            <a:r>
              <a:rPr lang="en-US" sz="3600" dirty="0">
                <a:solidFill>
                  <a:srgbClr val="A31515"/>
                </a:solidFill>
                <a:latin typeface="Consolas" panose="020B0609020204030204" pitchFamily="49" charset="0"/>
              </a:rPr>
              <a:t>"not so small string to avoid small object optimization"</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a:solidFill>
                  <a:srgbClr val="0000FF"/>
                </a:solidFill>
                <a:latin typeface="Consolas" panose="020B0609020204030204" pitchFamily="49" charset="0"/>
              </a:rPr>
              <a:t>return</a:t>
            </a:r>
            <a:r>
              <a:rPr lang="en-US" sz="3600" dirty="0">
                <a:solidFill>
                  <a:srgbClr val="000000"/>
                </a:solidFill>
                <a:latin typeface="Consolas" panose="020B0609020204030204" pitchFamily="49" charset="0"/>
              </a:rPr>
              <a:t> 0;</a:t>
            </a:r>
          </a:p>
          <a:p>
            <a:r>
              <a:rPr lang="en-US" sz="3600" dirty="0">
                <a:solidFill>
                  <a:srgbClr val="000000"/>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3886200" y="2133600"/>
            <a:ext cx="6516009" cy="3324689"/>
          </a:xfrm>
          <a:prstGeom prst="rect">
            <a:avLst/>
          </a:prstGeom>
        </p:spPr>
      </p:pic>
    </p:spTree>
    <p:extLst>
      <p:ext uri="{BB962C8B-B14F-4D97-AF65-F5344CB8AC3E}">
        <p14:creationId xmlns:p14="http://schemas.microsoft.com/office/powerpoint/2010/main" val="1387440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C++ 14 Relaxed </a:t>
            </a:r>
            <a:r>
              <a:rPr lang="en-US" dirty="0" err="1"/>
              <a:t>constexpr</a:t>
            </a:r>
            <a:r>
              <a:rPr lang="en-US" dirty="0"/>
              <a:t> restrictions</a:t>
            </a:r>
          </a:p>
        </p:txBody>
      </p:sp>
      <p:sp>
        <p:nvSpPr>
          <p:cNvPr id="3" name="Content Placeholder 2"/>
          <p:cNvSpPr txBox="1">
            <a:spLocks/>
          </p:cNvSpPr>
          <p:nvPr/>
        </p:nvSpPr>
        <p:spPr>
          <a:xfrm>
            <a:off x="684212" y="1828800"/>
            <a:ext cx="8534400" cy="3886200"/>
          </a:xfrm>
          <a:prstGeom prst="rect">
            <a:avLst/>
          </a:prstGeom>
          <a:solidFill>
            <a:schemeClr val="bg2">
              <a:lumMod val="95000"/>
            </a:schemeClr>
          </a:solidFill>
        </p:spPr>
        <p:txBody>
          <a:bodyPr anchor="t">
            <a:normAutofit fontScale="8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err="1">
                <a:solidFill>
                  <a:srgbClr val="0000FF"/>
                </a:solidFill>
                <a:latin typeface="Consolas" panose="020B0609020204030204" pitchFamily="49" charset="0"/>
              </a:rPr>
              <a:t>constexpr</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result = 0; </a:t>
            </a:r>
          </a:p>
          <a:p>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a:t>
            </a:r>
            <a:r>
              <a:rPr lang="hr-HR" sz="1800" dirty="0" smtClean="0">
                <a:solidFill>
                  <a:srgbClr val="000000"/>
                </a:solidFill>
                <a:latin typeface="Consolas" panose="020B0609020204030204" pitchFamily="49" charset="0"/>
              </a:rPr>
              <a:t>1</a:t>
            </a:r>
            <a:r>
              <a:rPr lang="nn-NO" sz="1800" dirty="0" smtClean="0">
                <a:solidFill>
                  <a:srgbClr val="000000"/>
                </a:solidFill>
                <a:latin typeface="Consolas" panose="020B0609020204030204" pitchFamily="49" charset="0"/>
              </a:rPr>
              <a:t>; </a:t>
            </a:r>
            <a:r>
              <a:rPr lang="nn-NO" sz="1800" dirty="0">
                <a:solidFill>
                  <a:srgbClr val="000000"/>
                </a:solidFill>
                <a:latin typeface="Consolas" panose="020B0609020204030204" pitchFamily="49" charset="0"/>
              </a:rPr>
              <a:t>i &lt;= </a:t>
            </a:r>
            <a:r>
              <a:rPr lang="nn-NO" sz="1800" dirty="0">
                <a:solidFill>
                  <a:srgbClr val="808080"/>
                </a:solidFill>
                <a:latin typeface="Consolas" panose="020B0609020204030204" pitchFamily="49" charset="0"/>
              </a:rPr>
              <a:t>a</a:t>
            </a:r>
            <a:r>
              <a:rPr lang="nn-NO" sz="1800" dirty="0">
                <a:solidFill>
                  <a:srgbClr val="000000"/>
                </a:solidFill>
                <a:latin typeface="Consolas" panose="020B0609020204030204" pitchFamily="49" charset="0"/>
              </a:rPr>
              <a:t>; ++i)  {</a:t>
            </a:r>
          </a:p>
          <a:p>
            <a:r>
              <a:rPr lang="en-US" sz="1800" dirty="0">
                <a:solidFill>
                  <a:srgbClr val="000000"/>
                </a:solidFill>
                <a:latin typeface="Consolas" panose="020B0609020204030204" pitchFamily="49" charset="0"/>
              </a:rPr>
              <a:t>    result +=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result;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static_assert</a:t>
            </a:r>
            <a:r>
              <a:rPr lang="en-US" sz="1800" dirty="0">
                <a:solidFill>
                  <a:srgbClr val="000000"/>
                </a:solidFill>
                <a:latin typeface="Consolas" panose="020B0609020204030204" pitchFamily="49" charset="0"/>
              </a:rPr>
              <a:t>(6 == </a:t>
            </a:r>
            <a:r>
              <a:rPr lang="en-US" sz="1800" dirty="0" err="1">
                <a:solidFill>
                  <a:srgbClr val="000000"/>
                </a:solidFill>
                <a:latin typeface="Consolas" panose="020B0609020204030204" pitchFamily="49" charset="0"/>
              </a:rPr>
              <a:t>sumNaturalNum</a:t>
            </a:r>
            <a:r>
              <a:rPr lang="en-US" sz="1800" dirty="0">
                <a:solidFill>
                  <a:srgbClr val="000000"/>
                </a:solidFill>
                <a:latin typeface="Consolas" panose="020B0609020204030204" pitchFamily="49" charset="0"/>
              </a:rPr>
              <a:t>(3), </a:t>
            </a:r>
            <a:r>
              <a:rPr lang="en-US" sz="1800" dirty="0" smtClean="0">
                <a:solidFill>
                  <a:srgbClr val="A31515"/>
                </a:solidFill>
                <a:latin typeface="Consolas" panose="020B0609020204030204" pitchFamily="49" charset="0"/>
              </a:rPr>
              <a:t>""</a:t>
            </a:r>
            <a:r>
              <a:rPr lang="en-US" sz="1800" dirty="0" smtClean="0">
                <a:solidFill>
                  <a:srgbClr val="000000"/>
                </a:solidFill>
                <a:latin typeface="Consolas" panose="020B0609020204030204" pitchFamily="49" charset="0"/>
              </a:rPr>
              <a:t>);</a:t>
            </a:r>
            <a:r>
              <a:rPr lang="en-US" sz="1800" dirty="0">
                <a:solidFill>
                  <a:srgbClr val="008000"/>
                </a:solidFill>
                <a:latin typeface="Consolas" panose="020B0609020204030204" pitchFamily="49" charset="0"/>
              </a:rPr>
              <a:t> // EVALUATED </a:t>
            </a:r>
            <a:r>
              <a:rPr lang="hr-HR" sz="1800" dirty="0" smtClean="0">
                <a:solidFill>
                  <a:srgbClr val="008000"/>
                </a:solidFill>
                <a:latin typeface="Consolas" panose="020B0609020204030204" pitchFamily="49" charset="0"/>
              </a:rPr>
              <a:t>AT</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COMPILE 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19580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std::string_view constructors and typedefs</a:t>
            </a:r>
            <a:endParaRPr lang="en-US" dirty="0"/>
          </a:p>
        </p:txBody>
      </p:sp>
      <p:sp>
        <p:nvSpPr>
          <p:cNvPr id="4" name="TextBox 3"/>
          <p:cNvSpPr txBox="1"/>
          <p:nvPr/>
        </p:nvSpPr>
        <p:spPr>
          <a:xfrm>
            <a:off x="762000" y="1752600"/>
            <a:ext cx="9789218" cy="1200329"/>
          </a:xfrm>
          <a:prstGeom prst="rect">
            <a:avLst/>
          </a:prstGeom>
          <a:noFill/>
        </p:spPr>
        <p:txBody>
          <a:bodyPr wrap="none" rtlCol="0">
            <a:spAutoFit/>
          </a:bodyPr>
          <a:lstStyle/>
          <a:p>
            <a:r>
              <a:rPr lang="en-US" sz="1800" dirty="0" err="1">
                <a:latin typeface="Verdana" panose="020B0604030504040204" pitchFamily="34" charset="0"/>
                <a:ea typeface="Verdana" panose="020B0604030504040204" pitchFamily="34" charset="0"/>
                <a:cs typeface="Verdana" panose="020B0604030504040204" pitchFamily="34" charset="0"/>
              </a:rPr>
              <a:t>constexpr</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basic_string_view</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noexcept</a:t>
            </a:r>
            <a:r>
              <a:rPr lang="en-US" sz="1800" dirty="0">
                <a:latin typeface="Verdana" panose="020B0604030504040204" pitchFamily="34" charset="0"/>
                <a:ea typeface="Verdana" panose="020B0604030504040204" pitchFamily="34" charset="0"/>
                <a:cs typeface="Verdana" panose="020B0604030504040204" pitchFamily="34" charset="0"/>
              </a:rPr>
              <a:t>; </a:t>
            </a:r>
          </a:p>
          <a:p>
            <a:r>
              <a:rPr lang="en-US" sz="1800" dirty="0" err="1">
                <a:latin typeface="Verdana" panose="020B0604030504040204" pitchFamily="34" charset="0"/>
                <a:ea typeface="Verdana" panose="020B0604030504040204" pitchFamily="34" charset="0"/>
                <a:cs typeface="Verdana" panose="020B0604030504040204" pitchFamily="34" charset="0"/>
              </a:rPr>
              <a:t>constexpr</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basic_string_view</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const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basic_string_view</a:t>
            </a:r>
            <a:r>
              <a:rPr lang="en-US" sz="1800" dirty="0">
                <a:latin typeface="Verdana" panose="020B0604030504040204" pitchFamily="34" charset="0"/>
                <a:ea typeface="Verdana" panose="020B0604030504040204" pitchFamily="34" charset="0"/>
                <a:cs typeface="Verdana" panose="020B0604030504040204" pitchFamily="34" charset="0"/>
              </a:rPr>
              <a:t>&amp; other) </a:t>
            </a:r>
            <a:r>
              <a:rPr lang="en-US" sz="1800" dirty="0" err="1">
                <a:latin typeface="Verdana" panose="020B0604030504040204" pitchFamily="34" charset="0"/>
                <a:ea typeface="Verdana" panose="020B0604030504040204" pitchFamily="34" charset="0"/>
                <a:cs typeface="Verdana" panose="020B0604030504040204" pitchFamily="34" charset="0"/>
              </a:rPr>
              <a:t>noexcept</a:t>
            </a:r>
            <a:r>
              <a:rPr lang="en-US" sz="1800" dirty="0">
                <a:latin typeface="Verdana" panose="020B0604030504040204" pitchFamily="34" charset="0"/>
                <a:ea typeface="Verdana" panose="020B0604030504040204" pitchFamily="34" charset="0"/>
                <a:cs typeface="Verdana" panose="020B0604030504040204" pitchFamily="34" charset="0"/>
              </a:rPr>
              <a:t> = default; </a:t>
            </a:r>
          </a:p>
          <a:p>
            <a:r>
              <a:rPr lang="en-US" sz="1800" dirty="0" err="1">
                <a:latin typeface="Verdana" panose="020B0604030504040204" pitchFamily="34" charset="0"/>
                <a:ea typeface="Verdana" panose="020B0604030504040204" pitchFamily="34" charset="0"/>
                <a:cs typeface="Verdana" panose="020B0604030504040204" pitchFamily="34" charset="0"/>
              </a:rPr>
              <a:t>constexpr</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basic_string_view</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const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CharT</a:t>
            </a:r>
            <a:r>
              <a:rPr lang="en-US" sz="1800" dirty="0">
                <a:latin typeface="Verdana" panose="020B0604030504040204" pitchFamily="34" charset="0"/>
                <a:ea typeface="Verdana" panose="020B0604030504040204" pitchFamily="34" charset="0"/>
                <a:cs typeface="Verdana" panose="020B0604030504040204" pitchFamily="34" charset="0"/>
              </a:rPr>
              <a:t>* s, </a:t>
            </a:r>
            <a:r>
              <a:rPr lang="en-US" sz="1800" dirty="0" err="1">
                <a:latin typeface="Verdana" panose="020B0604030504040204" pitchFamily="34" charset="0"/>
                <a:ea typeface="Verdana" panose="020B0604030504040204" pitchFamily="34" charset="0"/>
                <a:cs typeface="Verdana" panose="020B0604030504040204" pitchFamily="34" charset="0"/>
              </a:rPr>
              <a:t>size_type</a:t>
            </a:r>
            <a:r>
              <a:rPr lang="en-US" sz="1800" dirty="0">
                <a:latin typeface="Verdana" panose="020B0604030504040204" pitchFamily="34" charset="0"/>
                <a:ea typeface="Verdana" panose="020B0604030504040204" pitchFamily="34" charset="0"/>
                <a:cs typeface="Verdana" panose="020B0604030504040204" pitchFamily="34" charset="0"/>
              </a:rPr>
              <a:t> count); </a:t>
            </a:r>
          </a:p>
          <a:p>
            <a:r>
              <a:rPr lang="en-US" sz="1800" dirty="0" err="1">
                <a:latin typeface="Verdana" panose="020B0604030504040204" pitchFamily="34" charset="0"/>
                <a:ea typeface="Verdana" panose="020B0604030504040204" pitchFamily="34" charset="0"/>
                <a:cs typeface="Verdana" panose="020B0604030504040204" pitchFamily="34" charset="0"/>
              </a:rPr>
              <a:t>constexpr</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basic_string_view</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const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CharT</a:t>
            </a:r>
            <a:r>
              <a:rPr lang="en-US" sz="1800" dirty="0">
                <a:latin typeface="Verdana" panose="020B0604030504040204" pitchFamily="34" charset="0"/>
                <a:ea typeface="Verdana" panose="020B0604030504040204" pitchFamily="34" charset="0"/>
                <a:cs typeface="Verdana" panose="020B0604030504040204" pitchFamily="34" charset="0"/>
              </a:rPr>
              <a:t>* s); </a:t>
            </a:r>
          </a:p>
        </p:txBody>
      </p:sp>
      <p:sp>
        <p:nvSpPr>
          <p:cNvPr id="5" name="Content Placeholder 2"/>
          <p:cNvSpPr txBox="1">
            <a:spLocks/>
          </p:cNvSpPr>
          <p:nvPr/>
        </p:nvSpPr>
        <p:spPr>
          <a:xfrm>
            <a:off x="630000" y="3276600"/>
            <a:ext cx="8534400" cy="2514600"/>
          </a:xfrm>
          <a:prstGeom prst="rect">
            <a:avLst/>
          </a:prstGeom>
          <a:solidFill>
            <a:schemeClr val="bg2">
              <a:lumMod val="95000"/>
            </a:schemeClr>
          </a:solidFill>
        </p:spPr>
        <p:txBody>
          <a:bodyPr anchor="t">
            <a:normAutofit fontScale="6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3600" dirty="0">
              <a:solidFill>
                <a:srgbClr val="000000"/>
              </a:solidFill>
              <a:latin typeface="Consolas" panose="020B0609020204030204" pitchFamily="49" charset="0"/>
            </a:endParaRPr>
          </a:p>
          <a:p>
            <a:r>
              <a:rPr lang="en-US" sz="3600" dirty="0" smtClean="0">
                <a:solidFill>
                  <a:srgbClr val="0000FF"/>
                </a:solidFill>
                <a:latin typeface="Consolas" panose="020B0609020204030204" pitchFamily="49" charset="0"/>
              </a:rPr>
              <a:t>using</a:t>
            </a:r>
            <a:r>
              <a:rPr lang="en-US" sz="3600" dirty="0" smtClean="0">
                <a:solidFill>
                  <a:srgbClr val="000000"/>
                </a:solidFill>
                <a:latin typeface="Consolas" panose="020B0609020204030204" pitchFamily="49" charset="0"/>
              </a:rPr>
              <a:t> </a:t>
            </a:r>
            <a:r>
              <a:rPr lang="en-US" sz="3600" dirty="0" err="1">
                <a:solidFill>
                  <a:srgbClr val="2B91AF"/>
                </a:solidFill>
                <a:latin typeface="Consolas" panose="020B0609020204030204" pitchFamily="49" charset="0"/>
              </a:rPr>
              <a:t>string_view</a:t>
            </a:r>
            <a:r>
              <a:rPr lang="en-US" sz="3600" dirty="0">
                <a:solidFill>
                  <a:srgbClr val="000000"/>
                </a:solidFill>
                <a:latin typeface="Consolas" panose="020B0609020204030204" pitchFamily="49" charset="0"/>
              </a:rPr>
              <a:t>    = </a:t>
            </a:r>
            <a:r>
              <a:rPr lang="en-US" sz="3600" dirty="0" err="1">
                <a:solidFill>
                  <a:srgbClr val="2B91AF"/>
                </a:solidFill>
                <a:latin typeface="Consolas" panose="020B0609020204030204" pitchFamily="49" charset="0"/>
              </a:rPr>
              <a:t>basic_string_view</a:t>
            </a:r>
            <a:r>
              <a:rPr lang="en-US" sz="3600" dirty="0">
                <a:solidFill>
                  <a:srgbClr val="000000"/>
                </a:solidFill>
                <a:latin typeface="Consolas" panose="020B0609020204030204" pitchFamily="49" charset="0"/>
              </a:rPr>
              <a:t>&lt;</a:t>
            </a:r>
            <a:r>
              <a:rPr lang="en-US" sz="3600" dirty="0">
                <a:solidFill>
                  <a:srgbClr val="0000FF"/>
                </a:solidFill>
                <a:latin typeface="Consolas" panose="020B0609020204030204" pitchFamily="49" charset="0"/>
              </a:rPr>
              <a:t>char</a:t>
            </a:r>
            <a:r>
              <a:rPr lang="en-US" sz="3600" dirty="0">
                <a:solidFill>
                  <a:srgbClr val="000000"/>
                </a:solidFill>
                <a:latin typeface="Consolas" panose="020B0609020204030204" pitchFamily="49" charset="0"/>
              </a:rPr>
              <a:t>&gt;;</a:t>
            </a:r>
          </a:p>
          <a:p>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a:solidFill>
                  <a:srgbClr val="2B91AF"/>
                </a:solidFill>
                <a:latin typeface="Consolas" panose="020B0609020204030204" pitchFamily="49" charset="0"/>
              </a:rPr>
              <a:t>u16string_view</a:t>
            </a:r>
            <a:r>
              <a:rPr lang="en-US" sz="3600" dirty="0">
                <a:solidFill>
                  <a:srgbClr val="000000"/>
                </a:solidFill>
                <a:latin typeface="Consolas" panose="020B0609020204030204" pitchFamily="49" charset="0"/>
              </a:rPr>
              <a:t> = </a:t>
            </a:r>
            <a:r>
              <a:rPr lang="en-US" sz="3600" dirty="0" err="1">
                <a:solidFill>
                  <a:srgbClr val="2B91AF"/>
                </a:solidFill>
                <a:latin typeface="Consolas" panose="020B0609020204030204" pitchFamily="49" charset="0"/>
              </a:rPr>
              <a:t>basic_string_view</a:t>
            </a:r>
            <a:r>
              <a:rPr lang="en-US" sz="3600" dirty="0">
                <a:solidFill>
                  <a:srgbClr val="000000"/>
                </a:solidFill>
                <a:latin typeface="Consolas" panose="020B0609020204030204" pitchFamily="49" charset="0"/>
              </a:rPr>
              <a:t>&lt;</a:t>
            </a:r>
            <a:r>
              <a:rPr lang="en-US" sz="3600" dirty="0">
                <a:solidFill>
                  <a:srgbClr val="0000FF"/>
                </a:solidFill>
                <a:latin typeface="Consolas" panose="020B0609020204030204" pitchFamily="49" charset="0"/>
              </a:rPr>
              <a:t>char16_t</a:t>
            </a:r>
            <a:r>
              <a:rPr lang="en-US" sz="3600" dirty="0">
                <a:solidFill>
                  <a:srgbClr val="000000"/>
                </a:solidFill>
                <a:latin typeface="Consolas" panose="020B0609020204030204" pitchFamily="49" charset="0"/>
              </a:rPr>
              <a:t>&gt;;</a:t>
            </a:r>
          </a:p>
          <a:p>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a:solidFill>
                  <a:srgbClr val="2B91AF"/>
                </a:solidFill>
                <a:latin typeface="Consolas" panose="020B0609020204030204" pitchFamily="49" charset="0"/>
              </a:rPr>
              <a:t>u32string_view</a:t>
            </a:r>
            <a:r>
              <a:rPr lang="en-US" sz="3600" dirty="0">
                <a:solidFill>
                  <a:srgbClr val="000000"/>
                </a:solidFill>
                <a:latin typeface="Consolas" panose="020B0609020204030204" pitchFamily="49" charset="0"/>
              </a:rPr>
              <a:t> = </a:t>
            </a:r>
            <a:r>
              <a:rPr lang="en-US" sz="3600" dirty="0" err="1">
                <a:solidFill>
                  <a:srgbClr val="2B91AF"/>
                </a:solidFill>
                <a:latin typeface="Consolas" panose="020B0609020204030204" pitchFamily="49" charset="0"/>
              </a:rPr>
              <a:t>basic_string_view</a:t>
            </a:r>
            <a:r>
              <a:rPr lang="en-US" sz="3600" dirty="0">
                <a:solidFill>
                  <a:srgbClr val="000000"/>
                </a:solidFill>
                <a:latin typeface="Consolas" panose="020B0609020204030204" pitchFamily="49" charset="0"/>
              </a:rPr>
              <a:t>&lt;</a:t>
            </a:r>
            <a:r>
              <a:rPr lang="en-US" sz="3600" dirty="0">
                <a:solidFill>
                  <a:srgbClr val="0000FF"/>
                </a:solidFill>
                <a:latin typeface="Consolas" panose="020B0609020204030204" pitchFamily="49" charset="0"/>
              </a:rPr>
              <a:t>char32_t</a:t>
            </a:r>
            <a:r>
              <a:rPr lang="en-US" sz="3600" dirty="0">
                <a:solidFill>
                  <a:srgbClr val="000000"/>
                </a:solidFill>
                <a:latin typeface="Consolas" panose="020B0609020204030204" pitchFamily="49" charset="0"/>
              </a:rPr>
              <a:t>&gt;;</a:t>
            </a:r>
          </a:p>
          <a:p>
            <a:r>
              <a:rPr lang="en-US" sz="3600" dirty="0">
                <a:solidFill>
                  <a:srgbClr val="0000FF"/>
                </a:solidFill>
                <a:latin typeface="Consolas" panose="020B0609020204030204" pitchFamily="49" charset="0"/>
              </a:rPr>
              <a:t>using</a:t>
            </a:r>
            <a:r>
              <a:rPr lang="en-US" sz="3600" dirty="0">
                <a:solidFill>
                  <a:srgbClr val="000000"/>
                </a:solidFill>
                <a:latin typeface="Consolas" panose="020B0609020204030204" pitchFamily="49" charset="0"/>
              </a:rPr>
              <a:t> </a:t>
            </a:r>
            <a:r>
              <a:rPr lang="en-US" sz="3600" dirty="0" err="1">
                <a:solidFill>
                  <a:srgbClr val="2B91AF"/>
                </a:solidFill>
                <a:latin typeface="Consolas" panose="020B0609020204030204" pitchFamily="49" charset="0"/>
              </a:rPr>
              <a:t>wstring_view</a:t>
            </a:r>
            <a:r>
              <a:rPr lang="en-US" sz="3600" dirty="0">
                <a:solidFill>
                  <a:srgbClr val="000000"/>
                </a:solidFill>
                <a:latin typeface="Consolas" panose="020B0609020204030204" pitchFamily="49" charset="0"/>
              </a:rPr>
              <a:t>   = </a:t>
            </a:r>
            <a:r>
              <a:rPr lang="en-US" sz="3600" dirty="0" err="1">
                <a:solidFill>
                  <a:srgbClr val="2B91AF"/>
                </a:solidFill>
                <a:latin typeface="Consolas" panose="020B0609020204030204" pitchFamily="49" charset="0"/>
              </a:rPr>
              <a:t>basic_string_view</a:t>
            </a:r>
            <a:r>
              <a:rPr lang="en-US" sz="3600" dirty="0">
                <a:solidFill>
                  <a:srgbClr val="000000"/>
                </a:solidFill>
                <a:latin typeface="Consolas" panose="020B0609020204030204" pitchFamily="49" charset="0"/>
              </a:rPr>
              <a:t>&lt;</a:t>
            </a:r>
            <a:r>
              <a:rPr lang="en-US" sz="3600" dirty="0" err="1">
                <a:solidFill>
                  <a:srgbClr val="0000FF"/>
                </a:solidFill>
                <a:latin typeface="Consolas" panose="020B0609020204030204" pitchFamily="49" charset="0"/>
              </a:rPr>
              <a:t>wchar_t</a:t>
            </a:r>
            <a:r>
              <a:rPr lang="en-US" sz="3600" dirty="0">
                <a:solidFill>
                  <a:srgbClr val="000000"/>
                </a:solidFill>
                <a:latin typeface="Consolas" panose="020B0609020204030204" pitchFamily="49" charset="0"/>
              </a:rPr>
              <a:t>&gt;;</a:t>
            </a:r>
          </a:p>
        </p:txBody>
      </p:sp>
    </p:spTree>
    <p:extLst>
      <p:ext uri="{BB962C8B-B14F-4D97-AF65-F5344CB8AC3E}">
        <p14:creationId xmlns:p14="http://schemas.microsoft.com/office/powerpoint/2010/main" val="18534590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Parallel algorithms</a:t>
            </a:r>
            <a:endParaRPr lang="en-US" dirty="0"/>
          </a:p>
        </p:txBody>
      </p:sp>
      <p:sp>
        <p:nvSpPr>
          <p:cNvPr id="3" name="TextBox 2"/>
          <p:cNvSpPr txBox="1"/>
          <p:nvPr/>
        </p:nvSpPr>
        <p:spPr>
          <a:xfrm>
            <a:off x="646476" y="1372530"/>
            <a:ext cx="10455363" cy="369332"/>
          </a:xfrm>
          <a:prstGeom prst="rect">
            <a:avLst/>
          </a:prstGeom>
          <a:noFill/>
        </p:spPr>
        <p:txBody>
          <a:bodyPr wrap="none" rtlCol="0">
            <a:sp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69 of the algorithms of the STL support a parallel or a parallel and </a:t>
            </a:r>
            <a:r>
              <a:rPr lang="en-US" sz="1800" dirty="0" err="1">
                <a:latin typeface="Verdana" panose="020B0604030504040204" pitchFamily="34" charset="0"/>
                <a:ea typeface="Verdana" panose="020B0604030504040204" pitchFamily="34" charset="0"/>
                <a:cs typeface="Verdana" panose="020B0604030504040204" pitchFamily="34" charset="0"/>
              </a:rPr>
              <a:t>vectorized</a:t>
            </a:r>
            <a:r>
              <a:rPr lang="en-US" sz="1800" dirty="0">
                <a:latin typeface="Verdana" panose="020B0604030504040204" pitchFamily="34" charset="0"/>
                <a:ea typeface="Verdana" panose="020B0604030504040204" pitchFamily="34" charset="0"/>
                <a:cs typeface="Verdana" panose="020B0604030504040204" pitchFamily="34" charset="0"/>
              </a:rPr>
              <a:t> execution</a:t>
            </a: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hr-HR" sz="18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524000" y="1828800"/>
            <a:ext cx="6947492" cy="4720052"/>
          </a:xfrm>
          <a:prstGeom prst="rect">
            <a:avLst/>
          </a:prstGeom>
        </p:spPr>
      </p:pic>
    </p:spTree>
    <p:extLst>
      <p:ext uri="{BB962C8B-B14F-4D97-AF65-F5344CB8AC3E}">
        <p14:creationId xmlns:p14="http://schemas.microsoft.com/office/powerpoint/2010/main" val="35230717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Parallel </a:t>
            </a:r>
            <a:r>
              <a:rPr lang="hr-HR" dirty="0" smtClean="0"/>
              <a:t>algorithms  - execution policies</a:t>
            </a:r>
            <a:endParaRPr lang="en-US" dirty="0"/>
          </a:p>
        </p:txBody>
      </p:sp>
      <p:sp>
        <p:nvSpPr>
          <p:cNvPr id="3" name="Content Placeholder 2"/>
          <p:cNvSpPr txBox="1">
            <a:spLocks/>
          </p:cNvSpPr>
          <p:nvPr/>
        </p:nvSpPr>
        <p:spPr>
          <a:xfrm>
            <a:off x="630000" y="1752600"/>
            <a:ext cx="8534400" cy="2514600"/>
          </a:xfrm>
          <a:prstGeom prst="rect">
            <a:avLst/>
          </a:prstGeom>
          <a:solidFill>
            <a:schemeClr val="bg2">
              <a:lumMod val="95000"/>
            </a:schemeClr>
          </a:solidFill>
        </p:spPr>
        <p:txBody>
          <a:bodyPr anchor="t">
            <a:normAutofit fontScale="250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a:t>
            </a:r>
            <a:r>
              <a:rPr lang="en-US" sz="3600" dirty="0">
                <a:solidFill>
                  <a:srgbClr val="2B91AF"/>
                </a:solidFill>
                <a:latin typeface="Consolas" panose="020B0609020204030204" pitchFamily="49" charset="0"/>
              </a:rPr>
              <a:t>vector</a:t>
            </a:r>
            <a:r>
              <a:rPr lang="en-US" sz="3600" dirty="0">
                <a:solidFill>
                  <a:srgbClr val="000000"/>
                </a:solidFill>
                <a:latin typeface="Consolas" panose="020B0609020204030204" pitchFamily="49" charset="0"/>
              </a:rPr>
              <a:t>&lt;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&gt; v = { 1,2,4 };</a:t>
            </a:r>
          </a:p>
          <a:p>
            <a:r>
              <a:rPr lang="en-US" sz="3600" dirty="0">
                <a:solidFill>
                  <a:srgbClr val="000000"/>
                </a:solidFill>
                <a:latin typeface="Consolas" panose="020B0609020204030204" pitchFamily="49" charset="0"/>
              </a:rPr>
              <a:t>   </a:t>
            </a:r>
            <a:r>
              <a:rPr lang="en-US" sz="3600" dirty="0">
                <a:solidFill>
                  <a:srgbClr val="008000"/>
                </a:solidFill>
                <a:latin typeface="Consolas" panose="020B0609020204030204" pitchFamily="49" charset="0"/>
              </a:rPr>
              <a:t>// standard sequential sort</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::sort(</a:t>
            </a:r>
            <a:r>
              <a:rPr lang="en-US" sz="3600" dirty="0" err="1">
                <a:solidFill>
                  <a:srgbClr val="000000"/>
                </a:solidFill>
                <a:latin typeface="Consolas" panose="020B0609020204030204" pitchFamily="49" charset="0"/>
              </a:rPr>
              <a:t>v.begin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v.end</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p>
          <a:p>
            <a:r>
              <a:rPr lang="en-US" sz="3600" dirty="0">
                <a:solidFill>
                  <a:srgbClr val="000000"/>
                </a:solidFill>
                <a:latin typeface="Consolas" panose="020B0609020204030204" pitchFamily="49" charset="0"/>
              </a:rPr>
              <a:t>  </a:t>
            </a:r>
            <a:r>
              <a:rPr lang="en-US" sz="3600" dirty="0">
                <a:solidFill>
                  <a:srgbClr val="008000"/>
                </a:solidFill>
                <a:latin typeface="Consolas" panose="020B0609020204030204" pitchFamily="49" charset="0"/>
              </a:rPr>
              <a:t>// sequential execution</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::sort(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::parallel::</a:t>
            </a:r>
            <a:r>
              <a:rPr lang="en-US" sz="3600" dirty="0" err="1">
                <a:solidFill>
                  <a:srgbClr val="000000"/>
                </a:solidFill>
                <a:latin typeface="Consolas" panose="020B0609020204030204" pitchFamily="49" charset="0"/>
              </a:rPr>
              <a:t>seq</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v.begin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v.end</a:t>
            </a:r>
            <a:r>
              <a:rPr lang="en-US" sz="3600" dirty="0">
                <a:solidFill>
                  <a:srgbClr val="000000"/>
                </a:solidFill>
                <a:latin typeface="Consolas" panose="020B0609020204030204" pitchFamily="49" charset="0"/>
              </a:rPr>
              <a:t>());</a:t>
            </a:r>
          </a:p>
          <a:p>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8000"/>
                </a:solidFill>
                <a:latin typeface="Consolas" panose="020B0609020204030204" pitchFamily="49" charset="0"/>
              </a:rPr>
              <a:t>// permitting parallel execution</a:t>
            </a:r>
            <a:endParaRPr lang="en-US" sz="3600" dirty="0">
              <a:solidFill>
                <a:srgbClr val="000000"/>
              </a:solidFill>
              <a:latin typeface="Consolas" panose="020B0609020204030204" pitchFamily="49" charset="0"/>
            </a:endParaRPr>
          </a:p>
          <a:p>
            <a:r>
              <a:rPr lang="da-DK" sz="3600" dirty="0">
                <a:solidFill>
                  <a:srgbClr val="000000"/>
                </a:solidFill>
                <a:latin typeface="Consolas" panose="020B0609020204030204" pitchFamily="49" charset="0"/>
              </a:rPr>
              <a:t>  std::sort(std::parallel::par, v.begin(), v.end());</a:t>
            </a:r>
          </a:p>
          <a:p>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a:solidFill>
                  <a:srgbClr val="008000"/>
                </a:solidFill>
                <a:latin typeface="Consolas" panose="020B0609020204030204" pitchFamily="49" charset="0"/>
              </a:rPr>
              <a:t>// permitting parallel and </a:t>
            </a:r>
            <a:r>
              <a:rPr lang="en-US" sz="3600" dirty="0" err="1">
                <a:solidFill>
                  <a:srgbClr val="008000"/>
                </a:solidFill>
                <a:latin typeface="Consolas" panose="020B0609020204030204" pitchFamily="49" charset="0"/>
              </a:rPr>
              <a:t>vectorized</a:t>
            </a:r>
            <a:r>
              <a:rPr lang="en-US" sz="3600" dirty="0">
                <a:solidFill>
                  <a:srgbClr val="008000"/>
                </a:solidFill>
                <a:latin typeface="Consolas" panose="020B0609020204030204" pitchFamily="49" charset="0"/>
              </a:rPr>
              <a:t> execution</a:t>
            </a:r>
            <a:endParaRPr lang="en-US" sz="3600" dirty="0">
              <a:solidFill>
                <a:srgbClr val="000000"/>
              </a:solidFill>
              <a:latin typeface="Consolas" panose="020B0609020204030204" pitchFamily="49" charset="0"/>
            </a:endParaRP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::sort(</a:t>
            </a:r>
            <a:r>
              <a:rPr lang="en-US" sz="3600" dirty="0" err="1">
                <a:solidFill>
                  <a:srgbClr val="000000"/>
                </a:solidFill>
                <a:latin typeface="Consolas" panose="020B0609020204030204" pitchFamily="49" charset="0"/>
              </a:rPr>
              <a:t>std</a:t>
            </a:r>
            <a:r>
              <a:rPr lang="en-US" sz="3600" dirty="0">
                <a:solidFill>
                  <a:srgbClr val="000000"/>
                </a:solidFill>
                <a:latin typeface="Consolas" panose="020B0609020204030204" pitchFamily="49" charset="0"/>
              </a:rPr>
              <a:t>::parallel::</a:t>
            </a:r>
            <a:r>
              <a:rPr lang="en-US" sz="3600" dirty="0" err="1">
                <a:solidFill>
                  <a:srgbClr val="000000"/>
                </a:solidFill>
                <a:latin typeface="Consolas" panose="020B0609020204030204" pitchFamily="49" charset="0"/>
              </a:rPr>
              <a:t>par_unseq</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v.begin</a:t>
            </a:r>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v.end</a:t>
            </a:r>
            <a:r>
              <a:rPr lang="en-US" sz="3600" dirty="0">
                <a:solidFill>
                  <a:srgbClr val="000000"/>
                </a:solidFill>
                <a:latin typeface="Consolas" panose="020B0609020204030204" pitchFamily="49" charset="0"/>
              </a:rPr>
              <a:t>());</a:t>
            </a:r>
            <a:endParaRPr lang="en-US" sz="3600" dirty="0">
              <a:solidFill>
                <a:srgbClr val="000000"/>
              </a:solidFill>
              <a:latin typeface="Consolas" panose="020B0609020204030204" pitchFamily="49" charset="0"/>
            </a:endParaRPr>
          </a:p>
        </p:txBody>
      </p:sp>
      <p:sp>
        <p:nvSpPr>
          <p:cNvPr id="5" name="TextBox 4"/>
          <p:cNvSpPr txBox="1"/>
          <p:nvPr/>
        </p:nvSpPr>
        <p:spPr>
          <a:xfrm>
            <a:off x="630000" y="4759606"/>
            <a:ext cx="9558899" cy="1200329"/>
          </a:xfrm>
          <a:prstGeom prst="rect">
            <a:avLst/>
          </a:prstGeom>
          <a:noFill/>
        </p:spPr>
        <p:txBody>
          <a:bodyPr wrap="none" rtlCol="0">
            <a:spAutoFit/>
          </a:bodyPr>
          <a:lstStyle/>
          <a:p>
            <a:r>
              <a:rPr lang="hr-HR" sz="1800" dirty="0" smtClean="0">
                <a:latin typeface="Verdana" panose="020B0604030504040204" pitchFamily="34" charset="0"/>
                <a:ea typeface="Verdana" panose="020B0604030504040204" pitchFamily="34" charset="0"/>
                <a:cs typeface="Verdana" panose="020B0604030504040204" pitchFamily="34" charset="0"/>
              </a:rPr>
              <a:t>For details please see attend upcomming Petra Krizan talk on parallel algorithms</a:t>
            </a:r>
          </a:p>
          <a:p>
            <a:r>
              <a:rPr lang="hr-HR" sz="1800" dirty="0" smtClean="0">
                <a:latin typeface="Verdana" panose="020B0604030504040204" pitchFamily="34" charset="0"/>
                <a:ea typeface="Verdana" panose="020B0604030504040204" pitchFamily="34" charset="0"/>
                <a:cs typeface="Verdana" panose="020B0604030504040204" pitchFamily="34" charset="0"/>
              </a:rPr>
              <a:t>Currently not supported in Visual Studio 2017. </a:t>
            </a:r>
          </a:p>
          <a:p>
            <a:r>
              <a:rPr lang="hr-HR" sz="1800" dirty="0" smtClean="0">
                <a:latin typeface="Verdana" panose="020B0604030504040204" pitchFamily="34" charset="0"/>
                <a:ea typeface="Verdana" panose="020B0604030504040204" pitchFamily="34" charset="0"/>
                <a:cs typeface="Verdana" panose="020B0604030504040204" pitchFamily="34" charset="0"/>
              </a:rPr>
              <a:t>If you want to play with it use implementation for following site:</a:t>
            </a:r>
          </a:p>
          <a:p>
            <a:r>
              <a:rPr lang="en-US" sz="1800" dirty="0">
                <a:latin typeface="Verdana" panose="020B0604030504040204" pitchFamily="34" charset="0"/>
                <a:ea typeface="Verdana" panose="020B0604030504040204" pitchFamily="34" charset="0"/>
                <a:cs typeface="Verdana" panose="020B0604030504040204" pitchFamily="34" charset="0"/>
              </a:rPr>
              <a:t>https://stellar-group.github.io/hpx/docs/html/hpx/manual/parallel.html</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37669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Filesystem</a:t>
            </a:r>
            <a:endParaRPr lang="en-US" dirty="0"/>
          </a:p>
        </p:txBody>
      </p:sp>
      <p:sp>
        <p:nvSpPr>
          <p:cNvPr id="3" name="TextBox 2"/>
          <p:cNvSpPr txBox="1"/>
          <p:nvPr/>
        </p:nvSpPr>
        <p:spPr>
          <a:xfrm>
            <a:off x="1600200" y="2362200"/>
            <a:ext cx="9016379" cy="3139321"/>
          </a:xfrm>
          <a:prstGeom prst="rect">
            <a:avLst/>
          </a:prstGeom>
          <a:noFill/>
        </p:spPr>
        <p:txBody>
          <a:bodyPr wrap="none" rtlCol="0">
            <a:spAutoFit/>
          </a:bodyPr>
          <a:lstStyle/>
          <a:p>
            <a:pPr marL="285750"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i</a:t>
            </a:r>
            <a:r>
              <a:rPr lang="hr-HR" sz="1800" dirty="0" smtClean="0">
                <a:latin typeface="Verdana" panose="020B0604030504040204" pitchFamily="34" charset="0"/>
                <a:ea typeface="Verdana" panose="020B0604030504040204" pitchFamily="34" charset="0"/>
                <a:cs typeface="Verdana" panose="020B0604030504040204" pitchFamily="34" charset="0"/>
              </a:rPr>
              <a:t>nclude  &lt;filesystem&gt;</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Usual convention: namespace fs = std::filesystem</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Interface is primarily non-member functions that operate on path objects</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fs::path</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fs::directory_entry and fs::directory_iterator</a:t>
            </a:r>
          </a:p>
          <a:p>
            <a:pPr marL="895335" lvl="1"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f</a:t>
            </a:r>
            <a:r>
              <a:rPr lang="hr-HR" sz="1800" dirty="0" smtClean="0">
                <a:latin typeface="Verdana" panose="020B0604030504040204" pitchFamily="34" charset="0"/>
                <a:ea typeface="Verdana" panose="020B0604030504040204" pitchFamily="34" charset="0"/>
                <a:cs typeface="Verdana" panose="020B0604030504040204" pitchFamily="34" charset="0"/>
              </a:rPr>
              <a:t>s::file_status – file type and premissions</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Major capabilities</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Path creation/manipulation</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Directory iterator and recursion</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File/directory metadata query</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File/directory creation, removal and modification</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10544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Polymorphic memory resources</a:t>
            </a:r>
            <a:endParaRPr lang="en-US" dirty="0"/>
          </a:p>
        </p:txBody>
      </p:sp>
      <p:sp>
        <p:nvSpPr>
          <p:cNvPr id="3" name="TextBox 2"/>
          <p:cNvSpPr txBox="1"/>
          <p:nvPr/>
        </p:nvSpPr>
        <p:spPr>
          <a:xfrm>
            <a:off x="838200" y="1676400"/>
            <a:ext cx="9220200" cy="3693319"/>
          </a:xfrm>
          <a:prstGeom prst="rect">
            <a:avLst/>
          </a:prstGeom>
          <a:noFill/>
        </p:spPr>
        <p:txBody>
          <a:bodyPr wrap="square" rtlCol="0">
            <a:spAutoFit/>
          </a:bodyPr>
          <a:lstStyle/>
          <a:p>
            <a:pPr marL="285750"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i</a:t>
            </a:r>
            <a:r>
              <a:rPr lang="hr-HR" sz="1800" dirty="0" smtClean="0">
                <a:latin typeface="Verdana" panose="020B0604030504040204" pitchFamily="34" charset="0"/>
                <a:ea typeface="Verdana" panose="020B0604030504040204" pitchFamily="34" charset="0"/>
                <a:cs typeface="Verdana" panose="020B0604030504040204" pitchFamily="34" charset="0"/>
              </a:rPr>
              <a:t>nclude &lt;memory_resource&gt;</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std::pmr::polymorphic_allocator is allocator that uses instances of std::pmr::memory_resource to acquire memory (it depends only on interface so it’s type doesn’t change when allocation strategy is changed</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All STL allocator aware classes have their alias with polymorphic_allcator in pmr namespace</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Standard provided memory resources:</a:t>
            </a:r>
          </a:p>
          <a:p>
            <a:pPr marL="895335" lvl="1"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std::pmr::new_delete_resource</a:t>
            </a:r>
          </a:p>
          <a:p>
            <a:pPr marL="895335" lvl="1"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s</a:t>
            </a:r>
            <a:r>
              <a:rPr lang="hr-HR" sz="1800" dirty="0" smtClean="0">
                <a:latin typeface="Verdana" panose="020B0604030504040204" pitchFamily="34" charset="0"/>
                <a:ea typeface="Verdana" panose="020B0604030504040204" pitchFamily="34" charset="0"/>
                <a:cs typeface="Verdana" panose="020B0604030504040204" pitchFamily="34" charset="0"/>
              </a:rPr>
              <a:t>td::pmr::unsynchronized_pool_resource</a:t>
            </a:r>
          </a:p>
          <a:p>
            <a:pPr marL="895335" lvl="1"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s</a:t>
            </a:r>
            <a:r>
              <a:rPr lang="hr-HR" sz="1800" dirty="0" smtClean="0">
                <a:latin typeface="Verdana" panose="020B0604030504040204" pitchFamily="34" charset="0"/>
                <a:ea typeface="Verdana" panose="020B0604030504040204" pitchFamily="34" charset="0"/>
                <a:cs typeface="Verdana" panose="020B0604030504040204" pitchFamily="34" charset="0"/>
              </a:rPr>
              <a:t>td::pmr::syncronized_pool_resource</a:t>
            </a:r>
          </a:p>
          <a:p>
            <a:pPr marL="895335" lvl="1" indent="-285750">
              <a:buFont typeface="Arial" panose="020B0604020202020204" pitchFamily="34" charset="0"/>
              <a:buChar char="•"/>
            </a:pPr>
            <a:r>
              <a:rPr lang="hr-HR" sz="1800" dirty="0">
                <a:latin typeface="Verdana" panose="020B0604030504040204" pitchFamily="34" charset="0"/>
                <a:ea typeface="Verdana" panose="020B0604030504040204" pitchFamily="34" charset="0"/>
                <a:cs typeface="Verdana" panose="020B0604030504040204" pitchFamily="34" charset="0"/>
              </a:rPr>
              <a:t>s</a:t>
            </a:r>
            <a:r>
              <a:rPr lang="hr-HR" sz="1800" dirty="0" smtClean="0">
                <a:latin typeface="Verdana" panose="020B0604030504040204" pitchFamily="34" charset="0"/>
                <a:ea typeface="Verdana" panose="020B0604030504040204" pitchFamily="34" charset="0"/>
                <a:cs typeface="Verdana" panose="020B0604030504040204" pitchFamily="34" charset="0"/>
              </a:rPr>
              <a:t>td::pmr::</a:t>
            </a:r>
            <a:r>
              <a:rPr lang="hr-HR" sz="1800" dirty="0" smtClean="0">
                <a:latin typeface="Verdana" panose="020B0604030504040204" pitchFamily="34" charset="0"/>
                <a:ea typeface="Verdana" panose="020B0604030504040204" pitchFamily="34" charset="0"/>
                <a:cs typeface="Verdana" panose="020B0604030504040204" pitchFamily="34" charset="0"/>
              </a:rPr>
              <a:t>monotonic_buffer_resource</a:t>
            </a:r>
          </a:p>
          <a:p>
            <a:pPr marL="895335" lvl="1" indent="-285750">
              <a:buFont typeface="Arial" panose="020B0604020202020204" pitchFamily="34" charset="0"/>
              <a:buChar char="•"/>
            </a:pPr>
            <a:endParaRPr lang="hr-HR" sz="1800" dirty="0">
              <a:latin typeface="Verdana" panose="020B0604030504040204" pitchFamily="34" charset="0"/>
              <a:ea typeface="Verdana" panose="020B0604030504040204" pitchFamily="34" charset="0"/>
              <a:cs typeface="Verdana" panose="020B0604030504040204" pitchFamily="34" charset="0"/>
            </a:endParaRPr>
          </a:p>
          <a:p>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Currently not supported in Visual Studio 2017</a:t>
            </a:r>
            <a:r>
              <a:rPr lang="hr-HR" sz="1800" dirty="0" smtClean="0">
                <a:latin typeface="Verdana" panose="020B0604030504040204" pitchFamily="34" charset="0"/>
                <a:ea typeface="Verdana" panose="020B0604030504040204" pitchFamily="34" charset="0"/>
                <a:cs typeface="Verdana" panose="020B0604030504040204" pitchFamily="34" charset="0"/>
              </a:rPr>
              <a:t> </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107646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Mathematical special funcitons</a:t>
            </a:r>
            <a:endParaRPr lang="en-US" dirty="0"/>
          </a:p>
        </p:txBody>
      </p:sp>
      <p:sp>
        <p:nvSpPr>
          <p:cNvPr id="3" name="TextBox 2"/>
          <p:cNvSpPr txBox="1"/>
          <p:nvPr/>
        </p:nvSpPr>
        <p:spPr>
          <a:xfrm>
            <a:off x="762000" y="1600200"/>
            <a:ext cx="8839200" cy="4770537"/>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associated Laguerre polynomials</a:t>
            </a:r>
          </a:p>
          <a:p>
            <a:r>
              <a:rPr lang="en-US" sz="1600" dirty="0">
                <a:latin typeface="Verdana" panose="020B0604030504040204" pitchFamily="34" charset="0"/>
                <a:ea typeface="Verdana" panose="020B0604030504040204" pitchFamily="34" charset="0"/>
                <a:cs typeface="Verdana" panose="020B0604030504040204" pitchFamily="34" charset="0"/>
              </a:rPr>
              <a:t>beta function </a:t>
            </a:r>
          </a:p>
          <a:p>
            <a:r>
              <a:rPr lang="en-US" sz="1600" dirty="0">
                <a:latin typeface="Verdana" panose="020B0604030504040204" pitchFamily="34" charset="0"/>
                <a:ea typeface="Verdana" panose="020B0604030504040204" pitchFamily="34" charset="0"/>
                <a:cs typeface="Verdana" panose="020B0604030504040204" pitchFamily="34" charset="0"/>
              </a:rPr>
              <a:t>(complete) elliptic integral of the first kind</a:t>
            </a:r>
          </a:p>
          <a:p>
            <a:r>
              <a:rPr lang="en-US" sz="1600" dirty="0">
                <a:latin typeface="Verdana" panose="020B0604030504040204" pitchFamily="34" charset="0"/>
                <a:ea typeface="Verdana" panose="020B0604030504040204" pitchFamily="34" charset="0"/>
                <a:cs typeface="Verdana" panose="020B0604030504040204" pitchFamily="34" charset="0"/>
              </a:rPr>
              <a:t>(complete) elliptic integral of the second kind</a:t>
            </a:r>
          </a:p>
          <a:p>
            <a:r>
              <a:rPr lang="en-US" sz="1600" dirty="0">
                <a:latin typeface="Verdana" panose="020B0604030504040204" pitchFamily="34" charset="0"/>
                <a:ea typeface="Verdana" panose="020B0604030504040204" pitchFamily="34" charset="0"/>
                <a:cs typeface="Verdana" panose="020B0604030504040204" pitchFamily="34" charset="0"/>
              </a:rPr>
              <a:t>(complete) elliptic integral of the third kind </a:t>
            </a:r>
          </a:p>
          <a:p>
            <a:r>
              <a:rPr lang="en-US" sz="1600" dirty="0">
                <a:latin typeface="Verdana" panose="020B0604030504040204" pitchFamily="34" charset="0"/>
                <a:ea typeface="Verdana" panose="020B0604030504040204" pitchFamily="34" charset="0"/>
                <a:cs typeface="Verdana" panose="020B0604030504040204" pitchFamily="34" charset="0"/>
              </a:rPr>
              <a:t>regular modified cylindrical Bessel functions </a:t>
            </a:r>
          </a:p>
          <a:p>
            <a:r>
              <a:rPr lang="en-US" sz="1600" dirty="0">
                <a:latin typeface="Verdana" panose="020B0604030504040204" pitchFamily="34" charset="0"/>
                <a:ea typeface="Verdana" panose="020B0604030504040204" pitchFamily="34" charset="0"/>
                <a:cs typeface="Verdana" panose="020B0604030504040204" pitchFamily="34" charset="0"/>
              </a:rPr>
              <a:t>cylindrical Bessel functions (of the first kind)</a:t>
            </a:r>
          </a:p>
          <a:p>
            <a:r>
              <a:rPr lang="en-US" sz="1600" dirty="0">
                <a:latin typeface="Verdana" panose="020B0604030504040204" pitchFamily="34" charset="0"/>
                <a:ea typeface="Verdana" panose="020B0604030504040204" pitchFamily="34" charset="0"/>
                <a:cs typeface="Verdana" panose="020B0604030504040204" pitchFamily="34" charset="0"/>
              </a:rPr>
              <a:t>irregular modified cylindrical Bessel functions</a:t>
            </a:r>
          </a:p>
          <a:p>
            <a:r>
              <a:rPr lang="en-US" sz="1600" dirty="0">
                <a:latin typeface="Verdana" panose="020B0604030504040204" pitchFamily="34" charset="0"/>
                <a:ea typeface="Verdana" panose="020B0604030504040204" pitchFamily="34" charset="0"/>
                <a:cs typeface="Verdana" panose="020B0604030504040204" pitchFamily="34" charset="0"/>
              </a:rPr>
              <a:t>cylindrical Neumann functions</a:t>
            </a:r>
          </a:p>
          <a:p>
            <a:r>
              <a:rPr lang="en-US" sz="1600" dirty="0">
                <a:latin typeface="Verdana" panose="020B0604030504040204" pitchFamily="34" charset="0"/>
                <a:ea typeface="Verdana" panose="020B0604030504040204" pitchFamily="34" charset="0"/>
                <a:cs typeface="Verdana" panose="020B0604030504040204" pitchFamily="34" charset="0"/>
              </a:rPr>
              <a:t>(incomplete) elliptic integral of the first kind</a:t>
            </a:r>
          </a:p>
          <a:p>
            <a:r>
              <a:rPr lang="en-US" sz="1600" dirty="0">
                <a:latin typeface="Verdana" panose="020B0604030504040204" pitchFamily="34" charset="0"/>
                <a:ea typeface="Verdana" panose="020B0604030504040204" pitchFamily="34" charset="0"/>
                <a:cs typeface="Verdana" panose="020B0604030504040204" pitchFamily="34" charset="0"/>
              </a:rPr>
              <a:t>(incomplete) elliptic integral of the second kind</a:t>
            </a:r>
          </a:p>
          <a:p>
            <a:r>
              <a:rPr lang="en-US" sz="1600" dirty="0">
                <a:latin typeface="Verdana" panose="020B0604030504040204" pitchFamily="34" charset="0"/>
                <a:ea typeface="Verdana" panose="020B0604030504040204" pitchFamily="34" charset="0"/>
                <a:cs typeface="Verdana" panose="020B0604030504040204" pitchFamily="34" charset="0"/>
              </a:rPr>
              <a:t>(incomplete) elliptic integral of the third kind</a:t>
            </a:r>
          </a:p>
          <a:p>
            <a:r>
              <a:rPr lang="en-US" sz="1600" dirty="0">
                <a:latin typeface="Verdana" panose="020B0604030504040204" pitchFamily="34" charset="0"/>
                <a:ea typeface="Verdana" panose="020B0604030504040204" pitchFamily="34" charset="0"/>
                <a:cs typeface="Verdana" panose="020B0604030504040204" pitchFamily="34" charset="0"/>
              </a:rPr>
              <a:t>exponential integral</a:t>
            </a:r>
          </a:p>
          <a:p>
            <a:r>
              <a:rPr lang="en-US" sz="1600" dirty="0" err="1">
                <a:latin typeface="Verdana" panose="020B0604030504040204" pitchFamily="34" charset="0"/>
                <a:ea typeface="Verdana" panose="020B0604030504040204" pitchFamily="34" charset="0"/>
                <a:cs typeface="Verdana" panose="020B0604030504040204" pitchFamily="34" charset="0"/>
              </a:rPr>
              <a:t>Hermite</a:t>
            </a:r>
            <a:r>
              <a:rPr lang="en-US" sz="1600" dirty="0">
                <a:latin typeface="Verdana" panose="020B0604030504040204" pitchFamily="34" charset="0"/>
                <a:ea typeface="Verdana" panose="020B0604030504040204" pitchFamily="34" charset="0"/>
                <a:cs typeface="Verdana" panose="020B0604030504040204" pitchFamily="34" charset="0"/>
              </a:rPr>
              <a:t> polynomials </a:t>
            </a:r>
          </a:p>
          <a:p>
            <a:r>
              <a:rPr lang="en-US" sz="1600" dirty="0">
                <a:latin typeface="Verdana" panose="020B0604030504040204" pitchFamily="34" charset="0"/>
                <a:ea typeface="Verdana" panose="020B0604030504040204" pitchFamily="34" charset="0"/>
                <a:cs typeface="Verdana" panose="020B0604030504040204" pitchFamily="34" charset="0"/>
              </a:rPr>
              <a:t>Legendre polynomials </a:t>
            </a:r>
          </a:p>
          <a:p>
            <a:r>
              <a:rPr lang="en-US" sz="1600" dirty="0">
                <a:latin typeface="Verdana" panose="020B0604030504040204" pitchFamily="34" charset="0"/>
                <a:ea typeface="Verdana" panose="020B0604030504040204" pitchFamily="34" charset="0"/>
                <a:cs typeface="Verdana" panose="020B0604030504040204" pitchFamily="34" charset="0"/>
              </a:rPr>
              <a:t>Riemann zeta function </a:t>
            </a:r>
          </a:p>
          <a:p>
            <a:r>
              <a:rPr lang="en-US" sz="1600" dirty="0">
                <a:latin typeface="Verdana" panose="020B0604030504040204" pitchFamily="34" charset="0"/>
                <a:ea typeface="Verdana" panose="020B0604030504040204" pitchFamily="34" charset="0"/>
                <a:cs typeface="Verdana" panose="020B0604030504040204" pitchFamily="34" charset="0"/>
              </a:rPr>
              <a:t>spherical Bessel functions (of the first kind) </a:t>
            </a:r>
          </a:p>
          <a:p>
            <a:r>
              <a:rPr lang="en-US" sz="1600" dirty="0">
                <a:latin typeface="Verdana" panose="020B0604030504040204" pitchFamily="34" charset="0"/>
                <a:ea typeface="Verdana" panose="020B0604030504040204" pitchFamily="34" charset="0"/>
                <a:cs typeface="Verdana" panose="020B0604030504040204" pitchFamily="34" charset="0"/>
              </a:rPr>
              <a:t>spherical associated Legendre functions </a:t>
            </a:r>
          </a:p>
          <a:p>
            <a:r>
              <a:rPr lang="en-US" sz="1600" dirty="0">
                <a:latin typeface="Verdana" panose="020B0604030504040204" pitchFamily="34" charset="0"/>
                <a:ea typeface="Verdana" panose="020B0604030504040204" pitchFamily="34" charset="0"/>
                <a:cs typeface="Verdana" panose="020B0604030504040204" pitchFamily="34" charset="0"/>
              </a:rPr>
              <a:t>spherical Neumann functions </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746647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42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Deprecated attributes - functions</a:t>
            </a:r>
            <a:endParaRPr lang="en-US" dirty="0"/>
          </a:p>
        </p:txBody>
      </p:sp>
      <p:sp>
        <p:nvSpPr>
          <p:cNvPr id="3" name="TextBox 2"/>
          <p:cNvSpPr txBox="1"/>
          <p:nvPr/>
        </p:nvSpPr>
        <p:spPr>
          <a:xfrm>
            <a:off x="630000" y="1752600"/>
            <a:ext cx="9123600" cy="1477328"/>
          </a:xfrm>
          <a:prstGeom prst="rect">
            <a:avLst/>
          </a:prstGeom>
          <a:noFill/>
        </p:spPr>
        <p:txBody>
          <a:bodyPr wrap="square" rtlCol="0">
            <a:spAutoFit/>
          </a:bodyPr>
          <a:lstStyle/>
          <a:p>
            <a:r>
              <a:rPr lang="en-US" sz="1800" dirty="0"/>
              <a:t>source.cpp(11): error C4996: 'f': function f is </a:t>
            </a:r>
            <a:r>
              <a:rPr lang="en-US" sz="1800" dirty="0" smtClean="0"/>
              <a:t>deprecated </a:t>
            </a:r>
            <a:r>
              <a:rPr lang="en-US" sz="1800" dirty="0"/>
              <a:t>please use g</a:t>
            </a:r>
            <a:endParaRPr lang="hr-HR" sz="18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hr-HR" sz="1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Be carefull</a:t>
            </a:r>
            <a:r>
              <a:rPr lang="hr-HR" sz="1800" dirty="0" smtClean="0">
                <a:latin typeface="Verdana" panose="020B0604030504040204" pitchFamily="34" charset="0"/>
                <a:ea typeface="Verdana" panose="020B0604030504040204" pitchFamily="34" charset="0"/>
                <a:cs typeface="Verdana" panose="020B0604030504040204" pitchFamily="34" charset="0"/>
              </a:rPr>
              <a:t>: it was warning in Visual Studio  2015 as it should be.</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It is now error in Visual Studio 2017</a:t>
            </a:r>
          </a:p>
          <a:p>
            <a:pPr marL="285750" indent="-285750">
              <a:buFont typeface="Arial" panose="020B0604020202020204" pitchFamily="34" charset="0"/>
              <a:buChar char="•"/>
            </a:pPr>
            <a:r>
              <a:rPr lang="hr-HR" sz="1800" dirty="0" smtClean="0">
                <a:latin typeface="Verdana" panose="020B0604030504040204" pitchFamily="34" charset="0"/>
                <a:ea typeface="Verdana" panose="020B0604030504040204" pitchFamily="34" charset="0"/>
                <a:cs typeface="Verdana" panose="020B0604030504040204" pitchFamily="34" charset="0"/>
              </a:rPr>
              <a:t>Needs to be disabled with compler switch </a:t>
            </a:r>
            <a:r>
              <a:rPr lang="hr-HR" sz="18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/wd4996</a:t>
            </a:r>
            <a:endParaRPr lang="en-US" sz="18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6809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Deprecated attributes - functions</a:t>
            </a:r>
            <a:endParaRPr lang="en-US" dirty="0"/>
          </a:p>
        </p:txBody>
      </p:sp>
      <p:sp>
        <p:nvSpPr>
          <p:cNvPr id="3" name="Content Placeholder 2"/>
          <p:cNvSpPr txBox="1">
            <a:spLocks/>
          </p:cNvSpPr>
          <p:nvPr/>
        </p:nvSpPr>
        <p:spPr>
          <a:xfrm>
            <a:off x="684212" y="1828800"/>
            <a:ext cx="8534400" cy="3886200"/>
          </a:xfrm>
          <a:prstGeom prst="rect">
            <a:avLst/>
          </a:prstGeom>
          <a:solidFill>
            <a:schemeClr val="bg2">
              <a:lumMod val="95000"/>
            </a:schemeClr>
          </a:solidFill>
        </p:spPr>
        <p:txBody>
          <a:bodyPr anchor="t">
            <a:normAutofit fontScale="92500" lnSpcReduction="20000"/>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solidFill>
                  <a:srgbClr val="000000"/>
                </a:solidFill>
                <a:latin typeface="Consolas" panose="020B0609020204030204" pitchFamily="49" charset="0"/>
              </a:rPr>
              <a:t>[[deprecated(</a:t>
            </a:r>
            <a:r>
              <a:rPr lang="en-US" sz="1800" dirty="0">
                <a:solidFill>
                  <a:srgbClr val="A31515"/>
                </a:solidFill>
                <a:latin typeface="Consolas" panose="020B0609020204030204" pitchFamily="49" charset="0"/>
              </a:rPr>
              <a:t>"function f is </a:t>
            </a:r>
            <a:r>
              <a:rPr lang="en-US" sz="1800" dirty="0" err="1" smtClean="0">
                <a:solidFill>
                  <a:srgbClr val="A31515"/>
                </a:solidFill>
                <a:latin typeface="Consolas" panose="020B0609020204030204" pitchFamily="49" charset="0"/>
              </a:rPr>
              <a:t>depr</a:t>
            </a:r>
            <a:r>
              <a:rPr lang="hr-HR" sz="1800" dirty="0" smtClean="0">
                <a:solidFill>
                  <a:srgbClr val="A31515"/>
                </a:solidFill>
                <a:latin typeface="Consolas" panose="020B0609020204030204" pitchFamily="49" charset="0"/>
              </a:rPr>
              <a:t>e</a:t>
            </a:r>
            <a:r>
              <a:rPr lang="en-US" sz="1800" dirty="0" err="1" smtClean="0">
                <a:solidFill>
                  <a:srgbClr val="A31515"/>
                </a:solidFill>
                <a:latin typeface="Consolas" panose="020B0609020204030204" pitchFamily="49" charset="0"/>
              </a:rPr>
              <a:t>cated</a:t>
            </a:r>
            <a:r>
              <a:rPr lang="en-US" sz="1800" dirty="0" smtClean="0">
                <a:solidFill>
                  <a:srgbClr val="A31515"/>
                </a:solidFill>
                <a:latin typeface="Consolas" panose="020B0609020204030204" pitchFamily="49" charset="0"/>
              </a:rPr>
              <a:t> </a:t>
            </a:r>
            <a:r>
              <a:rPr lang="en-US" sz="1800" dirty="0">
                <a:solidFill>
                  <a:srgbClr val="A31515"/>
                </a:solidFill>
                <a:latin typeface="Consolas" panose="020B0609020204030204" pitchFamily="49" charset="0"/>
              </a:rPr>
              <a:t>please use g"</a:t>
            </a:r>
            <a:r>
              <a:rPr lang="en-US" sz="1800" dirty="0">
                <a:solidFill>
                  <a:srgbClr val="000000"/>
                </a:solidFill>
                <a:latin typeface="Consolas" panose="020B0609020204030204" pitchFamily="49" charset="0"/>
              </a:rPr>
              <a:t>)]] </a:t>
            </a: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3;</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err="1">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r = f();</a:t>
            </a:r>
          </a:p>
          <a:p>
            <a:r>
              <a:rPr lang="en-US" sz="1800" dirty="0">
                <a:solidFill>
                  <a:srgbClr val="000000"/>
                </a:solidFill>
                <a:latin typeface="Consolas" panose="020B06090202040302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7844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AVL_DA_v1.0_en">
  <a:themeElements>
    <a:clrScheme name="AVL Master Colour Scheme">
      <a:dk1>
        <a:srgbClr val="001119"/>
      </a:dk1>
      <a:lt1>
        <a:srgbClr val="FFFFFF"/>
      </a:lt1>
      <a:dk2>
        <a:srgbClr val="001119"/>
      </a:dk2>
      <a:lt2>
        <a:srgbClr val="FFFFFF"/>
      </a:lt2>
      <a:accent1>
        <a:srgbClr val="79BB38"/>
      </a:accent1>
      <a:accent2>
        <a:srgbClr val="0096C2"/>
      </a:accent2>
      <a:accent3>
        <a:srgbClr val="EFF015"/>
      </a:accent3>
      <a:accent4>
        <a:srgbClr val="DF005C"/>
      </a:accent4>
      <a:accent5>
        <a:srgbClr val="FFC200"/>
      </a:accent5>
      <a:accent6>
        <a:srgbClr val="DA4600"/>
      </a:accent6>
      <a:hlink>
        <a:srgbClr val="005999"/>
      </a:hlink>
      <a:folHlink>
        <a:srgbClr val="888888"/>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A99"/>
        </a:solidFill>
        <a:ln>
          <a:solidFill>
            <a:srgbClr val="005A99"/>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AVL_Master_16to9_Corporate Presentation_E" id="{FCFD6661-42E0-4D80-A864-DE293B9E1864}" vid="{00290F79-29C6-488B-8269-3103FDEE034E}"/>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L_Master_16to9_Corporate Presentation_E" id="{FCFD6661-42E0-4D80-A864-DE293B9E1864}" vid="{8CDB9A60-5A54-4431-9F4C-580B24152A8F}"/>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n6bfe2955bda4b6e9586d511eedc22b2 xmlns="78b97493-b04d-402e-9854-4a57e59cf77b">
      <Terms xmlns="http://schemas.microsoft.com/office/infopath/2007/PartnerControls">
        <TermInfo xmlns="http://schemas.microsoft.com/office/infopath/2007/PartnerControls">
          <TermName xmlns="http://schemas.microsoft.com/office/infopath/2007/PartnerControls">Corporate Presentation</TermName>
          <TermId xmlns="http://schemas.microsoft.com/office/infopath/2007/PartnerControls">bb3ee79f-2cd5-402f-9cb0-eb7d8cfbeecf</TermId>
        </TermInfo>
      </Terms>
    </n6bfe2955bda4b6e9586d511eedc22b2>
    <d8e6111dc96b4f27a4dd5b04f799b64d xmlns="78b97493-b04d-402e-9854-4a57e59cf77b">
      <Terms xmlns="http://schemas.microsoft.com/office/infopath/2007/PartnerControls">
        <TermInfo xmlns="http://schemas.microsoft.com/office/infopath/2007/PartnerControls">
          <TermName xmlns="http://schemas.microsoft.com/office/infopath/2007/PartnerControls">Deutsch</TermName>
          <TermId xmlns="http://schemas.microsoft.com/office/infopath/2007/PartnerControls">2b7b7946-5e60-4aad-9812-c48883d1d03e</TermId>
        </TermInfo>
        <TermInfo xmlns="http://schemas.microsoft.com/office/infopath/2007/PartnerControls">
          <TermName xmlns="http://schemas.microsoft.com/office/infopath/2007/PartnerControls">English</TermName>
          <TermId xmlns="http://schemas.microsoft.com/office/infopath/2007/PartnerControls">ee59ea8b-11f1-4818-aac2-70b818551757</TermId>
        </TermInfo>
      </Terms>
    </d8e6111dc96b4f27a4dd5b04f799b64d>
    <TaxCatchAll xmlns="f1a71434-0d91-413c-8244-2da1ec183ffe">
      <Value>3</Value>
      <Value>30</Value>
      <Value>2</Value>
    </TaxCatchAll>
    <PublishingExpirationDate xmlns="http://schemas.microsoft.com/sharepoint/v3" xsi:nil="true"/>
    <PublishingStartDate xmlns="http://schemas.microsoft.com/sharepoint/v3" xsi:nil="true"/>
    <_dlc_DocId xmlns="f1a71434-0d91-413c-8244-2da1ec183ffe">SPZKCYURJ6HQ-33-405</_dlc_DocId>
    <_dlc_DocIdUrl xmlns="f1a71434-0d91-413c-8244-2da1ec183ffe">
      <Url>https://desktop.avl.com/corp/01/0034/_layouts/15/DocIdRedir.aspx?ID=SPZKCYURJ6HQ-33-405</Url>
      <Description>SPZKCYURJ6HQ-33-405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FB3C6FF1B26C42B3DF2C4D5FC03727" ma:contentTypeVersion="9" ma:contentTypeDescription="Create a new document." ma:contentTypeScope="" ma:versionID="410d7b1f500fbfd019895ada61f8b10b">
  <xsd:schema xmlns:xsd="http://www.w3.org/2001/XMLSchema" xmlns:xs="http://www.w3.org/2001/XMLSchema" xmlns:p="http://schemas.microsoft.com/office/2006/metadata/properties" xmlns:ns1="http://schemas.microsoft.com/sharepoint/v3" xmlns:ns2="f1a71434-0d91-413c-8244-2da1ec183ffe" xmlns:ns3="78b97493-b04d-402e-9854-4a57e59cf77b" targetNamespace="http://schemas.microsoft.com/office/2006/metadata/properties" ma:root="true" ma:fieldsID="89f0640a2ed5710debaa2b8bada7ff00" ns1:_="" ns2:_="" ns3:_="">
    <xsd:import namespace="http://schemas.microsoft.com/sharepoint/v3"/>
    <xsd:import namespace="f1a71434-0d91-413c-8244-2da1ec183ffe"/>
    <xsd:import namespace="78b97493-b04d-402e-9854-4a57e59cf77b"/>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element ref="ns3:n6bfe2955bda4b6e9586d511eedc22b2" minOccurs="0"/>
                <xsd:element ref="ns2:TaxCatchAll" minOccurs="0"/>
                <xsd:element ref="ns3:d8e6111dc96b4f27a4dd5b04f799b6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a71434-0d91-413c-8244-2da1ec183ff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element name="TaxCatchAll" ma:index="15" nillable="true" ma:displayName="Taxonomy Catch All Column" ma:hidden="true" ma:list="{6317b78a-a247-4293-95b1-3fdeb0518265}" ma:internalName="TaxCatchAll" ma:showField="CatchAllData" ma:web="f1a71434-0d91-413c-8244-2da1ec183ff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8b97493-b04d-402e-9854-4a57e59cf77b" elementFormDefault="qualified">
    <xsd:import namespace="http://schemas.microsoft.com/office/2006/documentManagement/types"/>
    <xsd:import namespace="http://schemas.microsoft.com/office/infopath/2007/PartnerControls"/>
    <xsd:element name="n6bfe2955bda4b6e9586d511eedc22b2" ma:index="14" ma:taxonomy="true" ma:internalName="n6bfe2955bda4b6e9586d511eedc22b2" ma:taxonomyFieldName="Tag" ma:displayName="Tag" ma:readOnly="false" ma:default="" ma:fieldId="{76bfe295-5bda-4b6e-9586-d511eedc22b2}" ma:sspId="5c017247-fe0a-4449-9f1c-a1a79122eba0" ma:termSetId="dd2262f6-9359-4871-88e7-3ea11121d4ec" ma:anchorId="00000000-0000-0000-0000-000000000000" ma:open="false" ma:isKeyword="false">
      <xsd:complexType>
        <xsd:sequence>
          <xsd:element ref="pc:Terms" minOccurs="0" maxOccurs="1"/>
        </xsd:sequence>
      </xsd:complexType>
    </xsd:element>
    <xsd:element name="d8e6111dc96b4f27a4dd5b04f799b64d" ma:index="17" ma:taxonomy="true" ma:internalName="d8e6111dc96b4f27a4dd5b04f799b64d" ma:taxonomyFieldName="Language" ma:displayName="Language" ma:default="" ma:fieldId="{d8e6111d-c96b-4f27-a4dd-5b04f799b64d}" ma:taxonomyMulti="true" ma:sspId="5c017247-fe0a-4449-9f1c-a1a79122eba0" ma:termSetId="11ec8e6c-fd8a-4a48-af27-a6dc7c14377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E6E1D3-F8DC-43BD-8131-D1A4A6995A5D}">
  <ds:schemaRefs>
    <ds:schemaRef ds:uri="http://schemas.microsoft.com/office/2006/documentManagement/types"/>
    <ds:schemaRef ds:uri="78b97493-b04d-402e-9854-4a57e59cf77b"/>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f1a71434-0d91-413c-8244-2da1ec183ffe"/>
    <ds:schemaRef ds:uri="http://schemas.microsoft.com/sharepoint/v3"/>
    <ds:schemaRef ds:uri="http://purl.org/dc/dcmitype/"/>
  </ds:schemaRefs>
</ds:datastoreItem>
</file>

<file path=customXml/itemProps2.xml><?xml version="1.0" encoding="utf-8"?>
<ds:datastoreItem xmlns:ds="http://schemas.openxmlformats.org/officeDocument/2006/customXml" ds:itemID="{CC655E3E-3688-4A9A-9671-25890BE582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1a71434-0d91-413c-8244-2da1ec183ffe"/>
    <ds:schemaRef ds:uri="78b97493-b04d-402e-9854-4a57e59cf7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1CBA64-8172-4B2D-A303-45FEA09BA18D}">
  <ds:schemaRefs>
    <ds:schemaRef ds:uri="http://schemas.microsoft.com/sharepoint/events"/>
  </ds:schemaRefs>
</ds:datastoreItem>
</file>

<file path=customXml/itemProps4.xml><?xml version="1.0" encoding="utf-8"?>
<ds:datastoreItem xmlns:ds="http://schemas.openxmlformats.org/officeDocument/2006/customXml" ds:itemID="{32969B36-CA15-4AB0-BA94-D617EDFC1E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AVL_Master_16to9_Corporate Presentation_english</Template>
  <TotalTime>0</TotalTime>
  <Words>6124</Words>
  <Application>Microsoft Office PowerPoint</Application>
  <PresentationFormat>Widescreen</PresentationFormat>
  <Paragraphs>1139</Paragraphs>
  <Slides>76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76</vt:i4>
      </vt:variant>
    </vt:vector>
  </HeadingPairs>
  <TitlesOfParts>
    <vt:vector size="85" baseType="lpstr">
      <vt:lpstr>Arial</vt:lpstr>
      <vt:lpstr>Calibri</vt:lpstr>
      <vt:lpstr>Consolas</vt:lpstr>
      <vt:lpstr>Courier New</vt:lpstr>
      <vt:lpstr>Fira Mono</vt:lpstr>
      <vt:lpstr>Verdana</vt:lpstr>
      <vt:lpstr>Wingdings</vt:lpstr>
      <vt:lpstr>AVL_DA_v1.0_en</vt:lpstr>
      <vt:lpstr>Benutzerdefiniertes Design</vt:lpstr>
      <vt:lpstr>AVL Corporate Presentation</vt:lpstr>
      <vt:lpstr>PowerPoint Presentation</vt:lpstr>
      <vt:lpstr>C++ 14 – binary literals</vt:lpstr>
      <vt:lpstr>Inline namespace</vt:lpstr>
      <vt:lpstr>Digits separators</vt:lpstr>
      <vt:lpstr>C++ 14 Relaxed constexpr restrictions</vt:lpstr>
      <vt:lpstr>C++ 14 Relaxed constexpr restrictions</vt:lpstr>
      <vt:lpstr>Deprecated attributes - functions</vt:lpstr>
      <vt:lpstr>Deprecated attributes - functions</vt:lpstr>
      <vt:lpstr>Deprecated attributes - variable</vt:lpstr>
      <vt:lpstr>Deprecate class / enums</vt:lpstr>
      <vt:lpstr>Deprecate typedefs/ specializations</vt:lpstr>
      <vt:lpstr>Function return type deduction</vt:lpstr>
      <vt:lpstr>Function return type deduction</vt:lpstr>
      <vt:lpstr>Function return type deduction - recursion</vt:lpstr>
      <vt:lpstr>Generic lambdas</vt:lpstr>
      <vt:lpstr>Lambda capture expressions</vt:lpstr>
      <vt:lpstr>Shared mutex – readers read in parallel </vt:lpstr>
      <vt:lpstr>Shared mutex – writers block readers and writers </vt:lpstr>
      <vt:lpstr>Standard defined literals – user defined literals</vt:lpstr>
      <vt:lpstr>Standard defined literals</vt:lpstr>
      <vt:lpstr>Standard defined literals</vt:lpstr>
      <vt:lpstr>Variable templates</vt:lpstr>
      <vt:lpstr>Compile time calculation before</vt:lpstr>
      <vt:lpstr>Compile time calculation with variable templates</vt:lpstr>
      <vt:lpstr>Using traits requires less typing</vt:lpstr>
      <vt:lpstr>C++ 17</vt:lpstr>
      <vt:lpstr>Nested namespace definitions - before</vt:lpstr>
      <vt:lpstr>Nested namespace definitions - after</vt:lpstr>
      <vt:lpstr>Structured bindings - before</vt:lpstr>
      <vt:lpstr>Structured bindings - after</vt:lpstr>
      <vt:lpstr>Structured bindings - after</vt:lpstr>
      <vt:lpstr>Structured bindings</vt:lpstr>
      <vt:lpstr>Structured bindings</vt:lpstr>
      <vt:lpstr>Selection statements with initializers</vt:lpstr>
      <vt:lpstr>Selection statements with initializers - example</vt:lpstr>
      <vt:lpstr>Selection statements with initializers - example</vt:lpstr>
      <vt:lpstr>Compile time conditional statements - example</vt:lpstr>
      <vt:lpstr>Compile time conditional statements - example</vt:lpstr>
      <vt:lpstr>Compile time conditional statements - example</vt:lpstr>
      <vt:lpstr>Compile time conditional statements - example</vt:lpstr>
      <vt:lpstr>Compile time conditional statements - example</vt:lpstr>
      <vt:lpstr>Compile time conditional statements - example</vt:lpstr>
      <vt:lpstr>Class template deduction</vt:lpstr>
      <vt:lpstr>Class template deduction</vt:lpstr>
      <vt:lpstr>Auto non–type parameters</vt:lpstr>
      <vt:lpstr>Inline variables</vt:lpstr>
      <vt:lpstr>Inline variables</vt:lpstr>
      <vt:lpstr>constexpr lambdas</vt:lpstr>
      <vt:lpstr>unary static_assert</vt:lpstr>
      <vt:lpstr>Guaranteed copy elision</vt:lpstr>
      <vt:lpstr>Preprocessor predicate for header testing</vt:lpstr>
      <vt:lpstr>C++17 attributes - [[maybe_unused]]</vt:lpstr>
      <vt:lpstr>C++17 attributes - [[fallthrough]]</vt:lpstr>
      <vt:lpstr>C++17 attributes - [[nodiscard]]</vt:lpstr>
      <vt:lpstr>std::optional – bad example</vt:lpstr>
      <vt:lpstr>std::optional – fix with exception</vt:lpstr>
      <vt:lpstr>std::optional – fix with branching</vt:lpstr>
      <vt:lpstr>std::any</vt:lpstr>
      <vt:lpstr>std::any_cast – std::bad_any_cast</vt:lpstr>
      <vt:lpstr>std::any – type and has_value propreties</vt:lpstr>
      <vt:lpstr>std::variant – motivating example</vt:lpstr>
      <vt:lpstr>std::variant – motivating example</vt:lpstr>
      <vt:lpstr>std::variant - visiting</vt:lpstr>
      <vt:lpstr>std::variant – visiting with lambda</vt:lpstr>
      <vt:lpstr>std::string_view – motivating example</vt:lpstr>
      <vt:lpstr>std::string_view – motivating example</vt:lpstr>
      <vt:lpstr>std::string_view</vt:lpstr>
      <vt:lpstr>std::string_view</vt:lpstr>
      <vt:lpstr>std::string_view constructors and typedefs</vt:lpstr>
      <vt:lpstr>Parallel algorithms</vt:lpstr>
      <vt:lpstr>Parallel algorithms  - execution policies</vt:lpstr>
      <vt:lpstr>Filesystem</vt:lpstr>
      <vt:lpstr>Polymorphic memory resources</vt:lpstr>
      <vt:lpstr>Mathematical special funcitons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2017-12-05T12:03:38Z</dcterms:created>
  <dcterms:modified xsi:type="dcterms:W3CDTF">2017-12-14T11:45:16Z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L_Template_Version">
    <vt:i4>1711</vt:i4>
  </property>
  <property fmtid="{D5CDD505-2E9C-101B-9397-08002B2CF9AE}" pid="3" name="ContentTypeId">
    <vt:lpwstr>0x01010074FB3C6FF1B26C42B3DF2C4D5FC03727</vt:lpwstr>
  </property>
  <property fmtid="{D5CDD505-2E9C-101B-9397-08002B2CF9AE}" pid="4" name="_dlc_DocIdItemGuid">
    <vt:lpwstr>ddbc2f2c-aecf-4af7-a18d-f5fc06aa8f06</vt:lpwstr>
  </property>
  <property fmtid="{D5CDD505-2E9C-101B-9397-08002B2CF9AE}" pid="5" name="Language">
    <vt:lpwstr>2;#Deutsch|2b7b7946-5e60-4aad-9812-c48883d1d03e;#3;#English|ee59ea8b-11f1-4818-aac2-70b818551757</vt:lpwstr>
  </property>
  <property fmtid="{D5CDD505-2E9C-101B-9397-08002B2CF9AE}" pid="6" name="Tag">
    <vt:lpwstr>30;#Corporate Presentation|bb3ee79f-2cd5-402f-9cb0-eb7d8cfbeecf</vt:lpwstr>
  </property>
  <property fmtid="{D5CDD505-2E9C-101B-9397-08002B2CF9AE}" pid="7" name="AVL_Author1">
    <vt:lpwstr>Nebojša Vujnović</vt:lpwstr>
  </property>
  <property fmtid="{D5CDD505-2E9C-101B-9397-08002B2CF9AE}" pid="8" name="AVL_Author2">
    <vt:lpwstr/>
  </property>
  <property fmtid="{D5CDD505-2E9C-101B-9397-08002B2CF9AE}" pid="9" name="AVL_Author3">
    <vt:lpwstr/>
  </property>
  <property fmtid="{D5CDD505-2E9C-101B-9397-08002B2CF9AE}" pid="10" name="AVL_Department">
    <vt:lpwstr/>
  </property>
  <property fmtid="{D5CDD505-2E9C-101B-9397-08002B2CF9AE}" pid="11" name="AVL_Co_Author_1">
    <vt:lpwstr/>
  </property>
  <property fmtid="{D5CDD505-2E9C-101B-9397-08002B2CF9AE}" pid="12" name="AVL_Co_Author_2">
    <vt:lpwstr/>
  </property>
  <property fmtid="{D5CDD505-2E9C-101B-9397-08002B2CF9AE}" pid="13" name="AVL_Co_Author_3">
    <vt:lpwstr/>
  </property>
  <property fmtid="{D5CDD505-2E9C-101B-9397-08002B2CF9AE}" pid="14" name="AVL_Approved_by">
    <vt:lpwstr/>
  </property>
  <property fmtid="{D5CDD505-2E9C-101B-9397-08002B2CF9AE}" pid="15" name="AVL_Release_Date">
    <vt:lpwstr>05.12.2017</vt:lpwstr>
  </property>
  <property fmtid="{D5CDD505-2E9C-101B-9397-08002B2CF9AE}" pid="16" name="AVL_Security_Level">
    <vt:lpwstr>Internal</vt:lpwstr>
  </property>
  <property fmtid="{D5CDD505-2E9C-101B-9397-08002B2CF9AE}" pid="17" name="AVL_Customer">
    <vt:lpwstr/>
  </property>
  <property fmtid="{D5CDD505-2E9C-101B-9397-08002B2CF9AE}" pid="18" name="AVL_Proj_ID">
    <vt:lpwstr/>
  </property>
  <property fmtid="{D5CDD505-2E9C-101B-9397-08002B2CF9AE}" pid="19" name="AVL_Task_ID">
    <vt:lpwstr/>
  </property>
  <property fmtid="{D5CDD505-2E9C-101B-9397-08002B2CF9AE}" pid="20" name="AVL_Model_ID">
    <vt:lpwstr/>
  </property>
  <property fmtid="{D5CDD505-2E9C-101B-9397-08002B2CF9AE}" pid="21" name="AVL_CompanyCountry">
    <vt:lpwstr>Croatia</vt:lpwstr>
  </property>
  <property fmtid="{D5CDD505-2E9C-101B-9397-08002B2CF9AE}" pid="22" name="AVL_LogoFileName">
    <vt:lpwstr>AVL Standard</vt:lpwstr>
  </property>
</Properties>
</file>