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1" r:id="rId2"/>
    <p:sldId id="332" r:id="rId3"/>
    <p:sldId id="333" r:id="rId4"/>
    <p:sldId id="286" r:id="rId5"/>
    <p:sldId id="321" r:id="rId6"/>
    <p:sldId id="322" r:id="rId7"/>
    <p:sldId id="323" r:id="rId8"/>
    <p:sldId id="336" r:id="rId9"/>
    <p:sldId id="33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 Zheng" initials="J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0D0"/>
    <a:srgbClr val="F1F9FB"/>
    <a:srgbClr val="D6EFF5"/>
    <a:srgbClr val="D1C4C4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281E3-6B98-614E-8004-4D16A4580CB8}" v="2" dt="2019-05-15T15:47:55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9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e Zheng" userId="19a42015-be8e-4dd8-abc1-a072d7a68f45" providerId="ADAL" clId="{016281E3-6B98-614E-8004-4D16A4580CB8}"/>
    <pc:docChg chg="custSel delSld modSld delSection modSection">
      <pc:chgData name="Jie Zheng" userId="19a42015-be8e-4dd8-abc1-a072d7a68f45" providerId="ADAL" clId="{016281E3-6B98-614E-8004-4D16A4580CB8}" dt="2019-05-15T15:49:42.896" v="167" actId="20577"/>
      <pc:docMkLst>
        <pc:docMk/>
      </pc:docMkLst>
      <pc:sldChg chg="del">
        <pc:chgData name="Jie Zheng" userId="19a42015-be8e-4dd8-abc1-a072d7a68f45" providerId="ADAL" clId="{016281E3-6B98-614E-8004-4D16A4580CB8}" dt="2019-05-15T15:46:58.985" v="0" actId="2696"/>
        <pc:sldMkLst>
          <pc:docMk/>
          <pc:sldMk cId="1569938310" sldId="306"/>
        </pc:sldMkLst>
      </pc:sldChg>
      <pc:sldChg chg="del">
        <pc:chgData name="Jie Zheng" userId="19a42015-be8e-4dd8-abc1-a072d7a68f45" providerId="ADAL" clId="{016281E3-6B98-614E-8004-4D16A4580CB8}" dt="2019-05-15T15:46:58.993" v="1" actId="2696"/>
        <pc:sldMkLst>
          <pc:docMk/>
          <pc:sldMk cId="196080387" sldId="325"/>
        </pc:sldMkLst>
      </pc:sldChg>
      <pc:sldChg chg="del">
        <pc:chgData name="Jie Zheng" userId="19a42015-be8e-4dd8-abc1-a072d7a68f45" providerId="ADAL" clId="{016281E3-6B98-614E-8004-4D16A4580CB8}" dt="2019-05-15T15:46:59.001" v="2" actId="2696"/>
        <pc:sldMkLst>
          <pc:docMk/>
          <pc:sldMk cId="1283149811" sldId="326"/>
        </pc:sldMkLst>
      </pc:sldChg>
      <pc:sldChg chg="del">
        <pc:chgData name="Jie Zheng" userId="19a42015-be8e-4dd8-abc1-a072d7a68f45" providerId="ADAL" clId="{016281E3-6B98-614E-8004-4D16A4580CB8}" dt="2019-05-15T15:46:59.007" v="3" actId="2696"/>
        <pc:sldMkLst>
          <pc:docMk/>
          <pc:sldMk cId="868090303" sldId="327"/>
        </pc:sldMkLst>
      </pc:sldChg>
      <pc:sldChg chg="modSp">
        <pc:chgData name="Jie Zheng" userId="19a42015-be8e-4dd8-abc1-a072d7a68f45" providerId="ADAL" clId="{016281E3-6B98-614E-8004-4D16A4580CB8}" dt="2019-05-15T15:49:42.896" v="167" actId="20577"/>
        <pc:sldMkLst>
          <pc:docMk/>
          <pc:sldMk cId="1019612935" sldId="331"/>
        </pc:sldMkLst>
        <pc:spChg chg="mod">
          <ac:chgData name="Jie Zheng" userId="19a42015-be8e-4dd8-abc1-a072d7a68f45" providerId="ADAL" clId="{016281E3-6B98-614E-8004-4D16A4580CB8}" dt="2019-05-15T15:49:42.896" v="167" actId="20577"/>
          <ac:spMkLst>
            <pc:docMk/>
            <pc:sldMk cId="1019612935" sldId="331"/>
            <ac:spMk id="2" creationId="{00000000-0000-0000-0000-000000000000}"/>
          </ac:spMkLst>
        </pc:spChg>
      </pc:sldChg>
      <pc:sldChg chg="modSp">
        <pc:chgData name="Jie Zheng" userId="19a42015-be8e-4dd8-abc1-a072d7a68f45" providerId="ADAL" clId="{016281E3-6B98-614E-8004-4D16A4580CB8}" dt="2019-05-15T15:47:34.745" v="5" actId="1076"/>
        <pc:sldMkLst>
          <pc:docMk/>
          <pc:sldMk cId="319127501" sldId="332"/>
        </pc:sldMkLst>
        <pc:spChg chg="mod">
          <ac:chgData name="Jie Zheng" userId="19a42015-be8e-4dd8-abc1-a072d7a68f45" providerId="ADAL" clId="{016281E3-6B98-614E-8004-4D16A4580CB8}" dt="2019-05-15T15:47:34.745" v="5" actId="1076"/>
          <ac:spMkLst>
            <pc:docMk/>
            <pc:sldMk cId="319127501" sldId="332"/>
            <ac:spMk id="3" creationId="{00000000-0000-0000-0000-000000000000}"/>
          </ac:spMkLst>
        </pc:spChg>
      </pc:sldChg>
      <pc:sldChg chg="modSp">
        <pc:chgData name="Jie Zheng" userId="19a42015-be8e-4dd8-abc1-a072d7a68f45" providerId="ADAL" clId="{016281E3-6B98-614E-8004-4D16A4580CB8}" dt="2019-05-15T15:49:13.212" v="140" actId="20577"/>
        <pc:sldMkLst>
          <pc:docMk/>
          <pc:sldMk cId="1561068500" sldId="333"/>
        </pc:sldMkLst>
        <pc:spChg chg="mod">
          <ac:chgData name="Jie Zheng" userId="19a42015-be8e-4dd8-abc1-a072d7a68f45" providerId="ADAL" clId="{016281E3-6B98-614E-8004-4D16A4580CB8}" dt="2019-05-15T15:49:13.212" v="140" actId="20577"/>
          <ac:spMkLst>
            <pc:docMk/>
            <pc:sldMk cId="1561068500" sldId="33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xxxxxxxxxxx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C5BD7-7BAC-9249-9C87-A0C8DD7E290D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F2A8D-D700-3F40-8CB7-540A2FA94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5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xxxxxxxxxxx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7A662-C1C3-7B47-A2BA-EEE3FA8F09EE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3DD2E-47B0-BC4F-A8D8-C73E842F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9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6420" y="635634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7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3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31109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8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9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1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29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6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mrbase.org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2397"/>
            <a:ext cx="8229600" cy="439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70D2-7E35-CD47-9490-CD79B68E60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247872"/>
            <a:ext cx="9144000" cy="6101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0" y="6277368"/>
            <a:ext cx="9144000" cy="3388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639059" y="-47126"/>
            <a:ext cx="20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  <a:hlinkClick r:id="rId14"/>
              </a:rPr>
              <a:t>www.mrbase.org</a:t>
            </a:r>
            <a:endPara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457200" y="365125"/>
            <a:ext cx="822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99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section for MR </a:t>
            </a:r>
            <a:br>
              <a:rPr lang="en-US" dirty="0"/>
            </a:br>
            <a:r>
              <a:rPr lang="en-US" dirty="0"/>
              <a:t>using MR-Base R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</a:t>
            </a:r>
            <a:r>
              <a:rPr lang="en-US" dirty="0"/>
              <a:t> Zheng</a:t>
            </a:r>
          </a:p>
        </p:txBody>
      </p:sp>
    </p:spTree>
    <p:extLst>
      <p:ext uri="{BB962C8B-B14F-4D97-AF65-F5344CB8AC3E}">
        <p14:creationId xmlns:p14="http://schemas.microsoft.com/office/powerpoint/2010/main" val="101961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11"/>
            <a:ext cx="8229600" cy="1143000"/>
          </a:xfrm>
        </p:spPr>
        <p:txBody>
          <a:bodyPr/>
          <a:lstStyle/>
          <a:p>
            <a:r>
              <a:rPr lang="en-US" dirty="0"/>
              <a:t>Necessary 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811"/>
            <a:ext cx="8229600" cy="4688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&gt; R version 3.3.0 </a:t>
            </a:r>
          </a:p>
          <a:p>
            <a:r>
              <a:rPr lang="en-US" dirty="0"/>
              <a:t>Necessary R Packages for this practical:</a:t>
            </a:r>
          </a:p>
          <a:p>
            <a:pPr lvl="1"/>
            <a:r>
              <a:rPr lang="en-US" dirty="0"/>
              <a:t>Visualization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pPr marL="914400" lvl="1" indent="-514350"/>
            <a:r>
              <a:rPr lang="en-US" dirty="0"/>
              <a:t>MR-Base R package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library(</a:t>
            </a:r>
            <a:r>
              <a:rPr lang="en-US" dirty="0" err="1">
                <a:solidFill>
                  <a:srgbClr val="FF0000"/>
                </a:solidFill>
              </a:rPr>
              <a:t>devtools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install_github</a:t>
            </a:r>
            <a:r>
              <a:rPr lang="en-US" dirty="0">
                <a:solidFill>
                  <a:srgbClr val="FF0000"/>
                </a:solidFill>
              </a:rPr>
              <a:t>("MRCIEU/MRInstruments")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install_github</a:t>
            </a:r>
            <a:r>
              <a:rPr lang="en-US" dirty="0"/>
              <a:t>("MRCIEU/</a:t>
            </a:r>
            <a:r>
              <a:rPr lang="en-US" dirty="0" err="1"/>
              <a:t>TwoSampleMR</a:t>
            </a:r>
            <a:r>
              <a:rPr lang="en-US" dirty="0"/>
              <a:t>")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plyr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12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811"/>
            <a:ext cx="8229600" cy="439037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library(ggplot2) </a:t>
            </a:r>
          </a:p>
          <a:p>
            <a:r>
              <a:rPr lang="en-US" dirty="0"/>
              <a:t>library(MRInstruments) #call pre-calculated MR instruments </a:t>
            </a:r>
          </a:p>
          <a:p>
            <a:r>
              <a:rPr lang="en-US" dirty="0"/>
              <a:t>library(</a:t>
            </a:r>
            <a:r>
              <a:rPr lang="en-US" dirty="0" err="1"/>
              <a:t>TwoSampleMR</a:t>
            </a:r>
            <a:r>
              <a:rPr lang="en-US" dirty="0"/>
              <a:t>) #you should jump to authorization step</a:t>
            </a:r>
          </a:p>
          <a:p>
            <a:r>
              <a:rPr lang="en-US" dirty="0" err="1">
                <a:solidFill>
                  <a:srgbClr val="FF0000"/>
                </a:solidFill>
              </a:rPr>
              <a:t>toggle_api</a:t>
            </a:r>
            <a:r>
              <a:rPr lang="en-US" dirty="0">
                <a:solidFill>
                  <a:srgbClr val="FF0000"/>
                </a:solidFill>
              </a:rPr>
              <a:t>("test") #use the API for the course</a:t>
            </a:r>
          </a:p>
          <a:p>
            <a:r>
              <a:rPr lang="en-US" dirty="0" err="1"/>
              <a:t>ao</a:t>
            </a:r>
            <a:r>
              <a:rPr lang="en-US" dirty="0"/>
              <a:t>&lt;-</a:t>
            </a:r>
            <a:r>
              <a:rPr lang="en-US" dirty="0" err="1"/>
              <a:t>available_outcomes</a:t>
            </a:r>
            <a:r>
              <a:rPr lang="en-US" dirty="0"/>
              <a:t>() #no error message means it is working now.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r>
              <a:rPr lang="en-US" dirty="0" err="1"/>
              <a:t>Setwd</a:t>
            </a:r>
            <a:r>
              <a:rPr lang="en-US" dirty="0"/>
              <a:t>(~/21_MR-practice/) #change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56106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01" y="553051"/>
            <a:ext cx="7772400" cy="1362075"/>
          </a:xfrm>
        </p:spPr>
        <p:txBody>
          <a:bodyPr>
            <a:normAutofit/>
          </a:bodyPr>
          <a:lstStyle/>
          <a:p>
            <a:r>
              <a:rPr lang="en-US" sz="3200" dirty="0"/>
              <a:t>Practice 1: one exposure one outcome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4601" y="1465546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practice, we are going to test the hypothesis of whether body mass index (BMI) is associated with coronary heart disease (CHD)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have four major steps for this practice:  </a:t>
            </a:r>
          </a:p>
          <a:p>
            <a:pPr marL="342900" indent="-342900">
              <a:buAutoNum type="arabicPeriod"/>
            </a:pPr>
            <a:r>
              <a:rPr lang="en-US" dirty="0"/>
              <a:t>Select instruments for one exposure (BMI) from MR-Base database</a:t>
            </a:r>
          </a:p>
          <a:p>
            <a:pPr marL="342900" indent="-342900">
              <a:buAutoNum type="arabicPeriod"/>
            </a:pPr>
            <a:r>
              <a:rPr lang="en-US" dirty="0"/>
              <a:t>Select outcome (CHD) from MR-Base database too. </a:t>
            </a:r>
          </a:p>
          <a:p>
            <a:pPr marL="342900" indent="-342900">
              <a:buAutoNum type="arabicPeriod"/>
            </a:pPr>
            <a:r>
              <a:rPr lang="en-US" dirty="0"/>
              <a:t>Run IVW, MR Egger and WM MR analyses</a:t>
            </a:r>
          </a:p>
          <a:p>
            <a:pPr marL="342900" indent="-342900">
              <a:buAutoNum type="arabicPeriod"/>
            </a:pPr>
            <a:r>
              <a:rPr lang="en-US" dirty="0" err="1"/>
              <a:t>Visualise</a:t>
            </a:r>
            <a:r>
              <a:rPr lang="en-US" dirty="0"/>
              <a:t> the causal estimate for BMI on CHD – Single SNP forest plot, funnel plot, Leave one out forest plot and scatter plot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71" y="2269355"/>
            <a:ext cx="7440460" cy="11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7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body mass index on CHD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98689"/>
              </p:ext>
            </p:extLst>
          </p:nvPr>
        </p:nvGraphicFramePr>
        <p:xfrm>
          <a:off x="525163" y="1751270"/>
          <a:ext cx="8093673" cy="3503277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115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6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outcome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exposure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method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nsnp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pval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Coronary heart disease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 err="1">
                          <a:effectLst/>
                        </a:rPr>
                        <a:t>Body</a:t>
                      </a:r>
                      <a:r>
                        <a:rPr lang="hr-HR" sz="1200" u="none" strike="noStrike" dirty="0">
                          <a:effectLst/>
                        </a:rPr>
                        <a:t> </a:t>
                      </a:r>
                      <a:r>
                        <a:rPr lang="hr-HR" sz="1200" u="none" strike="noStrike" dirty="0" err="1">
                          <a:effectLst/>
                        </a:rPr>
                        <a:t>mass</a:t>
                      </a:r>
                      <a:r>
                        <a:rPr lang="hr-HR" sz="1200" u="none" strike="noStrike" dirty="0">
                          <a:effectLst/>
                        </a:rPr>
                        <a:t> </a:t>
                      </a:r>
                      <a:r>
                        <a:rPr lang="hr-HR" sz="1200" u="none" strike="noStrike" dirty="0" err="1">
                          <a:effectLst/>
                        </a:rPr>
                        <a:t>index</a:t>
                      </a:r>
                      <a:endParaRPr lang="hr-HR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Inverse variance weighted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</a:rPr>
                        <a:t>79</a:t>
                      </a:r>
                      <a:endParaRPr lang="fi-FI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>
                          <a:effectLst/>
                        </a:rPr>
                        <a:t>0.4459091</a:t>
                      </a:r>
                      <a:endParaRPr lang="hr-HR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0.05898302</a:t>
                      </a:r>
                      <a:endParaRPr lang="cs-CZ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4.03E-14</a:t>
                      </a:r>
                      <a:endParaRPr lang="cs-CZ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Coronary heart disease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 err="1">
                          <a:effectLst/>
                        </a:rPr>
                        <a:t>Body</a:t>
                      </a:r>
                      <a:r>
                        <a:rPr lang="hr-HR" sz="1200" u="none" strike="noStrike" dirty="0">
                          <a:effectLst/>
                        </a:rPr>
                        <a:t> </a:t>
                      </a:r>
                      <a:r>
                        <a:rPr lang="hr-HR" sz="1200" u="none" strike="noStrike" dirty="0" err="1">
                          <a:effectLst/>
                        </a:rPr>
                        <a:t>mass</a:t>
                      </a:r>
                      <a:r>
                        <a:rPr lang="hr-HR" sz="1200" u="none" strike="noStrike" dirty="0">
                          <a:effectLst/>
                        </a:rPr>
                        <a:t> </a:t>
                      </a:r>
                      <a:r>
                        <a:rPr lang="hr-HR" sz="1200" u="none" strike="noStrike" dirty="0" err="1">
                          <a:effectLst/>
                        </a:rPr>
                        <a:t>index</a:t>
                      </a:r>
                      <a:endParaRPr lang="hr-HR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MR Egger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79</a:t>
                      </a:r>
                      <a:endParaRPr lang="fi-FI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0.5024935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0.14396056</a:t>
                      </a:r>
                      <a:endParaRPr lang="is-I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8.01E-04</a:t>
                      </a:r>
                      <a:endParaRPr lang="nb-NO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Coronary heart disease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 err="1">
                          <a:effectLst/>
                        </a:rPr>
                        <a:t>Body</a:t>
                      </a:r>
                      <a:r>
                        <a:rPr lang="hr-HR" sz="1200" u="none" strike="noStrike" dirty="0">
                          <a:effectLst/>
                        </a:rPr>
                        <a:t> </a:t>
                      </a:r>
                      <a:r>
                        <a:rPr lang="hr-HR" sz="1200" u="none" strike="noStrike" dirty="0" err="1">
                          <a:effectLst/>
                        </a:rPr>
                        <a:t>mass</a:t>
                      </a:r>
                      <a:r>
                        <a:rPr lang="hr-HR" sz="1200" u="none" strike="noStrike" dirty="0">
                          <a:effectLst/>
                        </a:rPr>
                        <a:t> </a:t>
                      </a:r>
                      <a:r>
                        <a:rPr lang="hr-HR" sz="1200" u="none" strike="noStrike" dirty="0" err="1">
                          <a:effectLst/>
                        </a:rPr>
                        <a:t>index</a:t>
                      </a:r>
                      <a:endParaRPr lang="hr-HR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Weighted median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79</a:t>
                      </a:r>
                      <a:endParaRPr lang="fi-FI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0.3870065</a:t>
                      </a:r>
                      <a:endParaRPr lang="is-IS" sz="1200" b="0" i="0" u="none" strike="noStrike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0.07106542</a:t>
                      </a:r>
                      <a:endParaRPr lang="is-I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</a:rPr>
                        <a:t>5.16E-08</a:t>
                      </a:r>
                      <a:endParaRPr lang="nb-NO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330" marR="6330" marT="63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3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body mass index on CHD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02" y="1270685"/>
            <a:ext cx="4897395" cy="48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body mass index on CHD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40" y="1417638"/>
            <a:ext cx="4728519" cy="47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body mass index on CHD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94" y="1417638"/>
            <a:ext cx="4874011" cy="48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9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body mass index on CHD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71" y="1417638"/>
            <a:ext cx="4622457" cy="46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2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313</Words>
  <Application>Microsoft Macintosh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Practice section for MR  using MR-Base R package</vt:lpstr>
      <vt:lpstr>Necessary R packages</vt:lpstr>
      <vt:lpstr>Check the installation</vt:lpstr>
      <vt:lpstr>Practice 1: one exposure one outcome</vt:lpstr>
      <vt:lpstr>Effect of body mass index on CHD</vt:lpstr>
      <vt:lpstr>Effect of body mass index on CHD</vt:lpstr>
      <vt:lpstr>Effect of body mass index on CHD</vt:lpstr>
      <vt:lpstr>Effect of body mass index on CHD</vt:lpstr>
      <vt:lpstr>Effect of body mass index on CHD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Hemani</dc:creator>
  <cp:lastModifiedBy>Jie Zheng</cp:lastModifiedBy>
  <cp:revision>181</cp:revision>
  <dcterms:created xsi:type="dcterms:W3CDTF">2017-03-09T15:55:28Z</dcterms:created>
  <dcterms:modified xsi:type="dcterms:W3CDTF">2020-02-14T16:08:19Z</dcterms:modified>
</cp:coreProperties>
</file>