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81" r:id="rId3"/>
    <p:sldId id="283" r:id="rId4"/>
    <p:sldId id="286" r:id="rId5"/>
    <p:sldId id="285" r:id="rId6"/>
    <p:sldId id="288" r:id="rId7"/>
    <p:sldId id="284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1D2B"/>
    <a:srgbClr val="72AF2F"/>
    <a:srgbClr val="898989"/>
    <a:srgbClr val="5B5647"/>
    <a:srgbClr val="BF2F37"/>
    <a:srgbClr val="AAA4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6184D1-EF1C-7749-A776-33793B1D73C3}" v="330" dt="2018-06-20T18:42:39.040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5" autoAdjust="0"/>
    <p:restoredTop sz="96433" autoAdjust="0"/>
  </p:normalViewPr>
  <p:slideViewPr>
    <p:cSldViewPr>
      <p:cViewPr varScale="1">
        <p:scale>
          <a:sx n="124" d="100"/>
          <a:sy n="124" d="100"/>
        </p:scale>
        <p:origin x="116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74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e Zheng" userId="19a42015-be8e-4dd8-abc1-a072d7a68f45" providerId="ADAL" clId="{656184D1-EF1C-7749-A776-33793B1D73C3}"/>
    <pc:docChg chg="undo custSel addSld delSld modSld">
      <pc:chgData name="Jie Zheng" userId="19a42015-be8e-4dd8-abc1-a072d7a68f45" providerId="ADAL" clId="{656184D1-EF1C-7749-A776-33793B1D73C3}" dt="2018-06-20T18:42:39.040" v="326" actId="20577"/>
      <pc:docMkLst>
        <pc:docMk/>
      </pc:docMkLst>
      <pc:sldChg chg="addSp delSp modSp">
        <pc:chgData name="Jie Zheng" userId="19a42015-be8e-4dd8-abc1-a072d7a68f45" providerId="ADAL" clId="{656184D1-EF1C-7749-A776-33793B1D73C3}" dt="2018-06-20T18:35:45.001" v="279" actId="20577"/>
        <pc:sldMkLst>
          <pc:docMk/>
          <pc:sldMk cId="3931042846" sldId="283"/>
        </pc:sldMkLst>
        <pc:spChg chg="mod">
          <ac:chgData name="Jie Zheng" userId="19a42015-be8e-4dd8-abc1-a072d7a68f45" providerId="ADAL" clId="{656184D1-EF1C-7749-A776-33793B1D73C3}" dt="2018-06-20T18:35:45.001" v="279" actId="20577"/>
          <ac:spMkLst>
            <pc:docMk/>
            <pc:sldMk cId="3931042846" sldId="283"/>
            <ac:spMk id="2" creationId="{923BF3FA-4D45-5042-8B89-C59B864A3518}"/>
          </ac:spMkLst>
        </pc:spChg>
        <pc:spChg chg="del">
          <ac:chgData name="Jie Zheng" userId="19a42015-be8e-4dd8-abc1-a072d7a68f45" providerId="ADAL" clId="{656184D1-EF1C-7749-A776-33793B1D73C3}" dt="2018-06-20T18:30:19.097" v="213" actId="478"/>
          <ac:spMkLst>
            <pc:docMk/>
            <pc:sldMk cId="3931042846" sldId="283"/>
            <ac:spMk id="3" creationId="{525E8004-4A62-254A-8AC2-9778FFA803BB}"/>
          </ac:spMkLst>
        </pc:spChg>
        <pc:spChg chg="add mod">
          <ac:chgData name="Jie Zheng" userId="19a42015-be8e-4dd8-abc1-a072d7a68f45" providerId="ADAL" clId="{656184D1-EF1C-7749-A776-33793B1D73C3}" dt="2018-06-20T18:32:36.472" v="239" actId="1076"/>
          <ac:spMkLst>
            <pc:docMk/>
            <pc:sldMk cId="3931042846" sldId="283"/>
            <ac:spMk id="13" creationId="{84B8F2CF-EC80-F542-B6FB-6394FBACCE64}"/>
          </ac:spMkLst>
        </pc:spChg>
        <pc:spChg chg="add mod">
          <ac:chgData name="Jie Zheng" userId="19a42015-be8e-4dd8-abc1-a072d7a68f45" providerId="ADAL" clId="{656184D1-EF1C-7749-A776-33793B1D73C3}" dt="2018-06-20T18:34:49.318" v="261" actId="1076"/>
          <ac:spMkLst>
            <pc:docMk/>
            <pc:sldMk cId="3931042846" sldId="283"/>
            <ac:spMk id="17" creationId="{1D2E3C6D-C52D-3647-AE29-75DEF947E3F8}"/>
          </ac:spMkLst>
        </pc:spChg>
        <pc:picChg chg="add del mod">
          <ac:chgData name="Jie Zheng" userId="19a42015-be8e-4dd8-abc1-a072d7a68f45" providerId="ADAL" clId="{656184D1-EF1C-7749-A776-33793B1D73C3}" dt="2018-06-20T18:30:32.534" v="215" actId="478"/>
          <ac:picMkLst>
            <pc:docMk/>
            <pc:sldMk cId="3931042846" sldId="283"/>
            <ac:picMk id="8" creationId="{EF1CA750-C010-5141-B06A-0D77A84C4D36}"/>
          </ac:picMkLst>
        </pc:picChg>
        <pc:picChg chg="add del mod">
          <ac:chgData name="Jie Zheng" userId="19a42015-be8e-4dd8-abc1-a072d7a68f45" providerId="ADAL" clId="{656184D1-EF1C-7749-A776-33793B1D73C3}" dt="2018-06-20T18:30:33.476" v="216" actId="478"/>
          <ac:picMkLst>
            <pc:docMk/>
            <pc:sldMk cId="3931042846" sldId="283"/>
            <ac:picMk id="10" creationId="{AB946BE9-145F-D144-B82A-3793CDEF747D}"/>
          </ac:picMkLst>
        </pc:picChg>
        <pc:picChg chg="add mod">
          <ac:chgData name="Jie Zheng" userId="19a42015-be8e-4dd8-abc1-a072d7a68f45" providerId="ADAL" clId="{656184D1-EF1C-7749-A776-33793B1D73C3}" dt="2018-06-20T18:32:27.792" v="237" actId="1076"/>
          <ac:picMkLst>
            <pc:docMk/>
            <pc:sldMk cId="3931042846" sldId="283"/>
            <ac:picMk id="12" creationId="{795DF6F7-A3D6-054A-887C-E0433CF92969}"/>
          </ac:picMkLst>
        </pc:picChg>
        <pc:picChg chg="add mod">
          <ac:chgData name="Jie Zheng" userId="19a42015-be8e-4dd8-abc1-a072d7a68f45" providerId="ADAL" clId="{656184D1-EF1C-7749-A776-33793B1D73C3}" dt="2018-06-20T18:32:30.652" v="238" actId="1076"/>
          <ac:picMkLst>
            <pc:docMk/>
            <pc:sldMk cId="3931042846" sldId="283"/>
            <ac:picMk id="15" creationId="{2B3247CA-074A-2A4A-BC4E-96C53AC6103C}"/>
          </ac:picMkLst>
        </pc:picChg>
        <pc:picChg chg="add mod">
          <ac:chgData name="Jie Zheng" userId="19a42015-be8e-4dd8-abc1-a072d7a68f45" providerId="ADAL" clId="{656184D1-EF1C-7749-A776-33793B1D73C3}" dt="2018-06-20T18:35:30.230" v="262" actId="1076"/>
          <ac:picMkLst>
            <pc:docMk/>
            <pc:sldMk cId="3931042846" sldId="283"/>
            <ac:picMk id="16" creationId="{C6BCF790-9B2B-504D-A33F-A26B255D0DB0}"/>
          </ac:picMkLst>
        </pc:picChg>
      </pc:sldChg>
      <pc:sldChg chg="delSp modSp">
        <pc:chgData name="Jie Zheng" userId="19a42015-be8e-4dd8-abc1-a072d7a68f45" providerId="ADAL" clId="{656184D1-EF1C-7749-A776-33793B1D73C3}" dt="2018-06-20T15:21:27.636" v="17"/>
        <pc:sldMkLst>
          <pc:docMk/>
          <pc:sldMk cId="2561439750" sldId="285"/>
        </pc:sldMkLst>
        <pc:spChg chg="mod">
          <ac:chgData name="Jie Zheng" userId="19a42015-be8e-4dd8-abc1-a072d7a68f45" providerId="ADAL" clId="{656184D1-EF1C-7749-A776-33793B1D73C3}" dt="2018-06-19T17:28:18.420" v="12" actId="1076"/>
          <ac:spMkLst>
            <pc:docMk/>
            <pc:sldMk cId="2561439750" sldId="285"/>
            <ac:spMk id="2" creationId="{DB9CF712-0F9A-2D48-8816-602C68A234D7}"/>
          </ac:spMkLst>
        </pc:spChg>
        <pc:spChg chg="mod">
          <ac:chgData name="Jie Zheng" userId="19a42015-be8e-4dd8-abc1-a072d7a68f45" providerId="ADAL" clId="{656184D1-EF1C-7749-A776-33793B1D73C3}" dt="2018-06-20T15:21:27.636" v="17"/>
          <ac:spMkLst>
            <pc:docMk/>
            <pc:sldMk cId="2561439750" sldId="285"/>
            <ac:spMk id="3" creationId="{A1505B08-E519-8C4B-BFF8-90EACDC62DEB}"/>
          </ac:spMkLst>
        </pc:spChg>
        <pc:spChg chg="del">
          <ac:chgData name="Jie Zheng" userId="19a42015-be8e-4dd8-abc1-a072d7a68f45" providerId="ADAL" clId="{656184D1-EF1C-7749-A776-33793B1D73C3}" dt="2018-06-19T17:28:05.922" v="9" actId="478"/>
          <ac:spMkLst>
            <pc:docMk/>
            <pc:sldMk cId="2561439750" sldId="285"/>
            <ac:spMk id="4" creationId="{044BBDAE-0B87-DC4A-A191-6657C11F12CD}"/>
          </ac:spMkLst>
        </pc:spChg>
      </pc:sldChg>
      <pc:sldChg chg="addSp delSp modSp">
        <pc:chgData name="Jie Zheng" userId="19a42015-be8e-4dd8-abc1-a072d7a68f45" providerId="ADAL" clId="{656184D1-EF1C-7749-A776-33793B1D73C3}" dt="2018-06-20T18:42:39.040" v="326" actId="20577"/>
        <pc:sldMkLst>
          <pc:docMk/>
          <pc:sldMk cId="2668633070" sldId="286"/>
        </pc:sldMkLst>
        <pc:spChg chg="mod">
          <ac:chgData name="Jie Zheng" userId="19a42015-be8e-4dd8-abc1-a072d7a68f45" providerId="ADAL" clId="{656184D1-EF1C-7749-A776-33793B1D73C3}" dt="2018-06-20T18:35:56.648" v="297" actId="20577"/>
          <ac:spMkLst>
            <pc:docMk/>
            <pc:sldMk cId="2668633070" sldId="286"/>
            <ac:spMk id="2" creationId="{FCE6042E-70CC-284E-A782-2E56F4E90073}"/>
          </ac:spMkLst>
        </pc:spChg>
        <pc:spChg chg="del">
          <ac:chgData name="Jie Zheng" userId="19a42015-be8e-4dd8-abc1-a072d7a68f45" providerId="ADAL" clId="{656184D1-EF1C-7749-A776-33793B1D73C3}" dt="2018-06-20T18:36:02.555" v="298" actId="478"/>
          <ac:spMkLst>
            <pc:docMk/>
            <pc:sldMk cId="2668633070" sldId="286"/>
            <ac:spMk id="3" creationId="{1CF7AA3B-74E1-D94F-86D8-A7D6DCCAACA5}"/>
          </ac:spMkLst>
        </pc:spChg>
        <pc:spChg chg="add mod">
          <ac:chgData name="Jie Zheng" userId="19a42015-be8e-4dd8-abc1-a072d7a68f45" providerId="ADAL" clId="{656184D1-EF1C-7749-A776-33793B1D73C3}" dt="2018-06-20T18:40:03.943" v="317" actId="1076"/>
          <ac:spMkLst>
            <pc:docMk/>
            <pc:sldMk cId="2668633070" sldId="286"/>
            <ac:spMk id="10" creationId="{131D043C-85E4-4143-9681-96E393CD6780}"/>
          </ac:spMkLst>
        </pc:spChg>
        <pc:spChg chg="add mod">
          <ac:chgData name="Jie Zheng" userId="19a42015-be8e-4dd8-abc1-a072d7a68f45" providerId="ADAL" clId="{656184D1-EF1C-7749-A776-33793B1D73C3}" dt="2018-06-20T18:42:39.040" v="326" actId="20577"/>
          <ac:spMkLst>
            <pc:docMk/>
            <pc:sldMk cId="2668633070" sldId="286"/>
            <ac:spMk id="13" creationId="{122B70F4-B580-504B-8A3A-39EEA48B62BE}"/>
          </ac:spMkLst>
        </pc:spChg>
        <pc:picChg chg="add mod">
          <ac:chgData name="Jie Zheng" userId="19a42015-be8e-4dd8-abc1-a072d7a68f45" providerId="ADAL" clId="{656184D1-EF1C-7749-A776-33793B1D73C3}" dt="2018-06-20T18:37:00.242" v="301" actId="1076"/>
          <ac:picMkLst>
            <pc:docMk/>
            <pc:sldMk cId="2668633070" sldId="286"/>
            <ac:picMk id="7" creationId="{554A964B-5D9F-E648-9977-606F61E267A6}"/>
          </ac:picMkLst>
        </pc:picChg>
        <pc:picChg chg="add mod">
          <ac:chgData name="Jie Zheng" userId="19a42015-be8e-4dd8-abc1-a072d7a68f45" providerId="ADAL" clId="{656184D1-EF1C-7749-A776-33793B1D73C3}" dt="2018-06-20T18:39:58.001" v="316" actId="14100"/>
          <ac:picMkLst>
            <pc:docMk/>
            <pc:sldMk cId="2668633070" sldId="286"/>
            <ac:picMk id="9" creationId="{F232E0E7-DC83-E446-8B9E-2C03797A5B95}"/>
          </ac:picMkLst>
        </pc:picChg>
        <pc:picChg chg="add mod">
          <ac:chgData name="Jie Zheng" userId="19a42015-be8e-4dd8-abc1-a072d7a68f45" providerId="ADAL" clId="{656184D1-EF1C-7749-A776-33793B1D73C3}" dt="2018-06-20T18:39:52.691" v="315" actId="14100"/>
          <ac:picMkLst>
            <pc:docMk/>
            <pc:sldMk cId="2668633070" sldId="286"/>
            <ac:picMk id="12" creationId="{EAFF82BC-1D7F-A34C-8662-F6237D4B96E3}"/>
          </ac:picMkLst>
        </pc:picChg>
      </pc:sldChg>
      <pc:sldChg chg="delSp add del">
        <pc:chgData name="Jie Zheng" userId="19a42015-be8e-4dd8-abc1-a072d7a68f45" providerId="ADAL" clId="{656184D1-EF1C-7749-A776-33793B1D73C3}" dt="2018-06-20T15:37:26.564" v="109" actId="2696"/>
        <pc:sldMkLst>
          <pc:docMk/>
          <pc:sldMk cId="2871534949" sldId="287"/>
        </pc:sldMkLst>
        <pc:spChg chg="del">
          <ac:chgData name="Jie Zheng" userId="19a42015-be8e-4dd8-abc1-a072d7a68f45" providerId="ADAL" clId="{656184D1-EF1C-7749-A776-33793B1D73C3}" dt="2018-06-20T15:21:08.756" v="15" actId="478"/>
          <ac:spMkLst>
            <pc:docMk/>
            <pc:sldMk cId="2871534949" sldId="287"/>
            <ac:spMk id="3" creationId="{5E51BF73-442A-1644-9669-E16172FCE376}"/>
          </ac:spMkLst>
        </pc:spChg>
      </pc:sldChg>
      <pc:sldChg chg="addSp delSp modSp add">
        <pc:chgData name="Jie Zheng" userId="19a42015-be8e-4dd8-abc1-a072d7a68f45" providerId="ADAL" clId="{656184D1-EF1C-7749-A776-33793B1D73C3}" dt="2018-06-20T15:38:27.564" v="203" actId="14100"/>
        <pc:sldMkLst>
          <pc:docMk/>
          <pc:sldMk cId="1099672656" sldId="288"/>
        </pc:sldMkLst>
        <pc:spChg chg="add mod">
          <ac:chgData name="Jie Zheng" userId="19a42015-be8e-4dd8-abc1-a072d7a68f45" providerId="ADAL" clId="{656184D1-EF1C-7749-A776-33793B1D73C3}" dt="2018-06-20T15:38:13.937" v="199" actId="404"/>
          <ac:spMkLst>
            <pc:docMk/>
            <pc:sldMk cId="1099672656" sldId="288"/>
            <ac:spMk id="2" creationId="{4F0D666C-87BE-3D44-B700-FC6758D6A448}"/>
          </ac:spMkLst>
        </pc:spChg>
        <pc:spChg chg="mod">
          <ac:chgData name="Jie Zheng" userId="19a42015-be8e-4dd8-abc1-a072d7a68f45" providerId="ADAL" clId="{656184D1-EF1C-7749-A776-33793B1D73C3}" dt="2018-06-20T15:38:27.564" v="203" actId="14100"/>
          <ac:spMkLst>
            <pc:docMk/>
            <pc:sldMk cId="1099672656" sldId="288"/>
            <ac:spMk id="16386" creationId="{09978B56-CE25-B643-A7D0-091EDE9D839B}"/>
          </ac:spMkLst>
        </pc:spChg>
        <pc:picChg chg="mod">
          <ac:chgData name="Jie Zheng" userId="19a42015-be8e-4dd8-abc1-a072d7a68f45" providerId="ADAL" clId="{656184D1-EF1C-7749-A776-33793B1D73C3}" dt="2018-06-20T15:38:24.264" v="202" actId="14100"/>
          <ac:picMkLst>
            <pc:docMk/>
            <pc:sldMk cId="1099672656" sldId="288"/>
            <ac:picMk id="16391" creationId="{2B31BB30-2B48-AA4E-A814-F1ED6D5F0B2F}"/>
          </ac:picMkLst>
        </pc:picChg>
        <pc:cxnChg chg="del">
          <ac:chgData name="Jie Zheng" userId="19a42015-be8e-4dd8-abc1-a072d7a68f45" providerId="ADAL" clId="{656184D1-EF1C-7749-A776-33793B1D73C3}" dt="2018-06-20T15:38:19.778" v="201" actId="478"/>
          <ac:cxnSpMkLst>
            <pc:docMk/>
            <pc:sldMk cId="1099672656" sldId="288"/>
            <ac:cxnSpMk id="16388" creationId="{B1E97DC4-5CA1-7148-92AA-35DA79838E7A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2619C77-6134-4B55-A7E0-70B0062917B5}" type="datetimeFigureOut">
              <a:rPr lang="en-GB"/>
              <a:pPr>
                <a:defRPr/>
              </a:pPr>
              <a:t>14/02/2020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DF6FE5C-DF80-4955-84C4-62931C74349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05997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C094928-E173-4578-8579-C1C619EE45C1}" type="datetimeFigureOut">
              <a:rPr lang="en-GB"/>
              <a:pPr>
                <a:defRPr/>
              </a:pPr>
              <a:t>14/02/2020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66683B8-D92F-42D3-8BB4-2C72915BE9A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064007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FB1A412-7AE3-44E5-9CCA-1B36AA26D53F}" type="slidenum">
              <a:rPr lang="en-GB" altLang="en-US"/>
              <a:pPr>
                <a:spcBef>
                  <a:spcPct val="0"/>
                </a:spcBef>
              </a:pPr>
              <a:t>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58794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A80183DB-550D-C841-A3EE-86AF6FC0523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FBAEFA66-6A3E-1647-B7AD-947206E4D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Fig. 1.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Graphical representation of four possible configurations at a locus with eight SNPs in common across three traits. The traits are labeled as G, E, M representing GWAS (G), eQTL (E) and mQTL (M) datasets, respectively. Each plot represents one possible configuration, which is a possible combination of three sets of binary vectors indicating whether the variant is associated with the selected trait. Left plot top panel (GEM scenario): points to one causal variant behind all of the associations; Right plot top panel (GE scenario): represent the scenario with the same causal variant behind the GE and no association or lack of power for the M association; Left plot bottom panel (GE.M scenario): represents the case with two causal variants, one shared by the G and E and a different causal variant for M; Right plot bottom panel (G.E.M. scenario): represents the case of three distinct causal variants behind each of the datasets considered
</a:t>
            </a:r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1B901120-7F19-C74E-A952-6662504C2051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fld id="{108828F8-121E-BA40-AA57-55E6014D87BC}" type="slidenum">
              <a:rPr lang="en-US" altLang="en-US" sz="1200"/>
              <a:pPr algn="r" eaLnBrk="1" hangingPunct="1"/>
              <a:t>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095684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844825"/>
            <a:ext cx="8640960" cy="1470025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356992"/>
            <a:ext cx="864096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A0F18-ECFA-4E14-BF0D-4FD7BAD5C4C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AC960B-AE93-4A0F-8CB1-0A592F720900}" type="datetime4">
              <a:rPr lang="en-GB"/>
              <a:pPr>
                <a:defRPr/>
              </a:pPr>
              <a:t>14 February 2020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2484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96752"/>
            <a:ext cx="8640960" cy="1143000"/>
          </a:xfrm>
        </p:spPr>
        <p:txBody>
          <a:bodyPr anchor="b">
            <a:normAutofit/>
          </a:bodyPr>
          <a:lstStyle>
            <a:lvl1pPr algn="l">
              <a:defRPr sz="32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420889"/>
            <a:ext cx="8640960" cy="3705275"/>
          </a:xfrm>
        </p:spPr>
        <p:txBody>
          <a:bodyPr/>
          <a:lstStyle>
            <a:lvl5pPr>
              <a:buFont typeface="Arial" pitchFamily="34" charset="0"/>
              <a:buChar char="­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E29F5A-9A83-439A-8965-0B884D81407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02B52-D775-4047-8FAE-2C51DFF95226}" type="datetime4">
              <a:rPr lang="en-GB"/>
              <a:pPr>
                <a:defRPr/>
              </a:pPr>
              <a:t>14 February 2020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6832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640960" cy="4929411"/>
          </a:xfrm>
        </p:spPr>
        <p:txBody>
          <a:bodyPr/>
          <a:lstStyle>
            <a:lvl5pPr>
              <a:buFont typeface="Arial" pitchFamily="34" charset="0"/>
              <a:buChar char="­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85E719-A457-4D45-952B-0E7B2719349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F5FF23-2D88-4E43-8DC7-F79A04D3DB00}" type="datetime4">
              <a:rPr lang="en-GB"/>
              <a:pPr>
                <a:defRPr/>
              </a:pPr>
              <a:t>14 February 2020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3537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7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777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5D3EAE-E1BD-4E51-9ADF-89788098420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B5DF68-6D5F-43D0-AC08-531FA1F54929}" type="datetime4">
              <a:rPr lang="en-GB"/>
              <a:pPr>
                <a:defRPr/>
              </a:pPr>
              <a:t>14 February 2020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8218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68760"/>
            <a:ext cx="5486400" cy="4176464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45225"/>
            <a:ext cx="5486400" cy="6549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21723-1143-4ED8-AE39-4C1927D5787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FFE36-ADF8-49A0-8361-65D3EFDFEC99}" type="datetime4">
              <a:rPr lang="en-GB"/>
              <a:pPr>
                <a:defRPr/>
              </a:pPr>
              <a:t>14 February 2020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1341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E4924-5C61-4968-B82A-9D52EF20FAD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8E05E-37C4-47D7-AD39-DCF389B749DC}" type="datetime4">
              <a:rPr lang="en-GB"/>
              <a:pPr>
                <a:defRPr/>
              </a:pPr>
              <a:t>14 February 2020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7505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pic>
        <p:nvPicPr>
          <p:cNvPr id="1028" name="Picture 7" descr="logo-ltr.tif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85750"/>
            <a:ext cx="1944688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250825" y="1079500"/>
            <a:ext cx="864235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250825" y="6165850"/>
            <a:ext cx="864235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11" descr="address.gif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5" y="6237288"/>
            <a:ext cx="14922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8588" y="6246813"/>
            <a:ext cx="3867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11638" y="6251575"/>
            <a:ext cx="7207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17C54C0-FFB1-45E2-BD79-F17DA6D39D7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20" name="Date Placeholder 6"/>
          <p:cNvSpPr>
            <a:spLocks noGrp="1"/>
          </p:cNvSpPr>
          <p:nvPr>
            <p:ph type="dt" sz="half" idx="2"/>
          </p:nvPr>
        </p:nvSpPr>
        <p:spPr>
          <a:xfrm>
            <a:off x="6732588" y="620713"/>
            <a:ext cx="2133600" cy="365125"/>
          </a:xfrm>
          <a:prstGeom prst="rect">
            <a:avLst/>
          </a:prstGeom>
        </p:spPr>
        <p:txBody>
          <a:bodyPr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582213-82B8-4CA5-9277-9DFF4C155573}" type="datetime4">
              <a:rPr lang="en-GB"/>
              <a:pPr>
                <a:defRPr/>
              </a:pPr>
              <a:t>14 February 2020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9A1D2B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rgbClr val="BF2F37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250825" y="1844675"/>
            <a:ext cx="8642350" cy="14700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 altLang="en-US" dirty="0">
                <a:latin typeface="Calibri" charset="0"/>
              </a:rPr>
              <a:t>Statistical colocalization of genetic association signals for a pair of traits</a:t>
            </a:r>
            <a:endParaRPr lang="en-GB" altLang="en-US" dirty="0"/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250825" y="3357563"/>
            <a:ext cx="8642350" cy="1752600"/>
          </a:xfrm>
        </p:spPr>
        <p:txBody>
          <a:bodyPr/>
          <a:lstStyle/>
          <a:p>
            <a:pPr eaLnBrk="1" hangingPunct="1"/>
            <a:r>
              <a:rPr lang="en-GB" altLang="en-US" dirty="0" err="1"/>
              <a:t>Jie</a:t>
            </a:r>
            <a:r>
              <a:rPr lang="en-GB" altLang="en-US" dirty="0"/>
              <a:t> Zheng</a:t>
            </a:r>
            <a:endParaRPr lang="en-GB" altLang="en-US" sz="1800" dirty="0"/>
          </a:p>
          <a:p>
            <a:pPr eaLnBrk="1" hangingPunct="1"/>
            <a:endParaRPr lang="en-GB" altLang="en-US" sz="18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James Staley – Statistical colocalization</a:t>
            </a:r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BF2F37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­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­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0C8568-A375-4EAF-9734-58CC9F7944CE}" type="slidenum">
              <a:rPr lang="en-GB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GB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413" y="252182"/>
            <a:ext cx="1584325" cy="62027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906CD-5A91-BB42-9474-BD1E81264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883748"/>
            <a:ext cx="8640960" cy="720080"/>
          </a:xfrm>
        </p:spPr>
        <p:txBody>
          <a:bodyPr/>
          <a:lstStyle/>
          <a:p>
            <a:r>
              <a:rPr lang="en-US" dirty="0"/>
              <a:t>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B4B51-2E39-B44F-BB3A-EB4FA8B90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504354"/>
            <a:ext cx="8640960" cy="4588942"/>
          </a:xfrm>
        </p:spPr>
        <p:txBody>
          <a:bodyPr/>
          <a:lstStyle/>
          <a:p>
            <a:pPr marL="0" indent="0">
              <a:buNone/>
            </a:pPr>
            <a:r>
              <a:rPr lang="en-GB" sz="2000" b="1" dirty="0"/>
              <a:t>Files you will need:</a:t>
            </a:r>
            <a:endParaRPr lang="en-GB" sz="2000" dirty="0"/>
          </a:p>
          <a:p>
            <a:pPr lvl="0"/>
            <a:r>
              <a:rPr lang="en-GB" sz="2000" dirty="0"/>
              <a:t>R script: </a:t>
            </a:r>
            <a:r>
              <a:rPr lang="en-GB" sz="2000" dirty="0" err="1">
                <a:solidFill>
                  <a:srgbClr val="FF0000"/>
                </a:solidFill>
              </a:rPr>
              <a:t>coloc-practice.final.R</a:t>
            </a:r>
            <a:endParaRPr lang="en-GB" sz="2000" dirty="0">
              <a:solidFill>
                <a:srgbClr val="FF0000"/>
              </a:solidFill>
            </a:endParaRPr>
          </a:p>
          <a:p>
            <a:pPr lvl="0"/>
            <a:r>
              <a:rPr lang="en-GB" sz="2000" dirty="0"/>
              <a:t>Input file for GWAS summary data of protein level of </a:t>
            </a:r>
            <a:r>
              <a:rPr lang="en-US" sz="2000" dirty="0"/>
              <a:t>CSF-1</a:t>
            </a:r>
            <a:r>
              <a:rPr lang="en-GB" sz="2000" dirty="0"/>
              <a:t> and years of schooling: CSF1-Schooling.txt</a:t>
            </a:r>
          </a:p>
          <a:p>
            <a:pPr lvl="0"/>
            <a:r>
              <a:rPr lang="en-GB" sz="2000" dirty="0"/>
              <a:t>Input file for GWAS summary data of protein level of MUC16 and asthma: MUC16-Asthma.txt </a:t>
            </a:r>
          </a:p>
          <a:p>
            <a:pPr lvl="0"/>
            <a:endParaRPr lang="en-GB" sz="2000" dirty="0"/>
          </a:p>
          <a:p>
            <a:pPr marL="0" indent="0">
              <a:buNone/>
            </a:pPr>
            <a:r>
              <a:rPr lang="en-GB" sz="2000" b="1" dirty="0"/>
              <a:t>In R studio, you will need to:</a:t>
            </a:r>
          </a:p>
          <a:p>
            <a:r>
              <a:rPr lang="en-GB" sz="2000" dirty="0"/>
              <a:t>open script:</a:t>
            </a:r>
            <a:r>
              <a:rPr lang="en-GB" sz="2000" b="1" dirty="0"/>
              <a:t> </a:t>
            </a:r>
            <a:r>
              <a:rPr lang="en-GB" sz="2000" dirty="0" err="1"/>
              <a:t>coloc-practice.final.R</a:t>
            </a:r>
            <a:endParaRPr lang="en-GB" sz="2000" dirty="0"/>
          </a:p>
          <a:p>
            <a:r>
              <a:rPr lang="en-GB" sz="2000" dirty="0"/>
              <a:t>Change working directory: </a:t>
            </a:r>
            <a:r>
              <a:rPr lang="en-GB" sz="2000" dirty="0" err="1"/>
              <a:t>setwd</a:t>
            </a:r>
            <a:r>
              <a:rPr lang="en-GB" sz="2000" dirty="0"/>
              <a:t>("~/directory/to/the/data/")</a:t>
            </a:r>
          </a:p>
          <a:p>
            <a:pPr lvl="0"/>
            <a:r>
              <a:rPr lang="en-GB" sz="2000" dirty="0"/>
              <a:t>Install </a:t>
            </a:r>
            <a:r>
              <a:rPr lang="en-GB" sz="2000" dirty="0" err="1"/>
              <a:t>coloc</a:t>
            </a:r>
            <a:r>
              <a:rPr lang="en-GB" sz="2000" dirty="0"/>
              <a:t> R package: </a:t>
            </a:r>
            <a:r>
              <a:rPr lang="en-GB" sz="2000" dirty="0" err="1"/>
              <a:t>install.packages</a:t>
            </a:r>
            <a:r>
              <a:rPr lang="en-GB" sz="2000" dirty="0"/>
              <a:t>("</a:t>
            </a:r>
            <a:r>
              <a:rPr lang="en-GB" sz="2000" dirty="0" err="1"/>
              <a:t>coloc</a:t>
            </a:r>
            <a:r>
              <a:rPr lang="en-GB" sz="2000" dirty="0"/>
              <a:t>") </a:t>
            </a:r>
          </a:p>
          <a:p>
            <a:pPr lvl="0"/>
            <a:r>
              <a:rPr lang="en-GB" sz="2000" dirty="0">
                <a:solidFill>
                  <a:srgbClr val="FF0000"/>
                </a:solidFill>
              </a:rPr>
              <a:t>source(“http://</a:t>
            </a:r>
            <a:r>
              <a:rPr lang="en-GB" sz="2000" dirty="0" err="1">
                <a:solidFill>
                  <a:srgbClr val="FF0000"/>
                </a:solidFill>
              </a:rPr>
              <a:t>Bioconductor.org</a:t>
            </a:r>
            <a:r>
              <a:rPr lang="en-GB" sz="2000" dirty="0">
                <a:solidFill>
                  <a:srgbClr val="FF0000"/>
                </a:solidFill>
              </a:rPr>
              <a:t>/</a:t>
            </a:r>
            <a:r>
              <a:rPr lang="en-GB" sz="2000" dirty="0" err="1">
                <a:solidFill>
                  <a:srgbClr val="FF0000"/>
                </a:solidFill>
              </a:rPr>
              <a:t>biocLite.R</a:t>
            </a:r>
            <a:r>
              <a:rPr lang="en-GB" sz="2000" dirty="0">
                <a:solidFill>
                  <a:srgbClr val="FF0000"/>
                </a:solidFill>
              </a:rPr>
              <a:t>”)</a:t>
            </a:r>
          </a:p>
          <a:p>
            <a:pPr lvl="0"/>
            <a:r>
              <a:rPr lang="en-GB" sz="2000" dirty="0" err="1">
                <a:solidFill>
                  <a:srgbClr val="FF0000"/>
                </a:solidFill>
              </a:rPr>
              <a:t>biocLite</a:t>
            </a:r>
            <a:r>
              <a:rPr lang="en-GB" sz="2000" dirty="0">
                <a:solidFill>
                  <a:srgbClr val="FF0000"/>
                </a:solidFill>
              </a:rPr>
              <a:t>(“</a:t>
            </a:r>
            <a:r>
              <a:rPr lang="en-GB" sz="2000" dirty="0" err="1">
                <a:solidFill>
                  <a:srgbClr val="FF0000"/>
                </a:solidFill>
              </a:rPr>
              <a:t>snpStats</a:t>
            </a:r>
            <a:r>
              <a:rPr lang="en-GB" sz="2000" dirty="0">
                <a:solidFill>
                  <a:srgbClr val="FF0000"/>
                </a:solidFill>
              </a:rPr>
              <a:t>”)</a:t>
            </a:r>
          </a:p>
          <a:p>
            <a:pPr lvl="0"/>
            <a:endParaRPr lang="en-GB" sz="2000" dirty="0"/>
          </a:p>
          <a:p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04028A-4283-1B49-AD77-D4136B5D6B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7E29F5A-9A83-439A-8965-0B884D814072}" type="slidenum">
              <a:rPr lang="en-GB" altLang="en-US" smtClean="0"/>
              <a:pPr>
                <a:defRPr/>
              </a:pPr>
              <a:t>2</a:t>
            </a:fld>
            <a:endParaRPr lang="en-GB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1A64652-9157-A040-9EA9-DB144B50F15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B8902B52-D775-4047-8FAE-2C51DFF95226}" type="datetime4">
              <a:rPr lang="en-GB" smtClean="0"/>
              <a:pPr>
                <a:defRPr/>
              </a:pPr>
              <a:t>14 February 2020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6764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BF3FA-4D45-5042-8B89-C59B864A3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196752"/>
            <a:ext cx="8640960" cy="504056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 for case study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8175F8-BA4D-9346-A500-60D143AA46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1AE65-54F8-9241-BAAB-EAFC2D98E6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7E29F5A-9A83-439A-8965-0B884D814072}" type="slidenum">
              <a:rPr lang="en-GB" altLang="en-US" smtClean="0"/>
              <a:pPr>
                <a:defRPr/>
              </a:pPr>
              <a:t>3</a:t>
            </a:fld>
            <a:endParaRPr lang="en-GB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B33BEA-4278-D74E-9163-FE04C9F2F90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B8902B52-D775-4047-8FAE-2C51DFF95226}" type="datetime4">
              <a:rPr lang="en-GB" smtClean="0"/>
              <a:pPr>
                <a:defRPr/>
              </a:pPr>
              <a:t>14 February 2020</a:t>
            </a:fld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B8F2CF-EC80-F542-B6FB-6394FBACCE64}"/>
              </a:ext>
            </a:extLst>
          </p:cNvPr>
          <p:cNvSpPr txBox="1"/>
          <p:nvPr/>
        </p:nvSpPr>
        <p:spPr>
          <a:xfrm>
            <a:off x="1967851" y="254657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CSF-1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6BCF790-9B2B-504D-A33F-A26B255D0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754966"/>
            <a:ext cx="6184900" cy="660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D2E3C6D-C52D-3647-AE29-75DEF947E3F8}"/>
              </a:ext>
            </a:extLst>
          </p:cNvPr>
          <p:cNvSpPr txBox="1"/>
          <p:nvPr/>
        </p:nvSpPr>
        <p:spPr>
          <a:xfrm>
            <a:off x="5784306" y="2546577"/>
            <a:ext cx="206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Years of schooling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B783AE-CC62-684A-A083-FC593DB70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3" y="2933385"/>
            <a:ext cx="4514158" cy="31599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8AE03C-65F4-1740-AC18-4DAE3D3C5E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232" y="2908279"/>
            <a:ext cx="4447155" cy="311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042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6042E-70CC-284E-A782-2E56F4E90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196752"/>
            <a:ext cx="8640960" cy="504056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 for case study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A7F493-A498-3940-9291-7DC072C94D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A3E46-0510-8E42-9845-ECF9AE4696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7E29F5A-9A83-439A-8965-0B884D814072}" type="slidenum">
              <a:rPr lang="en-GB" altLang="en-US" smtClean="0"/>
              <a:pPr>
                <a:defRPr/>
              </a:pPr>
              <a:t>4</a:t>
            </a:fld>
            <a:endParaRPr lang="en-GB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25301D5-E13F-6745-B8BE-A3782E1A14B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B8902B52-D775-4047-8FAE-2C51DFF95226}" type="datetime4">
              <a:rPr lang="en-GB" smtClean="0"/>
              <a:pPr>
                <a:defRPr/>
              </a:pPr>
              <a:t>14 February 2020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4A964B-5D9F-E648-9977-606F61E26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1700808"/>
            <a:ext cx="6477000" cy="673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32E0E7-DC83-E446-8B9E-2C03797A5B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8" y="2916690"/>
            <a:ext cx="4608165" cy="322571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31D043C-85E4-4143-9681-96E393CD6780}"/>
              </a:ext>
            </a:extLst>
          </p:cNvPr>
          <p:cNvSpPr/>
          <p:nvPr/>
        </p:nvSpPr>
        <p:spPr>
          <a:xfrm>
            <a:off x="1949204" y="2549932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MUC16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FF82BC-1D7F-A34C-8662-F6237D4B96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356" y="2916690"/>
            <a:ext cx="4420641" cy="309444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22B70F4-B580-504B-8A3A-39EEA48B62BE}"/>
              </a:ext>
            </a:extLst>
          </p:cNvPr>
          <p:cNvSpPr/>
          <p:nvPr/>
        </p:nvSpPr>
        <p:spPr>
          <a:xfrm>
            <a:off x="6328210" y="2600758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Asthma</a:t>
            </a:r>
          </a:p>
        </p:txBody>
      </p:sp>
    </p:spTree>
    <p:extLst>
      <p:ext uri="{BB962C8B-B14F-4D97-AF65-F5344CB8AC3E}">
        <p14:creationId xmlns:p14="http://schemas.microsoft.com/office/powerpoint/2010/main" val="2668633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CF712-0F9A-2D48-8816-602C68A23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059591"/>
            <a:ext cx="8640960" cy="576064"/>
          </a:xfrm>
        </p:spPr>
        <p:txBody>
          <a:bodyPr>
            <a:normAutofit fontScale="90000"/>
          </a:bodyPr>
          <a:lstStyle/>
          <a:p>
            <a:r>
              <a:rPr lang="en-US" dirty="0"/>
              <a:t>Quick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05B08-E519-8C4B-BFF8-90EACDC62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35655"/>
            <a:ext cx="8640960" cy="3705275"/>
          </a:xfrm>
        </p:spPr>
        <p:txBody>
          <a:bodyPr/>
          <a:lstStyle/>
          <a:p>
            <a:r>
              <a:rPr lang="en-US" sz="2800" dirty="0"/>
              <a:t>In this practice: </a:t>
            </a:r>
          </a:p>
          <a:p>
            <a:r>
              <a:rPr lang="en-US" sz="2800" dirty="0"/>
              <a:t>Have a better understanding of </a:t>
            </a:r>
            <a:r>
              <a:rPr lang="en-GB" altLang="en-US" sz="2800" dirty="0">
                <a:latin typeface="Calibri" charset="0"/>
              </a:rPr>
              <a:t>colocalization analysis</a:t>
            </a:r>
            <a:endParaRPr lang="en-US" sz="2800" dirty="0"/>
          </a:p>
          <a:p>
            <a:r>
              <a:rPr lang="en-US" sz="2800" dirty="0"/>
              <a:t>We create two functions to run </a:t>
            </a:r>
            <a:r>
              <a:rPr lang="en-GB" altLang="en-US" sz="2800" dirty="0">
                <a:latin typeface="Calibri" charset="0"/>
              </a:rPr>
              <a:t>colocalization on a binary trait (e.g. a disease) and a continuous trait (e.g. protein expression) </a:t>
            </a:r>
          </a:p>
          <a:p>
            <a:r>
              <a:rPr lang="en-GB" sz="2800" dirty="0">
                <a:latin typeface="Calibri" charset="0"/>
              </a:rPr>
              <a:t>Run two real-case examples for proteins on human traits. </a:t>
            </a:r>
          </a:p>
          <a:p>
            <a:pPr lvl="1"/>
            <a:r>
              <a:rPr lang="en-GB" sz="2400" dirty="0" err="1">
                <a:latin typeface="Calibri" charset="0"/>
              </a:rPr>
              <a:t>Coloc</a:t>
            </a:r>
            <a:r>
              <a:rPr lang="en-GB" sz="2400" dirty="0">
                <a:latin typeface="Calibri" charset="0"/>
              </a:rPr>
              <a:t> is designed but not limited to molecular traits.</a:t>
            </a:r>
          </a:p>
          <a:p>
            <a:pPr lvl="1"/>
            <a:endParaRPr lang="en-US" sz="2000" dirty="0">
              <a:latin typeface="Calibri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CCBBFE-45C6-6245-ADC2-F81EB4D79E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7E29F5A-9A83-439A-8965-0B884D814072}" type="slidenum">
              <a:rPr lang="en-GB" altLang="en-US" smtClean="0"/>
              <a:pPr>
                <a:defRPr/>
              </a:pPr>
              <a:t>5</a:t>
            </a:fld>
            <a:endParaRPr lang="en-GB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F03882D-3B11-9648-91BD-F41EC6910C7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B8902B52-D775-4047-8FAE-2C51DFF95226}" type="datetime4">
              <a:rPr lang="en-GB" smtClean="0"/>
              <a:pPr>
                <a:defRPr/>
              </a:pPr>
              <a:t>14 February 2020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1439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Placeholder 2">
            <a:extLst>
              <a:ext uri="{FF2B5EF4-FFF2-40B4-BE49-F238E27FC236}">
                <a16:creationId xmlns:a16="http://schemas.microsoft.com/office/drawing/2014/main" id="{09978B56-CE25-B643-A7D0-091EDE9D839B}"/>
              </a:ext>
            </a:extLst>
          </p:cNvPr>
          <p:cNvSpPr txBox="1">
            <a:spLocks/>
          </p:cNvSpPr>
          <p:nvPr/>
        </p:nvSpPr>
        <p:spPr bwMode="auto">
          <a:xfrm>
            <a:off x="5580112" y="2066839"/>
            <a:ext cx="3395562" cy="2130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28600" tIns="0" rIns="22860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err="1"/>
              <a:t>Moloc</a:t>
            </a:r>
            <a:r>
              <a:rPr lang="en-US" altLang="en-US" sz="1400" dirty="0"/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A Bayesian framework for multiple trait colocalization from summary association statistics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/>
              <a:t>Bioinformatics. Published online  March 19, 2018.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 dirty="0"/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1400" dirty="0" err="1"/>
              <a:t>HyPr</a:t>
            </a:r>
            <a:r>
              <a:rPr lang="en-US" altLang="en-US" sz="1400" dirty="0"/>
              <a:t> </a:t>
            </a:r>
            <a:r>
              <a:rPr lang="en-US" altLang="en-US" sz="1400" dirty="0" err="1"/>
              <a:t>coloc</a:t>
            </a:r>
            <a:r>
              <a:rPr lang="en-US" altLang="en-US" sz="1400" dirty="0"/>
              <a:t> – James Staley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 dirty="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43A95064-CA27-8B49-910A-1FF60D3BC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392"/>
            <a:ext cx="9144000" cy="6858000"/>
          </a:xfrm>
          <a:prstGeom prst="rect">
            <a:avLst/>
          </a:prstGeom>
          <a:noFill/>
          <a:ln w="25400" algn="ctr">
            <a:solidFill>
              <a:srgbClr val="F2F2F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6389" name="TextBox 3">
            <a:extLst>
              <a:ext uri="{FF2B5EF4-FFF2-40B4-BE49-F238E27FC236}">
                <a16:creationId xmlns:a16="http://schemas.microsoft.com/office/drawing/2014/main" id="{949760E1-1DC8-E641-B9EA-A6D79754E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31775"/>
            <a:ext cx="914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400"/>
          </a:p>
        </p:txBody>
      </p:sp>
      <p:pic>
        <p:nvPicPr>
          <p:cNvPr id="16391" name="Picture 7" descr="Cover">
            <a:extLst>
              <a:ext uri="{FF2B5EF4-FFF2-40B4-BE49-F238E27FC236}">
                <a16:creationId xmlns:a16="http://schemas.microsoft.com/office/drawing/2014/main" id="{2B31BB30-2B48-AA4E-A814-F1ED6D5F0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61238"/>
            <a:ext cx="4824535" cy="397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F0D666C-87BE-3D44-B700-FC6758D6A448}"/>
              </a:ext>
            </a:extLst>
          </p:cNvPr>
          <p:cNvSpPr/>
          <p:nvPr/>
        </p:nvSpPr>
        <p:spPr>
          <a:xfrm>
            <a:off x="262706" y="1194851"/>
            <a:ext cx="87129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2000" dirty="0" err="1">
                <a:latin typeface="Calibri" charset="0"/>
              </a:rPr>
              <a:t>Coloc</a:t>
            </a:r>
            <a:r>
              <a:rPr lang="en-GB" sz="2000" dirty="0">
                <a:latin typeface="Calibri" charset="0"/>
              </a:rPr>
              <a:t> can be applied to more than two traits, for example, to investigate the shared genetic signal between methylation, gene expression and a disease </a:t>
            </a:r>
          </a:p>
        </p:txBody>
      </p:sp>
    </p:spTree>
    <p:extLst>
      <p:ext uri="{BB962C8B-B14F-4D97-AF65-F5344CB8AC3E}">
        <p14:creationId xmlns:p14="http://schemas.microsoft.com/office/powerpoint/2010/main" val="1099672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65066-2098-7245-B315-B5A96CEE2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196752"/>
            <a:ext cx="8640960" cy="504056"/>
          </a:xfrm>
        </p:spPr>
        <p:txBody>
          <a:bodyPr>
            <a:normAutofit fontScale="90000"/>
          </a:bodyPr>
          <a:lstStyle/>
          <a:p>
            <a:r>
              <a:rPr lang="en-US" dirty="0"/>
              <a:t>Quick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5EE9B-C46F-104C-8650-ACFBE6ABD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2001593"/>
            <a:ext cx="8640960" cy="3947688"/>
          </a:xfrm>
        </p:spPr>
        <p:txBody>
          <a:bodyPr/>
          <a:lstStyle/>
          <a:p>
            <a:r>
              <a:rPr lang="en-US" sz="2400" dirty="0"/>
              <a:t>In this analysis, we prepare the genetic association information for both exposure and outcome for you. In real-life you will need: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000" dirty="0"/>
              <a:t>Find all SNP </a:t>
            </a:r>
            <a:r>
              <a:rPr lang="en-US" sz="2000" dirty="0" err="1"/>
              <a:t>rsids</a:t>
            </a:r>
            <a:r>
              <a:rPr lang="en-US" sz="2000" dirty="0"/>
              <a:t> within the genomic region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000" dirty="0"/>
              <a:t>Lookup SNP association info for both exposure and outcome</a:t>
            </a:r>
          </a:p>
          <a:p>
            <a:r>
              <a:rPr lang="en-US" sz="2400" dirty="0"/>
              <a:t>MR-Base have such a lookup function </a:t>
            </a:r>
          </a:p>
          <a:p>
            <a:pPr lvl="1"/>
            <a:r>
              <a:rPr lang="en-GB" sz="2000" b="1" dirty="0" err="1"/>
              <a:t>extract_outcome_data</a:t>
            </a:r>
            <a:r>
              <a:rPr lang="en-GB" sz="2000" dirty="0"/>
              <a:t>()   </a:t>
            </a:r>
          </a:p>
          <a:p>
            <a:pPr lvl="1"/>
            <a:r>
              <a:rPr lang="en-GB" sz="2000" dirty="0"/>
              <a:t>more details here: https://</a:t>
            </a:r>
            <a:r>
              <a:rPr lang="en-GB" sz="2000" dirty="0" err="1"/>
              <a:t>mrcieu.github.io</a:t>
            </a:r>
            <a:r>
              <a:rPr lang="en-GB" sz="2000" dirty="0"/>
              <a:t>/</a:t>
            </a:r>
            <a:r>
              <a:rPr lang="en-GB" sz="2000" dirty="0" err="1"/>
              <a:t>TwoSampleMR</a:t>
            </a:r>
            <a:r>
              <a:rPr lang="en-GB" sz="2000" dirty="0"/>
              <a:t>/</a:t>
            </a:r>
            <a:endParaRPr lang="en-US" sz="2000" dirty="0"/>
          </a:p>
          <a:p>
            <a:r>
              <a:rPr lang="en-US" sz="2800" dirty="0" err="1"/>
              <a:t>Phenoscanner</a:t>
            </a:r>
            <a:r>
              <a:rPr lang="en-US" sz="2800" dirty="0"/>
              <a:t> can also do </a:t>
            </a:r>
            <a:r>
              <a:rPr lang="en-US" sz="2800"/>
              <a:t>SNP lookups:</a:t>
            </a:r>
            <a:endParaRPr lang="en-US" sz="2800" dirty="0"/>
          </a:p>
          <a:p>
            <a:pPr lvl="1"/>
            <a:r>
              <a:rPr lang="en-US" sz="2400" dirty="0"/>
              <a:t>http://</a:t>
            </a:r>
            <a:r>
              <a:rPr lang="en-US" sz="2400" dirty="0" err="1"/>
              <a:t>www.phenoscanner.medschl.cam.ac.uk</a:t>
            </a:r>
            <a:r>
              <a:rPr lang="en-US" sz="2400" dirty="0"/>
              <a:t>/</a:t>
            </a:r>
            <a:r>
              <a:rPr lang="en-US" sz="2400" dirty="0" err="1"/>
              <a:t>phenoscanner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F7769-3C8A-F543-B415-E41A8625B0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E284C4-1279-DB4D-AEB8-B1719186E0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7E29F5A-9A83-439A-8965-0B884D814072}" type="slidenum">
              <a:rPr lang="en-GB" altLang="en-US" smtClean="0"/>
              <a:pPr>
                <a:defRPr/>
              </a:pPr>
              <a:t>7</a:t>
            </a:fld>
            <a:endParaRPr lang="en-GB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ACAC13-E88E-A948-870A-B362689DECA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B8902B52-D775-4047-8FAE-2C51DFF95226}" type="datetime4">
              <a:rPr lang="en-GB" smtClean="0"/>
              <a:pPr>
                <a:defRPr/>
              </a:pPr>
              <a:t>14 February 2020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4830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2448</TotalTime>
  <Words>554</Words>
  <Application>Microsoft Macintosh PowerPoint</Application>
  <PresentationFormat>On-screen Show (4:3)</PresentationFormat>
  <Paragraphs>56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Statistical colocalization of genetic association signals for a pair of traits</vt:lpstr>
      <vt:lpstr>Preparation</vt:lpstr>
      <vt:lpstr>Results for case study 1</vt:lpstr>
      <vt:lpstr>Results for case study 2</vt:lpstr>
      <vt:lpstr>Quick recap</vt:lpstr>
      <vt:lpstr>PowerPoint Presentation</vt:lpstr>
      <vt:lpstr>Quick recap</vt:lpstr>
    </vt:vector>
  </TitlesOfParts>
  <Company>University of Bristol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rebtc</dc:creator>
  <cp:lastModifiedBy>Jie Zheng</cp:lastModifiedBy>
  <cp:revision>123</cp:revision>
  <dcterms:created xsi:type="dcterms:W3CDTF">2013-02-14T16:53:45Z</dcterms:created>
  <dcterms:modified xsi:type="dcterms:W3CDTF">2020-02-14T16:15:27Z</dcterms:modified>
</cp:coreProperties>
</file>