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DC88B96-5AA7-4CB3-87A1-08842D85DC16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03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076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C88B96-5AA7-4CB3-87A1-08842D85DC16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4746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C88B96-5AA7-4CB3-87A1-08842D85DC16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8371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C88B96-5AA7-4CB3-87A1-08842D85DC16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3660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5336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8172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8196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C88B96-5AA7-4CB3-87A1-08842D85DC16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671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161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C88B96-5AA7-4CB3-87A1-08842D85DC16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054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526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735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49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295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894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623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88B96-5AA7-4CB3-87A1-08842D85DC16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0250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1870BF-6FA1-6B8D-BE9E-B5CC6044E7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2BDEB8B-6262-D7F3-DEF9-D8FB8AE4F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237173"/>
            <a:ext cx="9448800" cy="2602062"/>
          </a:xfrm>
        </p:spPr>
        <p:txBody>
          <a:bodyPr>
            <a:normAutofit/>
          </a:bodyPr>
          <a:lstStyle/>
          <a:p>
            <a:r>
              <a:rPr lang="hu-HU"/>
              <a:t>Többváltozós adatelemzés</a:t>
            </a:r>
            <a:br>
              <a:rPr lang="hu-HU"/>
            </a:br>
            <a:r>
              <a:rPr lang="hu-HU"/>
              <a:t>Prezentáció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574CBDD-1525-5612-97ED-02BF499B5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hu-HU" dirty="0" err="1"/>
              <a:t>Dittrich</a:t>
            </a:r>
            <a:r>
              <a:rPr lang="hu-HU" dirty="0"/>
              <a:t> Levente, Szabó Zente</a:t>
            </a:r>
          </a:p>
        </p:txBody>
      </p:sp>
    </p:spTree>
    <p:extLst>
      <p:ext uri="{BB962C8B-B14F-4D97-AF65-F5344CB8AC3E}">
        <p14:creationId xmlns:p14="http://schemas.microsoft.com/office/powerpoint/2010/main" val="243974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1AE810-E698-D87D-E6DD-3586DC2A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Ingatlan árak </a:t>
            </a:r>
            <a:r>
              <a:rPr lang="hu-HU" dirty="0" err="1"/>
              <a:t>predikciója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385FB3-4CC0-5FE9-5E0F-A80F7611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Ames</a:t>
            </a:r>
            <a:r>
              <a:rPr lang="hu-HU" dirty="0"/>
              <a:t>, Iowa (USA) ingatlan árak, és egyéb változók</a:t>
            </a:r>
          </a:p>
          <a:p>
            <a:r>
              <a:rPr lang="hu-HU" dirty="0"/>
              <a:t>Összesen 79 változó</a:t>
            </a:r>
          </a:p>
          <a:p>
            <a:r>
              <a:rPr lang="hu-HU"/>
              <a:t>Legfontosabbak:</a:t>
            </a:r>
          </a:p>
        </p:txBody>
      </p:sp>
    </p:spTree>
    <p:extLst>
      <p:ext uri="{BB962C8B-B14F-4D97-AF65-F5344CB8AC3E}">
        <p14:creationId xmlns:p14="http://schemas.microsoft.com/office/powerpoint/2010/main" val="358227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7888C9-1854-4660-24CE-B4A4B764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725773-7B14-2A72-C047-9641E2BA2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941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0A54626B-A458-044E-0229-C7C69E31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Változók leírása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42AB7D5-3998-318C-3117-063199F02F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845C5B1-0474-8812-A506-97F9F13C1B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036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4BBE37-7ED7-B16C-D1AB-18D7F3E6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klaszterelemzés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DFE2C9-9CDE-2C42-C73E-E52D06613A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Célja: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4098F04-B236-C78D-5BC0-BA55F8307A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259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6E8AEE-C3AC-F091-DDFD-38D134BE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Főkomponens elemzés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89DFE6-D9A5-4FD7-DABA-9EB6AF6F98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/>
              <a:t>Célja: kevesebb változóval tudjuk elemezni az ingatlanokat (dimenziócsökkentés)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A numerikus adatokat választottuk ki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A Kaiser-kritériumnak 11 főkomponens felelt meg (</a:t>
            </a:r>
            <a:r>
              <a:rPr lang="el-GR" b="0" i="0" dirty="0">
                <a:solidFill>
                  <a:srgbClr val="E8EAED"/>
                </a:solidFill>
                <a:effectLst/>
                <a:latin typeface="Google Sans"/>
              </a:rPr>
              <a:t>σ</a:t>
            </a:r>
            <a:r>
              <a:rPr lang="hu-HU" dirty="0"/>
              <a:t> &gt; 1), noha 1 körül volt az értékük.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A teljes információ </a:t>
            </a:r>
            <a:r>
              <a:rPr lang="hu-HU" b="0" i="0" dirty="0">
                <a:effectLst/>
                <a:latin typeface="Helvetica Neue"/>
              </a:rPr>
              <a:t>~70,3% (0.703362)-át őriztük meg.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210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3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9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áblázat 8">
            <a:extLst>
              <a:ext uri="{FF2B5EF4-FFF2-40B4-BE49-F238E27FC236}">
                <a16:creationId xmlns:a16="http://schemas.microsoft.com/office/drawing/2014/main" id="{C0195CE2-F095-7EC0-29C7-4BAFCF07D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293562"/>
              </p:ext>
            </p:extLst>
          </p:nvPr>
        </p:nvGraphicFramePr>
        <p:xfrm>
          <a:off x="870204" y="2910317"/>
          <a:ext cx="10451601" cy="1037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536">
                  <a:extLst>
                    <a:ext uri="{9D8B030D-6E8A-4147-A177-3AD203B41FA5}">
                      <a16:colId xmlns:a16="http://schemas.microsoft.com/office/drawing/2014/main" val="3879384767"/>
                    </a:ext>
                  </a:extLst>
                </a:gridCol>
                <a:gridCol w="746435">
                  <a:extLst>
                    <a:ext uri="{9D8B030D-6E8A-4147-A177-3AD203B41FA5}">
                      <a16:colId xmlns:a16="http://schemas.microsoft.com/office/drawing/2014/main" val="2590099897"/>
                    </a:ext>
                  </a:extLst>
                </a:gridCol>
                <a:gridCol w="830120">
                  <a:extLst>
                    <a:ext uri="{9D8B030D-6E8A-4147-A177-3AD203B41FA5}">
                      <a16:colId xmlns:a16="http://schemas.microsoft.com/office/drawing/2014/main" val="386695806"/>
                    </a:ext>
                  </a:extLst>
                </a:gridCol>
                <a:gridCol w="830120">
                  <a:extLst>
                    <a:ext uri="{9D8B030D-6E8A-4147-A177-3AD203B41FA5}">
                      <a16:colId xmlns:a16="http://schemas.microsoft.com/office/drawing/2014/main" val="4147284973"/>
                    </a:ext>
                  </a:extLst>
                </a:gridCol>
                <a:gridCol w="913806">
                  <a:extLst>
                    <a:ext uri="{9D8B030D-6E8A-4147-A177-3AD203B41FA5}">
                      <a16:colId xmlns:a16="http://schemas.microsoft.com/office/drawing/2014/main" val="731899556"/>
                    </a:ext>
                  </a:extLst>
                </a:gridCol>
                <a:gridCol w="913806">
                  <a:extLst>
                    <a:ext uri="{9D8B030D-6E8A-4147-A177-3AD203B41FA5}">
                      <a16:colId xmlns:a16="http://schemas.microsoft.com/office/drawing/2014/main" val="1578560282"/>
                    </a:ext>
                  </a:extLst>
                </a:gridCol>
                <a:gridCol w="830120">
                  <a:extLst>
                    <a:ext uri="{9D8B030D-6E8A-4147-A177-3AD203B41FA5}">
                      <a16:colId xmlns:a16="http://schemas.microsoft.com/office/drawing/2014/main" val="986163932"/>
                    </a:ext>
                  </a:extLst>
                </a:gridCol>
                <a:gridCol w="913806">
                  <a:extLst>
                    <a:ext uri="{9D8B030D-6E8A-4147-A177-3AD203B41FA5}">
                      <a16:colId xmlns:a16="http://schemas.microsoft.com/office/drawing/2014/main" val="1313520585"/>
                    </a:ext>
                  </a:extLst>
                </a:gridCol>
                <a:gridCol w="830120">
                  <a:extLst>
                    <a:ext uri="{9D8B030D-6E8A-4147-A177-3AD203B41FA5}">
                      <a16:colId xmlns:a16="http://schemas.microsoft.com/office/drawing/2014/main" val="2473182665"/>
                    </a:ext>
                  </a:extLst>
                </a:gridCol>
                <a:gridCol w="830120">
                  <a:extLst>
                    <a:ext uri="{9D8B030D-6E8A-4147-A177-3AD203B41FA5}">
                      <a16:colId xmlns:a16="http://schemas.microsoft.com/office/drawing/2014/main" val="3660864793"/>
                    </a:ext>
                  </a:extLst>
                </a:gridCol>
                <a:gridCol w="913806">
                  <a:extLst>
                    <a:ext uri="{9D8B030D-6E8A-4147-A177-3AD203B41FA5}">
                      <a16:colId xmlns:a16="http://schemas.microsoft.com/office/drawing/2014/main" val="2939301614"/>
                    </a:ext>
                  </a:extLst>
                </a:gridCol>
                <a:gridCol w="913806">
                  <a:extLst>
                    <a:ext uri="{9D8B030D-6E8A-4147-A177-3AD203B41FA5}">
                      <a16:colId xmlns:a16="http://schemas.microsoft.com/office/drawing/2014/main" val="3555517179"/>
                    </a:ext>
                  </a:extLst>
                </a:gridCol>
              </a:tblGrid>
              <a:tr h="225556">
                <a:tc>
                  <a:txBody>
                    <a:bodyPr/>
                    <a:lstStyle/>
                    <a:p>
                      <a:pPr algn="l" fontAlgn="b"/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PC1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PC2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PC3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PC4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PC5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PC6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PC7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PC8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PC9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PC10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PC11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extLst>
                  <a:ext uri="{0D108BD9-81ED-4DB2-BD59-A6C34878D82A}">
                    <a16:rowId xmlns:a16="http://schemas.microsoft.com/office/drawing/2014/main" val="2533904761"/>
                  </a:ext>
                </a:extLst>
              </a:tr>
              <a:tr h="405906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Proportion of variance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0.225062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0.1027516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0.0687853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0.06154207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0.04264496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0.0376654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0.03643394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0.0358658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0.0347096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0.03404141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u-HU" sz="1200" u="none" strike="noStrike">
                          <a:effectLst/>
                        </a:rPr>
                        <a:t>0.03215774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/>
                </a:tc>
                <a:extLst>
                  <a:ext uri="{0D108BD9-81ED-4DB2-BD59-A6C34878D82A}">
                    <a16:rowId xmlns:a16="http://schemas.microsoft.com/office/drawing/2014/main" val="1786393374"/>
                  </a:ext>
                </a:extLst>
              </a:tr>
              <a:tr h="405906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Cumulative Proportion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0.225062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0.3278136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0.3965989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0.45814098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0.50078594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0.5384513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0.57488527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0.6107511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0.6454607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0.67950209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u="none" strike="noStrike">
                          <a:effectLst/>
                        </a:rPr>
                        <a:t>0.71165983</a:t>
                      </a:r>
                      <a:endParaRPr lang="hu-H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b"/>
                </a:tc>
                <a:extLst>
                  <a:ext uri="{0D108BD9-81ED-4DB2-BD59-A6C34878D82A}">
                    <a16:rowId xmlns:a16="http://schemas.microsoft.com/office/drawing/2014/main" val="1430076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31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D711B0-D228-0D25-CC4A-B471C59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955011-0AFE-C596-A7CD-7C76A95E5D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C315663-F6B8-2592-9E14-27D720200D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0151343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56</TotalTime>
  <Words>123</Words>
  <Application>Microsoft Office PowerPoint</Application>
  <PresentationFormat>Szélesvásznú</PresentationFormat>
  <Paragraphs>53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Google Sans</vt:lpstr>
      <vt:lpstr>Helvetica Neue</vt:lpstr>
      <vt:lpstr>Kondenzcsík</vt:lpstr>
      <vt:lpstr>Többváltozós adatelemzés Prezentáció</vt:lpstr>
      <vt:lpstr>Ingatlan árak predikciója</vt:lpstr>
      <vt:lpstr>Adatok bemutatása</vt:lpstr>
      <vt:lpstr>Változók leírása</vt:lpstr>
      <vt:lpstr>klaszterelemzés</vt:lpstr>
      <vt:lpstr>Főkomponens elemzés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Többváltozós adatelemzés Prezentáció</dc:title>
  <dc:creator>Szabó Zente</dc:creator>
  <cp:lastModifiedBy>Szabó Zente</cp:lastModifiedBy>
  <cp:revision>3</cp:revision>
  <dcterms:created xsi:type="dcterms:W3CDTF">2023-11-23T08:43:29Z</dcterms:created>
  <dcterms:modified xsi:type="dcterms:W3CDTF">2023-11-30T16:07:07Z</dcterms:modified>
</cp:coreProperties>
</file>