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0" r:id="rId3"/>
    <p:sldId id="257" r:id="rId4"/>
    <p:sldId id="258" r:id="rId5"/>
    <p:sldId id="261" r:id="rId6"/>
    <p:sldId id="264" r:id="rId7"/>
    <p:sldId id="259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Közepesen sötét stílus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Sötét stílus 1 – 2. jelölőszín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902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246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1714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171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5969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6147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0374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4882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197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646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871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145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95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175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316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696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816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7281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1870BF-6FA1-6B8D-BE9E-B5CC6044E7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2BDEB8B-6262-D7F3-DEF9-D8FB8AE4F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237173"/>
            <a:ext cx="9448800" cy="2602062"/>
          </a:xfrm>
        </p:spPr>
        <p:txBody>
          <a:bodyPr>
            <a:normAutofit/>
          </a:bodyPr>
          <a:lstStyle/>
          <a:p>
            <a:r>
              <a:rPr lang="hu-HU"/>
              <a:t>Többváltozós adatelemzés</a:t>
            </a:r>
            <a:br>
              <a:rPr lang="hu-HU"/>
            </a:br>
            <a:r>
              <a:rPr lang="hu-HU"/>
              <a:t>Prezentáció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574CBDD-1525-5612-97ED-02BF499B5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>
            <a:normAutofit/>
          </a:bodyPr>
          <a:lstStyle/>
          <a:p>
            <a:r>
              <a:rPr lang="hu-HU" dirty="0" err="1"/>
              <a:t>Dittrich</a:t>
            </a:r>
            <a:r>
              <a:rPr lang="hu-HU" dirty="0"/>
              <a:t> Levente, Szabó Zente</a:t>
            </a:r>
          </a:p>
        </p:txBody>
      </p:sp>
    </p:spTree>
    <p:extLst>
      <p:ext uri="{BB962C8B-B14F-4D97-AF65-F5344CB8AC3E}">
        <p14:creationId xmlns:p14="http://schemas.microsoft.com/office/powerpoint/2010/main" val="243974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D3343F-F63B-AEF6-EF25-472A605E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Mars modell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90BF7A-327E-3767-7786-B24E460439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89D5DB0-2BFC-CC78-ACD8-369914ACE4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0934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5CFD5E-4B16-D6BA-3843-8AD57CD6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Modellek összehasonlítása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0520D0-70F3-EAE3-EEF6-067AE8FE6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86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1AE810-E698-D87D-E6DD-3586DC2A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Ingatlan árak </a:t>
            </a:r>
            <a:r>
              <a:rPr lang="hu-HU" dirty="0" err="1"/>
              <a:t>predikciója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385FB3-4CC0-5FE9-5E0F-A80F7611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Ames</a:t>
            </a:r>
            <a:r>
              <a:rPr lang="hu-HU" dirty="0"/>
              <a:t>, Iowa (USA) ingatlan árak, és egyéb változók</a:t>
            </a:r>
          </a:p>
          <a:p>
            <a:r>
              <a:rPr lang="hu-HU" dirty="0"/>
              <a:t>Összesen 79 változó</a:t>
            </a:r>
          </a:p>
          <a:p>
            <a:r>
              <a:rPr lang="hu-HU" dirty="0"/>
              <a:t>Legfontosabbak:</a:t>
            </a:r>
          </a:p>
          <a:p>
            <a:pPr lvl="1"/>
            <a:r>
              <a:rPr lang="hu-HU" dirty="0"/>
              <a:t>Eladási ár</a:t>
            </a:r>
          </a:p>
          <a:p>
            <a:pPr lvl="1"/>
            <a:r>
              <a:rPr lang="hu-HU" dirty="0"/>
              <a:t>Alapterület</a:t>
            </a:r>
          </a:p>
          <a:p>
            <a:pPr lvl="1"/>
            <a:r>
              <a:rPr lang="hu-HU" dirty="0"/>
              <a:t>Szobák száma</a:t>
            </a:r>
          </a:p>
          <a:p>
            <a:pPr lvl="1"/>
            <a:r>
              <a:rPr lang="hu-HU" dirty="0"/>
              <a:t>Építés éve</a:t>
            </a:r>
          </a:p>
          <a:p>
            <a:pPr lvl="1"/>
            <a:r>
              <a:rPr lang="hu-HU" dirty="0"/>
              <a:t>Környék</a:t>
            </a:r>
          </a:p>
        </p:txBody>
      </p:sp>
    </p:spTree>
    <p:extLst>
      <p:ext uri="{BB962C8B-B14F-4D97-AF65-F5344CB8AC3E}">
        <p14:creationId xmlns:p14="http://schemas.microsoft.com/office/powerpoint/2010/main" val="358227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7888C9-1854-4660-24CE-B4A4B764E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725773-7B14-2A72-C047-9641E2BA2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941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0A54626B-A458-044E-0229-C7C69E31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Változók leírása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942AB7D5-3998-318C-3117-063199F02F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845C5B1-0474-8812-A506-97F9F13C1B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036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4BBE37-7ED7-B16C-D1AB-18D7F3E6C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klaszterelemzés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DFE2C9-9CDE-2C42-C73E-E52D06613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364573"/>
            <a:ext cx="3977639" cy="38541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Célja: Csoportokra bontsuk az ingatlanokat hasonló jellemzők alapján</a:t>
            </a:r>
          </a:p>
          <a:p>
            <a:endParaRPr lang="en-US" sz="1600"/>
          </a:p>
          <a:p>
            <a:r>
              <a:rPr lang="en-US" sz="1600"/>
              <a:t>Könnyebben lehet prediktív modelleket építeni az árakra a hasonló tulajdonságok miatt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05456D0-5912-A5EE-D60C-6DEB399BE2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72699" y="1146679"/>
            <a:ext cx="6533501" cy="467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9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611650-2ACF-CD6C-D77B-76C8AE8B8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K-központú klaszterezés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A2A0A01-8C6D-0C86-ECDE-E00C5664A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760" y="2194560"/>
            <a:ext cx="6832600" cy="402412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1F912345-1492-815C-45D2-00BF3AB5D8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tretch/>
        </p:blipFill>
        <p:spPr>
          <a:xfrm>
            <a:off x="6172200" y="2301081"/>
            <a:ext cx="5334000" cy="3810000"/>
          </a:xfrm>
          <a:prstGeom prst="rect">
            <a:avLst/>
          </a:prstGeom>
        </p:spPr>
      </p:pic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0AB00A5F-5C14-084A-64C3-3BCB0DFE73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" b="8772"/>
          <a:stretch/>
        </p:blipFill>
        <p:spPr>
          <a:xfrm>
            <a:off x="7861238" y="933693"/>
            <a:ext cx="3644962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3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6E8AEE-C3AC-F091-DDFD-38D134BE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Főkomponens elemzés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89DFE6-D9A5-4FD7-DABA-9EB6AF6F9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765425"/>
            <a:ext cx="11396663" cy="3452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/>
              <a:t>Célja: kevesebb változóval tudjuk elemezni az ingatlanokat (dimenziócsökkentés)</a:t>
            </a:r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r>
              <a:rPr lang="hu-HU"/>
              <a:t>A numerikus adatokat választottuk ki</a:t>
            </a:r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r>
              <a:rPr lang="hu-HU"/>
              <a:t>A Kaiser-kritériumnak 11 főkomponens felelt meg (</a:t>
            </a:r>
            <a:r>
              <a:rPr lang="el-GR" b="0" i="0">
                <a:solidFill>
                  <a:srgbClr val="E8EAED"/>
                </a:solidFill>
                <a:effectLst/>
                <a:latin typeface="Google Sans"/>
              </a:rPr>
              <a:t>σ</a:t>
            </a:r>
            <a:r>
              <a:rPr lang="hu-HU"/>
              <a:t> &gt; 1), noha 1 körül volt az értékük.</a:t>
            </a:r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r>
              <a:rPr lang="hu-HU"/>
              <a:t>A teljes információ </a:t>
            </a:r>
            <a:r>
              <a:rPr lang="hu-HU" b="0" i="0">
                <a:effectLst/>
                <a:latin typeface="Helvetica Neue"/>
              </a:rPr>
              <a:t>~70,3% (0.703362)-át őriztük meg.</a:t>
            </a:r>
            <a:endParaRPr lang="hu-HU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210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F86DE6-7DC7-AE4B-BC46-7884A668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Főkomponensek</a:t>
            </a:r>
          </a:p>
        </p:txBody>
      </p:sp>
      <p:graphicFrame>
        <p:nvGraphicFramePr>
          <p:cNvPr id="12" name="Táblázat 8">
            <a:extLst>
              <a:ext uri="{FF2B5EF4-FFF2-40B4-BE49-F238E27FC236}">
                <a16:creationId xmlns:a16="http://schemas.microsoft.com/office/drawing/2014/main" id="{C0195CE2-F095-7EC0-29C7-4BAFCF07D9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888838"/>
              </p:ext>
            </p:extLst>
          </p:nvPr>
        </p:nvGraphicFramePr>
        <p:xfrm>
          <a:off x="461697" y="3048368"/>
          <a:ext cx="11268605" cy="1752232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959193">
                  <a:extLst>
                    <a:ext uri="{9D8B030D-6E8A-4147-A177-3AD203B41FA5}">
                      <a16:colId xmlns:a16="http://schemas.microsoft.com/office/drawing/2014/main" val="3879384767"/>
                    </a:ext>
                  </a:extLst>
                </a:gridCol>
                <a:gridCol w="812442">
                  <a:extLst>
                    <a:ext uri="{9D8B030D-6E8A-4147-A177-3AD203B41FA5}">
                      <a16:colId xmlns:a16="http://schemas.microsoft.com/office/drawing/2014/main" val="2590099897"/>
                    </a:ext>
                  </a:extLst>
                </a:gridCol>
                <a:gridCol w="903946">
                  <a:extLst>
                    <a:ext uri="{9D8B030D-6E8A-4147-A177-3AD203B41FA5}">
                      <a16:colId xmlns:a16="http://schemas.microsoft.com/office/drawing/2014/main" val="386695806"/>
                    </a:ext>
                  </a:extLst>
                </a:gridCol>
                <a:gridCol w="903946">
                  <a:extLst>
                    <a:ext uri="{9D8B030D-6E8A-4147-A177-3AD203B41FA5}">
                      <a16:colId xmlns:a16="http://schemas.microsoft.com/office/drawing/2014/main" val="4147284973"/>
                    </a:ext>
                  </a:extLst>
                </a:gridCol>
                <a:gridCol w="995448">
                  <a:extLst>
                    <a:ext uri="{9D8B030D-6E8A-4147-A177-3AD203B41FA5}">
                      <a16:colId xmlns:a16="http://schemas.microsoft.com/office/drawing/2014/main" val="731899556"/>
                    </a:ext>
                  </a:extLst>
                </a:gridCol>
                <a:gridCol w="995448">
                  <a:extLst>
                    <a:ext uri="{9D8B030D-6E8A-4147-A177-3AD203B41FA5}">
                      <a16:colId xmlns:a16="http://schemas.microsoft.com/office/drawing/2014/main" val="1578560282"/>
                    </a:ext>
                  </a:extLst>
                </a:gridCol>
                <a:gridCol w="903946">
                  <a:extLst>
                    <a:ext uri="{9D8B030D-6E8A-4147-A177-3AD203B41FA5}">
                      <a16:colId xmlns:a16="http://schemas.microsoft.com/office/drawing/2014/main" val="986163932"/>
                    </a:ext>
                  </a:extLst>
                </a:gridCol>
                <a:gridCol w="995448">
                  <a:extLst>
                    <a:ext uri="{9D8B030D-6E8A-4147-A177-3AD203B41FA5}">
                      <a16:colId xmlns:a16="http://schemas.microsoft.com/office/drawing/2014/main" val="1313520585"/>
                    </a:ext>
                  </a:extLst>
                </a:gridCol>
                <a:gridCol w="903946">
                  <a:extLst>
                    <a:ext uri="{9D8B030D-6E8A-4147-A177-3AD203B41FA5}">
                      <a16:colId xmlns:a16="http://schemas.microsoft.com/office/drawing/2014/main" val="2473182665"/>
                    </a:ext>
                  </a:extLst>
                </a:gridCol>
                <a:gridCol w="903946">
                  <a:extLst>
                    <a:ext uri="{9D8B030D-6E8A-4147-A177-3AD203B41FA5}">
                      <a16:colId xmlns:a16="http://schemas.microsoft.com/office/drawing/2014/main" val="3660864793"/>
                    </a:ext>
                  </a:extLst>
                </a:gridCol>
                <a:gridCol w="995448">
                  <a:extLst>
                    <a:ext uri="{9D8B030D-6E8A-4147-A177-3AD203B41FA5}">
                      <a16:colId xmlns:a16="http://schemas.microsoft.com/office/drawing/2014/main" val="2939301614"/>
                    </a:ext>
                  </a:extLst>
                </a:gridCol>
                <a:gridCol w="995448">
                  <a:extLst>
                    <a:ext uri="{9D8B030D-6E8A-4147-A177-3AD203B41FA5}">
                      <a16:colId xmlns:a16="http://schemas.microsoft.com/office/drawing/2014/main" val="3555517179"/>
                    </a:ext>
                  </a:extLst>
                </a:gridCol>
              </a:tblGrid>
              <a:tr h="287058">
                <a:tc>
                  <a:txBody>
                    <a:bodyPr/>
                    <a:lstStyle/>
                    <a:p>
                      <a:pPr algn="ctr" fontAlgn="b"/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PC1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PC2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PC3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PC4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PC5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PC6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PC7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PC8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PC9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PC10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PC11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extLst>
                  <a:ext uri="{0D108BD9-81ED-4DB2-BD59-A6C34878D82A}">
                    <a16:rowId xmlns:a16="http://schemas.microsoft.com/office/drawing/2014/main" val="2533904761"/>
                  </a:ext>
                </a:extLst>
              </a:tr>
              <a:tr h="732587"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 err="1">
                          <a:effectLst/>
                        </a:rPr>
                        <a:t>Proportion</a:t>
                      </a:r>
                      <a:r>
                        <a:rPr lang="hu-HU" sz="1300" u="none" strike="noStrike" dirty="0">
                          <a:effectLst/>
                        </a:rPr>
                        <a:t> of </a:t>
                      </a:r>
                      <a:r>
                        <a:rPr lang="hu-HU" sz="1300" u="none" strike="noStrike" dirty="0" err="1">
                          <a:effectLst/>
                        </a:rPr>
                        <a:t>variance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0.225062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0.1027516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0.0687853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0.06154207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0.04264496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0.0376654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0.03643394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0.0358658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0.0347096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0.03404141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u-HU" sz="1300" u="none" strike="noStrike">
                          <a:effectLst/>
                        </a:rPr>
                        <a:t>0.03215774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extLst>
                  <a:ext uri="{0D108BD9-81ED-4DB2-BD59-A6C34878D82A}">
                    <a16:rowId xmlns:a16="http://schemas.microsoft.com/office/drawing/2014/main" val="1786393374"/>
                  </a:ext>
                </a:extLst>
              </a:tr>
              <a:tr h="732587"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Cumulative Proportion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0.225062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0.3278136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0.3965989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0.45814098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0.50078594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0.5384513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0.57488527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0.6107511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0.6454607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0.67950209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0.71165983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extLst>
                  <a:ext uri="{0D108BD9-81ED-4DB2-BD59-A6C34878D82A}">
                    <a16:rowId xmlns:a16="http://schemas.microsoft.com/office/drawing/2014/main" val="1430076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31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D711B0-D228-0D25-CC4A-B471C591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LASSO modell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955011-0AFE-C596-A7CD-7C76A95E5D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C315663-F6B8-2592-9E14-27D720200D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0151343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Kondenzcsík</Template>
  <TotalTime>75</TotalTime>
  <Words>158</Words>
  <Application>Microsoft Office PowerPoint</Application>
  <PresentationFormat>Szélesvásznú</PresentationFormat>
  <Paragraphs>65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Google Sans</vt:lpstr>
      <vt:lpstr>Helvetica Neue</vt:lpstr>
      <vt:lpstr>Kondenzcsík</vt:lpstr>
      <vt:lpstr>Többváltozós adatelemzés Prezentáció</vt:lpstr>
      <vt:lpstr>Ingatlan árak predikciója</vt:lpstr>
      <vt:lpstr>Adatok bemutatása</vt:lpstr>
      <vt:lpstr>Változók leírása</vt:lpstr>
      <vt:lpstr>klaszterelemzés</vt:lpstr>
      <vt:lpstr>K-központú klaszterezés</vt:lpstr>
      <vt:lpstr>Főkomponens elemzés</vt:lpstr>
      <vt:lpstr>Főkomponensek</vt:lpstr>
      <vt:lpstr>LASSO modell</vt:lpstr>
      <vt:lpstr>Mars modell</vt:lpstr>
      <vt:lpstr>Modellek összehasonlítása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Többváltozós adatelemzés Prezentáció</dc:title>
  <dc:creator>Szabó Zente</dc:creator>
  <cp:lastModifiedBy>Szabó Zente</cp:lastModifiedBy>
  <cp:revision>7</cp:revision>
  <dcterms:created xsi:type="dcterms:W3CDTF">2023-11-23T08:43:29Z</dcterms:created>
  <dcterms:modified xsi:type="dcterms:W3CDTF">2023-12-01T09:12:13Z</dcterms:modified>
</cp:coreProperties>
</file>