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304" r:id="rId9"/>
    <p:sldId id="288" r:id="rId10"/>
    <p:sldId id="28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306" r:id="rId20"/>
    <p:sldId id="307" r:id="rId21"/>
    <p:sldId id="299" r:id="rId22"/>
    <p:sldId id="300" r:id="rId23"/>
    <p:sldId id="276" r:id="rId24"/>
    <p:sldId id="302" r:id="rId2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22C"/>
    <a:srgbClr val="290343"/>
    <a:srgbClr val="38045C"/>
    <a:srgbClr val="57068C"/>
    <a:srgbClr val="6A127C"/>
    <a:srgbClr val="811696"/>
    <a:srgbClr val="FFFFFF"/>
    <a:srgbClr val="F8F8F8"/>
    <a:srgbClr val="9D1BB7"/>
    <a:srgbClr val="C12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88" autoAdjust="0"/>
  </p:normalViewPr>
  <p:slideViewPr>
    <p:cSldViewPr snapToGrid="0" snapToObjects="1">
      <p:cViewPr varScale="1">
        <p:scale>
          <a:sx n="101" d="100"/>
          <a:sy n="101" d="100"/>
        </p:scale>
        <p:origin x="-96" y="-492"/>
      </p:cViewPr>
      <p:guideLst>
        <p:guide orient="horz" pos="16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1D94DB-2A40-4E4B-96EF-7E793EA1F22A}" type="datetimeFigureOut">
              <a:rPr lang="en-US"/>
              <a:pPr>
                <a:defRPr/>
              </a:pPr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D4E08ED-83A7-BA43-B3E8-B54D6C61E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210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A84F70E-2747-A24D-8CC1-229FEEE7C757}" type="datetimeFigureOut">
              <a:rPr lang="en-US"/>
              <a:pPr>
                <a:defRPr/>
              </a:pPr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30D17DA-B4BC-E641-B8A7-9C7E37A65A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9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9F828B-7317-4236-8ADD-A4181FDB9DCD}" type="slidenum">
              <a:rPr lang="en-US" smtClean="0"/>
              <a:pPr eaLnBrk="1" hangingPunct="1"/>
              <a:t>1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363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-9144" y="0"/>
            <a:ext cx="9153144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227752" y="1532443"/>
            <a:ext cx="3637261" cy="1811289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>
              <a:spcBef>
                <a:spcPts val="0"/>
              </a:spcBef>
              <a:defRPr sz="3000" b="1" i="0">
                <a:solidFill>
                  <a:schemeClr val="bg1"/>
                </a:solidFill>
                <a:latin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2" y="3718898"/>
            <a:ext cx="1783159" cy="3619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0"/>
              </a:spcBef>
              <a:defRPr sz="1000" baseline="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6119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53525" cy="5157788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8315325" y="292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mtClean="0"/>
          </a:p>
        </p:txBody>
      </p:sp>
      <p:sp>
        <p:nvSpPr>
          <p:cNvPr id="18" name="Text Placeholder 2"/>
          <p:cNvSpPr>
            <a:spLocks noGrp="1"/>
          </p:cNvSpPr>
          <p:nvPr>
            <p:ph idx="11"/>
          </p:nvPr>
        </p:nvSpPr>
        <p:spPr>
          <a:xfrm>
            <a:off x="0" y="0"/>
            <a:ext cx="4480560" cy="515657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rgbClr val="FFFFFF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97268" y="1583857"/>
            <a:ext cx="3737844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3000" b="1" i="0">
                <a:solidFill>
                  <a:srgbClr val="FFFFFF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baseline="0"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67395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3810941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1"/>
          </p:nvPr>
        </p:nvSpPr>
        <p:spPr>
          <a:xfrm>
            <a:off x="4672577" y="712598"/>
            <a:ext cx="4480560" cy="443090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>
              <a:defRPr sz="30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5469" y="228989"/>
            <a:ext cx="7000971" cy="483609"/>
          </a:xfrm>
          <a:prstGeom prst="rect">
            <a:avLst/>
          </a:prstGeom>
        </p:spPr>
        <p:txBody>
          <a:bodyPr vert="horz" lIns="0" tIns="0" rIns="0" bIns="0"/>
          <a:lstStyle>
            <a:lvl1pPr marL="0" algn="l"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C990B-278C-A548-BCD0-211A7329B360}" type="datetime1">
              <a:rPr lang="en-US" smtClean="0"/>
              <a:pPr>
                <a:defRPr/>
              </a:pPr>
              <a:t>10/25/2018</a:t>
            </a:fld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D905-2292-8B41-BACE-52C8075DF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09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01792" y="1583857"/>
            <a:ext cx="8315553" cy="3131018"/>
          </a:xfrm>
          <a:prstGeom prst="rect">
            <a:avLst/>
          </a:prstGeom>
        </p:spPr>
        <p:txBody>
          <a:bodyPr vert="horz" lIns="0" tIns="0" rIns="0" bIns="0"/>
          <a:lstStyle>
            <a:lvl1pPr marL="0">
              <a:spcBef>
                <a:spcPts val="0"/>
              </a:spcBef>
              <a:defRPr sz="2000" b="1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76711" y="228989"/>
            <a:ext cx="2740741" cy="265113"/>
          </a:xfrm>
          <a:prstGeom prst="rect">
            <a:avLst/>
          </a:prstGeom>
        </p:spPr>
        <p:txBody>
          <a:bodyPr vert="horz" lIns="0" tIns="0" rIns="0" bIns="0"/>
          <a:lstStyle>
            <a:lvl1pPr marL="0" algn="r">
              <a:spcBef>
                <a:spcPts val="0"/>
              </a:spcBef>
              <a:defRPr sz="1400" b="1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38B60-7961-5F45-8240-D33E66D9B9A0}" type="datetime1">
              <a:rPr lang="en-US" smtClean="0"/>
              <a:pPr>
                <a:defRPr/>
              </a:pPr>
              <a:t>10/25/2018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606FF-73F8-7247-B384-43A0583E6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7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6E5CD752-A0BE-41EF-80D1-99D366752B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61" b="20968"/>
          <a:stretch/>
        </p:blipFill>
        <p:spPr bwMode="auto">
          <a:xfrm>
            <a:off x="1802424" y="1174850"/>
            <a:ext cx="5526420" cy="3827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084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137A6-1694-43FA-8653-32CF32626F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12"/>
            <a:ext cx="9144000" cy="985642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644" y="326705"/>
            <a:ext cx="1273154" cy="3150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561D4D-6D1A-3E48-9977-303D7D9B4749}" type="datetime1">
              <a:rPr lang="en-US" smtClean="0"/>
              <a:pPr>
                <a:defRPr/>
              </a:pPr>
              <a:t>10/25/2018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6B6060-23FB-C045-9DA3-365ABD094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77" r:id="rId3"/>
    <p:sldLayoutId id="2147483678" r:id="rId4"/>
    <p:sldLayoutId id="2147483681" r:id="rId5"/>
    <p:sldLayoutId id="214748368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28650" indent="-1714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5850" indent="-1714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Courier New" charset="0"/>
        <a:buChar char="o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114550" indent="-285750" algn="l" defTabSz="457200" rtl="0" eaLnBrk="1" fontAlgn="base" hangingPunct="1">
        <a:spcBef>
          <a:spcPct val="20000"/>
        </a:spcBef>
        <a:spcAft>
          <a:spcPct val="0"/>
        </a:spcAft>
        <a:buFont typeface="Wingdings" charset="0"/>
        <a:buChar char="Ø"/>
        <a:defRPr sz="1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com/imgres?imgurl=http://careernetwork.msu.edu/wp-content/themes/cspMSU_v4.1/_images/twitter-logo.png&amp;imgrefurl=http://careernetwork.msu.edu/&amp;h=256&amp;w=256&amp;sz=25&amp;tbnid=jbHaGdxU-T5zwM:&amp;tbnh=111&amp;tbnw=111&amp;prev=/images?q=Twitter+logo&amp;hl=en&amp;usg=__Xr4Sn3sEbvoqeJzy6GP8Kc4z85E=&amp;ei=xGDIS6r7N4H88AbAle2IBw&amp;sa=X&amp;oi=image_result&amp;resnum=2&amp;ct=image&amp;ved=0CAoQ9QEwAQ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nyufcu.com/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://www.google.com/imgres?imgurl=http://www.stolaf.edu/services/hr/facebook_logo.png&amp;imgrefurl=http://www.stolaf.edu/services/hr/jobs/&amp;h=311&amp;w=311&amp;sz=54&amp;tbnid=b_65DXkKSdvnIM:&amp;tbnh=117&amp;tbnw=117&amp;prev=/images?q=Facebook+logo&amp;hl=en&amp;usg=__f632bPrtLzGZTzmfHXRKwMqcSk4=&amp;ei=VGDIS46yBcH68Ab2ssiIBw&amp;sa=X&amp;oi=image_result&amp;resnum=4&amp;ct=image&amp;ved=0CAwQ9QEwAw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572000" y="926224"/>
            <a:ext cx="4572000" cy="2826434"/>
          </a:xfrm>
          <a:prstGeom prst="rect">
            <a:avLst/>
          </a:prstGeom>
          <a:solidFill>
            <a:srgbClr val="663366"/>
          </a:solidFill>
          <a:ln>
            <a:noFill/>
          </a:ln>
          <a:effectLst>
            <a:outerShdw blurRad="63500" sx="101000" sy="101000" algn="ctr" rotWithShape="0">
              <a:srgbClr val="6A127C">
                <a:alpha val="53333"/>
              </a:srgbClr>
            </a:outerShdw>
          </a:effectLst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auto">
          <a:xfrm>
            <a:off x="4982602" y="1683259"/>
            <a:ext cx="3638550" cy="12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indent="-342900" algn="ctr"/>
            <a:r>
              <a:rPr lang="en-US" sz="2800" b="1" dirty="0" smtClean="0">
                <a:solidFill>
                  <a:schemeClr val="bg1"/>
                </a:solidFill>
              </a:rPr>
              <a:t>Not All Mortgages are Alike: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/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Learn Which is Right for You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727326" y="12275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pic>
        <p:nvPicPr>
          <p:cNvPr id="205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7"/>
          <a:stretch/>
        </p:blipFill>
        <p:spPr bwMode="auto">
          <a:xfrm>
            <a:off x="6324600" y="4611810"/>
            <a:ext cx="2590800" cy="19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5943600" y="3740834"/>
            <a:ext cx="198120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300" b="1">
                <a:solidFill>
                  <a:schemeClr val="bg1"/>
                </a:solidFill>
              </a:rPr>
              <a:t>April 22, 2014 </a:t>
            </a:r>
            <a:endParaRPr lang="en-US" sz="1200" b="1"/>
          </a:p>
        </p:txBody>
      </p:sp>
      <p:sp>
        <p:nvSpPr>
          <p:cNvPr id="13" name="Text Placeholder 3"/>
          <p:cNvSpPr txBox="1">
            <a:spLocks/>
          </p:cNvSpPr>
          <p:nvPr/>
        </p:nvSpPr>
        <p:spPr bwMode="auto">
          <a:xfrm>
            <a:off x="7076505" y="4109020"/>
            <a:ext cx="1782762" cy="2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Fall 2016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1" y="868174"/>
            <a:ext cx="3215725" cy="285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196492"/>
            <a:ext cx="6578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Adjustable Rate Mortgages (ARMs)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27314" y="2029754"/>
            <a:ext cx="5638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 NYUFCU adjustable rate mortgage loans have annual and lifetime caps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9424" y="3426871"/>
            <a:ext cx="35982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Terms of 15 and 30 years</a:t>
            </a:r>
          </a:p>
        </p:txBody>
      </p:sp>
    </p:spTree>
    <p:extLst>
      <p:ext uri="{BB962C8B-B14F-4D97-AF65-F5344CB8AC3E}">
        <p14:creationId xmlns:p14="http://schemas.microsoft.com/office/powerpoint/2010/main" val="22637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96EA17-954E-4FD6-807B-88D8FFCC72D9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09600" y="907267"/>
            <a:ext cx="74676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Debt to Income Ratios (DTIs)  </a:t>
            </a:r>
          </a:p>
          <a:p>
            <a:pPr marL="342900" indent="-342900">
              <a:defRPr/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DTIs, a comparison of housing expenses and other debts to gross wages, represent a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members ability to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repay</a:t>
            </a:r>
          </a:p>
          <a:p>
            <a:pPr marL="342900" indent="-342900">
              <a:buFont typeface="Wingdings" pitchFamily="2" charset="2"/>
              <a:buChar char="Ø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Acceptable DTIs are typically 28% for housing and 36% for total debt.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:. </a:t>
            </a:r>
          </a:p>
          <a:p>
            <a:pPr marL="2171700" lvl="4" indent="-34290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Monthly gross income $10,000</a:t>
            </a:r>
          </a:p>
          <a:p>
            <a:pPr marL="2171700" lvl="4" indent="-34290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Maximum Housing Payment:  $2,800 (28%)</a:t>
            </a:r>
          </a:p>
          <a:p>
            <a:pPr marL="2171700" lvl="4" indent="-342900"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Total Debts Including Housing:  $3,600 (36%)</a:t>
            </a:r>
          </a:p>
          <a:p>
            <a:pPr marL="342900" indent="-342900">
              <a:buFont typeface="Wingdings" pitchFamily="2" charset="2"/>
              <a:buNone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Loans with DTIs in excess of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require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increased scrutiny.  PMI will typically not insure a loan with a total debt ratio greater than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43%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196492"/>
            <a:ext cx="6639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General Mortgage Information</a:t>
            </a:r>
          </a:p>
        </p:txBody>
      </p:sp>
    </p:spTree>
    <p:extLst>
      <p:ext uri="{BB962C8B-B14F-4D97-AF65-F5344CB8AC3E}">
        <p14:creationId xmlns:p14="http://schemas.microsoft.com/office/powerpoint/2010/main" val="13078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2F2ECB-81CD-49B4-9FC1-F2C0BA2618E3}" type="slidenum">
              <a:rPr lang="en-US" smtClean="0"/>
              <a:pPr eaLnBrk="1" hangingPunct="1"/>
              <a:t>12</a:t>
            </a:fld>
            <a:endParaRPr lang="en-US" smtClean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85800" y="1006083"/>
            <a:ext cx="7696200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 Scoring  </a:t>
            </a:r>
          </a:p>
          <a:p>
            <a:pPr>
              <a:defRPr/>
            </a:pP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NYUFCU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uses a “representative” FICO credit score to evaluate member mortgage applications. The “representative" credit score is the mid score of the three risk scores. If more than one individual is applying for a loan, the underwriter must determine the single representative applicable score for each borrower and then select the lowest representative score for determining the comprehensive risk for the mortgage loan application.</a:t>
            </a:r>
          </a:p>
          <a:p>
            <a:pPr>
              <a:defRPr/>
            </a:pPr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  Mr. &amp; Mrs. Smith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Mr. Smith has 3 scores:  705, </a:t>
            </a:r>
            <a:r>
              <a:rPr lang="en-US" sz="17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720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735; his representative score is the middle score of 720.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Mrs. Smith has 3 scores:  660, </a:t>
            </a:r>
            <a:r>
              <a:rPr lang="en-US" sz="17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685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692; her representative score is 685.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Since they are applying for a joint loan, the lower of their two representative </a:t>
            </a:r>
            <a:r>
              <a:rPr lang="en-US" sz="1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scores 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used for qualification purposes, which is </a:t>
            </a:r>
            <a:r>
              <a:rPr lang="en-US" sz="17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685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5800" y="196492"/>
            <a:ext cx="6639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Mortgage Information</a:t>
            </a:r>
          </a:p>
        </p:txBody>
      </p:sp>
    </p:spTree>
    <p:extLst>
      <p:ext uri="{BB962C8B-B14F-4D97-AF65-F5344CB8AC3E}">
        <p14:creationId xmlns:p14="http://schemas.microsoft.com/office/powerpoint/2010/main" val="28099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613B4E-33A9-4832-917A-4322366D7499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85800" y="186218"/>
            <a:ext cx="66088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Discount Points?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09600" y="981038"/>
            <a:ext cx="73914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Discount Points are fees collected by the lender in exchange for a lower interest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point is = 1% of the loan amount</a:t>
            </a:r>
          </a:p>
          <a:p>
            <a:pPr>
              <a:buFont typeface="Wingdings" pitchFamily="2" charset="2"/>
              <a:buChar char="Ø"/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Items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consider when deciding to use discount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How long you plan to remain in the property.</a:t>
            </a: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Are adequate funds available to cover the cost?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monthly savings sufficient to make points worthwhile?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1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92FD91-7FD1-4DE7-ABE6-9820422CC87B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85800" y="217040"/>
            <a:ext cx="6578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Payment Comparison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609600" y="1693952"/>
            <a:ext cx="73152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Purchase Price: 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$500,000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 Payment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(10%): $50,000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Loan Amount: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$450,000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sz="2200" dirty="0"/>
              <a:t>Lets compare the payments using </a:t>
            </a:r>
            <a:r>
              <a:rPr lang="en-US" sz="2200" dirty="0" smtClean="0"/>
              <a:t>fixed and ARM rates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F21908-1229-4C8D-9FE3-AC55B72A5BE8}" type="slidenum">
              <a:rPr lang="en-US" smtClean="0"/>
              <a:pPr eaLnBrk="1" hangingPunct="1"/>
              <a:t>15</a:t>
            </a:fld>
            <a:endParaRPr lang="en-US" smtClean="0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85800" y="175944"/>
            <a:ext cx="65677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Fixed or Adjustable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09600" y="1994472"/>
            <a:ext cx="6172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 Year Fixed Rate </a:t>
            </a:r>
          </a:p>
          <a:p>
            <a:pPr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4.375%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Zero points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Loan amount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$450,000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$2,246.78 P &amp; I payment 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6BC53E-DF99-40E7-8721-840DF57808A8}" type="slidenum">
              <a:rPr lang="en-US" smtClean="0"/>
              <a:pPr eaLnBrk="1" hangingPunct="1"/>
              <a:t>16</a:t>
            </a:fld>
            <a:endParaRPr lang="en-US" smtClean="0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85800" y="186218"/>
            <a:ext cx="65883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Fixed or Adjustable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609600" y="1919080"/>
            <a:ext cx="6858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7/1 Adjustable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 Mortgage</a:t>
            </a:r>
          </a:p>
          <a:p>
            <a:pPr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3.500%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Zero points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Loan amount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$450,000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$2,020.70 P &amp; I payment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0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573694-5A1A-4468-A56E-6CCC8EBC96A4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85800" y="196492"/>
            <a:ext cx="65883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 to Decide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609600" y="998935"/>
            <a:ext cx="7620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payment for the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7/1 ARM is $226.08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less than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the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fixed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rate loan. The annual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savings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$2,712.96 and over 7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years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savings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total $18,990.72.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If planned period of ownership is relatively brief, consider the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adjustable rate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rate instability is a concern and you prefer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know exactly what your payment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will be, choose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fixed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rate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5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9110CA-EC18-442E-9978-DFE3B76503FC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85800" y="186218"/>
            <a:ext cx="65883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 to Decide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93161" y="1368267"/>
            <a:ext cx="788884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payments on the previous slide do not include your real estate taxes, private mortgage insurance (if applicable,) home owners insurance or home owner association fees, if applicable.  For Co-op units the examples do not include the maintenance payment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Don’t forget to consider these monthly costs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69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9110CA-EC18-442E-9978-DFE3B76503FC}" type="slidenum">
              <a:rPr lang="en-US" smtClean="0"/>
              <a:pPr eaLnBrk="1" hangingPunct="1"/>
              <a:t>19</a:t>
            </a:fld>
            <a:endParaRPr lang="en-US" smtClean="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85800" y="186218"/>
            <a:ext cx="65883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Mortgage Preparedness Loan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93161" y="1368267"/>
            <a:ext cx="788884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NYUFCU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now offers a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Preparedness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Loan.  The loan is designed to consolidate existing debt, frequently at a lower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interest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rate,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lower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monthly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payments.</a:t>
            </a: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consolidation loan may improve your credit profile and score and the increased cash flow may allow you to qualify for a larger mortgage loan. 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85800" y="1"/>
            <a:ext cx="76962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2"/>
                </a:solidFill>
              </a:rPr>
              <a:t/>
            </a:r>
            <a:br>
              <a:rPr lang="en-US" sz="1200" dirty="0">
                <a:solidFill>
                  <a:schemeClr val="tx2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Introduction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/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33F1AD-FB25-424A-BC97-92FBC5C6B416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85800" y="1326646"/>
            <a:ext cx="7467600" cy="333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 this seminar we will discuss:</a:t>
            </a:r>
          </a:p>
          <a:p>
            <a:pPr eaLnBrk="1" hangingPunct="1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loan types </a:t>
            </a:r>
            <a:endParaRPr lang="en-US" sz="25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(Adjustable 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vs. Fixed </a:t>
            </a: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Rates)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buFont typeface="Wingdings" pitchFamily="2" charset="2"/>
              <a:buChar char="§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General mortgage </a:t>
            </a: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information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Points</a:t>
            </a:r>
            <a:endParaRPr lang="en-US" sz="1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Payment </a:t>
            </a:r>
            <a:r>
              <a:rPr lang="en-US" sz="25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examples</a:t>
            </a:r>
            <a:endParaRPr lang="en-US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4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9110CA-EC18-442E-9978-DFE3B76503FC}" type="slidenum">
              <a:rPr lang="en-US" smtClean="0"/>
              <a:pPr eaLnBrk="1" hangingPunct="1"/>
              <a:t>20</a:t>
            </a:fld>
            <a:endParaRPr lang="en-US" smtClean="0"/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85800" y="186218"/>
            <a:ext cx="65883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Down Payment Assistance Loan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93161" y="1368267"/>
            <a:ext cx="788884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NYUFCU is very excited to offer a new Down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Payment Assistance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Loan.  The loan comes in the form of a second mortgage, equal to up to 10% of the purchase price.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Combined with your own 10% cash down payment, a full 20% down payment is made, the primary mortgage is for 80% of the </a:t>
            </a:r>
            <a:r>
              <a:rPr lang="en-US" sz="2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purchase price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 mortgage insurance (PMI) is no </a:t>
            </a:r>
            <a:r>
              <a:rPr lang="en-US" sz="2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longer required.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65132" y="998935"/>
            <a:ext cx="2702104" cy="38915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85800" y="183254"/>
            <a:ext cx="659857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4572000" y="982617"/>
            <a:ext cx="4366517" cy="340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 is a great time to buy a home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/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 rates are still at all time lows.</a:t>
            </a:r>
          </a:p>
          <a:p>
            <a:pPr eaLnBrk="1" hangingPunct="1">
              <a:buFont typeface="Wingdings" pitchFamily="2" charset="2"/>
              <a:buNone/>
            </a:pP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Property values have </a:t>
            </a: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stabilized.</a:t>
            </a: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is </a:t>
            </a:r>
            <a:r>
              <a:rPr 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growing inventory in the New York-New Jersey market.</a:t>
            </a:r>
            <a:endParaRPr 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8"/>
          <a:stretch/>
        </p:blipFill>
        <p:spPr bwMode="auto">
          <a:xfrm>
            <a:off x="43962" y="1025311"/>
            <a:ext cx="4273091" cy="408301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1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888023" y="228596"/>
            <a:ext cx="6578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Questions? 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477" y="1583652"/>
            <a:ext cx="6768246" cy="3086320"/>
          </a:xfrm>
          <a:prstGeom prst="rect">
            <a:avLst/>
          </a:prstGeom>
          <a:ln>
            <a:noFill/>
          </a:ln>
          <a:effectLst>
            <a:outerShdw blurRad="149987" dist="254000" dir="8400000" sx="96000" sy="96000" algn="ctr">
              <a:srgbClr val="1B022C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0362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225469" y="224729"/>
            <a:ext cx="5127367" cy="48360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Feel free to contact us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C53E272-92B3-0A4D-BAF0-7B2CEA469DDE}" type="slidenum">
              <a:rPr lang="en-US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7" descr="http://www.google.com/images?q=tbn:jbHaGdxU-T5zwM::careernetwork.msu.edu/wp-content/themes/cspMSU_v4.1/_images/twitter-logo.png&amp;h=94&amp;w=94&amp;usg=__yGPZKDyDWG6-v2Q6FUgmcJI4F7U=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4" y="3546614"/>
            <a:ext cx="491359" cy="49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ttp://www.google.com/images?q=tbn:b_65DXkKSdvnIM::www.stolaf.edu/services/hr/facebook_logo.png&amp;h=94&amp;w=94&amp;usg=__RjwXXvOV83x9Dbqqkb0IENYlkQA=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48" y="4173035"/>
            <a:ext cx="457199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946529" y="4208902"/>
            <a:ext cx="3764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NYU Federal Credit Union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6529" y="3574270"/>
            <a:ext cx="2347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Tx/>
              <a:buNone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@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NYUBanking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66195" y="2772005"/>
            <a:ext cx="313876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 Office</a:t>
            </a:r>
          </a:p>
          <a:p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NYU Federal Credit Union</a:t>
            </a:r>
            <a:b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726 Broadway, Suite 110</a:t>
            </a:r>
          </a:p>
          <a:p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York, NY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10003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Phone: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212-995-3166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3339" y="2753803"/>
            <a:ext cx="46699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Follow us for promotions and new services: 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33613" y="1492673"/>
            <a:ext cx="84037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Visit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 online at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www.nyufcu.com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to download a Mortgage Loan Application Checklist or the interactive Mortgage Loan Application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06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08993" y="1049551"/>
            <a:ext cx="3495092" cy="38915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685800" y="114300"/>
            <a:ext cx="662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Make an Appointment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57906" y="1215538"/>
            <a:ext cx="4161694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Make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 appointment with NYU FCU for a free Pre-Approval.  </a:t>
            </a:r>
            <a:r>
              <a:rPr lang="en-US" sz="2200" dirty="0" smtClean="0"/>
              <a:t>Call </a:t>
            </a:r>
            <a:r>
              <a:rPr lang="en-US" sz="2200" dirty="0"/>
              <a:t>212-995-3166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NYU FCU Representative can assist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you:</a:t>
            </a:r>
            <a:b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-Calculate the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estimated total </a:t>
            </a:r>
            <a: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  <a:t>monthly </a:t>
            </a:r>
            <a:r>
              <a:rPr lang="en-US" sz="2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payment.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-Find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right product for you.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" t="8186" r="115" b="4130"/>
          <a:stretch/>
        </p:blipFill>
        <p:spPr>
          <a:xfrm>
            <a:off x="4744287" y="1790352"/>
            <a:ext cx="4220937" cy="217634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5691310" y="4059202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NYUFCU team</a:t>
            </a: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C29A08-9E7C-4702-9D45-8D5940D6BE37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>
              <a:solidFill>
                <a:schemeClr val="bg1"/>
              </a:solidFill>
            </a:endParaRPr>
          </a:p>
          <a:p>
            <a:pPr eaLnBrk="1" hangingPunct="1"/>
            <a:endParaRPr lang="en-US">
              <a:solidFill>
                <a:schemeClr val="bg1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1286"/>
            <a:ext cx="67424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 Do You Choose the Right Mortgage?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533400" y="1341415"/>
            <a:ext cx="8305800" cy="333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 There is a wide selection of mortgages available in today’s   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    market, you can narrow the field by considering your situation.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latin typeface="Univers" pitchFamily="34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 Your choice of mortgage will be influenced by questions such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    as:</a:t>
            </a:r>
          </a:p>
          <a:p>
            <a:pPr lvl="1">
              <a:lnSpc>
                <a:spcPts val="21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900" dirty="0">
                <a:latin typeface="Univers" pitchFamily="34" charset="0"/>
              </a:rPr>
              <a:t> How many years do you expect to live in your new home?</a:t>
            </a:r>
          </a:p>
          <a:p>
            <a:pPr lvl="1">
              <a:lnSpc>
                <a:spcPts val="21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900" dirty="0">
                <a:latin typeface="Univers" pitchFamily="34" charset="0"/>
              </a:rPr>
              <a:t> Is this your first home, home for your family, or your home for    </a:t>
            </a:r>
          </a:p>
          <a:p>
            <a:pPr lvl="1">
              <a:lnSpc>
                <a:spcPts val="21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900" dirty="0">
                <a:latin typeface="Univers" pitchFamily="34" charset="0"/>
              </a:rPr>
              <a:t>   when you plan to retire?</a:t>
            </a:r>
          </a:p>
          <a:p>
            <a:pPr lvl="1">
              <a:lnSpc>
                <a:spcPts val="21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900" dirty="0">
                <a:latin typeface="Univers" pitchFamily="34" charset="0"/>
              </a:rPr>
              <a:t> How much of your monthly income do you feel comfortable  </a:t>
            </a:r>
          </a:p>
          <a:p>
            <a:pPr lvl="1">
              <a:lnSpc>
                <a:spcPts val="21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900" dirty="0">
                <a:latin typeface="Univers" pitchFamily="34" charset="0"/>
              </a:rPr>
              <a:t>   using for your mortgage payment?</a:t>
            </a:r>
          </a:p>
          <a:p>
            <a:pPr lvl="1">
              <a:lnSpc>
                <a:spcPts val="21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900" dirty="0">
                <a:latin typeface="Univers" pitchFamily="34" charset="0"/>
              </a:rPr>
              <a:t> Do you anticipate future income changes</a:t>
            </a:r>
            <a:r>
              <a:rPr lang="en-US" sz="1900" dirty="0" smtClean="0">
                <a:latin typeface="Univers" pitchFamily="34" charset="0"/>
              </a:rPr>
              <a:t>?</a:t>
            </a:r>
            <a:endParaRPr lang="en-US" sz="1900" dirty="0"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1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842DAE-F3E8-4BA2-85D8-DD3287E8B3DD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85800" y="247862"/>
            <a:ext cx="670131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Advantages of Fixed Rate 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Mortgages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09600" y="1189370"/>
            <a:ext cx="8077200" cy="33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 intend to live in your home for many years, the interest     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rate of your loan may be your main consideration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>
                <a:schemeClr val="bg1"/>
              </a:buClr>
              <a:buFont typeface="Wingdings" pitchFamily="2" charset="2"/>
              <a:buNone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fixed-rate mortgage will ensure that your interest rate will   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remain the same for as long as you have your loan.</a:t>
            </a:r>
          </a:p>
          <a:p>
            <a:pPr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fixed-rate mortgage will offer you: </a:t>
            </a:r>
          </a:p>
          <a:p>
            <a:pPr lvl="1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/>
              <a:t> Security against rising interest rates</a:t>
            </a:r>
          </a:p>
          <a:p>
            <a:pPr lvl="1">
              <a:lnSpc>
                <a:spcPct val="75000"/>
              </a:lnSpc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lang="en-US" sz="2200" dirty="0"/>
              <a:t> Easier budgeting of your monthly debt</a:t>
            </a:r>
          </a:p>
        </p:txBody>
      </p:sp>
    </p:spTree>
    <p:extLst>
      <p:ext uri="{BB962C8B-B14F-4D97-AF65-F5344CB8AC3E}">
        <p14:creationId xmlns:p14="http://schemas.microsoft.com/office/powerpoint/2010/main" val="300003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866D41-B085-4B8E-B32C-A5A4299EECDF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5800" y="237588"/>
            <a:ext cx="67218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Rate Mortgage Disadvantages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685800" y="1900719"/>
            <a:ext cx="75438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Fixed rates tend to be higher than adjustable mortgage rates, and require greater income to qualify.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interest rates drop, refinancing is required in order to take advantage of lower interest rates.</a:t>
            </a:r>
          </a:p>
        </p:txBody>
      </p:sp>
    </p:spTree>
    <p:extLst>
      <p:ext uri="{BB962C8B-B14F-4D97-AF65-F5344CB8AC3E}">
        <p14:creationId xmlns:p14="http://schemas.microsoft.com/office/powerpoint/2010/main" val="2698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5F8C685-BAC5-4C8C-AD5F-9C42F55DB49E}" type="slidenum">
              <a:rPr lang="en-US" smtClean="0"/>
              <a:pPr eaLnBrk="1" hangingPunct="1"/>
              <a:t>6</a:t>
            </a:fld>
            <a:endParaRPr lang="en-US" smtClean="0"/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85800" y="-8988"/>
            <a:ext cx="653693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Advantages of </a:t>
            </a:r>
            <a:r>
              <a:rPr lang="en-US" sz="2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Adjustable Rate </a:t>
            </a: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Mortgages (ARMS)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09600" y="1085850"/>
            <a:ext cx="75438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you are confident that your income is going to increase steadily over the years, or if you plan to move in a few years then you may want to consider an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Adjustable Rate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Mortgage.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Adjustable Rate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Mortgages offer lower initial interest rates. 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Lower initial monthly mortgage payments allow you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qualify for a larger mortgage amount.</a:t>
            </a:r>
          </a:p>
        </p:txBody>
      </p:sp>
    </p:spTree>
    <p:extLst>
      <p:ext uri="{BB962C8B-B14F-4D97-AF65-F5344CB8AC3E}">
        <p14:creationId xmlns:p14="http://schemas.microsoft.com/office/powerpoint/2010/main" val="11126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D0AF11-EB00-4DE7-BE5B-568F8CA0F56D}" type="slidenum">
              <a:rPr lang="en-US" smtClean="0"/>
              <a:pPr eaLnBrk="1" hangingPunct="1"/>
              <a:t>7</a:t>
            </a:fld>
            <a:endParaRPr lang="en-US" smtClean="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5800" y="227314"/>
            <a:ext cx="6639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Adjustable Rate Disadvantages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9600" y="1602768"/>
            <a:ext cx="73152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Possible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rate increases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Increase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interest rate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results in a payment increase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Budget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may be strained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with interest rate and payment increase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C29A08-9E7C-4702-9D45-8D5940D6BE37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924800" cy="68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25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lang="en-US" b="1">
              <a:solidFill>
                <a:schemeClr val="bg1"/>
              </a:solidFill>
            </a:endParaRPr>
          </a:p>
          <a:p>
            <a:pPr eaLnBrk="1" hangingPunct="1"/>
            <a:endParaRPr lang="en-US">
              <a:solidFill>
                <a:schemeClr val="bg1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85800" y="1286"/>
            <a:ext cx="674241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How Do You Choose the Right Mortgage?</a:t>
            </a:r>
            <a:r>
              <a:rPr lang="en-US" sz="27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533400" y="1341415"/>
            <a:ext cx="8305800" cy="3333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A wide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selection of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mortgages is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available in today’s    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   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market --- narrow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the field by considering your situation.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latin typeface="Univers" pitchFamily="34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 Your choice of mortgage will be influenced by questions such </a:t>
            </a:r>
          </a:p>
          <a:p>
            <a:pPr>
              <a:lnSpc>
                <a:spcPct val="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    as:</a:t>
            </a:r>
          </a:p>
          <a:p>
            <a:pPr lvl="1">
              <a:lnSpc>
                <a:spcPts val="21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900" dirty="0">
                <a:latin typeface="Univers" pitchFamily="34" charset="0"/>
              </a:rPr>
              <a:t>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How many years do you expect to live in your new home?</a:t>
            </a:r>
          </a:p>
          <a:p>
            <a:pPr lvl="1">
              <a:lnSpc>
                <a:spcPts val="21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 Is this your first home, home for your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family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or your home for    </a:t>
            </a:r>
          </a:p>
          <a:p>
            <a:pPr lvl="1">
              <a:lnSpc>
                <a:spcPts val="21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   when you plan to retire?</a:t>
            </a:r>
          </a:p>
          <a:p>
            <a:pPr lvl="1">
              <a:lnSpc>
                <a:spcPts val="21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 How much of your monthly income do you feel comfortable  </a:t>
            </a:r>
          </a:p>
          <a:p>
            <a:pPr lvl="1">
              <a:lnSpc>
                <a:spcPts val="21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  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spending on </a:t>
            </a: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your 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housing expense?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latin typeface="Univers" pitchFamily="34" charset="0"/>
            </a:endParaRPr>
          </a:p>
          <a:p>
            <a:pPr lvl="1">
              <a:lnSpc>
                <a:spcPts val="21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1900" dirty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 Do you anticipate future income changes</a:t>
            </a:r>
            <a:r>
              <a:rPr lang="en-US" sz="1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nivers" pitchFamily="34" charset="0"/>
              </a:rPr>
              <a:t>?</a:t>
            </a:r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latin typeface="Univer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9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874E48-11BE-4087-8497-D2D88F89AF77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727326" y="998935"/>
            <a:ext cx="1692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85800" y="165670"/>
            <a:ext cx="66396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Mortgage Types- (ARMs)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685800" y="857251"/>
            <a:ext cx="7467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85800" y="1532653"/>
            <a:ext cx="7239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200" dirty="0" smtClean="0"/>
              <a:t>5/1</a:t>
            </a:r>
            <a:r>
              <a:rPr lang="en-US" sz="2200" dirty="0"/>
              <a:t>:   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 is fixed for 5 years then adjusts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annually thereafter</a:t>
            </a:r>
          </a:p>
          <a:p>
            <a:pPr>
              <a:buFont typeface="Wingdings" pitchFamily="2" charset="2"/>
              <a:buChar char="Ø"/>
              <a:defRPr/>
            </a:pPr>
            <a:endParaRPr lang="en-US" sz="22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 smtClean="0"/>
              <a:t>7/1:   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Rate is fixed for 7 years then adjusts annually thereafter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sz="2200" dirty="0"/>
              <a:t>10/1: 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Rate is fixed for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ears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 adjusts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annually thereafter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77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U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1217</Words>
  <Application>Microsoft Office PowerPoint</Application>
  <PresentationFormat>On-screen Show (16:9)</PresentationFormat>
  <Paragraphs>184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NYU Master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New 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Gaston Giraldo</dc:creator>
  <cp:lastModifiedBy>Edward Allen</cp:lastModifiedBy>
  <cp:revision>120</cp:revision>
  <dcterms:created xsi:type="dcterms:W3CDTF">2014-09-02T00:05:25Z</dcterms:created>
  <dcterms:modified xsi:type="dcterms:W3CDTF">2018-10-25T16:30:46Z</dcterms:modified>
</cp:coreProperties>
</file>