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77" r:id="rId2"/>
    <p:sldId id="278" r:id="rId3"/>
    <p:sldId id="303" r:id="rId4"/>
    <p:sldId id="314" r:id="rId5"/>
    <p:sldId id="315" r:id="rId6"/>
    <p:sldId id="316" r:id="rId7"/>
    <p:sldId id="317" r:id="rId8"/>
    <p:sldId id="318" r:id="rId9"/>
    <p:sldId id="319" r:id="rId10"/>
    <p:sldId id="320" r:id="rId11"/>
    <p:sldId id="325" r:id="rId12"/>
    <p:sldId id="321" r:id="rId13"/>
    <p:sldId id="322" r:id="rId14"/>
    <p:sldId id="323" r:id="rId15"/>
    <p:sldId id="324" r:id="rId16"/>
    <p:sldId id="299" r:id="rId17"/>
    <p:sldId id="287" r:id="rId18"/>
    <p:sldId id="300" r:id="rId19"/>
    <p:sldId id="276" r:id="rId20"/>
    <p:sldId id="302" r:id="rId2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4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22C"/>
    <a:srgbClr val="290343"/>
    <a:srgbClr val="38045C"/>
    <a:srgbClr val="57068C"/>
    <a:srgbClr val="6A127C"/>
    <a:srgbClr val="811696"/>
    <a:srgbClr val="FFFFFF"/>
    <a:srgbClr val="F8F8F8"/>
    <a:srgbClr val="9D1BB7"/>
    <a:srgbClr val="C129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88" autoAdjust="0"/>
  </p:normalViewPr>
  <p:slideViewPr>
    <p:cSldViewPr snapToGrid="0" snapToObjects="1">
      <p:cViewPr varScale="1">
        <p:scale>
          <a:sx n="107" d="100"/>
          <a:sy n="107" d="100"/>
        </p:scale>
        <p:origin x="120" y="690"/>
      </p:cViewPr>
      <p:guideLst>
        <p:guide orient="horz" pos="16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E1D94DB-2A40-4E4B-96EF-7E793EA1F22A}" type="datetimeFigureOut">
              <a:rPr lang="en-US"/>
              <a:pPr>
                <a:defRPr/>
              </a:pPr>
              <a:t>3/26/2019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D4E08ED-83A7-BA43-B3E8-B54D6C61EA54}" type="slidenum">
              <a:rPr lang="en-US"/>
              <a:pPr>
                <a:defRPr/>
              </a:pPr>
              <a:t>‹#›</a:t>
            </a:fld>
            <a:endParaRPr lang="en-US"/>
          </a:p>
        </p:txBody>
      </p:sp>
    </p:spTree>
    <p:extLst>
      <p:ext uri="{BB962C8B-B14F-4D97-AF65-F5344CB8AC3E}">
        <p14:creationId xmlns:p14="http://schemas.microsoft.com/office/powerpoint/2010/main" val="14347210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A84F70E-2747-A24D-8CC1-229FEEE7C757}" type="datetimeFigureOut">
              <a:rPr lang="en-US"/>
              <a:pPr>
                <a:defRPr/>
              </a:pPr>
              <a:t>3/26/2019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30D17DA-B4BC-E641-B8A7-9C7E37A65A6A}" type="slidenum">
              <a:rPr lang="en-US"/>
              <a:pPr>
                <a:defRPr/>
              </a:pPr>
              <a:t>‹#›</a:t>
            </a:fld>
            <a:endParaRPr lang="en-US"/>
          </a:p>
        </p:txBody>
      </p:sp>
    </p:spTree>
    <p:extLst>
      <p:ext uri="{BB962C8B-B14F-4D97-AF65-F5344CB8AC3E}">
        <p14:creationId xmlns:p14="http://schemas.microsoft.com/office/powerpoint/2010/main" val="349076959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9F828B-7317-4236-8ADD-A4181FDB9DCD}" type="slidenum">
              <a:rPr lang="en-US" smtClean="0"/>
              <a:pPr eaLnBrk="1" hangingPunct="1"/>
              <a:t>1</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5363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5143500"/>
          </a:xfrm>
          <a:prstGeom prst="rect">
            <a:avLst/>
          </a:prstGeom>
        </p:spPr>
        <p:txBody>
          <a:bodyPr/>
          <a:lstStyle/>
          <a:p>
            <a:pPr lvl="0"/>
            <a:r>
              <a:rPr lang="en-US" noProof="0" smtClean="0"/>
              <a:t>Drag picture to placeholder or click icon to add</a:t>
            </a:r>
            <a:endParaRPr lang="en-US" noProof="0" dirty="0"/>
          </a:p>
        </p:txBody>
      </p:sp>
      <p:sp>
        <p:nvSpPr>
          <p:cNvPr id="19" name="Text Placeholder 18"/>
          <p:cNvSpPr>
            <a:spLocks noGrp="1"/>
          </p:cNvSpPr>
          <p:nvPr>
            <p:ph type="body" sz="quarter" idx="11"/>
          </p:nvPr>
        </p:nvSpPr>
        <p:spPr>
          <a:xfrm>
            <a:off x="227752" y="1532443"/>
            <a:ext cx="3637261" cy="1811289"/>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3" name="Text Placeholder 2"/>
          <p:cNvSpPr>
            <a:spLocks noGrp="1"/>
          </p:cNvSpPr>
          <p:nvPr>
            <p:ph type="body" sz="quarter" idx="13"/>
          </p:nvPr>
        </p:nvSpPr>
        <p:spPr>
          <a:xfrm>
            <a:off x="227012" y="3718898"/>
            <a:ext cx="1783159" cy="361950"/>
          </a:xfrm>
          <a:prstGeom prst="rect">
            <a:avLst/>
          </a:prstGeom>
        </p:spPr>
        <p:txBody>
          <a:bodyPr lIns="0" tIns="0" rIns="0" bIns="0">
            <a:noAutofit/>
          </a:bodyPr>
          <a:lstStyle>
            <a:lvl1pPr>
              <a:spcBef>
                <a:spcPts val="0"/>
              </a:spcBef>
              <a:defRPr sz="1000" baseline="0">
                <a:solidFill>
                  <a:srgbClr val="FFFFFF"/>
                </a:solidFill>
              </a:defRPr>
            </a:lvl1pPr>
            <a:lvl2pPr marL="457200" indent="0">
              <a:buNone/>
              <a:defRPr/>
            </a:lvl2pPr>
            <a:lvl3pPr marL="914400" indent="0">
              <a:buNone/>
              <a:defRPr/>
            </a:lvl3pPr>
          </a:lstStyle>
          <a:p>
            <a:pPr lvl="0"/>
            <a:r>
              <a:rPr lang="en-US" smtClean="0"/>
              <a:t>Click to edit Master text styles</a:t>
            </a:r>
          </a:p>
        </p:txBody>
      </p:sp>
    </p:spTree>
    <p:extLst>
      <p:ext uri="{BB962C8B-B14F-4D97-AF65-F5344CB8AC3E}">
        <p14:creationId xmlns:p14="http://schemas.microsoft.com/office/powerpoint/2010/main" val="2846119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Content">
    <p:spTree>
      <p:nvGrpSpPr>
        <p:cNvPr id="1" name=""/>
        <p:cNvGrpSpPr/>
        <p:nvPr/>
      </p:nvGrpSpPr>
      <p:grpSpPr>
        <a:xfrm>
          <a:off x="0" y="0"/>
          <a:ext cx="0" cy="0"/>
          <a:chOff x="0" y="0"/>
          <a:chExt cx="0" cy="0"/>
        </a:xfrm>
      </p:grpSpPr>
      <p:sp>
        <p:nvSpPr>
          <p:cNvPr id="4" name="Rectangle 3"/>
          <p:cNvSpPr/>
          <p:nvPr userDrawn="1"/>
        </p:nvSpPr>
        <p:spPr>
          <a:xfrm>
            <a:off x="0" y="0"/>
            <a:ext cx="9153525" cy="5157788"/>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a:spLocks noChangeArrowheads="1"/>
          </p:cNvSpPr>
          <p:nvPr userDrawn="1"/>
        </p:nvSpPr>
        <p:spPr bwMode="auto">
          <a:xfrm>
            <a:off x="8315325" y="2921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smtClean="0"/>
          </a:p>
        </p:txBody>
      </p:sp>
      <p:sp>
        <p:nvSpPr>
          <p:cNvPr id="18" name="Text Placeholder 2"/>
          <p:cNvSpPr>
            <a:spLocks noGrp="1"/>
          </p:cNvSpPr>
          <p:nvPr>
            <p:ph idx="11"/>
          </p:nvPr>
        </p:nvSpPr>
        <p:spPr>
          <a:xfrm>
            <a:off x="0" y="0"/>
            <a:ext cx="4480560" cy="5156574"/>
          </a:xfrm>
          <a:prstGeom prst="rect">
            <a:avLst/>
          </a:prstGeom>
        </p:spPr>
        <p:txBody>
          <a:bodyPr vert="horz" lIns="0" tIns="0" rIns="0" bIns="0" rtlCol="0" anchor="ctr" anchorCtr="0">
            <a:normAutofit/>
          </a:bodyPr>
          <a:lstStyle>
            <a:lvl1pPr algn="ctr">
              <a:defRPr sz="3000" b="1">
                <a:solidFill>
                  <a:srgbClr val="FFFFFF"/>
                </a:solidFill>
              </a:defRPr>
            </a:lvl1pPr>
            <a:lvl2pPr marL="0" indent="0">
              <a:spcBef>
                <a:spcPts val="0"/>
              </a:spcBef>
              <a:buNone/>
              <a:defRPr>
                <a:solidFill>
                  <a:srgbClr val="FFFFFF"/>
                </a:solidFill>
              </a:defRPr>
            </a:lvl2pPr>
          </a:lstStyle>
          <a:p>
            <a:pPr lvl="0"/>
            <a:r>
              <a:rPr lang="en-US" smtClean="0"/>
              <a:t>Click to edit Master text styles</a:t>
            </a:r>
          </a:p>
        </p:txBody>
      </p:sp>
      <p:sp>
        <p:nvSpPr>
          <p:cNvPr id="7" name="Text Placeholder 3"/>
          <p:cNvSpPr>
            <a:spLocks noGrp="1"/>
          </p:cNvSpPr>
          <p:nvPr>
            <p:ph type="body" sz="quarter" idx="12"/>
          </p:nvPr>
        </p:nvSpPr>
        <p:spPr>
          <a:xfrm>
            <a:off x="4997268" y="1583857"/>
            <a:ext cx="3737844" cy="3131018"/>
          </a:xfrm>
          <a:prstGeom prst="rect">
            <a:avLst/>
          </a:prstGeom>
        </p:spPr>
        <p:txBody>
          <a:bodyPr vert="horz" lIns="0" tIns="0" rIns="0" bIns="0"/>
          <a:lstStyle>
            <a:lvl1pPr marL="0">
              <a:spcBef>
                <a:spcPts val="0"/>
              </a:spcBef>
              <a:defRPr sz="3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67395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ext Placeholder 3"/>
          <p:cNvSpPr>
            <a:spLocks noGrp="1"/>
          </p:cNvSpPr>
          <p:nvPr>
            <p:ph type="body" sz="quarter" idx="12"/>
          </p:nvPr>
        </p:nvSpPr>
        <p:spPr>
          <a:xfrm>
            <a:off x="501792" y="1583857"/>
            <a:ext cx="3810941" cy="3131018"/>
          </a:xfrm>
          <a:prstGeom prst="rect">
            <a:avLst/>
          </a:prstGeom>
        </p:spPr>
        <p:txBody>
          <a:bodyPr vert="horz" lIns="0" tIns="0" rIns="0" bIns="0"/>
          <a:lstStyle>
            <a:lvl1pPr mar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idx="11"/>
          </p:nvPr>
        </p:nvSpPr>
        <p:spPr>
          <a:xfrm>
            <a:off x="4672577" y="712598"/>
            <a:ext cx="4480560" cy="4430902"/>
          </a:xfrm>
          <a:prstGeom prst="rect">
            <a:avLst/>
          </a:prstGeom>
        </p:spPr>
        <p:txBody>
          <a:bodyPr vert="horz" lIns="0" tIns="0" rIns="0" bIns="0" rtlCol="0" anchor="ctr" anchorCtr="0">
            <a:normAutofit/>
          </a:bodyPr>
          <a:lstStyle>
            <a:lvl1pPr algn="ctr">
              <a:defRPr sz="3000" b="1">
                <a:solidFill>
                  <a:schemeClr val="tx1"/>
                </a:solidFill>
              </a:defRPr>
            </a:lvl1pPr>
            <a:lvl2pPr marL="0" indent="0">
              <a:spcBef>
                <a:spcPts val="0"/>
              </a:spcBef>
              <a:buNone/>
              <a:defRPr>
                <a:solidFill>
                  <a:srgbClr val="FFFFFF"/>
                </a:solidFill>
              </a:defRPr>
            </a:lvl2pPr>
          </a:lstStyle>
          <a:p>
            <a:pPr lvl="0"/>
            <a:r>
              <a:rPr lang="en-US" smtClean="0"/>
              <a:t>Click to edit Master text styles</a:t>
            </a:r>
          </a:p>
        </p:txBody>
      </p:sp>
      <p:sp>
        <p:nvSpPr>
          <p:cNvPr id="5" name="Text Placeholder 4"/>
          <p:cNvSpPr>
            <a:spLocks noGrp="1"/>
          </p:cNvSpPr>
          <p:nvPr>
            <p:ph type="body" sz="quarter" idx="13"/>
          </p:nvPr>
        </p:nvSpPr>
        <p:spPr>
          <a:xfrm>
            <a:off x="225469" y="228989"/>
            <a:ext cx="7000971" cy="483609"/>
          </a:xfrm>
          <a:prstGeom prst="rect">
            <a:avLst/>
          </a:prstGeom>
        </p:spPr>
        <p:txBody>
          <a:bodyPr vert="horz" lIns="0" tIns="0" rIns="0" bIns="0"/>
          <a:lstStyle>
            <a:lvl1pPr marL="0" algn="l">
              <a:spcBef>
                <a:spcPts val="0"/>
              </a:spcBef>
              <a:defRPr sz="36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6" name="Date Placeholder 1"/>
          <p:cNvSpPr>
            <a:spLocks noGrp="1"/>
          </p:cNvSpPr>
          <p:nvPr>
            <p:ph type="dt" sz="half" idx="14"/>
          </p:nvPr>
        </p:nvSpPr>
        <p:spPr/>
        <p:txBody>
          <a:bodyPr/>
          <a:lstStyle>
            <a:lvl1pPr>
              <a:defRPr/>
            </a:lvl1pPr>
          </a:lstStyle>
          <a:p>
            <a:pPr>
              <a:defRPr/>
            </a:pPr>
            <a:fld id="{E52C990B-278C-A548-BCD0-211A7329B360}" type="datetime1">
              <a:rPr lang="en-US" smtClean="0"/>
              <a:pPr>
                <a:defRPr/>
              </a:pPr>
              <a:t>3/26/2019</a:t>
            </a:fld>
            <a:endParaRPr lang="en-US"/>
          </a:p>
        </p:txBody>
      </p:sp>
      <p:sp>
        <p:nvSpPr>
          <p:cNvPr id="7" name="Slide Number Placeholder 2"/>
          <p:cNvSpPr>
            <a:spLocks noGrp="1"/>
          </p:cNvSpPr>
          <p:nvPr>
            <p:ph type="sldNum" sz="quarter" idx="15"/>
          </p:nvPr>
        </p:nvSpPr>
        <p:spPr/>
        <p:txBody>
          <a:bodyPr/>
          <a:lstStyle>
            <a:lvl1pPr>
              <a:defRPr/>
            </a:lvl1pPr>
          </a:lstStyle>
          <a:p>
            <a:pPr>
              <a:defRPr/>
            </a:pPr>
            <a:fld id="{0C71D905-2292-8B41-BACE-52C8075DFB66}" type="slidenum">
              <a:rPr lang="en-US"/>
              <a:pPr>
                <a:defRPr/>
              </a:pPr>
              <a:t>‹#›</a:t>
            </a:fld>
            <a:endParaRPr lang="en-US"/>
          </a:p>
        </p:txBody>
      </p:sp>
    </p:spTree>
    <p:extLst>
      <p:ext uri="{BB962C8B-B14F-4D97-AF65-F5344CB8AC3E}">
        <p14:creationId xmlns:p14="http://schemas.microsoft.com/office/powerpoint/2010/main" val="30130096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Text Placeholder 3"/>
          <p:cNvSpPr>
            <a:spLocks noGrp="1"/>
          </p:cNvSpPr>
          <p:nvPr>
            <p:ph type="body" sz="quarter" idx="12"/>
          </p:nvPr>
        </p:nvSpPr>
        <p:spPr>
          <a:xfrm>
            <a:off x="501792" y="1583857"/>
            <a:ext cx="8315553" cy="3131018"/>
          </a:xfrm>
          <a:prstGeom prst="rect">
            <a:avLst/>
          </a:prstGeom>
        </p:spPr>
        <p:txBody>
          <a:bodyPr vert="horz" lIns="0" tIns="0" rIns="0" bIns="0"/>
          <a:lstStyle>
            <a:lvl1pPr mar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4"/>
          </p:nvPr>
        </p:nvSpPr>
        <p:spPr>
          <a:xfrm>
            <a:off x="6176711" y="228989"/>
            <a:ext cx="2740741" cy="265113"/>
          </a:xfrm>
          <a:prstGeom prst="rect">
            <a:avLst/>
          </a:prstGeom>
        </p:spPr>
        <p:txBody>
          <a:bodyPr vert="horz" lIns="0" tIns="0" rIns="0" bIns="0"/>
          <a:lstStyle>
            <a:lvl1pPr marL="0" algn="r">
              <a:spcBef>
                <a:spcPts val="0"/>
              </a:spcBef>
              <a:defRPr sz="1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 name="Date Placeholder 1"/>
          <p:cNvSpPr>
            <a:spLocks noGrp="1"/>
          </p:cNvSpPr>
          <p:nvPr>
            <p:ph type="dt" sz="half" idx="15"/>
          </p:nvPr>
        </p:nvSpPr>
        <p:spPr/>
        <p:txBody>
          <a:bodyPr/>
          <a:lstStyle>
            <a:lvl1pPr>
              <a:defRPr/>
            </a:lvl1pPr>
          </a:lstStyle>
          <a:p>
            <a:pPr>
              <a:defRPr/>
            </a:pPr>
            <a:fld id="{A7338B60-7961-5F45-8240-D33E66D9B9A0}" type="datetime1">
              <a:rPr lang="en-US" smtClean="0"/>
              <a:pPr>
                <a:defRPr/>
              </a:pPr>
              <a:t>3/26/2019</a:t>
            </a:fld>
            <a:endParaRPr lang="en-US"/>
          </a:p>
        </p:txBody>
      </p:sp>
      <p:sp>
        <p:nvSpPr>
          <p:cNvPr id="6" name="Slide Number Placeholder 2"/>
          <p:cNvSpPr>
            <a:spLocks noGrp="1"/>
          </p:cNvSpPr>
          <p:nvPr>
            <p:ph type="sldNum" sz="quarter" idx="16"/>
          </p:nvPr>
        </p:nvSpPr>
        <p:spPr/>
        <p:txBody>
          <a:bodyPr/>
          <a:lstStyle>
            <a:lvl1pPr>
              <a:defRPr/>
            </a:lvl1pPr>
          </a:lstStyle>
          <a:p>
            <a:pPr>
              <a:defRPr/>
            </a:pPr>
            <a:fld id="{793606FF-73F8-7247-B384-43A0583E6734}" type="slidenum">
              <a:rPr lang="en-US"/>
              <a:pPr>
                <a:defRPr/>
              </a:pPr>
              <a:t>‹#›</a:t>
            </a:fld>
            <a:endParaRPr lang="en-US"/>
          </a:p>
        </p:txBody>
      </p:sp>
    </p:spTree>
    <p:extLst>
      <p:ext uri="{BB962C8B-B14F-4D97-AF65-F5344CB8AC3E}">
        <p14:creationId xmlns:p14="http://schemas.microsoft.com/office/powerpoint/2010/main" val="30101174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solidFill>
                  <a:schemeClr val="bg1">
                    <a:lumMod val="75000"/>
                  </a:schemeClr>
                </a:solidFill>
              </a:defRPr>
            </a:lvl1pPr>
          </a:lstStyle>
          <a:p>
            <a:pPr>
              <a:defRPr/>
            </a:pPr>
            <a:fld id="{6E5CD752-A0BE-41EF-80D1-99D366752BAE}" type="slidenum">
              <a:rPr lang="en-US" smtClean="0"/>
              <a:pPr>
                <a:defRPr/>
              </a:pPr>
              <a:t>‹#›</a:t>
            </a:fld>
            <a:endParaRPr lang="en-US" dirty="0"/>
          </a:p>
        </p:txBody>
      </p:sp>
      <p:pic>
        <p:nvPicPr>
          <p:cNvPr id="7" name="Picture 2"/>
          <p:cNvPicPr>
            <a:picLocks noChangeAspect="1" noChangeArrowheads="1"/>
          </p:cNvPicPr>
          <p:nvPr userDrawn="1"/>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70000"/>
                    </a14:imgEffect>
                  </a14:imgLayer>
                </a14:imgProps>
              </a:ext>
              <a:ext uri="{28A0092B-C50C-407E-A947-70E740481C1C}">
                <a14:useLocalDpi xmlns:a14="http://schemas.microsoft.com/office/drawing/2010/main" val="0"/>
              </a:ext>
            </a:extLst>
          </a:blip>
          <a:srcRect t="861" b="20968"/>
          <a:stretch/>
        </p:blipFill>
        <p:spPr bwMode="auto">
          <a:xfrm>
            <a:off x="1802424" y="1174850"/>
            <a:ext cx="5526420" cy="382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84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7137A6-1694-43FA-8653-32CF32626FC4}" type="slidenum">
              <a:rPr lang="en-US"/>
              <a:pPr>
                <a:defRPr/>
              </a:pPr>
              <a:t>‹#›</a:t>
            </a:fld>
            <a:endParaRPr lang="en-US"/>
          </a:p>
        </p:txBody>
      </p:sp>
    </p:spTree>
    <p:extLst>
      <p:ext uri="{BB962C8B-B14F-4D97-AF65-F5344CB8AC3E}">
        <p14:creationId xmlns:p14="http://schemas.microsoft.com/office/powerpoint/2010/main" val="327892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8612"/>
            <a:ext cx="9144000" cy="98564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532644" y="326705"/>
            <a:ext cx="1273154" cy="315007"/>
          </a:xfrm>
          <a:prstGeom prst="rect">
            <a:avLst/>
          </a:prstGeom>
        </p:spPr>
      </p:pic>
      <p:sp>
        <p:nvSpPr>
          <p:cNvPr id="2" name="Date Placeholder 1"/>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B561D4D-6D1A-3E48-9977-303D7D9B4749}" type="datetime1">
              <a:rPr lang="en-US" smtClean="0"/>
              <a:pPr>
                <a:defRPr/>
              </a:pPr>
              <a:t>3/26/2019</a:t>
            </a:fld>
            <a:endParaRPr lang="en-US"/>
          </a:p>
        </p:txBody>
      </p:sp>
      <p:sp>
        <p:nvSpPr>
          <p:cNvPr id="3" name="Slide Number Placeholder 2"/>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06B6060-23FB-C045-9DA3-365ABD094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77" r:id="rId3"/>
    <p:sldLayoutId id="2147483678" r:id="rId4"/>
    <p:sldLayoutId id="2147483681" r:id="rId5"/>
    <p:sldLayoutId id="2147483682" r:id="rId6"/>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ＭＳ Ｐゴシック" charset="0"/>
        </a:defRPr>
      </a:lvl1pPr>
      <a:lvl2pPr marL="628650" indent="-17145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mn-cs"/>
        </a:defRPr>
      </a:lvl2pPr>
      <a:lvl3pPr marL="1085850" indent="-17145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Courier New" charset="0"/>
        <a:buChar char="o"/>
        <a:defRPr sz="1400" kern="1200">
          <a:solidFill>
            <a:schemeClr val="tx1"/>
          </a:solidFill>
          <a:latin typeface="+mn-lt"/>
          <a:ea typeface="ＭＳ Ｐゴシック" charset="0"/>
          <a:cs typeface="+mn-cs"/>
        </a:defRPr>
      </a:lvl4pPr>
      <a:lvl5pPr marL="2114550" indent="-285750" algn="l" defTabSz="457200" rtl="0" eaLnBrk="1" fontAlgn="base" hangingPunct="1">
        <a:spcBef>
          <a:spcPct val="20000"/>
        </a:spcBef>
        <a:spcAft>
          <a:spcPct val="0"/>
        </a:spcAft>
        <a:buFont typeface="Wingdings" charset="0"/>
        <a:buChar char="Ø"/>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google.com/imgres?imgurl=http://careernetwork.msu.edu/wp-content/themes/cspMSU_v4.1/_images/twitter-logo.png&amp;imgrefurl=http://careernetwork.msu.edu/&amp;h=256&amp;w=256&amp;sz=25&amp;tbnid=jbHaGdxU-T5zwM:&amp;tbnh=111&amp;tbnw=111&amp;prev=/images?q=Twitter+logo&amp;hl=en&amp;usg=__Xr4Sn3sEbvoqeJzy6GP8Kc4z85E=&amp;ei=xGDIS6r7N4H88AbAle2IBw&amp;sa=X&amp;oi=image_result&amp;resnum=2&amp;ct=image&amp;ved=0CAoQ9QEwAQ" TargetMode="External"/><Relationship Id="rId1" Type="http://schemas.openxmlformats.org/officeDocument/2006/relationships/slideLayout" Target="../slideLayouts/slideLayout3.xml"/><Relationship Id="rId6" Type="http://schemas.openxmlformats.org/officeDocument/2006/relationships/hyperlink" Target="http://www.nyufcu.com/" TargetMode="External"/><Relationship Id="rId5" Type="http://schemas.openxmlformats.org/officeDocument/2006/relationships/image" Target="../media/image14.jpeg"/><Relationship Id="rId4" Type="http://schemas.openxmlformats.org/officeDocument/2006/relationships/hyperlink" Target="http://www.google.com/imgres?imgurl=http://www.stolaf.edu/services/hr/facebook_logo.png&amp;imgrefurl=http://www.stolaf.edu/services/hr/jobs/&amp;h=311&amp;w=311&amp;sz=54&amp;tbnid=b_65DXkKSdvnIM:&amp;tbnh=117&amp;tbnw=117&amp;prev=/images?q=Facebook+logo&amp;hl=en&amp;usg=__f632bPrtLzGZTzmfHXRKwMqcSk4=&amp;ei=VGDIS46yBcH68Ab2ssiIBw&amp;sa=X&amp;oi=image_result&amp;resnum=4&amp;ct=image&amp;ved=0CAwQ9QEwA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72000" y="926224"/>
            <a:ext cx="4572000" cy="2826434"/>
          </a:xfrm>
          <a:prstGeom prst="rect">
            <a:avLst/>
          </a:prstGeom>
          <a:solidFill>
            <a:srgbClr val="663366"/>
          </a:solidFill>
          <a:ln>
            <a:noFill/>
          </a:ln>
          <a:effectLst>
            <a:outerShdw blurRad="63500" sx="101000" sy="101000" algn="ctr" rotWithShape="0">
              <a:srgbClr val="6A127C">
                <a:alpha val="53333"/>
              </a:srgbClr>
            </a:outerShdw>
          </a:effectLst>
          <a:scene3d>
            <a:camera prst="orthographicFront"/>
            <a:lightRig rig="threePt" dir="t"/>
          </a:scene3d>
          <a:sp3d>
            <a:bevelT w="63500" h="63500"/>
          </a:sp3d>
        </p:spPr>
        <p:style>
          <a:lnRef idx="1">
            <a:schemeClr val="accent1"/>
          </a:lnRef>
          <a:fillRef idx="3">
            <a:schemeClr val="accent1"/>
          </a:fillRef>
          <a:effectRef idx="2">
            <a:schemeClr val="accent1"/>
          </a:effectRef>
          <a:fontRef idx="minor">
            <a:schemeClr val="lt1"/>
          </a:fontRef>
        </p:style>
        <p:txBody>
          <a:bodyPr anchor="ctr"/>
          <a:lstStyle/>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12" name="Text Placeholder 2"/>
          <p:cNvSpPr txBox="1">
            <a:spLocks/>
          </p:cNvSpPr>
          <p:nvPr/>
        </p:nvSpPr>
        <p:spPr bwMode="auto">
          <a:xfrm>
            <a:off x="4982602" y="1683259"/>
            <a:ext cx="3638550" cy="12218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p>
            <a:pPr indent="-342900" algn="ctr"/>
            <a:r>
              <a:rPr lang="en-US" sz="2800" b="1" dirty="0" smtClean="0">
                <a:solidFill>
                  <a:schemeClr val="bg1"/>
                </a:solidFill>
              </a:rPr>
              <a:t>Impacts on Closing Costs and Interest Rates</a:t>
            </a:r>
            <a:r>
              <a:rPr lang="en-US" sz="3200" b="1" dirty="0" smtClean="0">
                <a:solidFill>
                  <a:schemeClr val="bg1"/>
                </a:solidFill>
              </a:rPr>
              <a:t/>
            </a:r>
            <a:br>
              <a:rPr lang="en-US" sz="3200" b="1" dirty="0" smtClean="0">
                <a:solidFill>
                  <a:schemeClr val="bg1"/>
                </a:solidFill>
              </a:rPr>
            </a:br>
            <a:r>
              <a:rPr lang="en-US" sz="2800" b="1" dirty="0" smtClean="0">
                <a:solidFill>
                  <a:schemeClr val="bg1"/>
                </a:solidFill>
              </a:rPr>
              <a:t/>
            </a:r>
            <a:br>
              <a:rPr lang="en-US" sz="2800" b="1" dirty="0" smtClean="0">
                <a:solidFill>
                  <a:schemeClr val="bg1"/>
                </a:solidFill>
              </a:rPr>
            </a:br>
            <a:endParaRPr lang="en-US" sz="2800" dirty="0" smtClean="0">
              <a:solidFill>
                <a:schemeClr val="bg1"/>
              </a:solidFill>
            </a:endParaRPr>
          </a:p>
        </p:txBody>
      </p:sp>
      <p:sp>
        <p:nvSpPr>
          <p:cNvPr id="2052" name="Text Box 7"/>
          <p:cNvSpPr txBox="1">
            <a:spLocks noChangeArrowheads="1"/>
          </p:cNvSpPr>
          <p:nvPr/>
        </p:nvSpPr>
        <p:spPr bwMode="auto">
          <a:xfrm>
            <a:off x="2727326" y="12275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pic>
        <p:nvPicPr>
          <p:cNvPr id="2053"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r="5057"/>
          <a:stretch/>
        </p:blipFill>
        <p:spPr bwMode="auto">
          <a:xfrm>
            <a:off x="6324600" y="4611810"/>
            <a:ext cx="2590800" cy="19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Text Box 11"/>
          <p:cNvSpPr txBox="1">
            <a:spLocks noChangeArrowheads="1"/>
          </p:cNvSpPr>
          <p:nvPr/>
        </p:nvSpPr>
        <p:spPr bwMode="auto">
          <a:xfrm>
            <a:off x="5943600" y="3740834"/>
            <a:ext cx="19812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300" b="1">
                <a:solidFill>
                  <a:schemeClr val="bg1"/>
                </a:solidFill>
              </a:rPr>
              <a:t>April 22, 2014 </a:t>
            </a:r>
            <a:endParaRPr lang="en-US" sz="1200" b="1"/>
          </a:p>
        </p:txBody>
      </p:sp>
      <p:sp>
        <p:nvSpPr>
          <p:cNvPr id="13" name="Text Placeholder 3"/>
          <p:cNvSpPr txBox="1">
            <a:spLocks/>
          </p:cNvSpPr>
          <p:nvPr/>
        </p:nvSpPr>
        <p:spPr bwMode="auto">
          <a:xfrm>
            <a:off x="7076505" y="4109020"/>
            <a:ext cx="1782762" cy="271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r>
              <a:rPr lang="en-US" sz="1400" noProof="0" dirty="0" smtClean="0">
                <a:solidFill>
                  <a:schemeClr val="bg1">
                    <a:lumMod val="50000"/>
                  </a:schemeClr>
                </a:solidFill>
              </a:rPr>
              <a:t>Winter/Spring 2019</a:t>
            </a:r>
            <a:endParaRPr kumimoji="0" lang="en-US" sz="1400" b="0" i="0" u="none" strike="noStrike" kern="1200" cap="none" spc="0" normalizeH="0" baseline="0" noProof="0" dirty="0">
              <a:ln>
                <a:noFill/>
              </a:ln>
              <a:solidFill>
                <a:schemeClr val="bg1">
                  <a:lumMod val="50000"/>
                </a:schemeClr>
              </a:solidFill>
              <a:effectLst/>
              <a:uLnTx/>
              <a:uFillTx/>
              <a:latin typeface="Arial" charset="0"/>
              <a:ea typeface="ＭＳ Ｐゴシック" charset="0"/>
              <a:cs typeface="ＭＳ Ｐゴシック"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261" y="868174"/>
            <a:ext cx="3215725" cy="2851976"/>
          </a:xfrm>
          <a:prstGeom prst="rect">
            <a:avLst/>
          </a:prstGeom>
        </p:spPr>
      </p:pic>
    </p:spTree>
    <p:extLst>
      <p:ext uri="{BB962C8B-B14F-4D97-AF65-F5344CB8AC3E}">
        <p14:creationId xmlns:p14="http://schemas.microsoft.com/office/powerpoint/2010/main" val="1381454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10</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What Affects Interest Rates?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dirty="0" smtClean="0">
                <a:solidFill>
                  <a:schemeClr val="tx1">
                    <a:lumMod val="50000"/>
                    <a:lumOff val="50000"/>
                  </a:schemeClr>
                </a:solidFill>
                <a:latin typeface="Univers" pitchFamily="34" charset="0"/>
              </a:rPr>
              <a:t>Beware….All interest rates are not equal.  Lenders </a:t>
            </a:r>
            <a:r>
              <a:rPr lang="en-US" sz="1600" i="1" dirty="0" smtClean="0">
                <a:solidFill>
                  <a:schemeClr val="tx1">
                    <a:lumMod val="50000"/>
                    <a:lumOff val="50000"/>
                  </a:schemeClr>
                </a:solidFill>
                <a:latin typeface="Univers" pitchFamily="34" charset="0"/>
              </a:rPr>
              <a:t>ALWAYS</a:t>
            </a:r>
            <a:r>
              <a:rPr lang="en-US" sz="1600" dirty="0" smtClean="0">
                <a:solidFill>
                  <a:schemeClr val="tx1">
                    <a:lumMod val="50000"/>
                    <a:lumOff val="50000"/>
                  </a:schemeClr>
                </a:solidFill>
                <a:latin typeface="Univers" pitchFamily="34" charset="0"/>
              </a:rPr>
              <a:t> advertise their very best rates.  What can affect interest rates?</a:t>
            </a:r>
          </a:p>
          <a:p>
            <a:pPr>
              <a:buFontTx/>
              <a:buChar char="•"/>
            </a:pPr>
            <a:endParaRPr lang="en-US" sz="1600" dirty="0" smtClean="0">
              <a:solidFill>
                <a:schemeClr val="tx1">
                  <a:lumMod val="50000"/>
                  <a:lumOff val="50000"/>
                </a:schemeClr>
              </a:solidFill>
              <a:latin typeface="Univers" pitchFamily="34" charset="0"/>
            </a:endParaRPr>
          </a:p>
          <a:p>
            <a:pPr>
              <a:buFontTx/>
              <a:buChar char="•"/>
            </a:pPr>
            <a:r>
              <a:rPr lang="en-US" sz="1600" u="sng" dirty="0" smtClean="0">
                <a:solidFill>
                  <a:schemeClr val="tx1">
                    <a:lumMod val="50000"/>
                    <a:lumOff val="50000"/>
                  </a:schemeClr>
                </a:solidFill>
                <a:latin typeface="Univers" pitchFamily="34" charset="0"/>
              </a:rPr>
              <a:t>Down Payment </a:t>
            </a:r>
            <a:r>
              <a:rPr lang="en-US" sz="1600" dirty="0" smtClean="0">
                <a:solidFill>
                  <a:schemeClr val="tx1">
                    <a:lumMod val="50000"/>
                    <a:lumOff val="50000"/>
                  </a:schemeClr>
                </a:solidFill>
                <a:latin typeface="Univers" pitchFamily="34" charset="0"/>
              </a:rPr>
              <a:t>– the more you put down, the lower the interest rate</a:t>
            </a:r>
          </a:p>
          <a:p>
            <a:pPr>
              <a:buFontTx/>
              <a:buChar char="•"/>
            </a:pPr>
            <a:endParaRPr lang="en-US" sz="1600" dirty="0" smtClean="0">
              <a:solidFill>
                <a:schemeClr val="tx1">
                  <a:lumMod val="50000"/>
                  <a:lumOff val="50000"/>
                </a:schemeClr>
              </a:solidFill>
              <a:latin typeface="Univers" pitchFamily="34" charset="0"/>
            </a:endParaRPr>
          </a:p>
          <a:p>
            <a:pPr>
              <a:buFontTx/>
              <a:buChar char="•"/>
            </a:pPr>
            <a:r>
              <a:rPr lang="en-US" sz="1600" u="sng" dirty="0" smtClean="0">
                <a:solidFill>
                  <a:schemeClr val="tx1">
                    <a:lumMod val="50000"/>
                    <a:lumOff val="50000"/>
                  </a:schemeClr>
                </a:solidFill>
                <a:latin typeface="Univers" pitchFamily="34" charset="0"/>
              </a:rPr>
              <a:t>Credit Scores </a:t>
            </a:r>
            <a:r>
              <a:rPr lang="en-US" sz="1600" dirty="0" smtClean="0">
                <a:solidFill>
                  <a:schemeClr val="tx1">
                    <a:lumMod val="50000"/>
                    <a:lumOff val="50000"/>
                  </a:schemeClr>
                </a:solidFill>
                <a:latin typeface="Univers" pitchFamily="34" charset="0"/>
              </a:rPr>
              <a:t>– the higher your credit score, the lower the interest rate</a:t>
            </a:r>
          </a:p>
          <a:p>
            <a:pPr>
              <a:buFontTx/>
              <a:buChar char="•"/>
            </a:pPr>
            <a:endParaRPr lang="en-US" sz="1600" dirty="0" smtClean="0">
              <a:solidFill>
                <a:schemeClr val="tx1">
                  <a:lumMod val="50000"/>
                  <a:lumOff val="50000"/>
                </a:schemeClr>
              </a:solidFill>
              <a:latin typeface="Univers" pitchFamily="34" charset="0"/>
            </a:endParaRPr>
          </a:p>
          <a:p>
            <a:pPr>
              <a:buFontTx/>
              <a:buChar char="•"/>
            </a:pPr>
            <a:r>
              <a:rPr lang="en-US" sz="1600" u="sng" dirty="0" smtClean="0">
                <a:solidFill>
                  <a:schemeClr val="tx1">
                    <a:lumMod val="50000"/>
                    <a:lumOff val="50000"/>
                  </a:schemeClr>
                </a:solidFill>
                <a:latin typeface="Univers" pitchFamily="34" charset="0"/>
              </a:rPr>
              <a:t>Loan Amount </a:t>
            </a:r>
            <a:r>
              <a:rPr lang="en-US" sz="1600" dirty="0" smtClean="0">
                <a:solidFill>
                  <a:schemeClr val="tx1">
                    <a:lumMod val="50000"/>
                    <a:lumOff val="50000"/>
                  </a:schemeClr>
                </a:solidFill>
                <a:latin typeface="Univers" pitchFamily="34" charset="0"/>
              </a:rPr>
              <a:t>– is your loan &gt; $453,100?  If so, your rate may be higher</a:t>
            </a:r>
          </a:p>
          <a:p>
            <a:pPr>
              <a:buFontTx/>
              <a:buChar char="•"/>
            </a:pPr>
            <a:endParaRPr lang="en-US" sz="1600" dirty="0" smtClean="0">
              <a:solidFill>
                <a:schemeClr val="tx1">
                  <a:lumMod val="50000"/>
                  <a:lumOff val="50000"/>
                </a:schemeClr>
              </a:solidFill>
              <a:latin typeface="Univers" pitchFamily="34" charset="0"/>
            </a:endParaRPr>
          </a:p>
          <a:p>
            <a:pPr>
              <a:buFontTx/>
              <a:buChar char="•"/>
            </a:pPr>
            <a:r>
              <a:rPr lang="en-US" sz="1600" u="sng" dirty="0" smtClean="0">
                <a:solidFill>
                  <a:schemeClr val="tx1">
                    <a:lumMod val="50000"/>
                    <a:lumOff val="50000"/>
                  </a:schemeClr>
                </a:solidFill>
                <a:latin typeface="Univers" pitchFamily="34" charset="0"/>
              </a:rPr>
              <a:t>Discount Points</a:t>
            </a:r>
            <a:r>
              <a:rPr lang="en-US" sz="1600" dirty="0" smtClean="0">
                <a:solidFill>
                  <a:schemeClr val="tx1">
                    <a:lumMod val="50000"/>
                    <a:lumOff val="50000"/>
                  </a:schemeClr>
                </a:solidFill>
                <a:latin typeface="Univers" pitchFamily="34" charset="0"/>
              </a:rPr>
              <a:t> – optional, added fees you may pay to reduce your interest rate</a:t>
            </a:r>
          </a:p>
          <a:p>
            <a:pPr>
              <a:buFontTx/>
              <a:buChar char="•"/>
            </a:pPr>
            <a:endParaRPr lang="en-US" sz="1600" dirty="0" smtClean="0">
              <a:solidFill>
                <a:schemeClr val="tx1">
                  <a:lumMod val="50000"/>
                  <a:lumOff val="50000"/>
                </a:schemeClr>
              </a:solidFill>
              <a:latin typeface="Univers" pitchFamily="34" charset="0"/>
            </a:endParaRPr>
          </a:p>
          <a:p>
            <a:pPr>
              <a:buFontTx/>
              <a:buChar char="•"/>
            </a:pPr>
            <a:r>
              <a:rPr lang="en-US" sz="1600" u="sng" dirty="0" smtClean="0">
                <a:solidFill>
                  <a:schemeClr val="tx1">
                    <a:lumMod val="50000"/>
                    <a:lumOff val="50000"/>
                  </a:schemeClr>
                </a:solidFill>
                <a:latin typeface="Univers" pitchFamily="34" charset="0"/>
              </a:rPr>
              <a:t>Type/Term of Loan </a:t>
            </a:r>
            <a:r>
              <a:rPr lang="en-US" sz="1600" dirty="0" smtClean="0">
                <a:solidFill>
                  <a:schemeClr val="tx1">
                    <a:lumMod val="50000"/>
                    <a:lumOff val="50000"/>
                  </a:schemeClr>
                </a:solidFill>
                <a:latin typeface="Univers" pitchFamily="34" charset="0"/>
              </a:rPr>
              <a:t>– ARMs typically lower; the shorter the term, the lower the interest rate</a:t>
            </a:r>
            <a:endParaRPr lang="en-US" sz="16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11</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Read the Fine Print</a:t>
            </a:r>
            <a:endParaRPr lang="en-US" sz="2700" b="1" dirty="0">
              <a:solidFill>
                <a:schemeClr val="bg1"/>
              </a:solidFill>
            </a:endParaRPr>
          </a:p>
        </p:txBody>
      </p:sp>
      <p:sp>
        <p:nvSpPr>
          <p:cNvPr id="4102" name="Rectangle 7"/>
          <p:cNvSpPr>
            <a:spLocks noChangeArrowheads="1"/>
          </p:cNvSpPr>
          <p:nvPr/>
        </p:nvSpPr>
        <p:spPr bwMode="auto">
          <a:xfrm>
            <a:off x="533400" y="1109709"/>
            <a:ext cx="2813482"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dirty="0" smtClean="0">
                <a:solidFill>
                  <a:schemeClr val="tx1">
                    <a:lumMod val="50000"/>
                    <a:lumOff val="50000"/>
                  </a:schemeClr>
                </a:solidFill>
                <a:latin typeface="Univers" pitchFamily="34" charset="0"/>
              </a:rPr>
              <a:t>The below rates are advertised on a very large bank’s website:</a:t>
            </a:r>
            <a:endParaRPr lang="en-US" sz="1600" dirty="0">
              <a:solidFill>
                <a:schemeClr val="tx1">
                  <a:lumMod val="50000"/>
                  <a:lumOff val="50000"/>
                </a:schemeClr>
              </a:solidFill>
              <a:latin typeface="Univers" pitchFamily="34" charset="0"/>
            </a:endParaRPr>
          </a:p>
        </p:txBody>
      </p:sp>
      <p:pic>
        <p:nvPicPr>
          <p:cNvPr id="1026" name="Picture 2"/>
          <p:cNvPicPr>
            <a:picLocks noChangeAspect="1" noChangeArrowheads="1"/>
          </p:cNvPicPr>
          <p:nvPr/>
        </p:nvPicPr>
        <p:blipFill>
          <a:blip r:embed="rId2"/>
          <a:srcRect/>
          <a:stretch>
            <a:fillRect/>
          </a:stretch>
        </p:blipFill>
        <p:spPr bwMode="auto">
          <a:xfrm>
            <a:off x="609600" y="1939771"/>
            <a:ext cx="3239980" cy="1784411"/>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5559317" y="2075916"/>
            <a:ext cx="2513444" cy="1410287"/>
          </a:xfrm>
          <a:prstGeom prst="rect">
            <a:avLst/>
          </a:prstGeom>
          <a:noFill/>
          <a:ln w="9525">
            <a:noFill/>
            <a:miter lim="800000"/>
            <a:headEnd/>
            <a:tailEnd/>
          </a:ln>
        </p:spPr>
      </p:pic>
      <p:sp>
        <p:nvSpPr>
          <p:cNvPr id="8" name="TextBox 7"/>
          <p:cNvSpPr txBox="1"/>
          <p:nvPr/>
        </p:nvSpPr>
        <p:spPr>
          <a:xfrm>
            <a:off x="5406501" y="1375731"/>
            <a:ext cx="2441359" cy="584775"/>
          </a:xfrm>
          <a:prstGeom prst="rect">
            <a:avLst/>
          </a:prstGeom>
          <a:noFill/>
        </p:spPr>
        <p:txBody>
          <a:bodyPr wrap="square" rtlCol="0">
            <a:spAutoFit/>
          </a:bodyPr>
          <a:lstStyle/>
          <a:p>
            <a:r>
              <a:rPr lang="en-US" sz="1600" dirty="0" smtClean="0">
                <a:solidFill>
                  <a:schemeClr val="tx1">
                    <a:lumMod val="50000"/>
                    <a:lumOff val="50000"/>
                  </a:schemeClr>
                </a:solidFill>
                <a:latin typeface="Univers" pitchFamily="34" charset="0"/>
              </a:rPr>
              <a:t>The fine print indicates the following:</a:t>
            </a:r>
            <a:endParaRPr lang="en-US" sz="16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12</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Compare Apples to Apples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600" dirty="0" smtClean="0">
                <a:solidFill>
                  <a:schemeClr val="tx1">
                    <a:lumMod val="50000"/>
                    <a:lumOff val="50000"/>
                  </a:schemeClr>
                </a:solidFill>
                <a:latin typeface="Univers" pitchFamily="34" charset="0"/>
              </a:rPr>
              <a:t>Just because one lender has lower closing costs does not mean it is the best deal. You have to look at your mortgage as a complete package – including closing costs, interest rates, restrictions and other features. </a:t>
            </a:r>
          </a:p>
          <a:p>
            <a:endParaRPr lang="en-US" sz="1600" dirty="0" smtClean="0">
              <a:solidFill>
                <a:schemeClr val="tx1">
                  <a:lumMod val="50000"/>
                  <a:lumOff val="50000"/>
                </a:schemeClr>
              </a:solidFill>
              <a:latin typeface="Univers" pitchFamily="34" charset="0"/>
            </a:endParaRPr>
          </a:p>
          <a:p>
            <a:pPr>
              <a:buFontTx/>
              <a:buChar char="•"/>
            </a:pPr>
            <a:r>
              <a:rPr lang="en-US" sz="1600" dirty="0" smtClean="0">
                <a:solidFill>
                  <a:schemeClr val="tx1">
                    <a:lumMod val="50000"/>
                    <a:lumOff val="50000"/>
                  </a:schemeClr>
                </a:solidFill>
                <a:latin typeface="Univers" pitchFamily="34" charset="0"/>
              </a:rPr>
              <a:t>Do not always go for the lowest closing costs or the lowest interest rate. </a:t>
            </a:r>
          </a:p>
          <a:p>
            <a:pPr>
              <a:buFontTx/>
              <a:buChar char="•"/>
            </a:pPr>
            <a:endParaRPr lang="en-US" sz="1600" dirty="0" smtClean="0">
              <a:solidFill>
                <a:schemeClr val="tx1">
                  <a:lumMod val="50000"/>
                  <a:lumOff val="50000"/>
                </a:schemeClr>
              </a:solidFill>
              <a:latin typeface="Univers" pitchFamily="34" charset="0"/>
            </a:endParaRPr>
          </a:p>
          <a:p>
            <a:pPr>
              <a:buFontTx/>
              <a:buChar char="•"/>
            </a:pPr>
            <a:r>
              <a:rPr lang="en-US" sz="1600" dirty="0" smtClean="0">
                <a:solidFill>
                  <a:schemeClr val="tx1">
                    <a:lumMod val="50000"/>
                    <a:lumOff val="50000"/>
                  </a:schemeClr>
                </a:solidFill>
                <a:latin typeface="Univers" pitchFamily="34" charset="0"/>
              </a:rPr>
              <a:t>If you pay nothing upfront, your "costs" may be included in your loan in the form of a higher interest rate or stiffer prepayment penalties.</a:t>
            </a:r>
          </a:p>
          <a:p>
            <a:endParaRPr lang="en-US" sz="1600" dirty="0" smtClean="0">
              <a:solidFill>
                <a:schemeClr val="tx1">
                  <a:lumMod val="50000"/>
                  <a:lumOff val="50000"/>
                </a:schemeClr>
              </a:solidFill>
              <a:latin typeface="Univers" pitchFamily="34" charset="0"/>
            </a:endParaRPr>
          </a:p>
          <a:p>
            <a:pPr>
              <a:buFontTx/>
              <a:buChar char="•"/>
            </a:pPr>
            <a:r>
              <a:rPr lang="en-US" sz="1600" dirty="0" smtClean="0">
                <a:solidFill>
                  <a:schemeClr val="tx1">
                    <a:lumMod val="50000"/>
                    <a:lumOff val="50000"/>
                  </a:schemeClr>
                </a:solidFill>
                <a:latin typeface="Univers" pitchFamily="34" charset="0"/>
              </a:rPr>
              <a:t>Request a Loan Estimate.  It’s the only way to compare apples to apples.  See attached sample.</a:t>
            </a:r>
            <a:endParaRPr lang="en-US" sz="16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13</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Compare Apples to Apples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dirty="0">
              <a:solidFill>
                <a:schemeClr val="tx1">
                  <a:lumMod val="50000"/>
                  <a:lumOff val="50000"/>
                </a:schemeClr>
              </a:solidFill>
              <a:latin typeface="Univers" pitchFamily="34" charset="0"/>
            </a:endParaRPr>
          </a:p>
        </p:txBody>
      </p:sp>
      <p:sp>
        <p:nvSpPr>
          <p:cNvPr id="7" name="Rectangle 6"/>
          <p:cNvSpPr/>
          <p:nvPr/>
        </p:nvSpPr>
        <p:spPr>
          <a:xfrm>
            <a:off x="363984" y="1556088"/>
            <a:ext cx="4412202" cy="2554545"/>
          </a:xfrm>
          <a:prstGeom prst="rect">
            <a:avLst/>
          </a:prstGeom>
        </p:spPr>
        <p:txBody>
          <a:bodyPr wrap="square">
            <a:spAutoFit/>
          </a:bodyPr>
          <a:lstStyle/>
          <a:p>
            <a:r>
              <a:rPr lang="en-US" sz="1600" dirty="0" smtClean="0">
                <a:solidFill>
                  <a:schemeClr val="tx1">
                    <a:lumMod val="50000"/>
                    <a:lumOff val="50000"/>
                  </a:schemeClr>
                </a:solidFill>
                <a:latin typeface="Univers" pitchFamily="34" charset="0"/>
              </a:rPr>
              <a:t>A Loan Estimate (LE) is provided </a:t>
            </a:r>
            <a:r>
              <a:rPr lang="en-US" sz="1600" b="1" u="sng" dirty="0" smtClean="0">
                <a:solidFill>
                  <a:schemeClr val="tx1">
                    <a:lumMod val="50000"/>
                    <a:lumOff val="50000"/>
                  </a:schemeClr>
                </a:solidFill>
                <a:latin typeface="Univers" pitchFamily="34" charset="0"/>
              </a:rPr>
              <a:t>only</a:t>
            </a:r>
            <a:r>
              <a:rPr lang="en-US" sz="1600" dirty="0" smtClean="0">
                <a:solidFill>
                  <a:schemeClr val="tx1">
                    <a:lumMod val="50000"/>
                    <a:lumOff val="50000"/>
                  </a:schemeClr>
                </a:solidFill>
                <a:latin typeface="Univers" pitchFamily="34" charset="0"/>
              </a:rPr>
              <a:t> after a loan application has been submitted</a:t>
            </a:r>
          </a:p>
          <a:p>
            <a:endParaRPr lang="en-US" sz="1600" dirty="0" smtClean="0">
              <a:solidFill>
                <a:schemeClr val="tx1">
                  <a:lumMod val="50000"/>
                  <a:lumOff val="50000"/>
                </a:schemeClr>
              </a:solidFill>
              <a:latin typeface="Univers" pitchFamily="34" charset="0"/>
            </a:endParaRPr>
          </a:p>
          <a:p>
            <a:r>
              <a:rPr lang="en-US" sz="1600" dirty="0" smtClean="0">
                <a:solidFill>
                  <a:schemeClr val="tx1">
                    <a:lumMod val="50000"/>
                    <a:lumOff val="50000"/>
                  </a:schemeClr>
                </a:solidFill>
                <a:latin typeface="Univers" pitchFamily="34" charset="0"/>
              </a:rPr>
              <a:t>Page 1 – Summarizes the transaction and includes:</a:t>
            </a:r>
          </a:p>
          <a:p>
            <a:pPr>
              <a:buFont typeface="Wingdings" pitchFamily="2" charset="2"/>
              <a:buChar char="Ø"/>
            </a:pPr>
            <a:r>
              <a:rPr lang="en-US" sz="1600" dirty="0" smtClean="0">
                <a:solidFill>
                  <a:schemeClr val="tx1">
                    <a:lumMod val="50000"/>
                    <a:lumOff val="50000"/>
                  </a:schemeClr>
                </a:solidFill>
                <a:latin typeface="Univers" pitchFamily="34" charset="0"/>
              </a:rPr>
              <a:t> loan amount</a:t>
            </a:r>
          </a:p>
          <a:p>
            <a:pPr>
              <a:buFont typeface="Wingdings" pitchFamily="2" charset="2"/>
              <a:buChar char="Ø"/>
            </a:pPr>
            <a:r>
              <a:rPr lang="en-US" sz="1600" dirty="0" smtClean="0">
                <a:solidFill>
                  <a:schemeClr val="tx1">
                    <a:lumMod val="50000"/>
                    <a:lumOff val="50000"/>
                  </a:schemeClr>
                </a:solidFill>
                <a:latin typeface="Univers" pitchFamily="34" charset="0"/>
              </a:rPr>
              <a:t> loan term</a:t>
            </a:r>
          </a:p>
          <a:p>
            <a:pPr>
              <a:buFont typeface="Wingdings" pitchFamily="2" charset="2"/>
              <a:buChar char="Ø"/>
            </a:pPr>
            <a:r>
              <a:rPr lang="en-US" sz="1600" dirty="0" smtClean="0">
                <a:solidFill>
                  <a:schemeClr val="tx1">
                    <a:lumMod val="50000"/>
                    <a:lumOff val="50000"/>
                  </a:schemeClr>
                </a:solidFill>
                <a:latin typeface="Univers" pitchFamily="34" charset="0"/>
              </a:rPr>
              <a:t> interest rate</a:t>
            </a:r>
          </a:p>
          <a:p>
            <a:pPr>
              <a:buFont typeface="Wingdings" pitchFamily="2" charset="2"/>
              <a:buChar char="Ø"/>
            </a:pPr>
            <a:r>
              <a:rPr lang="en-US" sz="1600" dirty="0" smtClean="0">
                <a:solidFill>
                  <a:schemeClr val="tx1">
                    <a:lumMod val="50000"/>
                    <a:lumOff val="50000"/>
                  </a:schemeClr>
                </a:solidFill>
                <a:latin typeface="Univers" pitchFamily="34" charset="0"/>
              </a:rPr>
              <a:t> monthly principal and interest payment</a:t>
            </a:r>
          </a:p>
          <a:p>
            <a:pPr>
              <a:buFont typeface="Wingdings" pitchFamily="2" charset="2"/>
              <a:buChar char="Ø"/>
            </a:pPr>
            <a:r>
              <a:rPr lang="en-US" sz="1600" dirty="0" smtClean="0">
                <a:solidFill>
                  <a:schemeClr val="tx1">
                    <a:lumMod val="50000"/>
                    <a:lumOff val="50000"/>
                  </a:schemeClr>
                </a:solidFill>
                <a:latin typeface="Univers" pitchFamily="34" charset="0"/>
              </a:rPr>
              <a:t> Cash needed at closing</a:t>
            </a:r>
            <a:endParaRPr lang="en-US" sz="1600" dirty="0">
              <a:solidFill>
                <a:schemeClr val="tx1">
                  <a:lumMod val="50000"/>
                  <a:lumOff val="50000"/>
                </a:schemeClr>
              </a:solidFill>
              <a:latin typeface="Univers"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292" y="1109708"/>
            <a:ext cx="3429508" cy="393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14</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Compare Apples to Apples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dirty="0">
              <a:solidFill>
                <a:schemeClr val="tx1">
                  <a:lumMod val="50000"/>
                  <a:lumOff val="50000"/>
                </a:schemeClr>
              </a:solidFill>
              <a:latin typeface="Univers" pitchFamily="34" charset="0"/>
            </a:endParaRPr>
          </a:p>
        </p:txBody>
      </p:sp>
      <p:sp>
        <p:nvSpPr>
          <p:cNvPr id="7" name="Rectangle 6"/>
          <p:cNvSpPr/>
          <p:nvPr/>
        </p:nvSpPr>
        <p:spPr>
          <a:xfrm>
            <a:off x="363984" y="1556088"/>
            <a:ext cx="4412202" cy="1077218"/>
          </a:xfrm>
          <a:prstGeom prst="rect">
            <a:avLst/>
          </a:prstGeom>
        </p:spPr>
        <p:txBody>
          <a:bodyPr wrap="square">
            <a:spAutoFit/>
          </a:bodyPr>
          <a:lstStyle/>
          <a:p>
            <a:r>
              <a:rPr lang="en-US" sz="1600" dirty="0" smtClean="0">
                <a:solidFill>
                  <a:schemeClr val="tx1">
                    <a:lumMod val="50000"/>
                    <a:lumOff val="50000"/>
                  </a:schemeClr>
                </a:solidFill>
              </a:rPr>
              <a:t>Page 2 – Itemizes the closing cost details:</a:t>
            </a:r>
          </a:p>
          <a:p>
            <a:pPr>
              <a:buFont typeface="Wingdings" pitchFamily="2" charset="2"/>
              <a:buChar char="Ø"/>
            </a:pPr>
            <a:r>
              <a:rPr lang="en-US" sz="1600" dirty="0" smtClean="0">
                <a:solidFill>
                  <a:schemeClr val="tx1">
                    <a:lumMod val="50000"/>
                    <a:lumOff val="50000"/>
                  </a:schemeClr>
                </a:solidFill>
              </a:rPr>
              <a:t> breaks out into sections</a:t>
            </a:r>
          </a:p>
          <a:p>
            <a:pPr>
              <a:buFont typeface="Wingdings" pitchFamily="2" charset="2"/>
              <a:buChar char="Ø"/>
            </a:pPr>
            <a:r>
              <a:rPr lang="en-US" sz="1600" dirty="0" smtClean="0">
                <a:solidFill>
                  <a:schemeClr val="tx1">
                    <a:lumMod val="50000"/>
                    <a:lumOff val="50000"/>
                  </a:schemeClr>
                </a:solidFill>
              </a:rPr>
              <a:t> multiple closing costs can be combined</a:t>
            </a:r>
          </a:p>
          <a:p>
            <a:pPr>
              <a:buFont typeface="Wingdings" pitchFamily="2" charset="2"/>
              <a:buChar char="Ø"/>
            </a:pPr>
            <a:r>
              <a:rPr lang="en-US" sz="1600" dirty="0" smtClean="0">
                <a:solidFill>
                  <a:schemeClr val="tx1">
                    <a:lumMod val="50000"/>
                    <a:lumOff val="50000"/>
                  </a:schemeClr>
                </a:solidFill>
              </a:rPr>
              <a:t> All lenders </a:t>
            </a:r>
            <a:r>
              <a:rPr lang="en-US" sz="1600" u="sng" dirty="0" smtClean="0">
                <a:solidFill>
                  <a:schemeClr val="tx1">
                    <a:lumMod val="50000"/>
                    <a:lumOff val="50000"/>
                  </a:schemeClr>
                </a:solidFill>
              </a:rPr>
              <a:t>MUST</a:t>
            </a:r>
            <a:r>
              <a:rPr lang="en-US" sz="1600" dirty="0" smtClean="0">
                <a:solidFill>
                  <a:schemeClr val="tx1">
                    <a:lumMod val="50000"/>
                    <a:lumOff val="50000"/>
                  </a:schemeClr>
                </a:solidFill>
              </a:rPr>
              <a:t> use the same document</a:t>
            </a:r>
            <a:endParaRPr lang="en-US" sz="1600" dirty="0">
              <a:solidFill>
                <a:schemeClr val="tx1">
                  <a:lumMod val="50000"/>
                  <a:lumOff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202" y="1030766"/>
            <a:ext cx="3384014" cy="3878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15</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Next Steps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dirty="0">
              <a:solidFill>
                <a:schemeClr val="tx1">
                  <a:lumMod val="50000"/>
                  <a:lumOff val="50000"/>
                </a:schemeClr>
              </a:solidFill>
              <a:latin typeface="Univers" pitchFamily="34" charset="0"/>
            </a:endParaRPr>
          </a:p>
        </p:txBody>
      </p:sp>
      <p:sp>
        <p:nvSpPr>
          <p:cNvPr id="7" name="Rectangle 6"/>
          <p:cNvSpPr/>
          <p:nvPr/>
        </p:nvSpPr>
        <p:spPr>
          <a:xfrm>
            <a:off x="363984" y="1556088"/>
            <a:ext cx="6800296" cy="3367076"/>
          </a:xfrm>
          <a:prstGeom prst="rect">
            <a:avLst/>
          </a:prstGeom>
        </p:spPr>
        <p:txBody>
          <a:bodyPr wrap="square">
            <a:spAutoFit/>
          </a:bodyPr>
          <a:lstStyle/>
          <a:p>
            <a:pPr marL="530352" lvl="1" indent="-457200">
              <a:lnSpc>
                <a:spcPct val="80000"/>
              </a:lnSpc>
              <a:buFontTx/>
              <a:buChar char="•"/>
              <a:defRPr/>
            </a:pPr>
            <a:r>
              <a:rPr lang="en-US" sz="1900" dirty="0" smtClean="0">
                <a:solidFill>
                  <a:schemeClr val="tx1">
                    <a:lumMod val="50000"/>
                    <a:lumOff val="50000"/>
                  </a:schemeClr>
                </a:solidFill>
                <a:latin typeface="Univers" pitchFamily="34" charset="0"/>
              </a:rPr>
              <a:t>Establish a realistic home-buying budget</a:t>
            </a:r>
          </a:p>
          <a:p>
            <a:pPr marL="987552" lvl="3" indent="-457200">
              <a:lnSpc>
                <a:spcPct val="80000"/>
              </a:lnSpc>
              <a:buFont typeface="Wingdings" pitchFamily="2" charset="2"/>
              <a:buChar char="ü"/>
              <a:defRPr/>
            </a:pPr>
            <a:r>
              <a:rPr lang="en-US" sz="1900" dirty="0" smtClean="0">
                <a:solidFill>
                  <a:schemeClr val="tx1">
                    <a:lumMod val="50000"/>
                    <a:lumOff val="50000"/>
                  </a:schemeClr>
                </a:solidFill>
                <a:latin typeface="Univers" pitchFamily="34" charset="0"/>
              </a:rPr>
              <a:t>Down payment, closing </a:t>
            </a:r>
            <a:r>
              <a:rPr lang="en-US" sz="1900" dirty="0">
                <a:solidFill>
                  <a:schemeClr val="tx1">
                    <a:lumMod val="50000"/>
                    <a:lumOff val="50000"/>
                  </a:schemeClr>
                </a:solidFill>
                <a:latin typeface="Univers" pitchFamily="34" charset="0"/>
              </a:rPr>
              <a:t>c</a:t>
            </a:r>
            <a:r>
              <a:rPr lang="en-US" sz="1900" dirty="0" smtClean="0">
                <a:solidFill>
                  <a:schemeClr val="tx1">
                    <a:lumMod val="50000"/>
                    <a:lumOff val="50000"/>
                  </a:schemeClr>
                </a:solidFill>
                <a:latin typeface="Univers" pitchFamily="34" charset="0"/>
              </a:rPr>
              <a:t>osts, interest </a:t>
            </a:r>
            <a:r>
              <a:rPr lang="en-US" sz="1900" dirty="0">
                <a:solidFill>
                  <a:schemeClr val="tx1">
                    <a:lumMod val="50000"/>
                    <a:lumOff val="50000"/>
                  </a:schemeClr>
                </a:solidFill>
                <a:latin typeface="Univers" pitchFamily="34" charset="0"/>
              </a:rPr>
              <a:t>r</a:t>
            </a:r>
            <a:r>
              <a:rPr lang="en-US" sz="1900" dirty="0" smtClean="0">
                <a:solidFill>
                  <a:schemeClr val="tx1">
                    <a:lumMod val="50000"/>
                    <a:lumOff val="50000"/>
                  </a:schemeClr>
                </a:solidFill>
                <a:latin typeface="Univers" pitchFamily="34" charset="0"/>
              </a:rPr>
              <a:t>ates, insurance &amp; taxes, etc.</a:t>
            </a:r>
          </a:p>
          <a:p>
            <a:pPr marL="987552" lvl="3" indent="-457200">
              <a:lnSpc>
                <a:spcPct val="80000"/>
              </a:lnSpc>
              <a:buFont typeface="Wingdings" pitchFamily="2" charset="2"/>
              <a:buChar char="ü"/>
              <a:defRPr/>
            </a:pPr>
            <a:endParaRPr lang="en-US" sz="1900" dirty="0" smtClean="0">
              <a:solidFill>
                <a:schemeClr val="tx1">
                  <a:lumMod val="50000"/>
                  <a:lumOff val="50000"/>
                </a:schemeClr>
              </a:solidFill>
              <a:latin typeface="Univers" pitchFamily="34" charset="0"/>
            </a:endParaRPr>
          </a:p>
          <a:p>
            <a:pPr marL="530352" lvl="2" indent="-457200">
              <a:lnSpc>
                <a:spcPct val="80000"/>
              </a:lnSpc>
              <a:buFont typeface="Arial" pitchFamily="34" charset="0"/>
              <a:buChar char="•"/>
              <a:defRPr/>
            </a:pPr>
            <a:r>
              <a:rPr lang="en-US" sz="1900" dirty="0" smtClean="0">
                <a:solidFill>
                  <a:schemeClr val="tx1">
                    <a:lumMod val="50000"/>
                    <a:lumOff val="50000"/>
                  </a:schemeClr>
                </a:solidFill>
                <a:latin typeface="Univers" pitchFamily="34" charset="0"/>
              </a:rPr>
              <a:t>Determine what type of home you are interested in.</a:t>
            </a:r>
          </a:p>
          <a:p>
            <a:pPr marL="530352" lvl="1" indent="-457200">
              <a:lnSpc>
                <a:spcPct val="80000"/>
              </a:lnSpc>
              <a:defRPr/>
            </a:pPr>
            <a:r>
              <a:rPr lang="en-US" sz="1900" dirty="0" smtClean="0">
                <a:solidFill>
                  <a:schemeClr val="tx1">
                    <a:lumMod val="50000"/>
                    <a:lumOff val="50000"/>
                  </a:schemeClr>
                </a:solidFill>
                <a:latin typeface="Univers" pitchFamily="34" charset="0"/>
              </a:rPr>
              <a:t> </a:t>
            </a:r>
          </a:p>
          <a:p>
            <a:pPr marL="530352" lvl="1" indent="-457200">
              <a:lnSpc>
                <a:spcPct val="80000"/>
              </a:lnSpc>
              <a:buFontTx/>
              <a:buChar char="•"/>
              <a:defRPr/>
            </a:pPr>
            <a:r>
              <a:rPr lang="en-US" sz="1900" dirty="0" smtClean="0">
                <a:solidFill>
                  <a:schemeClr val="tx1">
                    <a:lumMod val="50000"/>
                    <a:lumOff val="50000"/>
                  </a:schemeClr>
                </a:solidFill>
                <a:latin typeface="Univers" pitchFamily="34" charset="0"/>
              </a:rPr>
              <a:t>Assemble your team:</a:t>
            </a:r>
          </a:p>
          <a:p>
            <a:pPr marL="987552" lvl="3" indent="-457200">
              <a:lnSpc>
                <a:spcPct val="80000"/>
              </a:lnSpc>
              <a:buFont typeface="Wingdings" pitchFamily="2" charset="2"/>
              <a:buChar char="ü"/>
              <a:defRPr/>
            </a:pPr>
            <a:r>
              <a:rPr lang="en-US" sz="1900" dirty="0" smtClean="0">
                <a:solidFill>
                  <a:schemeClr val="tx1">
                    <a:lumMod val="50000"/>
                    <a:lumOff val="50000"/>
                  </a:schemeClr>
                </a:solidFill>
                <a:latin typeface="Univers" pitchFamily="34" charset="0"/>
              </a:rPr>
              <a:t>Lender – NYUFCU</a:t>
            </a:r>
          </a:p>
          <a:p>
            <a:pPr marL="987552" lvl="3" indent="-457200">
              <a:lnSpc>
                <a:spcPct val="80000"/>
              </a:lnSpc>
              <a:buFont typeface="Wingdings" pitchFamily="2" charset="2"/>
              <a:buChar char="ü"/>
              <a:defRPr/>
            </a:pPr>
            <a:r>
              <a:rPr lang="en-US" sz="1900" dirty="0" smtClean="0">
                <a:solidFill>
                  <a:schemeClr val="tx1">
                    <a:lumMod val="50000"/>
                    <a:lumOff val="50000"/>
                  </a:schemeClr>
                </a:solidFill>
                <a:latin typeface="Univers" pitchFamily="34" charset="0"/>
              </a:rPr>
              <a:t>Realtor - Sign up with the Welcome Home Program - a FREE partner of NYUFCU</a:t>
            </a:r>
          </a:p>
          <a:p>
            <a:pPr marL="987552" lvl="3" indent="-457200">
              <a:lnSpc>
                <a:spcPct val="80000"/>
              </a:lnSpc>
              <a:buFont typeface="Wingdings" pitchFamily="2" charset="2"/>
              <a:buChar char="ü"/>
              <a:defRPr/>
            </a:pPr>
            <a:r>
              <a:rPr lang="en-US" sz="1900" dirty="0" smtClean="0">
                <a:solidFill>
                  <a:schemeClr val="tx1">
                    <a:lumMod val="50000"/>
                    <a:lumOff val="50000"/>
                  </a:schemeClr>
                </a:solidFill>
                <a:latin typeface="Univers" pitchFamily="34" charset="0"/>
              </a:rPr>
              <a:t>Attorney – Don’t wait too long</a:t>
            </a:r>
          </a:p>
          <a:p>
            <a:pPr lvl="2">
              <a:lnSpc>
                <a:spcPct val="80000"/>
              </a:lnSpc>
              <a:buFont typeface="Wingdings" pitchFamily="2" charset="2"/>
              <a:buChar char="ü"/>
              <a:defRPr/>
            </a:pPr>
            <a:endParaRPr lang="en-US" sz="1900" dirty="0" smtClean="0">
              <a:solidFill>
                <a:schemeClr val="tx1">
                  <a:lumMod val="50000"/>
                  <a:lumOff val="50000"/>
                </a:schemeClr>
              </a:solidFill>
              <a:latin typeface="Univers" pitchFamily="34" charset="0"/>
            </a:endParaRPr>
          </a:p>
          <a:p>
            <a:pPr marL="530352" lvl="1" indent="-457200">
              <a:lnSpc>
                <a:spcPct val="80000"/>
              </a:lnSpc>
              <a:buFont typeface="Arial" pitchFamily="34" charset="0"/>
              <a:buChar char="•"/>
              <a:defRPr/>
            </a:pPr>
            <a:r>
              <a:rPr lang="en-US" sz="1900" dirty="0" smtClean="0">
                <a:solidFill>
                  <a:schemeClr val="tx1">
                    <a:lumMod val="50000"/>
                    <a:lumOff val="50000"/>
                  </a:schemeClr>
                </a:solidFill>
                <a:latin typeface="Univers" pitchFamily="34" charset="0"/>
              </a:rPr>
              <a:t>Get Pre-Qualified and later Pre-Approved with NYUFCU</a:t>
            </a:r>
            <a:endParaRPr lang="en-US" sz="19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65132" y="998935"/>
            <a:ext cx="2702104" cy="38915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80"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28676" name="Text Box 4"/>
          <p:cNvSpPr txBox="1">
            <a:spLocks noChangeArrowheads="1"/>
          </p:cNvSpPr>
          <p:nvPr/>
        </p:nvSpPr>
        <p:spPr bwMode="auto">
          <a:xfrm>
            <a:off x="685800" y="183254"/>
            <a:ext cx="6598578" cy="523220"/>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Summary</a:t>
            </a:r>
          </a:p>
        </p:txBody>
      </p:sp>
      <p:sp>
        <p:nvSpPr>
          <p:cNvPr id="24582" name="Text Box 5"/>
          <p:cNvSpPr txBox="1">
            <a:spLocks noChangeArrowheads="1"/>
          </p:cNvSpPr>
          <p:nvPr/>
        </p:nvSpPr>
        <p:spPr bwMode="auto">
          <a:xfrm>
            <a:off x="4572000" y="982617"/>
            <a:ext cx="4366517"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300" dirty="0">
                <a:effectLst>
                  <a:outerShdw blurRad="38100" dist="38100" dir="2700000" algn="tl">
                    <a:srgbClr val="000000">
                      <a:alpha val="43137"/>
                    </a:srgbClr>
                  </a:outerShdw>
                </a:effectLst>
              </a:rPr>
              <a:t>Now is a great time to buy a home</a:t>
            </a:r>
            <a:r>
              <a:rPr lang="en-US" sz="2300" dirty="0" smtClean="0">
                <a:effectLst>
                  <a:outerShdw blurRad="38100" dist="38100" dir="2700000" algn="tl">
                    <a:srgbClr val="000000">
                      <a:alpha val="43137"/>
                    </a:srgbClr>
                  </a:outerShdw>
                </a:effectLst>
              </a:rPr>
              <a:t>:</a:t>
            </a:r>
            <a:endParaRPr lang="en-US" sz="2200" dirty="0">
              <a:effectLst>
                <a:outerShdw blurRad="38100" dist="38100" dir="2700000" algn="tl">
                  <a:srgbClr val="000000">
                    <a:alpha val="43137"/>
                  </a:srgbClr>
                </a:outerShdw>
              </a:effectLst>
            </a:endParaRPr>
          </a:p>
          <a:p>
            <a:pPr eaLnBrk="1" hangingPunct="1"/>
            <a:endParaRPr lang="en-US" sz="2200" dirty="0">
              <a:solidFill>
                <a:schemeClr val="tx1">
                  <a:lumMod val="65000"/>
                  <a:lumOff val="35000"/>
                </a:schemeClr>
              </a:solidFill>
            </a:endParaRPr>
          </a:p>
          <a:p>
            <a:pPr eaLnBrk="1" hangingPunct="1">
              <a:buFont typeface="Wingdings" pitchFamily="2" charset="2"/>
              <a:buChar char="Ø"/>
            </a:pPr>
            <a:r>
              <a:rPr lang="en-US" sz="2100" dirty="0">
                <a:solidFill>
                  <a:schemeClr val="tx1">
                    <a:lumMod val="65000"/>
                    <a:lumOff val="35000"/>
                  </a:schemeClr>
                </a:solidFill>
              </a:rPr>
              <a:t>Mortgage rates are still </a:t>
            </a:r>
            <a:r>
              <a:rPr lang="en-US" sz="2100" dirty="0" smtClean="0">
                <a:solidFill>
                  <a:schemeClr val="tx1">
                    <a:lumMod val="65000"/>
                    <a:lumOff val="35000"/>
                  </a:schemeClr>
                </a:solidFill>
              </a:rPr>
              <a:t>near </a:t>
            </a:r>
            <a:r>
              <a:rPr lang="en-US" sz="2100" dirty="0">
                <a:solidFill>
                  <a:schemeClr val="tx1">
                    <a:lumMod val="65000"/>
                    <a:lumOff val="35000"/>
                  </a:schemeClr>
                </a:solidFill>
              </a:rPr>
              <a:t>all time lows.</a:t>
            </a:r>
          </a:p>
          <a:p>
            <a:pPr eaLnBrk="1" hangingPunct="1">
              <a:buFont typeface="Wingdings" pitchFamily="2" charset="2"/>
              <a:buNone/>
            </a:pPr>
            <a:endParaRPr lang="en-US" sz="2100" dirty="0">
              <a:solidFill>
                <a:schemeClr val="tx1">
                  <a:lumMod val="65000"/>
                  <a:lumOff val="35000"/>
                </a:schemeClr>
              </a:solidFill>
            </a:endParaRPr>
          </a:p>
          <a:p>
            <a:pPr eaLnBrk="1" hangingPunct="1">
              <a:buFont typeface="Wingdings" pitchFamily="2" charset="2"/>
              <a:buChar char="Ø"/>
            </a:pPr>
            <a:r>
              <a:rPr lang="en-US" sz="2100" dirty="0">
                <a:solidFill>
                  <a:schemeClr val="tx1">
                    <a:lumMod val="65000"/>
                    <a:lumOff val="35000"/>
                  </a:schemeClr>
                </a:solidFill>
              </a:rPr>
              <a:t>Property values </a:t>
            </a:r>
            <a:r>
              <a:rPr lang="en-US" sz="2100" dirty="0" smtClean="0">
                <a:solidFill>
                  <a:schemeClr val="tx1">
                    <a:lumMod val="65000"/>
                    <a:lumOff val="35000"/>
                  </a:schemeClr>
                </a:solidFill>
              </a:rPr>
              <a:t>have begun to stabilize</a:t>
            </a:r>
            <a:r>
              <a:rPr lang="en-US" sz="2100" dirty="0">
                <a:solidFill>
                  <a:schemeClr val="tx1">
                    <a:lumMod val="65000"/>
                    <a:lumOff val="35000"/>
                  </a:schemeClr>
                </a:solidFill>
              </a:rPr>
              <a:t>.</a:t>
            </a:r>
          </a:p>
          <a:p>
            <a:pPr eaLnBrk="1" hangingPunct="1">
              <a:buFont typeface="Wingdings" pitchFamily="2" charset="2"/>
              <a:buNone/>
            </a:pPr>
            <a:endParaRPr lang="en-US" sz="2100" dirty="0">
              <a:solidFill>
                <a:schemeClr val="tx1">
                  <a:lumMod val="65000"/>
                  <a:lumOff val="35000"/>
                </a:schemeClr>
              </a:solidFill>
            </a:endParaRPr>
          </a:p>
          <a:p>
            <a:pPr eaLnBrk="1" hangingPunct="1">
              <a:buFont typeface="Wingdings" pitchFamily="2" charset="2"/>
              <a:buChar char="Ø"/>
            </a:pPr>
            <a:r>
              <a:rPr lang="en-US" sz="2100" dirty="0" smtClean="0">
                <a:solidFill>
                  <a:schemeClr val="tx1">
                    <a:lumMod val="65000"/>
                    <a:lumOff val="35000"/>
                  </a:schemeClr>
                </a:solidFill>
              </a:rPr>
              <a:t>Inventory is relatively low – be prepared to move quickly!</a:t>
            </a:r>
            <a:endParaRPr lang="en-US" sz="2100" dirty="0">
              <a:solidFill>
                <a:schemeClr val="tx1">
                  <a:lumMod val="65000"/>
                  <a:lumOff val="35000"/>
                </a:schemeClr>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448"/>
          <a:stretch/>
        </p:blipFill>
        <p:spPr bwMode="auto">
          <a:xfrm>
            <a:off x="43962" y="1025311"/>
            <a:ext cx="4273091" cy="4083019"/>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125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0592" y="1116622"/>
            <a:ext cx="3286644" cy="39252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39C2DF0-B5E7-453D-B505-B68D3A883458}" type="slidenum">
              <a:rPr lang="en-US" smtClean="0"/>
              <a:pPr eaLnBrk="1" hangingPunct="1"/>
              <a:t>17</a:t>
            </a:fld>
            <a:endParaRPr lang="en-US" smtClean="0"/>
          </a:p>
        </p:txBody>
      </p:sp>
      <p:sp>
        <p:nvSpPr>
          <p:cNvPr id="16388" name="Text Box 4"/>
          <p:cNvSpPr txBox="1">
            <a:spLocks noChangeArrowheads="1"/>
          </p:cNvSpPr>
          <p:nvPr/>
        </p:nvSpPr>
        <p:spPr bwMode="auto">
          <a:xfrm>
            <a:off x="685800" y="206766"/>
            <a:ext cx="6639674" cy="523220"/>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Consult With An Expert</a:t>
            </a:r>
          </a:p>
        </p:txBody>
      </p:sp>
      <p:sp>
        <p:nvSpPr>
          <p:cNvPr id="16390" name="Rectangle 6"/>
          <p:cNvSpPr>
            <a:spLocks noChangeArrowheads="1"/>
          </p:cNvSpPr>
          <p:nvPr/>
        </p:nvSpPr>
        <p:spPr bwMode="auto">
          <a:xfrm>
            <a:off x="4664466" y="1334453"/>
            <a:ext cx="4424737" cy="1785104"/>
          </a:xfrm>
          <a:prstGeom prst="rect">
            <a:avLst/>
          </a:prstGeom>
          <a:noFill/>
          <a:ln w="9525">
            <a:noFill/>
            <a:miter lim="800000"/>
            <a:headEnd/>
            <a:tailEnd/>
          </a:ln>
          <a:effectLst/>
        </p:spPr>
        <p:txBody>
          <a:bodyPr wrap="square">
            <a:spAutoFit/>
          </a:bodyPr>
          <a:lstStyle/>
          <a:p>
            <a:pPr>
              <a:defRPr/>
            </a:pPr>
            <a:endParaRPr lang="en-US" sz="2200" dirty="0">
              <a:solidFill>
                <a:schemeClr val="tx1">
                  <a:lumMod val="65000"/>
                  <a:lumOff val="35000"/>
                </a:schemeClr>
              </a:solidFill>
            </a:endParaRPr>
          </a:p>
          <a:p>
            <a:pPr>
              <a:buFont typeface="Wingdings" pitchFamily="2" charset="2"/>
              <a:buChar char="Ø"/>
              <a:defRPr/>
            </a:pPr>
            <a:r>
              <a:rPr lang="en-US" sz="2200" dirty="0">
                <a:solidFill>
                  <a:schemeClr val="tx1">
                    <a:lumMod val="65000"/>
                    <a:lumOff val="35000"/>
                  </a:schemeClr>
                </a:solidFill>
              </a:rPr>
              <a:t>Meeting and speaking with a mortgage expert is the best way to </a:t>
            </a:r>
            <a:r>
              <a:rPr lang="en-US" sz="2200" dirty="0" smtClean="0">
                <a:solidFill>
                  <a:schemeClr val="tx1">
                    <a:lumMod val="65000"/>
                    <a:lumOff val="35000"/>
                  </a:schemeClr>
                </a:solidFill>
              </a:rPr>
              <a:t>navigate the mortgage and home buying process.</a:t>
            </a:r>
            <a:endParaRPr lang="en-US" sz="2200" dirty="0">
              <a:solidFill>
                <a:schemeClr val="tx1">
                  <a:lumMod val="65000"/>
                  <a:lumOff val="3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33" y="1916833"/>
            <a:ext cx="3819055" cy="24251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954840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29700" name="Text Box 4"/>
          <p:cNvSpPr txBox="1">
            <a:spLocks noChangeArrowheads="1"/>
          </p:cNvSpPr>
          <p:nvPr/>
        </p:nvSpPr>
        <p:spPr bwMode="auto">
          <a:xfrm>
            <a:off x="888023" y="228596"/>
            <a:ext cx="6578029" cy="523220"/>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Questions? </a:t>
            </a:r>
          </a:p>
        </p:txBody>
      </p:sp>
      <p:sp>
        <p:nvSpPr>
          <p:cNvPr id="25606" name="Text Box 5"/>
          <p:cNvSpPr txBox="1">
            <a:spLocks noChangeArrowheads="1"/>
          </p:cNvSpPr>
          <p:nvPr/>
        </p:nvSpPr>
        <p:spPr bwMode="auto">
          <a:xfrm>
            <a:off x="685800" y="857251"/>
            <a:ext cx="746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2000">
              <a:solidFill>
                <a:schemeClr val="bg1"/>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35477" y="1583652"/>
            <a:ext cx="6768246" cy="3086320"/>
          </a:xfrm>
          <a:prstGeom prst="rect">
            <a:avLst/>
          </a:prstGeom>
          <a:ln>
            <a:noFill/>
          </a:ln>
          <a:effectLst>
            <a:outerShdw blurRad="149987" dist="254000" dir="8400000" sx="96000" sy="96000" algn="ctr">
              <a:srgbClr val="1B022C">
                <a:alpha val="54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036240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Placeholder 3"/>
          <p:cNvSpPr>
            <a:spLocks noGrp="1"/>
          </p:cNvSpPr>
          <p:nvPr>
            <p:ph type="body" sz="quarter" idx="13"/>
          </p:nvPr>
        </p:nvSpPr>
        <p:spPr bwMode="auto">
          <a:xfrm>
            <a:off x="225469" y="224729"/>
            <a:ext cx="5127367" cy="4836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a:spcBef>
                <a:spcPct val="0"/>
              </a:spcBef>
            </a:pPr>
            <a:r>
              <a:rPr lang="en-US" sz="2800" dirty="0" smtClean="0">
                <a:effectLst>
                  <a:outerShdw blurRad="38100" dist="38100" dir="2700000" algn="tl">
                    <a:srgbClr val="000000">
                      <a:alpha val="43137"/>
                    </a:srgbClr>
                  </a:outerShdw>
                </a:effectLst>
                <a:latin typeface="Arial" charset="0"/>
              </a:rPr>
              <a:t>Please contact us</a:t>
            </a:r>
            <a:endParaRPr lang="en-US" sz="2800" dirty="0">
              <a:effectLst>
                <a:outerShdw blurRad="38100" dist="38100" dir="2700000" algn="tl">
                  <a:srgbClr val="000000">
                    <a:alpha val="43137"/>
                  </a:srgbClr>
                </a:outerShdw>
              </a:effectLst>
              <a:latin typeface="Arial" charset="0"/>
            </a:endParaRPr>
          </a:p>
        </p:txBody>
      </p:sp>
      <p:sp>
        <p:nvSpPr>
          <p:cNvPr id="4" name="Slide Number Placeholder 3"/>
          <p:cNvSpPr>
            <a:spLocks noGrp="1"/>
          </p:cNvSpPr>
          <p:nvPr>
            <p:ph type="sldNum" sz="quarter" idx="15"/>
          </p:nvPr>
        </p:nvSpPr>
        <p:spPr/>
        <p:txBody>
          <a:bodyPr/>
          <a:lstStyle/>
          <a:p>
            <a:pPr>
              <a:defRPr/>
            </a:pPr>
            <a:fld id="{1C53E272-92B3-0A4D-BAF0-7B2CEA469DDE}" type="slidenum">
              <a:rPr lang="en-US"/>
              <a:pPr>
                <a:defRPr/>
              </a:pPr>
              <a:t>19</a:t>
            </a:fld>
            <a:endParaRPr lang="en-US"/>
          </a:p>
        </p:txBody>
      </p:sp>
      <p:pic>
        <p:nvPicPr>
          <p:cNvPr id="7" name="Picture 7" descr="http://www.google.com/images?q=tbn:jbHaGdxU-T5zwM::careernetwork.msu.edu/wp-content/themes/cspMSU_v4.1/_images/twitter-logo.png&amp;h=94&amp;w=94&amp;usg=__yGPZKDyDWG6-v2Q6FUgmcJI4F7U=">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84" y="3546614"/>
            <a:ext cx="491359" cy="49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http://www.google.com/images?q=tbn:b_65DXkKSdvnIM::www.stolaf.edu/services/hr/facebook_logo.png&amp;h=94&amp;w=94&amp;usg=__RjwXXvOV83x9Dbqqkb0IENYlkQA=">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48" y="4173035"/>
            <a:ext cx="457199" cy="533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946529" y="4208902"/>
            <a:ext cx="3764172" cy="461665"/>
          </a:xfrm>
          <a:prstGeom prst="rect">
            <a:avLst/>
          </a:prstGeom>
        </p:spPr>
        <p:txBody>
          <a:bodyPr wrap="none">
            <a:spAutoFit/>
          </a:bodyPr>
          <a:lstStyle/>
          <a:p>
            <a:pPr eaLnBrk="1" hangingPunct="1">
              <a:buFontTx/>
              <a:buNone/>
              <a:defRPr/>
            </a:pPr>
            <a:r>
              <a:rPr lang="en-US" sz="2400" dirty="0">
                <a:solidFill>
                  <a:schemeClr val="tx1">
                    <a:lumMod val="65000"/>
                    <a:lumOff val="35000"/>
                  </a:schemeClr>
                </a:solidFill>
                <a:latin typeface="+mj-lt"/>
              </a:rPr>
              <a:t>NYU Federal Credit Union</a:t>
            </a:r>
          </a:p>
        </p:txBody>
      </p:sp>
      <p:sp>
        <p:nvSpPr>
          <p:cNvPr id="10" name="Rectangle 9"/>
          <p:cNvSpPr/>
          <p:nvPr/>
        </p:nvSpPr>
        <p:spPr>
          <a:xfrm>
            <a:off x="946529" y="3574270"/>
            <a:ext cx="2347117" cy="461665"/>
          </a:xfrm>
          <a:prstGeom prst="rect">
            <a:avLst/>
          </a:prstGeom>
        </p:spPr>
        <p:txBody>
          <a:bodyPr wrap="none">
            <a:spAutoFit/>
          </a:bodyPr>
          <a:lstStyle/>
          <a:p>
            <a:pPr eaLnBrk="1" hangingPunct="1">
              <a:buFontTx/>
              <a:buNone/>
              <a:defRPr/>
            </a:pPr>
            <a:r>
              <a:rPr lang="en-US" sz="2400" dirty="0" smtClean="0">
                <a:effectLst>
                  <a:outerShdw blurRad="38100" dist="38100" dir="2700000" algn="tl">
                    <a:srgbClr val="000000">
                      <a:alpha val="43137"/>
                    </a:srgbClr>
                  </a:outerShdw>
                </a:effectLst>
                <a:latin typeface="+mj-lt"/>
              </a:rPr>
              <a:t>@</a:t>
            </a:r>
            <a:r>
              <a:rPr lang="en-US" sz="2400" dirty="0" err="1" smtClean="0">
                <a:effectLst>
                  <a:outerShdw blurRad="38100" dist="38100" dir="2700000" algn="tl">
                    <a:srgbClr val="000000">
                      <a:alpha val="43137"/>
                    </a:srgbClr>
                  </a:outerShdw>
                </a:effectLst>
                <a:latin typeface="+mj-lt"/>
              </a:rPr>
              <a:t>NYUBanking</a:t>
            </a:r>
            <a:r>
              <a:rPr lang="en-US" sz="2400" dirty="0" smtClean="0">
                <a:effectLst>
                  <a:outerShdw blurRad="38100" dist="38100" dir="2700000" algn="tl">
                    <a:srgbClr val="000000">
                      <a:alpha val="43137"/>
                    </a:srgbClr>
                  </a:outerShdw>
                </a:effectLst>
                <a:latin typeface="+mj-lt"/>
              </a:rPr>
              <a:t> </a:t>
            </a:r>
            <a:endParaRPr lang="en-US" sz="2400" dirty="0">
              <a:effectLst>
                <a:outerShdw blurRad="38100" dist="38100" dir="2700000" algn="tl">
                  <a:srgbClr val="000000">
                    <a:alpha val="43137"/>
                  </a:srgbClr>
                </a:outerShdw>
              </a:effectLst>
              <a:latin typeface="+mj-lt"/>
            </a:endParaRPr>
          </a:p>
        </p:txBody>
      </p:sp>
      <p:sp>
        <p:nvSpPr>
          <p:cNvPr id="9" name="Rectangle 8"/>
          <p:cNvSpPr/>
          <p:nvPr/>
        </p:nvSpPr>
        <p:spPr>
          <a:xfrm>
            <a:off x="5666195" y="2772005"/>
            <a:ext cx="3138760" cy="1554272"/>
          </a:xfrm>
          <a:prstGeom prst="rect">
            <a:avLst/>
          </a:prstGeom>
        </p:spPr>
        <p:txBody>
          <a:bodyPr wrap="square">
            <a:spAutoFit/>
          </a:bodyPr>
          <a:lstStyle/>
          <a:p>
            <a:r>
              <a:rPr lang="en-US" sz="1900" dirty="0">
                <a:solidFill>
                  <a:schemeClr val="tx1">
                    <a:lumMod val="65000"/>
                    <a:lumOff val="35000"/>
                  </a:schemeClr>
                </a:solidFill>
              </a:rPr>
              <a:t>Main Office</a:t>
            </a:r>
          </a:p>
          <a:p>
            <a:r>
              <a:rPr lang="en-US" sz="1900" dirty="0">
                <a:solidFill>
                  <a:schemeClr val="tx1">
                    <a:lumMod val="65000"/>
                    <a:lumOff val="35000"/>
                  </a:schemeClr>
                </a:solidFill>
              </a:rPr>
              <a:t>NYU Federal Credit Union</a:t>
            </a:r>
            <a:br>
              <a:rPr lang="en-US" sz="1900" dirty="0">
                <a:solidFill>
                  <a:schemeClr val="tx1">
                    <a:lumMod val="65000"/>
                    <a:lumOff val="35000"/>
                  </a:schemeClr>
                </a:solidFill>
              </a:rPr>
            </a:br>
            <a:r>
              <a:rPr lang="en-US" sz="1900" dirty="0" smtClean="0">
                <a:effectLst>
                  <a:outerShdw blurRad="38100" dist="38100" dir="2700000" algn="tl">
                    <a:srgbClr val="000000">
                      <a:alpha val="43137"/>
                    </a:srgbClr>
                  </a:outerShdw>
                </a:effectLst>
              </a:rPr>
              <a:t>726 Broadway, Suite 110</a:t>
            </a:r>
            <a:r>
              <a:rPr lang="en-US" sz="1900" dirty="0">
                <a:solidFill>
                  <a:schemeClr val="tx1">
                    <a:lumMod val="65000"/>
                    <a:lumOff val="35000"/>
                  </a:schemeClr>
                </a:solidFill>
              </a:rPr>
              <a:t/>
            </a:r>
            <a:br>
              <a:rPr lang="en-US" sz="1900" dirty="0">
                <a:solidFill>
                  <a:schemeClr val="tx1">
                    <a:lumMod val="65000"/>
                    <a:lumOff val="35000"/>
                  </a:schemeClr>
                </a:solidFill>
              </a:rPr>
            </a:br>
            <a:r>
              <a:rPr lang="en-US" sz="1900" dirty="0">
                <a:solidFill>
                  <a:schemeClr val="tx1">
                    <a:lumMod val="65000"/>
                    <a:lumOff val="35000"/>
                  </a:schemeClr>
                </a:solidFill>
              </a:rPr>
              <a:t>New York, NY 10003-6696</a:t>
            </a:r>
            <a:br>
              <a:rPr lang="en-US" sz="1900" dirty="0">
                <a:solidFill>
                  <a:schemeClr val="tx1">
                    <a:lumMod val="65000"/>
                    <a:lumOff val="35000"/>
                  </a:schemeClr>
                </a:solidFill>
              </a:rPr>
            </a:br>
            <a:r>
              <a:rPr lang="en-US" sz="1900" dirty="0">
                <a:solidFill>
                  <a:schemeClr val="tx1">
                    <a:lumMod val="65000"/>
                    <a:lumOff val="35000"/>
                  </a:schemeClr>
                </a:solidFill>
              </a:rPr>
              <a:t>Phone: </a:t>
            </a:r>
            <a:r>
              <a:rPr lang="en-US" sz="1900" dirty="0" smtClean="0">
                <a:solidFill>
                  <a:schemeClr val="tx1">
                    <a:lumMod val="65000"/>
                    <a:lumOff val="35000"/>
                  </a:schemeClr>
                </a:solidFill>
              </a:rPr>
              <a:t>212-995-3166</a:t>
            </a:r>
            <a:endParaRPr lang="en-US" sz="1900" dirty="0">
              <a:solidFill>
                <a:schemeClr val="tx1">
                  <a:lumMod val="65000"/>
                  <a:lumOff val="35000"/>
                </a:schemeClr>
              </a:solidFill>
            </a:endParaRPr>
          </a:p>
        </p:txBody>
      </p:sp>
      <p:sp>
        <p:nvSpPr>
          <p:cNvPr id="14" name="Rectangle 13"/>
          <p:cNvSpPr/>
          <p:nvPr/>
        </p:nvSpPr>
        <p:spPr>
          <a:xfrm>
            <a:off x="323339" y="2753803"/>
            <a:ext cx="4669902" cy="707886"/>
          </a:xfrm>
          <a:prstGeom prst="rect">
            <a:avLst/>
          </a:prstGeom>
        </p:spPr>
        <p:txBody>
          <a:bodyPr wrap="square">
            <a:spAutoFit/>
          </a:bodyPr>
          <a:lstStyle/>
          <a:p>
            <a:r>
              <a:rPr lang="en-US" sz="2000" dirty="0" smtClean="0">
                <a:solidFill>
                  <a:schemeClr val="tx1">
                    <a:lumMod val="65000"/>
                    <a:lumOff val="35000"/>
                  </a:schemeClr>
                </a:solidFill>
              </a:rPr>
              <a:t>Follow us for promotions and new services: </a:t>
            </a:r>
            <a:endParaRPr lang="en-US" sz="2000" dirty="0">
              <a:solidFill>
                <a:schemeClr val="tx1">
                  <a:lumMod val="65000"/>
                  <a:lumOff val="35000"/>
                </a:schemeClr>
              </a:solidFill>
            </a:endParaRPr>
          </a:p>
        </p:txBody>
      </p:sp>
      <p:sp>
        <p:nvSpPr>
          <p:cNvPr id="15" name="Text Box 5"/>
          <p:cNvSpPr txBox="1">
            <a:spLocks noChangeArrowheads="1"/>
          </p:cNvSpPr>
          <p:nvPr/>
        </p:nvSpPr>
        <p:spPr bwMode="auto">
          <a:xfrm>
            <a:off x="333613" y="1492673"/>
            <a:ext cx="84037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200" dirty="0" smtClean="0">
                <a:solidFill>
                  <a:schemeClr val="tx1">
                    <a:lumMod val="65000"/>
                    <a:lumOff val="35000"/>
                  </a:schemeClr>
                </a:solidFill>
              </a:rPr>
              <a:t>Visit </a:t>
            </a:r>
            <a:r>
              <a:rPr lang="en-US" sz="2200" dirty="0">
                <a:solidFill>
                  <a:schemeClr val="tx1">
                    <a:lumMod val="65000"/>
                    <a:lumOff val="35000"/>
                  </a:schemeClr>
                </a:solidFill>
              </a:rPr>
              <a:t>us online at </a:t>
            </a:r>
            <a:r>
              <a:rPr lang="en-US" sz="2200" dirty="0">
                <a:solidFill>
                  <a:schemeClr val="tx1">
                    <a:lumMod val="65000"/>
                    <a:lumOff val="35000"/>
                  </a:schemeClr>
                </a:solidFill>
                <a:effectLst>
                  <a:outerShdw blurRad="38100" dist="38100" dir="2700000" algn="tl">
                    <a:srgbClr val="000000">
                      <a:alpha val="43137"/>
                    </a:srgbClr>
                  </a:outerShdw>
                </a:effectLst>
                <a:hlinkClick r:id="rId6"/>
              </a:rPr>
              <a:t>www.nyufcu.com</a:t>
            </a:r>
            <a:r>
              <a:rPr lang="en-US" sz="2200" dirty="0">
                <a:solidFill>
                  <a:schemeClr val="tx1">
                    <a:lumMod val="65000"/>
                    <a:lumOff val="35000"/>
                  </a:schemeClr>
                </a:solidFill>
              </a:rPr>
              <a:t> to download a Mortgage Loan Application Checklist or the interactive Mortgage Loan Application</a:t>
            </a:r>
            <a:r>
              <a:rPr lang="en-US" sz="2200" dirty="0" smtClean="0">
                <a:solidFill>
                  <a:schemeClr val="tx1">
                    <a:lumMod val="65000"/>
                    <a:lumOff val="35000"/>
                  </a:schemeClr>
                </a:solidFill>
              </a:rPr>
              <a:t>.</a:t>
            </a:r>
            <a:endParaRPr lang="en-US" sz="2200" dirty="0">
              <a:solidFill>
                <a:schemeClr val="tx1">
                  <a:lumMod val="65000"/>
                  <a:lumOff val="35000"/>
                </a:schemeClr>
              </a:solidFill>
            </a:endParaRPr>
          </a:p>
        </p:txBody>
      </p:sp>
    </p:spTree>
    <p:extLst>
      <p:ext uri="{BB962C8B-B14F-4D97-AF65-F5344CB8AC3E}">
        <p14:creationId xmlns:p14="http://schemas.microsoft.com/office/powerpoint/2010/main" val="4038060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685800" y="1"/>
            <a:ext cx="7696200" cy="1261884"/>
          </a:xfrm>
          <a:prstGeom prst="rect">
            <a:avLst/>
          </a:prstGeom>
          <a:noFill/>
          <a:ln w="9525">
            <a:noFill/>
            <a:miter lim="800000"/>
            <a:headEnd/>
            <a:tailEnd/>
          </a:ln>
          <a:effectLst/>
        </p:spPr>
        <p:txBody>
          <a:bodyPr>
            <a:spAutoFit/>
          </a:bodyPr>
          <a:lstStyle/>
          <a:p>
            <a:pPr>
              <a:defRPr/>
            </a:pPr>
            <a:r>
              <a:rPr lang="en-US" sz="1200" dirty="0">
                <a:solidFill>
                  <a:schemeClr val="tx2"/>
                </a:solidFill>
              </a:rPr>
              <a:t/>
            </a:r>
            <a:br>
              <a:rPr lang="en-US" sz="1200" dirty="0">
                <a:solidFill>
                  <a:schemeClr val="tx2"/>
                </a:solidFill>
              </a:rPr>
            </a:br>
            <a:r>
              <a:rPr lang="en-US" sz="1200" dirty="0">
                <a:solidFill>
                  <a:schemeClr val="bg1"/>
                </a:solidFill>
              </a:rPr>
              <a:t> </a:t>
            </a:r>
            <a:r>
              <a:rPr lang="en-US" sz="3200" b="1" dirty="0">
                <a:solidFill>
                  <a:schemeClr val="bg1"/>
                </a:solidFill>
                <a:effectLst>
                  <a:outerShdw blurRad="38100" dist="38100" dir="2700000" algn="tl">
                    <a:srgbClr val="000000"/>
                  </a:outerShdw>
                </a:effectLst>
              </a:rPr>
              <a:t>Introduction</a:t>
            </a:r>
            <a:r>
              <a:rPr lang="en-US" sz="3200" b="1" dirty="0">
                <a:solidFill>
                  <a:schemeClr val="bg1"/>
                </a:solidFill>
              </a:rPr>
              <a:t> </a:t>
            </a:r>
            <a:r>
              <a:rPr lang="en-US" sz="3200" dirty="0">
                <a:solidFill>
                  <a:schemeClr val="tx2"/>
                </a:solidFill>
              </a:rPr>
              <a:t/>
            </a:r>
            <a:br>
              <a:rPr lang="en-US" sz="3200" dirty="0">
                <a:solidFill>
                  <a:schemeClr val="tx2"/>
                </a:solidFill>
              </a:rPr>
            </a:br>
            <a:endParaRPr lang="en-US" sz="3200" dirty="0">
              <a:solidFill>
                <a:schemeClr val="tx2"/>
              </a:solidFill>
            </a:endParaRPr>
          </a:p>
        </p:txBody>
      </p:sp>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33F1AD-FB25-424A-BC97-92FBC5C6B416}" type="slidenum">
              <a:rPr lang="en-US" smtClean="0"/>
              <a:pPr eaLnBrk="1" hangingPunct="1"/>
              <a:t>2</a:t>
            </a:fld>
            <a:endParaRPr lang="en-US" smtClean="0"/>
          </a:p>
        </p:txBody>
      </p:sp>
      <p:sp>
        <p:nvSpPr>
          <p:cNvPr id="3076"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3078" name="Text Box 6"/>
          <p:cNvSpPr txBox="1">
            <a:spLocks noChangeArrowheads="1"/>
          </p:cNvSpPr>
          <p:nvPr/>
        </p:nvSpPr>
        <p:spPr bwMode="auto">
          <a:xfrm>
            <a:off x="685800" y="1326646"/>
            <a:ext cx="7467600"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900" dirty="0">
                <a:solidFill>
                  <a:schemeClr val="tx1">
                    <a:lumMod val="95000"/>
                    <a:lumOff val="5000"/>
                  </a:schemeClr>
                </a:solidFill>
                <a:effectLst>
                  <a:outerShdw blurRad="38100" dist="38100" dir="2700000" algn="tl">
                    <a:srgbClr val="000000">
                      <a:alpha val="43137"/>
                    </a:srgbClr>
                  </a:outerShdw>
                </a:effectLst>
                <a:latin typeface="Univers" pitchFamily="34" charset="0"/>
              </a:rPr>
              <a:t>During this seminar we will discuss</a:t>
            </a:r>
            <a:r>
              <a:rPr lang="en-US" sz="1900" dirty="0" smtClean="0">
                <a:solidFill>
                  <a:schemeClr val="tx1">
                    <a:lumMod val="95000"/>
                    <a:lumOff val="5000"/>
                  </a:schemeClr>
                </a:solidFill>
                <a:effectLst>
                  <a:outerShdw blurRad="38100" dist="38100" dir="2700000" algn="tl">
                    <a:srgbClr val="000000">
                      <a:alpha val="43137"/>
                    </a:srgbClr>
                  </a:outerShdw>
                </a:effectLst>
                <a:latin typeface="Univers" pitchFamily="34" charset="0"/>
              </a:rPr>
              <a:t>:</a:t>
            </a:r>
          </a:p>
          <a:p>
            <a:pPr eaLnBrk="1" hangingPunct="1"/>
            <a:endParaRPr lang="en-US" sz="1900" dirty="0">
              <a:solidFill>
                <a:schemeClr val="tx1">
                  <a:lumMod val="95000"/>
                  <a:lumOff val="5000"/>
                </a:schemeClr>
              </a:solidFill>
              <a:effectLst>
                <a:outerShdw blurRad="38100" dist="38100" dir="2700000" algn="tl">
                  <a:srgbClr val="000000">
                    <a:alpha val="43137"/>
                  </a:srgbClr>
                </a:outerShdw>
              </a:effectLst>
              <a:latin typeface="Univers" pitchFamily="34" charset="0"/>
            </a:endParaRPr>
          </a:p>
          <a:p>
            <a:pPr>
              <a:lnSpc>
                <a:spcPct val="80000"/>
              </a:lnSpc>
              <a:spcAft>
                <a:spcPts val="1200"/>
              </a:spcAft>
              <a:buFont typeface="Arial" charset="0"/>
              <a:buChar char="•"/>
            </a:pPr>
            <a:r>
              <a:rPr lang="en-US" altLang="en-US" sz="1900" dirty="0" smtClean="0">
                <a:solidFill>
                  <a:schemeClr val="tx1">
                    <a:lumMod val="50000"/>
                    <a:lumOff val="50000"/>
                  </a:schemeClr>
                </a:solidFill>
                <a:latin typeface="Univers" pitchFamily="34" charset="0"/>
              </a:rPr>
              <a:t> What are closing </a:t>
            </a:r>
            <a:r>
              <a:rPr lang="en-US" altLang="en-US" sz="1900" dirty="0">
                <a:solidFill>
                  <a:schemeClr val="tx1">
                    <a:lumMod val="50000"/>
                    <a:lumOff val="50000"/>
                  </a:schemeClr>
                </a:solidFill>
                <a:latin typeface="Univers" pitchFamily="34" charset="0"/>
              </a:rPr>
              <a:t>c</a:t>
            </a:r>
            <a:r>
              <a:rPr lang="en-US" altLang="en-US" sz="1900" dirty="0" smtClean="0">
                <a:solidFill>
                  <a:schemeClr val="tx1">
                    <a:lumMod val="50000"/>
                    <a:lumOff val="50000"/>
                  </a:schemeClr>
                </a:solidFill>
                <a:latin typeface="Univers" pitchFamily="34" charset="0"/>
              </a:rPr>
              <a:t>osts and why </a:t>
            </a:r>
            <a:r>
              <a:rPr lang="en-US" altLang="en-US" sz="1900" dirty="0">
                <a:solidFill>
                  <a:schemeClr val="tx1">
                    <a:lumMod val="50000"/>
                    <a:lumOff val="50000"/>
                  </a:schemeClr>
                </a:solidFill>
                <a:latin typeface="Univers" pitchFamily="34" charset="0"/>
              </a:rPr>
              <a:t>d</a:t>
            </a:r>
            <a:r>
              <a:rPr lang="en-US" altLang="en-US" sz="1900" dirty="0" smtClean="0">
                <a:solidFill>
                  <a:schemeClr val="tx1">
                    <a:lumMod val="50000"/>
                    <a:lumOff val="50000"/>
                  </a:schemeClr>
                </a:solidFill>
                <a:latin typeface="Univers" pitchFamily="34" charset="0"/>
              </a:rPr>
              <a:t>o I have to pay </a:t>
            </a:r>
            <a:r>
              <a:rPr lang="en-US" altLang="en-US" sz="1900" dirty="0">
                <a:solidFill>
                  <a:schemeClr val="tx1">
                    <a:lumMod val="50000"/>
                    <a:lumOff val="50000"/>
                  </a:schemeClr>
                </a:solidFill>
                <a:latin typeface="Univers" pitchFamily="34" charset="0"/>
              </a:rPr>
              <a:t>t</a:t>
            </a:r>
            <a:r>
              <a:rPr lang="en-US" altLang="en-US" sz="1900" dirty="0" smtClean="0">
                <a:solidFill>
                  <a:schemeClr val="tx1">
                    <a:lumMod val="50000"/>
                    <a:lumOff val="50000"/>
                  </a:schemeClr>
                </a:solidFill>
                <a:latin typeface="Univers" pitchFamily="34" charset="0"/>
              </a:rPr>
              <a:t>hem?</a:t>
            </a:r>
          </a:p>
          <a:p>
            <a:pPr>
              <a:lnSpc>
                <a:spcPct val="80000"/>
              </a:lnSpc>
              <a:spcAft>
                <a:spcPts val="1200"/>
              </a:spcAft>
              <a:buFont typeface="Arial" charset="0"/>
              <a:buChar char="•"/>
            </a:pPr>
            <a:r>
              <a:rPr lang="en-US" altLang="en-US" sz="1900" dirty="0" smtClean="0">
                <a:solidFill>
                  <a:schemeClr val="tx1">
                    <a:lumMod val="50000"/>
                    <a:lumOff val="50000"/>
                  </a:schemeClr>
                </a:solidFill>
                <a:latin typeface="Univers" pitchFamily="34" charset="0"/>
              </a:rPr>
              <a:t> Overview of standard </a:t>
            </a:r>
            <a:r>
              <a:rPr lang="en-US" altLang="en-US" sz="1900" dirty="0">
                <a:solidFill>
                  <a:schemeClr val="tx1">
                    <a:lumMod val="50000"/>
                    <a:lumOff val="50000"/>
                  </a:schemeClr>
                </a:solidFill>
                <a:latin typeface="Univers" pitchFamily="34" charset="0"/>
              </a:rPr>
              <a:t>c</a:t>
            </a:r>
            <a:r>
              <a:rPr lang="en-US" altLang="en-US" sz="1900" dirty="0" smtClean="0">
                <a:solidFill>
                  <a:schemeClr val="tx1">
                    <a:lumMod val="50000"/>
                    <a:lumOff val="50000"/>
                  </a:schemeClr>
                </a:solidFill>
                <a:latin typeface="Univers" pitchFamily="34" charset="0"/>
              </a:rPr>
              <a:t>losing </a:t>
            </a:r>
            <a:r>
              <a:rPr lang="en-US" altLang="en-US" sz="1900" dirty="0">
                <a:solidFill>
                  <a:schemeClr val="tx1">
                    <a:lumMod val="50000"/>
                    <a:lumOff val="50000"/>
                  </a:schemeClr>
                </a:solidFill>
                <a:latin typeface="Univers" pitchFamily="34" charset="0"/>
              </a:rPr>
              <a:t>c</a:t>
            </a:r>
            <a:r>
              <a:rPr lang="en-US" altLang="en-US" sz="1900" dirty="0" smtClean="0">
                <a:solidFill>
                  <a:schemeClr val="tx1">
                    <a:lumMod val="50000"/>
                    <a:lumOff val="50000"/>
                  </a:schemeClr>
                </a:solidFill>
                <a:latin typeface="Univers" pitchFamily="34" charset="0"/>
              </a:rPr>
              <a:t>osts</a:t>
            </a:r>
          </a:p>
          <a:p>
            <a:pPr>
              <a:lnSpc>
                <a:spcPct val="80000"/>
              </a:lnSpc>
              <a:spcAft>
                <a:spcPts val="1200"/>
              </a:spcAft>
              <a:buFont typeface="Arial" charset="0"/>
              <a:buChar char="•"/>
            </a:pPr>
            <a:r>
              <a:rPr lang="en-US" altLang="en-US" sz="1900" dirty="0" smtClean="0">
                <a:solidFill>
                  <a:schemeClr val="tx1">
                    <a:lumMod val="50000"/>
                    <a:lumOff val="50000"/>
                  </a:schemeClr>
                </a:solidFill>
                <a:latin typeface="Univers" pitchFamily="34" charset="0"/>
              </a:rPr>
              <a:t> What impacts </a:t>
            </a:r>
            <a:r>
              <a:rPr lang="en-US" altLang="en-US" sz="1900" dirty="0">
                <a:solidFill>
                  <a:schemeClr val="tx1">
                    <a:lumMod val="50000"/>
                    <a:lumOff val="50000"/>
                  </a:schemeClr>
                </a:solidFill>
                <a:latin typeface="Univers" pitchFamily="34" charset="0"/>
              </a:rPr>
              <a:t>m</a:t>
            </a:r>
            <a:r>
              <a:rPr lang="en-US" altLang="en-US" sz="1900" dirty="0" smtClean="0">
                <a:solidFill>
                  <a:schemeClr val="tx1">
                    <a:lumMod val="50000"/>
                    <a:lumOff val="50000"/>
                  </a:schemeClr>
                </a:solidFill>
                <a:latin typeface="Univers" pitchFamily="34" charset="0"/>
              </a:rPr>
              <a:t>y </a:t>
            </a:r>
            <a:r>
              <a:rPr lang="en-US" altLang="en-US" sz="1900" dirty="0">
                <a:solidFill>
                  <a:schemeClr val="tx1">
                    <a:lumMod val="50000"/>
                    <a:lumOff val="50000"/>
                  </a:schemeClr>
                </a:solidFill>
                <a:latin typeface="Univers" pitchFamily="34" charset="0"/>
              </a:rPr>
              <a:t>i</a:t>
            </a:r>
            <a:r>
              <a:rPr lang="en-US" altLang="en-US" sz="1900" dirty="0" smtClean="0">
                <a:solidFill>
                  <a:schemeClr val="tx1">
                    <a:lumMod val="50000"/>
                    <a:lumOff val="50000"/>
                  </a:schemeClr>
                </a:solidFill>
                <a:latin typeface="Univers" pitchFamily="34" charset="0"/>
              </a:rPr>
              <a:t>nterest </a:t>
            </a:r>
            <a:r>
              <a:rPr lang="en-US" altLang="en-US" sz="1900" dirty="0">
                <a:solidFill>
                  <a:schemeClr val="tx1">
                    <a:lumMod val="50000"/>
                    <a:lumOff val="50000"/>
                  </a:schemeClr>
                </a:solidFill>
                <a:latin typeface="Univers" pitchFamily="34" charset="0"/>
              </a:rPr>
              <a:t>r</a:t>
            </a:r>
            <a:r>
              <a:rPr lang="en-US" altLang="en-US" sz="1900" dirty="0" smtClean="0">
                <a:solidFill>
                  <a:schemeClr val="tx1">
                    <a:lumMod val="50000"/>
                    <a:lumOff val="50000"/>
                  </a:schemeClr>
                </a:solidFill>
                <a:latin typeface="Univers" pitchFamily="34" charset="0"/>
              </a:rPr>
              <a:t>ate?</a:t>
            </a:r>
          </a:p>
          <a:p>
            <a:pPr>
              <a:lnSpc>
                <a:spcPct val="80000"/>
              </a:lnSpc>
              <a:spcAft>
                <a:spcPts val="1200"/>
              </a:spcAft>
              <a:buFont typeface="Arial" charset="0"/>
              <a:buChar char="•"/>
            </a:pPr>
            <a:r>
              <a:rPr lang="en-US" altLang="en-US" sz="1900" dirty="0" smtClean="0">
                <a:solidFill>
                  <a:schemeClr val="tx1">
                    <a:lumMod val="50000"/>
                    <a:lumOff val="50000"/>
                  </a:schemeClr>
                </a:solidFill>
                <a:latin typeface="Univers" pitchFamily="34" charset="0"/>
              </a:rPr>
              <a:t> Loan Estimate review</a:t>
            </a:r>
          </a:p>
          <a:p>
            <a:pPr>
              <a:lnSpc>
                <a:spcPct val="80000"/>
              </a:lnSpc>
              <a:spcAft>
                <a:spcPts val="1200"/>
              </a:spcAft>
              <a:buFont typeface="Arial" charset="0"/>
              <a:buChar char="•"/>
            </a:pPr>
            <a:r>
              <a:rPr lang="en-US" altLang="en-US" sz="1900" dirty="0" smtClean="0">
                <a:solidFill>
                  <a:schemeClr val="tx1">
                    <a:lumMod val="50000"/>
                    <a:lumOff val="50000"/>
                  </a:schemeClr>
                </a:solidFill>
                <a:latin typeface="Univers" pitchFamily="34" charset="0"/>
              </a:rPr>
              <a:t> Questions &amp; Answers</a:t>
            </a:r>
            <a:endParaRPr lang="en-US" sz="1900" dirty="0" smtClean="0">
              <a:solidFill>
                <a:schemeClr val="tx1">
                  <a:lumMod val="50000"/>
                  <a:lumOff val="50000"/>
                </a:schemeClr>
              </a:solidFill>
              <a:latin typeface="Univers" pitchFamily="34" charset="0"/>
            </a:endParaRPr>
          </a:p>
          <a:p>
            <a:pPr eaLnBrk="1" hangingPunct="1"/>
            <a:r>
              <a:rPr lang="en-US" sz="1900" dirty="0" smtClean="0">
                <a:latin typeface="Univers" pitchFamily="34" charset="0"/>
              </a:rPr>
              <a:t>  </a:t>
            </a:r>
            <a:endParaRPr lang="en-US" sz="1900" dirty="0">
              <a:latin typeface="Univers" pitchFamily="34" charset="0"/>
            </a:endParaRPr>
          </a:p>
        </p:txBody>
      </p:sp>
    </p:spTree>
    <p:extLst>
      <p:ext uri="{BB962C8B-B14F-4D97-AF65-F5344CB8AC3E}">
        <p14:creationId xmlns:p14="http://schemas.microsoft.com/office/powerpoint/2010/main" val="137045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808993" y="1049551"/>
            <a:ext cx="3495092" cy="38915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52"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31748" name="Text Box 4"/>
          <p:cNvSpPr txBox="1">
            <a:spLocks noChangeArrowheads="1"/>
          </p:cNvSpPr>
          <p:nvPr/>
        </p:nvSpPr>
        <p:spPr bwMode="auto">
          <a:xfrm>
            <a:off x="685800" y="114300"/>
            <a:ext cx="6629400" cy="523220"/>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Make an Appointment</a:t>
            </a:r>
          </a:p>
        </p:txBody>
      </p:sp>
      <p:sp>
        <p:nvSpPr>
          <p:cNvPr id="31750" name="Rectangle 6"/>
          <p:cNvSpPr>
            <a:spLocks noChangeArrowheads="1"/>
          </p:cNvSpPr>
          <p:nvPr/>
        </p:nvSpPr>
        <p:spPr bwMode="auto">
          <a:xfrm>
            <a:off x="257906" y="1215538"/>
            <a:ext cx="4161694" cy="3939540"/>
          </a:xfrm>
          <a:prstGeom prst="rect">
            <a:avLst/>
          </a:prstGeom>
          <a:noFill/>
          <a:ln w="9525">
            <a:noFill/>
            <a:miter lim="800000"/>
            <a:headEnd/>
            <a:tailEnd/>
          </a:ln>
          <a:effectLst/>
        </p:spPr>
        <p:txBody>
          <a:bodyPr wrap="square">
            <a:spAutoFit/>
          </a:bodyPr>
          <a:lstStyle/>
          <a:p>
            <a:pPr>
              <a:defRPr/>
            </a:pPr>
            <a:r>
              <a:rPr lang="en-US" sz="2200" dirty="0" smtClean="0">
                <a:solidFill>
                  <a:schemeClr val="tx1">
                    <a:lumMod val="65000"/>
                    <a:lumOff val="35000"/>
                  </a:schemeClr>
                </a:solidFill>
              </a:rPr>
              <a:t>Make </a:t>
            </a:r>
            <a:r>
              <a:rPr lang="en-US" sz="2200" dirty="0">
                <a:solidFill>
                  <a:schemeClr val="tx1">
                    <a:lumMod val="65000"/>
                    <a:lumOff val="35000"/>
                  </a:schemeClr>
                </a:solidFill>
              </a:rPr>
              <a:t>an appointment with NYU FCU for a free Pre-Approval.  </a:t>
            </a:r>
            <a:r>
              <a:rPr lang="en-US" sz="2200" dirty="0" smtClean="0"/>
              <a:t>Call </a:t>
            </a:r>
            <a:r>
              <a:rPr lang="en-US" sz="2200" dirty="0"/>
              <a:t>212-995-3166</a:t>
            </a:r>
            <a:r>
              <a:rPr lang="en-US" sz="2200" dirty="0">
                <a:solidFill>
                  <a:schemeClr val="tx1">
                    <a:lumMod val="65000"/>
                    <a:lumOff val="35000"/>
                  </a:schemeClr>
                </a:solidFill>
              </a:rPr>
              <a:t>.</a:t>
            </a:r>
          </a:p>
          <a:p>
            <a:pPr>
              <a:buFont typeface="Wingdings" pitchFamily="2" charset="2"/>
              <a:buChar char="Ø"/>
              <a:defRPr/>
            </a:pPr>
            <a:endParaRPr lang="en-US" sz="2200" dirty="0">
              <a:solidFill>
                <a:schemeClr val="tx1">
                  <a:lumMod val="65000"/>
                  <a:lumOff val="35000"/>
                </a:schemeClr>
              </a:solidFill>
            </a:endParaRPr>
          </a:p>
          <a:p>
            <a:pPr>
              <a:defRPr/>
            </a:pPr>
            <a:r>
              <a:rPr lang="en-US" sz="2200" dirty="0" smtClean="0">
                <a:solidFill>
                  <a:schemeClr val="tx1">
                    <a:lumMod val="65000"/>
                    <a:lumOff val="35000"/>
                  </a:schemeClr>
                </a:solidFill>
              </a:rPr>
              <a:t>An NYUFCU </a:t>
            </a:r>
            <a:r>
              <a:rPr lang="en-US" sz="2200" dirty="0">
                <a:solidFill>
                  <a:schemeClr val="tx1">
                    <a:lumMod val="65000"/>
                    <a:lumOff val="35000"/>
                  </a:schemeClr>
                </a:solidFill>
              </a:rPr>
              <a:t>Representative can assist </a:t>
            </a:r>
            <a:r>
              <a:rPr lang="en-US" sz="2200" dirty="0" smtClean="0">
                <a:solidFill>
                  <a:schemeClr val="tx1">
                    <a:lumMod val="65000"/>
                    <a:lumOff val="35000"/>
                  </a:schemeClr>
                </a:solidFill>
              </a:rPr>
              <a:t>you:</a:t>
            </a:r>
            <a:br>
              <a:rPr lang="en-US" sz="2200" dirty="0" smtClean="0">
                <a:solidFill>
                  <a:schemeClr val="tx1">
                    <a:lumMod val="65000"/>
                    <a:lumOff val="35000"/>
                  </a:schemeClr>
                </a:solidFill>
              </a:rPr>
            </a:br>
            <a:r>
              <a:rPr lang="en-US" sz="2200" dirty="0" smtClean="0">
                <a:solidFill>
                  <a:schemeClr val="tx1">
                    <a:lumMod val="65000"/>
                    <a:lumOff val="35000"/>
                  </a:schemeClr>
                </a:solidFill>
              </a:rPr>
              <a:t/>
            </a:r>
            <a:br>
              <a:rPr lang="en-US" sz="2200" dirty="0" smtClean="0">
                <a:solidFill>
                  <a:schemeClr val="tx1">
                    <a:lumMod val="65000"/>
                    <a:lumOff val="35000"/>
                  </a:schemeClr>
                </a:solidFill>
              </a:rPr>
            </a:br>
            <a:r>
              <a:rPr lang="en-US" sz="2200" dirty="0" smtClean="0">
                <a:solidFill>
                  <a:schemeClr val="tx1">
                    <a:lumMod val="65000"/>
                    <a:lumOff val="35000"/>
                  </a:schemeClr>
                </a:solidFill>
              </a:rPr>
              <a:t>-Calculate the </a:t>
            </a:r>
            <a:r>
              <a:rPr lang="en-US" sz="2200" dirty="0">
                <a:solidFill>
                  <a:schemeClr val="tx1">
                    <a:lumMod val="65000"/>
                    <a:lumOff val="35000"/>
                  </a:schemeClr>
                </a:solidFill>
              </a:rPr>
              <a:t>estimated total monthly </a:t>
            </a:r>
            <a:r>
              <a:rPr lang="en-US" sz="2200" dirty="0" smtClean="0">
                <a:solidFill>
                  <a:schemeClr val="tx1">
                    <a:lumMod val="65000"/>
                    <a:lumOff val="35000"/>
                  </a:schemeClr>
                </a:solidFill>
              </a:rPr>
              <a:t>payment.</a:t>
            </a:r>
            <a:r>
              <a:rPr lang="en-US" sz="800" dirty="0" smtClean="0">
                <a:solidFill>
                  <a:schemeClr val="tx1">
                    <a:lumMod val="65000"/>
                    <a:lumOff val="35000"/>
                  </a:schemeClr>
                </a:solidFill>
              </a:rPr>
              <a:t/>
            </a:r>
            <a:br>
              <a:rPr lang="en-US" sz="800" dirty="0" smtClean="0">
                <a:solidFill>
                  <a:schemeClr val="tx1">
                    <a:lumMod val="65000"/>
                    <a:lumOff val="35000"/>
                  </a:schemeClr>
                </a:solidFill>
              </a:rPr>
            </a:br>
            <a:r>
              <a:rPr lang="en-US" sz="800" dirty="0" smtClean="0">
                <a:solidFill>
                  <a:schemeClr val="tx1">
                    <a:lumMod val="65000"/>
                    <a:lumOff val="35000"/>
                  </a:schemeClr>
                </a:solidFill>
              </a:rPr>
              <a:t/>
            </a:r>
            <a:br>
              <a:rPr lang="en-US" sz="800" dirty="0" smtClean="0">
                <a:solidFill>
                  <a:schemeClr val="tx1">
                    <a:lumMod val="65000"/>
                    <a:lumOff val="35000"/>
                  </a:schemeClr>
                </a:solidFill>
              </a:rPr>
            </a:br>
            <a:r>
              <a:rPr lang="en-US" sz="2200" dirty="0" smtClean="0">
                <a:solidFill>
                  <a:schemeClr val="tx1">
                    <a:lumMod val="65000"/>
                    <a:lumOff val="35000"/>
                  </a:schemeClr>
                </a:solidFill>
              </a:rPr>
              <a:t>-Find </a:t>
            </a:r>
            <a:r>
              <a:rPr lang="en-US" sz="2200" dirty="0">
                <a:solidFill>
                  <a:schemeClr val="tx1">
                    <a:lumMod val="65000"/>
                    <a:lumOff val="35000"/>
                  </a:schemeClr>
                </a:solidFill>
              </a:rPr>
              <a:t>the right product </a:t>
            </a:r>
            <a:r>
              <a:rPr lang="en-US" sz="2200">
                <a:solidFill>
                  <a:schemeClr val="tx1">
                    <a:lumMod val="65000"/>
                    <a:lumOff val="35000"/>
                  </a:schemeClr>
                </a:solidFill>
              </a:rPr>
              <a:t>for </a:t>
            </a:r>
            <a:r>
              <a:rPr lang="en-US" sz="2200" smtClean="0">
                <a:solidFill>
                  <a:schemeClr val="tx1">
                    <a:lumMod val="65000"/>
                    <a:lumOff val="35000"/>
                  </a:schemeClr>
                </a:solidFill>
              </a:rPr>
              <a:t>your needs.</a:t>
            </a:r>
            <a:endParaRPr lang="en-US" sz="2200" dirty="0">
              <a:solidFill>
                <a:schemeClr val="tx1">
                  <a:lumMod val="65000"/>
                  <a:lumOff val="35000"/>
                </a:schemeClr>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15" t="8186" r="115" b="4130"/>
          <a:stretch/>
        </p:blipFill>
        <p:spPr>
          <a:xfrm>
            <a:off x="4744287" y="1790352"/>
            <a:ext cx="4220937" cy="217634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9" name="TextBox 8"/>
          <p:cNvSpPr txBox="1"/>
          <p:nvPr/>
        </p:nvSpPr>
        <p:spPr>
          <a:xfrm>
            <a:off x="5691310" y="4059202"/>
            <a:ext cx="2823209" cy="307777"/>
          </a:xfrm>
          <a:prstGeom prst="rect">
            <a:avLst/>
          </a:prstGeom>
          <a:noFill/>
        </p:spPr>
        <p:txBody>
          <a:bodyPr wrap="none" rtlCol="0">
            <a:spAutoFit/>
          </a:bodyPr>
          <a:lstStyle/>
          <a:p>
            <a:r>
              <a:rPr lang="en-US" sz="1400" i="1" dirty="0" smtClean="0">
                <a:solidFill>
                  <a:schemeClr val="tx1">
                    <a:lumMod val="65000"/>
                    <a:lumOff val="35000"/>
                  </a:schemeClr>
                </a:solidFill>
              </a:rPr>
              <a:t>NYUFCU team at 726 Broadway</a:t>
            </a:r>
            <a:endParaRPr lang="en-US" sz="1400" i="1" dirty="0">
              <a:solidFill>
                <a:schemeClr val="tx1">
                  <a:lumMod val="65000"/>
                  <a:lumOff val="35000"/>
                </a:schemeClr>
              </a:solidFill>
            </a:endParaRPr>
          </a:p>
        </p:txBody>
      </p:sp>
    </p:spTree>
    <p:extLst>
      <p:ext uri="{BB962C8B-B14F-4D97-AF65-F5344CB8AC3E}">
        <p14:creationId xmlns:p14="http://schemas.microsoft.com/office/powerpoint/2010/main" val="308706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3</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Closing Costs</a:t>
            </a:r>
            <a:endParaRPr lang="en-US" sz="2700" b="1" dirty="0">
              <a:solidFill>
                <a:schemeClr val="bg1"/>
              </a:solidFill>
            </a:endParaRPr>
          </a:p>
        </p:txBody>
      </p:sp>
      <p:sp>
        <p:nvSpPr>
          <p:cNvPr id="4102" name="Rectangle 7"/>
          <p:cNvSpPr>
            <a:spLocks noChangeArrowheads="1"/>
          </p:cNvSpPr>
          <p:nvPr/>
        </p:nvSpPr>
        <p:spPr bwMode="auto">
          <a:xfrm>
            <a:off x="533400" y="1341415"/>
            <a:ext cx="8305800" cy="333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900" dirty="0">
                <a:solidFill>
                  <a:schemeClr val="tx1">
                    <a:lumMod val="65000"/>
                    <a:lumOff val="35000"/>
                  </a:schemeClr>
                </a:solidFill>
                <a:latin typeface="Univers" pitchFamily="34" charset="0"/>
              </a:rPr>
              <a:t> </a:t>
            </a:r>
            <a:r>
              <a:rPr lang="en-US" sz="2000" dirty="0" smtClean="0">
                <a:solidFill>
                  <a:schemeClr val="tx1">
                    <a:lumMod val="50000"/>
                    <a:lumOff val="50000"/>
                  </a:schemeClr>
                </a:solidFill>
                <a:latin typeface="Univers" pitchFamily="34" charset="0"/>
              </a:rPr>
              <a:t>In </a:t>
            </a:r>
            <a:r>
              <a:rPr lang="en-US" sz="1900" dirty="0" smtClean="0">
                <a:solidFill>
                  <a:schemeClr val="tx1">
                    <a:lumMod val="50000"/>
                    <a:lumOff val="50000"/>
                  </a:schemeClr>
                </a:solidFill>
                <a:latin typeface="Univers" pitchFamily="34" charset="0"/>
              </a:rPr>
              <a:t>a real estate transaction there is an exchange of funds. Closing costs are fees and expenses over and above the price of the property, incurred by the buyer and the seller during the transfer of property. </a:t>
            </a:r>
          </a:p>
          <a:p>
            <a:pPr>
              <a:buFontTx/>
              <a:buChar char="•"/>
            </a:pPr>
            <a:endParaRPr lang="en-US" sz="1900" b="1" dirty="0" smtClean="0">
              <a:solidFill>
                <a:schemeClr val="tx1">
                  <a:lumMod val="50000"/>
                  <a:lumOff val="50000"/>
                </a:schemeClr>
              </a:solidFill>
              <a:latin typeface="Univers" pitchFamily="34" charset="0"/>
            </a:endParaRPr>
          </a:p>
          <a:p>
            <a:pPr>
              <a:buFontTx/>
              <a:buChar char="•"/>
            </a:pPr>
            <a:r>
              <a:rPr lang="en-US" sz="1900" dirty="0" smtClean="0">
                <a:solidFill>
                  <a:schemeClr val="tx1">
                    <a:lumMod val="50000"/>
                    <a:lumOff val="50000"/>
                  </a:schemeClr>
                </a:solidFill>
                <a:latin typeface="Univers" pitchFamily="34" charset="0"/>
              </a:rPr>
              <a:t> Closing costs can be fixed charges or can be based on the loan amount or purchase price.</a:t>
            </a:r>
          </a:p>
          <a:p>
            <a:pPr>
              <a:buFontTx/>
              <a:buChar char="•"/>
            </a:pPr>
            <a:endParaRPr lang="en-US" sz="1900" dirty="0" smtClean="0">
              <a:solidFill>
                <a:schemeClr val="tx1">
                  <a:lumMod val="50000"/>
                  <a:lumOff val="50000"/>
                </a:schemeClr>
              </a:solidFill>
              <a:latin typeface="Univers" pitchFamily="34" charset="0"/>
            </a:endParaRPr>
          </a:p>
          <a:p>
            <a:pPr>
              <a:buFontTx/>
              <a:buChar char="•"/>
            </a:pPr>
            <a:r>
              <a:rPr lang="en-US" sz="1900" dirty="0" smtClean="0">
                <a:solidFill>
                  <a:schemeClr val="tx1">
                    <a:lumMod val="50000"/>
                    <a:lumOff val="50000"/>
                  </a:schemeClr>
                </a:solidFill>
                <a:latin typeface="Univers" pitchFamily="34" charset="0"/>
              </a:rPr>
              <a:t> It is important to get an estimate of closing costs from your lender prior to application.</a:t>
            </a:r>
          </a:p>
          <a:p>
            <a:pPr>
              <a:buFont typeface="Wingdings" pitchFamily="2" charset="2"/>
              <a:buChar char="Ø"/>
            </a:pPr>
            <a:endParaRPr lang="en-US" sz="1900" dirty="0" smtClean="0">
              <a:solidFill>
                <a:schemeClr val="tx1">
                  <a:lumMod val="50000"/>
                  <a:lumOff val="50000"/>
                </a:schemeClr>
              </a:solidFill>
              <a:latin typeface="Univers" pitchFamily="34" charset="0"/>
            </a:endParaRPr>
          </a:p>
          <a:p>
            <a:endParaRPr lang="en-US" sz="1900" dirty="0" smtClean="0">
              <a:solidFill>
                <a:schemeClr val="tx1">
                  <a:lumMod val="50000"/>
                  <a:lumOff val="50000"/>
                </a:schemeClr>
              </a:solidFill>
              <a:latin typeface="Univers" pitchFamily="34" charset="0"/>
            </a:endParaRPr>
          </a:p>
          <a:p>
            <a:pPr>
              <a:lnSpc>
                <a:spcPct val="70000"/>
              </a:lnSpc>
              <a:spcBef>
                <a:spcPct val="20000"/>
              </a:spcBef>
              <a:buFont typeface="Wingdings" pitchFamily="2" charset="2"/>
              <a:buChar char="Ø"/>
            </a:pPr>
            <a:endParaRPr lang="en-US" sz="19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4</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Closing Costs</a:t>
            </a:r>
            <a:endParaRPr lang="en-US" sz="2700" b="1" dirty="0">
              <a:solidFill>
                <a:schemeClr val="bg1"/>
              </a:solidFill>
            </a:endParaRPr>
          </a:p>
        </p:txBody>
      </p:sp>
      <p:sp>
        <p:nvSpPr>
          <p:cNvPr id="4102" name="Rectangle 7"/>
          <p:cNvSpPr>
            <a:spLocks noChangeArrowheads="1"/>
          </p:cNvSpPr>
          <p:nvPr/>
        </p:nvSpPr>
        <p:spPr bwMode="auto">
          <a:xfrm>
            <a:off x="533400" y="1118586"/>
            <a:ext cx="8305800" cy="355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defRPr/>
            </a:pPr>
            <a:r>
              <a:rPr lang="en-US" altLang="en-US" sz="1600" u="sng" dirty="0" smtClean="0">
                <a:solidFill>
                  <a:schemeClr val="tx1">
                    <a:lumMod val="50000"/>
                    <a:lumOff val="50000"/>
                  </a:schemeClr>
                </a:solidFill>
                <a:latin typeface="Univers" pitchFamily="34" charset="0"/>
              </a:rPr>
              <a:t>Application Fee:</a:t>
            </a:r>
          </a:p>
          <a:p>
            <a:pPr>
              <a:lnSpc>
                <a:spcPct val="80000"/>
              </a:lnSpc>
              <a:defRPr/>
            </a:pPr>
            <a:r>
              <a:rPr lang="en-US" sz="1600" dirty="0" smtClean="0">
                <a:solidFill>
                  <a:schemeClr val="tx1">
                    <a:lumMod val="50000"/>
                    <a:lumOff val="50000"/>
                  </a:schemeClr>
                </a:solidFill>
                <a:latin typeface="Univers" pitchFamily="34" charset="0"/>
              </a:rPr>
              <a:t>Money charged to the borrower at the time of application. This is generally a flat fee, which is meant to cover the lender’s costs associated with the review of the mortgage application. </a:t>
            </a:r>
          </a:p>
          <a:p>
            <a:pPr>
              <a:lnSpc>
                <a:spcPct val="80000"/>
              </a:lnSpc>
              <a:defRPr/>
            </a:pPr>
            <a:endParaRPr lang="en-US" sz="1600" dirty="0" smtClean="0">
              <a:solidFill>
                <a:schemeClr val="tx1">
                  <a:lumMod val="50000"/>
                  <a:lumOff val="50000"/>
                </a:schemeClr>
              </a:solidFill>
              <a:latin typeface="Univers" pitchFamily="34" charset="0"/>
            </a:endParaRPr>
          </a:p>
          <a:p>
            <a:pPr>
              <a:lnSpc>
                <a:spcPct val="80000"/>
              </a:lnSpc>
              <a:defRPr/>
            </a:pPr>
            <a:r>
              <a:rPr lang="en-US" sz="1600" u="sng" dirty="0" smtClean="0">
                <a:solidFill>
                  <a:schemeClr val="tx1">
                    <a:lumMod val="50000"/>
                    <a:lumOff val="50000"/>
                  </a:schemeClr>
                </a:solidFill>
                <a:latin typeface="Univers" pitchFamily="34" charset="0"/>
              </a:rPr>
              <a:t>Origination Fee:</a:t>
            </a:r>
          </a:p>
          <a:p>
            <a:pPr>
              <a:lnSpc>
                <a:spcPct val="80000"/>
              </a:lnSpc>
              <a:defRPr/>
            </a:pPr>
            <a:r>
              <a:rPr lang="en-US" sz="1600" dirty="0" smtClean="0">
                <a:solidFill>
                  <a:schemeClr val="tx1">
                    <a:lumMod val="50000"/>
                    <a:lumOff val="50000"/>
                  </a:schemeClr>
                </a:solidFill>
                <a:latin typeface="Univers" pitchFamily="34" charset="0"/>
              </a:rPr>
              <a:t>A fee charged by the lender for processing a loan  application, expressed as a flat fee or a percentage of the mortgage amount. </a:t>
            </a:r>
          </a:p>
          <a:p>
            <a:pPr>
              <a:lnSpc>
                <a:spcPct val="80000"/>
              </a:lnSpc>
              <a:defRPr/>
            </a:pPr>
            <a:endParaRPr lang="en-US" sz="1600" dirty="0" smtClean="0">
              <a:solidFill>
                <a:schemeClr val="tx1">
                  <a:lumMod val="50000"/>
                  <a:lumOff val="50000"/>
                </a:schemeClr>
              </a:solidFill>
              <a:latin typeface="Univers" pitchFamily="34" charset="0"/>
            </a:endParaRPr>
          </a:p>
          <a:p>
            <a:pPr>
              <a:spcAft>
                <a:spcPts val="0"/>
              </a:spcAft>
              <a:defRPr/>
            </a:pPr>
            <a:r>
              <a:rPr lang="en-US" sz="1600" u="sng" dirty="0" smtClean="0">
                <a:solidFill>
                  <a:schemeClr val="tx1">
                    <a:lumMod val="50000"/>
                    <a:lumOff val="50000"/>
                  </a:schemeClr>
                </a:solidFill>
                <a:latin typeface="Univers" pitchFamily="34" charset="0"/>
              </a:rPr>
              <a:t>Underwriting Fee:</a:t>
            </a:r>
          </a:p>
          <a:p>
            <a:pPr>
              <a:spcAft>
                <a:spcPts val="600"/>
              </a:spcAft>
              <a:defRPr/>
            </a:pPr>
            <a:r>
              <a:rPr lang="en-US" sz="1600" dirty="0" smtClean="0">
                <a:solidFill>
                  <a:schemeClr val="tx1">
                    <a:lumMod val="50000"/>
                    <a:lumOff val="50000"/>
                  </a:schemeClr>
                </a:solidFill>
                <a:latin typeface="Univers" pitchFamily="34" charset="0"/>
              </a:rPr>
              <a:t>A fee charged by a lender to review and render a decision on </a:t>
            </a:r>
            <a:r>
              <a:rPr lang="en-US" sz="1600" dirty="0">
                <a:solidFill>
                  <a:schemeClr val="tx1">
                    <a:lumMod val="50000"/>
                    <a:lumOff val="50000"/>
                  </a:schemeClr>
                </a:solidFill>
                <a:latin typeface="Univers" pitchFamily="34" charset="0"/>
              </a:rPr>
              <a:t>a</a:t>
            </a:r>
            <a:r>
              <a:rPr lang="en-US" sz="1600" dirty="0" smtClean="0">
                <a:solidFill>
                  <a:schemeClr val="tx1">
                    <a:lumMod val="50000"/>
                    <a:lumOff val="50000"/>
                  </a:schemeClr>
                </a:solidFill>
                <a:latin typeface="Univers" pitchFamily="34" charset="0"/>
              </a:rPr>
              <a:t> loan application.</a:t>
            </a:r>
          </a:p>
          <a:p>
            <a:pPr>
              <a:lnSpc>
                <a:spcPct val="80000"/>
              </a:lnSpc>
              <a:defRPr/>
            </a:pPr>
            <a:endParaRPr lang="en-US" sz="1600" u="sng" dirty="0" smtClean="0">
              <a:solidFill>
                <a:schemeClr val="tx1">
                  <a:lumMod val="50000"/>
                  <a:lumOff val="50000"/>
                </a:schemeClr>
              </a:solidFill>
              <a:latin typeface="Univers" pitchFamily="34" charset="0"/>
            </a:endParaRPr>
          </a:p>
          <a:p>
            <a:pPr>
              <a:lnSpc>
                <a:spcPct val="80000"/>
              </a:lnSpc>
              <a:defRPr/>
            </a:pPr>
            <a:r>
              <a:rPr lang="en-US" sz="1600" u="sng" dirty="0" smtClean="0">
                <a:solidFill>
                  <a:schemeClr val="tx1">
                    <a:lumMod val="50000"/>
                    <a:lumOff val="50000"/>
                  </a:schemeClr>
                </a:solidFill>
                <a:latin typeface="Univers" pitchFamily="34" charset="0"/>
              </a:rPr>
              <a:t>Appraisal Fee:</a:t>
            </a:r>
          </a:p>
          <a:p>
            <a:pPr>
              <a:defRPr/>
            </a:pPr>
            <a:r>
              <a:rPr lang="en-US" sz="1600" dirty="0" smtClean="0">
                <a:solidFill>
                  <a:schemeClr val="tx1">
                    <a:lumMod val="50000"/>
                    <a:lumOff val="50000"/>
                  </a:schemeClr>
                </a:solidFill>
                <a:latin typeface="Univers" pitchFamily="34" charset="0"/>
              </a:rPr>
              <a:t>An appraisal fee is charged by a licensed  appraiser to determine property value. It is a comparative analysis of properties that have sold within the last six months.</a:t>
            </a:r>
          </a:p>
          <a:p>
            <a:endParaRPr lang="en-US" sz="1900" dirty="0" smtClean="0">
              <a:solidFill>
                <a:schemeClr val="tx1">
                  <a:lumMod val="50000"/>
                  <a:lumOff val="50000"/>
                </a:schemeClr>
              </a:solidFill>
              <a:latin typeface="Univers" pitchFamily="34" charset="0"/>
            </a:endParaRPr>
          </a:p>
          <a:p>
            <a:pPr>
              <a:lnSpc>
                <a:spcPct val="70000"/>
              </a:lnSpc>
              <a:spcBef>
                <a:spcPct val="20000"/>
              </a:spcBef>
              <a:buFont typeface="Wingdings" pitchFamily="2" charset="2"/>
              <a:buChar char="Ø"/>
            </a:pPr>
            <a:endParaRPr lang="en-US" sz="19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5</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Closing Costs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ts val="0"/>
              </a:spcAft>
              <a:defRPr/>
            </a:pPr>
            <a:r>
              <a:rPr lang="en-US" sz="1600" u="sng" dirty="0" smtClean="0">
                <a:solidFill>
                  <a:schemeClr val="tx1">
                    <a:lumMod val="50000"/>
                    <a:lumOff val="50000"/>
                  </a:schemeClr>
                </a:solidFill>
                <a:latin typeface="Univers" pitchFamily="34" charset="0"/>
              </a:rPr>
              <a:t>Credit Report Fee:</a:t>
            </a:r>
          </a:p>
          <a:p>
            <a:pPr>
              <a:spcAft>
                <a:spcPts val="0"/>
              </a:spcAft>
              <a:defRPr/>
            </a:pPr>
            <a:r>
              <a:rPr lang="en-US" sz="1600" dirty="0" smtClean="0">
                <a:solidFill>
                  <a:schemeClr val="tx1">
                    <a:lumMod val="50000"/>
                    <a:lumOff val="50000"/>
                  </a:schemeClr>
                </a:solidFill>
                <a:latin typeface="Univers" pitchFamily="34" charset="0"/>
              </a:rPr>
              <a:t>A fee charged by the lender to access the borrower’s credit profile in order to determine credit qualification. The fee is paid to the credit bureaus - </a:t>
            </a:r>
            <a:r>
              <a:rPr lang="en-US" sz="1600" dirty="0" err="1" smtClean="0">
                <a:solidFill>
                  <a:schemeClr val="tx1">
                    <a:lumMod val="50000"/>
                    <a:lumOff val="50000"/>
                  </a:schemeClr>
                </a:solidFill>
                <a:latin typeface="Univers" pitchFamily="34" charset="0"/>
              </a:rPr>
              <a:t>TransUnion</a:t>
            </a:r>
            <a:r>
              <a:rPr lang="en-US" sz="1600" dirty="0" smtClean="0">
                <a:solidFill>
                  <a:schemeClr val="tx1">
                    <a:lumMod val="50000"/>
                    <a:lumOff val="50000"/>
                  </a:schemeClr>
                </a:solidFill>
                <a:latin typeface="Univers" pitchFamily="34" charset="0"/>
              </a:rPr>
              <a:t>, Equifax and Experian. </a:t>
            </a:r>
          </a:p>
          <a:p>
            <a:pPr>
              <a:spcAft>
                <a:spcPts val="0"/>
              </a:spcAft>
              <a:defRPr/>
            </a:pPr>
            <a:endParaRPr lang="en-US" sz="1000" dirty="0" smtClean="0">
              <a:solidFill>
                <a:schemeClr val="tx1">
                  <a:lumMod val="50000"/>
                  <a:lumOff val="50000"/>
                </a:schemeClr>
              </a:solidFill>
              <a:latin typeface="Univers" pitchFamily="34" charset="0"/>
            </a:endParaRPr>
          </a:p>
          <a:p>
            <a:pPr>
              <a:spcAft>
                <a:spcPts val="0"/>
              </a:spcAft>
              <a:defRPr/>
            </a:pPr>
            <a:r>
              <a:rPr lang="en-US" sz="1600" u="sng" dirty="0" smtClean="0">
                <a:solidFill>
                  <a:schemeClr val="tx1">
                    <a:lumMod val="50000"/>
                    <a:lumOff val="50000"/>
                  </a:schemeClr>
                </a:solidFill>
                <a:latin typeface="Univers" pitchFamily="34" charset="0"/>
              </a:rPr>
              <a:t>Tax Service Fee:</a:t>
            </a:r>
          </a:p>
          <a:p>
            <a:pPr>
              <a:spcAft>
                <a:spcPts val="0"/>
              </a:spcAft>
              <a:defRPr/>
            </a:pPr>
            <a:r>
              <a:rPr lang="en-US" sz="1600" dirty="0" smtClean="0">
                <a:solidFill>
                  <a:schemeClr val="tx1">
                    <a:lumMod val="50000"/>
                    <a:lumOff val="50000"/>
                  </a:schemeClr>
                </a:solidFill>
                <a:latin typeface="Univers" pitchFamily="34" charset="0"/>
              </a:rPr>
              <a:t>A fee that is charged for the purpose of setting up and monitoring the borrower’s property tax payment by a third party.</a:t>
            </a:r>
          </a:p>
          <a:p>
            <a:pPr>
              <a:spcAft>
                <a:spcPts val="0"/>
              </a:spcAft>
              <a:defRPr/>
            </a:pPr>
            <a:endParaRPr lang="en-US" sz="1000" dirty="0" smtClean="0">
              <a:solidFill>
                <a:schemeClr val="tx1">
                  <a:lumMod val="50000"/>
                  <a:lumOff val="50000"/>
                </a:schemeClr>
              </a:solidFill>
              <a:latin typeface="Univers" pitchFamily="34" charset="0"/>
            </a:endParaRPr>
          </a:p>
          <a:p>
            <a:pPr>
              <a:spcAft>
                <a:spcPts val="0"/>
              </a:spcAft>
              <a:defRPr/>
            </a:pPr>
            <a:r>
              <a:rPr lang="en-US" sz="1600" u="sng" dirty="0" smtClean="0">
                <a:solidFill>
                  <a:schemeClr val="tx1">
                    <a:lumMod val="50000"/>
                    <a:lumOff val="50000"/>
                  </a:schemeClr>
                </a:solidFill>
                <a:latin typeface="Univers" pitchFamily="34" charset="0"/>
              </a:rPr>
              <a:t>Flood Certification Fee:</a:t>
            </a:r>
          </a:p>
          <a:p>
            <a:pPr>
              <a:spcAft>
                <a:spcPts val="0"/>
              </a:spcAft>
              <a:defRPr/>
            </a:pPr>
            <a:r>
              <a:rPr lang="en-US" sz="1600" dirty="0" smtClean="0">
                <a:solidFill>
                  <a:schemeClr val="tx1">
                    <a:lumMod val="50000"/>
                    <a:lumOff val="50000"/>
                  </a:schemeClr>
                </a:solidFill>
                <a:latin typeface="Univers" pitchFamily="34" charset="0"/>
              </a:rPr>
              <a:t>A fee charged by the lender to determine whether the subject property is in a flood zone (if so, flood insurance is required).</a:t>
            </a:r>
          </a:p>
          <a:p>
            <a:pPr>
              <a:spcAft>
                <a:spcPts val="0"/>
              </a:spcAft>
              <a:defRPr/>
            </a:pPr>
            <a:endParaRPr lang="en-US" sz="1600" dirty="0" smtClean="0">
              <a:solidFill>
                <a:schemeClr val="tx1">
                  <a:lumMod val="50000"/>
                  <a:lumOff val="50000"/>
                </a:schemeClr>
              </a:solidFill>
              <a:latin typeface="Univers" pitchFamily="34" charset="0"/>
            </a:endParaRPr>
          </a:p>
          <a:p>
            <a:pPr>
              <a:spcAft>
                <a:spcPts val="0"/>
              </a:spcAft>
              <a:defRPr/>
            </a:pPr>
            <a:r>
              <a:rPr lang="en-US" sz="1600" u="sng" dirty="0" smtClean="0">
                <a:solidFill>
                  <a:schemeClr val="tx1">
                    <a:lumMod val="50000"/>
                    <a:lumOff val="50000"/>
                  </a:schemeClr>
                </a:solidFill>
                <a:latin typeface="Univers" pitchFamily="34" charset="0"/>
              </a:rPr>
              <a:t>Messenger Fee:</a:t>
            </a:r>
          </a:p>
          <a:p>
            <a:pPr>
              <a:spcAft>
                <a:spcPts val="0"/>
              </a:spcAft>
              <a:defRPr/>
            </a:pPr>
            <a:r>
              <a:rPr lang="en-US" sz="1600" dirty="0" smtClean="0">
                <a:solidFill>
                  <a:schemeClr val="tx1">
                    <a:lumMod val="50000"/>
                    <a:lumOff val="50000"/>
                  </a:schemeClr>
                </a:solidFill>
                <a:latin typeface="Univers" pitchFamily="34" charset="0"/>
              </a:rPr>
              <a:t>A fee charged by the lender to cover any costs related to the delivery of documents to other parties and/or vendors.</a:t>
            </a:r>
          </a:p>
          <a:p>
            <a:endParaRPr lang="en-US" sz="1200" dirty="0" smtClean="0">
              <a:solidFill>
                <a:schemeClr val="tx1">
                  <a:lumMod val="50000"/>
                  <a:lumOff val="50000"/>
                </a:schemeClr>
              </a:solidFill>
              <a:latin typeface="Univers" pitchFamily="34" charset="0"/>
            </a:endParaRPr>
          </a:p>
          <a:p>
            <a:pPr>
              <a:lnSpc>
                <a:spcPct val="70000"/>
              </a:lnSpc>
              <a:spcBef>
                <a:spcPct val="20000"/>
              </a:spcBef>
              <a:buFont typeface="Wingdings" pitchFamily="2" charset="2"/>
              <a:buChar char="Ø"/>
            </a:pPr>
            <a:endParaRPr lang="en-US" sz="12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6</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Closing Costs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ts val="0"/>
              </a:spcAft>
              <a:defRPr/>
            </a:pPr>
            <a:endParaRPr lang="en-US" sz="1600" u="sng" dirty="0" smtClean="0">
              <a:solidFill>
                <a:schemeClr val="tx1">
                  <a:lumMod val="50000"/>
                  <a:lumOff val="50000"/>
                </a:schemeClr>
              </a:solidFill>
              <a:latin typeface="Univers" pitchFamily="34" charset="0"/>
            </a:endParaRPr>
          </a:p>
          <a:p>
            <a:pPr>
              <a:spcAft>
                <a:spcPts val="0"/>
              </a:spcAft>
              <a:defRPr/>
            </a:pPr>
            <a:r>
              <a:rPr lang="en-US" sz="1600" u="sng" dirty="0" smtClean="0">
                <a:solidFill>
                  <a:schemeClr val="tx1">
                    <a:lumMod val="50000"/>
                    <a:lumOff val="50000"/>
                  </a:schemeClr>
                </a:solidFill>
                <a:latin typeface="Univers" pitchFamily="34" charset="0"/>
              </a:rPr>
              <a:t>Settlement Agent/Bank Attorney Fee:</a:t>
            </a:r>
          </a:p>
          <a:p>
            <a:pPr>
              <a:spcAft>
                <a:spcPts val="0"/>
              </a:spcAft>
              <a:defRPr/>
            </a:pPr>
            <a:r>
              <a:rPr lang="en-US" sz="1600" dirty="0" smtClean="0">
                <a:solidFill>
                  <a:schemeClr val="tx1">
                    <a:lumMod val="50000"/>
                    <a:lumOff val="50000"/>
                  </a:schemeClr>
                </a:solidFill>
                <a:latin typeface="Univers" pitchFamily="34" charset="0"/>
              </a:rPr>
              <a:t>Fee charged for the attorney representing the lender at closing.</a:t>
            </a:r>
          </a:p>
          <a:p>
            <a:pPr>
              <a:spcAft>
                <a:spcPts val="0"/>
              </a:spcAft>
              <a:defRPr/>
            </a:pPr>
            <a:endParaRPr lang="en-US" sz="1600" dirty="0" smtClean="0">
              <a:solidFill>
                <a:schemeClr val="tx1">
                  <a:lumMod val="50000"/>
                  <a:lumOff val="50000"/>
                </a:schemeClr>
              </a:solidFill>
              <a:latin typeface="Univers" pitchFamily="34" charset="0"/>
            </a:endParaRPr>
          </a:p>
          <a:p>
            <a:pPr>
              <a:spcAft>
                <a:spcPts val="0"/>
              </a:spcAft>
              <a:defRPr/>
            </a:pPr>
            <a:r>
              <a:rPr lang="en-US" sz="1600" u="sng" dirty="0" smtClean="0">
                <a:solidFill>
                  <a:schemeClr val="tx1">
                    <a:lumMod val="50000"/>
                    <a:lumOff val="50000"/>
                  </a:schemeClr>
                </a:solidFill>
                <a:latin typeface="Univers" pitchFamily="34" charset="0"/>
              </a:rPr>
              <a:t>Title Search:</a:t>
            </a:r>
          </a:p>
          <a:p>
            <a:pPr>
              <a:spcAft>
                <a:spcPts val="0"/>
              </a:spcAft>
              <a:defRPr/>
            </a:pPr>
            <a:r>
              <a:rPr lang="en-US" sz="1600" dirty="0" smtClean="0">
                <a:solidFill>
                  <a:schemeClr val="tx1">
                    <a:lumMod val="50000"/>
                    <a:lumOff val="50000"/>
                  </a:schemeClr>
                </a:solidFill>
                <a:latin typeface="Univers" pitchFamily="34" charset="0"/>
              </a:rPr>
              <a:t>In purchase transactions involving ‘real property’, the buyer needs to be certain that the seller owns the property and has the legal right to transfer ownership. A title search is used to research the ownership history of the property. </a:t>
            </a:r>
          </a:p>
          <a:p>
            <a:pPr>
              <a:spcAft>
                <a:spcPts val="0"/>
              </a:spcAft>
              <a:defRPr/>
            </a:pPr>
            <a:endParaRPr lang="en-US" sz="1600" dirty="0" smtClean="0">
              <a:solidFill>
                <a:schemeClr val="tx1">
                  <a:lumMod val="50000"/>
                  <a:lumOff val="50000"/>
                </a:schemeClr>
              </a:solidFill>
              <a:latin typeface="Univers" pitchFamily="34" charset="0"/>
            </a:endParaRPr>
          </a:p>
          <a:p>
            <a:pPr>
              <a:spcAft>
                <a:spcPts val="0"/>
              </a:spcAft>
              <a:defRPr/>
            </a:pPr>
            <a:r>
              <a:rPr lang="en-US" sz="1600" u="sng" dirty="0" smtClean="0">
                <a:solidFill>
                  <a:schemeClr val="tx1">
                    <a:lumMod val="50000"/>
                    <a:lumOff val="50000"/>
                  </a:schemeClr>
                </a:solidFill>
                <a:latin typeface="Univers" pitchFamily="34" charset="0"/>
              </a:rPr>
              <a:t>Lien Search:</a:t>
            </a:r>
          </a:p>
          <a:p>
            <a:pPr>
              <a:spcAft>
                <a:spcPts val="0"/>
              </a:spcAft>
              <a:defRPr/>
            </a:pPr>
            <a:r>
              <a:rPr lang="en-US" sz="1600" dirty="0" smtClean="0">
                <a:solidFill>
                  <a:schemeClr val="tx1">
                    <a:lumMod val="50000"/>
                    <a:lumOff val="50000"/>
                  </a:schemeClr>
                </a:solidFill>
                <a:latin typeface="Univers" pitchFamily="34" charset="0"/>
              </a:rPr>
              <a:t>Similar to title search, but required for a co-op (not real property) transaction.  Only a search of any outstanding liens is required. Inexpensive compared to title search and insurance.</a:t>
            </a:r>
          </a:p>
          <a:p>
            <a:pPr>
              <a:spcAft>
                <a:spcPts val="0"/>
              </a:spcAft>
            </a:pPr>
            <a:endParaRPr lang="en-US" sz="1600" dirty="0" smtClean="0">
              <a:solidFill>
                <a:schemeClr val="tx1">
                  <a:lumMod val="50000"/>
                  <a:lumOff val="50000"/>
                </a:schemeClr>
              </a:solidFill>
              <a:latin typeface="Univers" pitchFamily="34" charset="0"/>
            </a:endParaRPr>
          </a:p>
          <a:p>
            <a:pPr>
              <a:lnSpc>
                <a:spcPct val="70000"/>
              </a:lnSpc>
              <a:spcBef>
                <a:spcPct val="20000"/>
              </a:spcBef>
              <a:spcAft>
                <a:spcPts val="0"/>
              </a:spcAft>
              <a:buFont typeface="Wingdings" pitchFamily="2" charset="2"/>
              <a:buChar char="Ø"/>
            </a:pPr>
            <a:endParaRPr lang="en-US" sz="16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7</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Closing Costs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solidFill>
                  <a:schemeClr val="tx1">
                    <a:lumMod val="50000"/>
                    <a:lumOff val="50000"/>
                  </a:schemeClr>
                </a:solidFill>
                <a:latin typeface="Univers" pitchFamily="34" charset="0"/>
              </a:rPr>
              <a:t>Title Insurance (Required for ‘Real Property’):</a:t>
            </a:r>
          </a:p>
          <a:p>
            <a:pPr>
              <a:defRPr/>
            </a:pPr>
            <a:r>
              <a:rPr lang="en-US" dirty="0" smtClean="0">
                <a:solidFill>
                  <a:schemeClr val="tx1">
                    <a:lumMod val="50000"/>
                    <a:lumOff val="50000"/>
                  </a:schemeClr>
                </a:solidFill>
                <a:latin typeface="Univers" pitchFamily="34" charset="0"/>
              </a:rPr>
              <a:t>Insurance to protect all parties against loss in the event of a property dispute. </a:t>
            </a:r>
          </a:p>
          <a:p>
            <a:pPr>
              <a:defRPr/>
            </a:pPr>
            <a:endParaRPr lang="en-US" sz="1000" dirty="0" smtClean="0">
              <a:solidFill>
                <a:schemeClr val="tx1">
                  <a:lumMod val="50000"/>
                  <a:lumOff val="50000"/>
                </a:schemeClr>
              </a:solidFill>
              <a:latin typeface="Univers" pitchFamily="34" charset="0"/>
            </a:endParaRPr>
          </a:p>
          <a:p>
            <a:pPr lvl="1">
              <a:buFont typeface="Wingdings" pitchFamily="2" charset="2"/>
              <a:buChar char="Ø"/>
              <a:defRPr/>
            </a:pPr>
            <a:r>
              <a:rPr lang="en-US" dirty="0" smtClean="0">
                <a:solidFill>
                  <a:schemeClr val="tx1">
                    <a:lumMod val="50000"/>
                    <a:lumOff val="50000"/>
                  </a:schemeClr>
                </a:solidFill>
                <a:latin typeface="Univers" pitchFamily="34" charset="0"/>
              </a:rPr>
              <a:t>Owners Coverage – Optional but necessary.  An insurance policy for the buyer that insures the property’s full purchase price. The insurance premium is paid at settlement and coverage is in effect for the life of the property ownership.  The cost is based on the purchase price of the home.</a:t>
            </a:r>
          </a:p>
          <a:p>
            <a:pPr lvl="1">
              <a:buFont typeface="Wingdings" pitchFamily="2" charset="2"/>
              <a:buChar char="Ø"/>
              <a:defRPr/>
            </a:pPr>
            <a:endParaRPr lang="en-US" sz="1000" dirty="0" smtClean="0">
              <a:solidFill>
                <a:schemeClr val="tx1">
                  <a:lumMod val="50000"/>
                  <a:lumOff val="50000"/>
                </a:schemeClr>
              </a:solidFill>
              <a:latin typeface="Univers" pitchFamily="34" charset="0"/>
            </a:endParaRPr>
          </a:p>
          <a:p>
            <a:pPr lvl="1">
              <a:buFont typeface="Wingdings" pitchFamily="2" charset="2"/>
              <a:buChar char="Ø"/>
              <a:defRPr/>
            </a:pPr>
            <a:r>
              <a:rPr lang="en-US" dirty="0" smtClean="0">
                <a:solidFill>
                  <a:schemeClr val="tx1">
                    <a:lumMod val="50000"/>
                    <a:lumOff val="50000"/>
                  </a:schemeClr>
                </a:solidFill>
                <a:latin typeface="Univers" pitchFamily="34" charset="0"/>
              </a:rPr>
              <a:t>Lenders Coverage – Required.  A title insurance policy for the lender that insures the amount of the loan. The insurance premium is paid at settlement and coverage is in effect for the life of the property ownership.  The cost is based on the loan amount.</a:t>
            </a:r>
            <a:endParaRPr lang="en-US"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8</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Closing Costs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u="sng" dirty="0" smtClean="0">
                <a:solidFill>
                  <a:schemeClr val="tx1">
                    <a:lumMod val="50000"/>
                    <a:lumOff val="50000"/>
                  </a:schemeClr>
                </a:solidFill>
                <a:latin typeface="Univers" pitchFamily="34" charset="0"/>
              </a:rPr>
              <a:t>Government Recording Fees:</a:t>
            </a:r>
          </a:p>
          <a:p>
            <a:r>
              <a:rPr lang="en-US" sz="1600" dirty="0" smtClean="0">
                <a:solidFill>
                  <a:schemeClr val="tx1">
                    <a:lumMod val="50000"/>
                    <a:lumOff val="50000"/>
                  </a:schemeClr>
                </a:solidFill>
                <a:latin typeface="Univers" pitchFamily="34" charset="0"/>
              </a:rPr>
              <a:t>Fees paid to a municipality to cover the costs of recording legal documents.</a:t>
            </a:r>
          </a:p>
          <a:p>
            <a:endParaRPr lang="en-US" sz="1600" dirty="0" smtClean="0">
              <a:solidFill>
                <a:schemeClr val="tx1">
                  <a:lumMod val="50000"/>
                  <a:lumOff val="50000"/>
                </a:schemeClr>
              </a:solidFill>
              <a:latin typeface="Univers" pitchFamily="34" charset="0"/>
            </a:endParaRPr>
          </a:p>
          <a:p>
            <a:r>
              <a:rPr lang="en-US" sz="1600" u="sng" dirty="0" smtClean="0">
                <a:solidFill>
                  <a:schemeClr val="tx1">
                    <a:lumMod val="50000"/>
                    <a:lumOff val="50000"/>
                  </a:schemeClr>
                </a:solidFill>
                <a:latin typeface="Univers" pitchFamily="34" charset="0"/>
              </a:rPr>
              <a:t>Mortgage Tax:</a:t>
            </a:r>
          </a:p>
          <a:p>
            <a:r>
              <a:rPr lang="en-US" sz="1600" dirty="0" smtClean="0">
                <a:solidFill>
                  <a:schemeClr val="tx1">
                    <a:lumMod val="50000"/>
                    <a:lumOff val="50000"/>
                  </a:schemeClr>
                </a:solidFill>
                <a:latin typeface="Univers" pitchFamily="34" charset="0"/>
              </a:rPr>
              <a:t>A fee that is charged by a state or local municipality based on the principal amount of the loan.</a:t>
            </a:r>
          </a:p>
          <a:p>
            <a:pPr lvl="1">
              <a:buFont typeface="Wingdings" pitchFamily="2" charset="2"/>
              <a:buChar char="Ø"/>
            </a:pPr>
            <a:r>
              <a:rPr lang="en-US" sz="1600" dirty="0">
                <a:solidFill>
                  <a:schemeClr val="tx1">
                    <a:lumMod val="50000"/>
                    <a:lumOff val="50000"/>
                  </a:schemeClr>
                </a:solidFill>
                <a:latin typeface="Univers" pitchFamily="34" charset="0"/>
              </a:rPr>
              <a:t>New York mortgage tax varies on a county basis and ranges between 1 – 2% of the loan amount.</a:t>
            </a:r>
          </a:p>
          <a:p>
            <a:pPr lvl="1">
              <a:buFont typeface="Wingdings" pitchFamily="2" charset="2"/>
              <a:buChar char="Ø"/>
            </a:pPr>
            <a:r>
              <a:rPr lang="en-US" sz="1600" dirty="0" smtClean="0">
                <a:solidFill>
                  <a:schemeClr val="tx1">
                    <a:lumMod val="50000"/>
                    <a:lumOff val="50000"/>
                  </a:schemeClr>
                </a:solidFill>
                <a:latin typeface="Univers" pitchFamily="34" charset="0"/>
              </a:rPr>
              <a:t>There is no mortgage </a:t>
            </a:r>
            <a:r>
              <a:rPr lang="en-US" sz="1600" dirty="0">
                <a:solidFill>
                  <a:schemeClr val="tx1">
                    <a:lumMod val="50000"/>
                    <a:lumOff val="50000"/>
                  </a:schemeClr>
                </a:solidFill>
                <a:latin typeface="Univers" pitchFamily="34" charset="0"/>
              </a:rPr>
              <a:t>t</a:t>
            </a:r>
            <a:r>
              <a:rPr lang="en-US" sz="1600" dirty="0" smtClean="0">
                <a:solidFill>
                  <a:schemeClr val="tx1">
                    <a:lumMod val="50000"/>
                    <a:lumOff val="50000"/>
                  </a:schemeClr>
                </a:solidFill>
                <a:latin typeface="Univers" pitchFamily="34" charset="0"/>
              </a:rPr>
              <a:t>ax in New Jersey.</a:t>
            </a:r>
          </a:p>
          <a:p>
            <a:pPr lvl="1">
              <a:buFont typeface="Wingdings" pitchFamily="2" charset="2"/>
              <a:buChar char="Ø"/>
            </a:pPr>
            <a:r>
              <a:rPr lang="en-US" sz="1600" dirty="0" smtClean="0">
                <a:solidFill>
                  <a:schemeClr val="tx1">
                    <a:lumMod val="50000"/>
                    <a:lumOff val="50000"/>
                  </a:schemeClr>
                </a:solidFill>
                <a:latin typeface="Univers" pitchFamily="34" charset="0"/>
              </a:rPr>
              <a:t>There is no mortgage tax on a </a:t>
            </a:r>
            <a:r>
              <a:rPr lang="en-US" sz="1600" dirty="0">
                <a:solidFill>
                  <a:schemeClr val="tx1">
                    <a:lumMod val="50000"/>
                    <a:lumOff val="50000"/>
                  </a:schemeClr>
                </a:solidFill>
                <a:latin typeface="Univers" pitchFamily="34" charset="0"/>
              </a:rPr>
              <a:t>c</a:t>
            </a:r>
            <a:r>
              <a:rPr lang="en-US" sz="1600" dirty="0" smtClean="0">
                <a:solidFill>
                  <a:schemeClr val="tx1">
                    <a:lumMod val="50000"/>
                    <a:lumOff val="50000"/>
                  </a:schemeClr>
                </a:solidFill>
                <a:latin typeface="Univers" pitchFamily="34" charset="0"/>
              </a:rPr>
              <a:t>o-op apartment.</a:t>
            </a:r>
          </a:p>
          <a:p>
            <a:pPr lvl="1">
              <a:buFont typeface="Wingdings" pitchFamily="2" charset="2"/>
              <a:buChar char="Ø"/>
            </a:pPr>
            <a:endParaRPr lang="en-US" sz="1600" dirty="0" smtClean="0">
              <a:solidFill>
                <a:schemeClr val="tx1">
                  <a:lumMod val="50000"/>
                  <a:lumOff val="50000"/>
                </a:schemeClr>
              </a:solidFill>
              <a:latin typeface="Univers" pitchFamily="34" charset="0"/>
            </a:endParaRPr>
          </a:p>
          <a:p>
            <a:r>
              <a:rPr lang="en-US" sz="1600" u="sng" dirty="0" smtClean="0">
                <a:solidFill>
                  <a:schemeClr val="tx1">
                    <a:lumMod val="50000"/>
                    <a:lumOff val="50000"/>
                  </a:schemeClr>
                </a:solidFill>
                <a:latin typeface="Univers" pitchFamily="34" charset="0"/>
              </a:rPr>
              <a:t>Escrows:</a:t>
            </a:r>
          </a:p>
          <a:p>
            <a:r>
              <a:rPr lang="en-US" sz="1600" dirty="0" smtClean="0">
                <a:solidFill>
                  <a:schemeClr val="tx1">
                    <a:lumMod val="50000"/>
                    <a:lumOff val="50000"/>
                  </a:schemeClr>
                </a:solidFill>
                <a:latin typeface="Univers" pitchFamily="34" charset="0"/>
              </a:rPr>
              <a:t>The lender establishes an escrow account to pay yearly property taxes and insurance.  The amount set aside at closing is determined by when and how often the payment(s) is due.</a:t>
            </a:r>
            <a:endParaRPr lang="en-US" sz="16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9</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Closing Costs</a:t>
            </a:r>
            <a:endParaRPr lang="en-US" sz="2700" b="1" dirty="0">
              <a:solidFill>
                <a:schemeClr val="bg1"/>
              </a:solidFill>
            </a:endParaRPr>
          </a:p>
        </p:txBody>
      </p:sp>
      <p:sp>
        <p:nvSpPr>
          <p:cNvPr id="4102" name="Rectangle 7"/>
          <p:cNvSpPr>
            <a:spLocks noChangeArrowheads="1"/>
          </p:cNvSpPr>
          <p:nvPr/>
        </p:nvSpPr>
        <p:spPr bwMode="auto">
          <a:xfrm>
            <a:off x="533400" y="1109709"/>
            <a:ext cx="8305800"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1600" u="sng" dirty="0" smtClean="0">
                <a:solidFill>
                  <a:schemeClr val="tx1">
                    <a:lumMod val="50000"/>
                    <a:lumOff val="50000"/>
                  </a:schemeClr>
                </a:solidFill>
                <a:latin typeface="Univers" pitchFamily="34" charset="0"/>
              </a:rPr>
              <a:t>Daily Interest/Per Diem Interest:</a:t>
            </a:r>
          </a:p>
          <a:p>
            <a:pPr>
              <a:defRPr/>
            </a:pPr>
            <a:r>
              <a:rPr lang="en-US" sz="1600" dirty="0" smtClean="0">
                <a:solidFill>
                  <a:schemeClr val="tx1">
                    <a:lumMod val="50000"/>
                    <a:lumOff val="50000"/>
                  </a:schemeClr>
                </a:solidFill>
                <a:latin typeface="Univers" pitchFamily="34" charset="0"/>
              </a:rPr>
              <a:t>A daily interest charge paid at closing based on the day of the month closing occurs.</a:t>
            </a:r>
          </a:p>
          <a:p>
            <a:pPr>
              <a:defRPr/>
            </a:pPr>
            <a:endParaRPr lang="en-US" sz="1600" dirty="0" smtClean="0">
              <a:solidFill>
                <a:schemeClr val="tx1">
                  <a:lumMod val="50000"/>
                  <a:lumOff val="50000"/>
                </a:schemeClr>
              </a:solidFill>
              <a:latin typeface="Univers" pitchFamily="34" charset="0"/>
            </a:endParaRPr>
          </a:p>
          <a:p>
            <a:pPr>
              <a:defRPr/>
            </a:pPr>
            <a:r>
              <a:rPr lang="en-US" sz="1600" i="1" dirty="0" smtClean="0">
                <a:solidFill>
                  <a:schemeClr val="tx1">
                    <a:lumMod val="50000"/>
                    <a:lumOff val="50000"/>
                  </a:schemeClr>
                </a:solidFill>
                <a:latin typeface="Univers" pitchFamily="34" charset="0"/>
              </a:rPr>
              <a:t>The following costs are not bank related charges but are costs ‘outside’ the closing:</a:t>
            </a:r>
          </a:p>
          <a:p>
            <a:pPr>
              <a:defRPr/>
            </a:pPr>
            <a:endParaRPr lang="en-US" sz="1600" dirty="0" smtClean="0">
              <a:solidFill>
                <a:schemeClr val="tx1">
                  <a:lumMod val="50000"/>
                  <a:lumOff val="50000"/>
                </a:schemeClr>
              </a:solidFill>
              <a:latin typeface="Univers" pitchFamily="34" charset="0"/>
            </a:endParaRPr>
          </a:p>
          <a:p>
            <a:pPr>
              <a:defRPr/>
            </a:pPr>
            <a:r>
              <a:rPr lang="en-US" sz="1600" u="sng" dirty="0" smtClean="0">
                <a:solidFill>
                  <a:schemeClr val="tx1">
                    <a:lumMod val="50000"/>
                    <a:lumOff val="50000"/>
                  </a:schemeClr>
                </a:solidFill>
                <a:latin typeface="Univers" pitchFamily="34" charset="0"/>
              </a:rPr>
              <a:t>Attorney Fee:</a:t>
            </a:r>
          </a:p>
          <a:p>
            <a:pPr>
              <a:defRPr/>
            </a:pPr>
            <a:r>
              <a:rPr lang="en-US" sz="1600" dirty="0" smtClean="0">
                <a:solidFill>
                  <a:schemeClr val="tx1">
                    <a:lumMod val="50000"/>
                    <a:lumOff val="50000"/>
                  </a:schemeClr>
                </a:solidFill>
                <a:latin typeface="Univers" pitchFamily="34" charset="0"/>
              </a:rPr>
              <a:t>Fee paid to your attorney to represent you at the closing.</a:t>
            </a:r>
          </a:p>
          <a:p>
            <a:pPr>
              <a:defRPr/>
            </a:pPr>
            <a:endParaRPr lang="en-US" sz="1600" dirty="0" smtClean="0">
              <a:solidFill>
                <a:schemeClr val="tx1">
                  <a:lumMod val="50000"/>
                  <a:lumOff val="50000"/>
                </a:schemeClr>
              </a:solidFill>
              <a:latin typeface="Univers" pitchFamily="34" charset="0"/>
            </a:endParaRPr>
          </a:p>
          <a:p>
            <a:pPr>
              <a:defRPr/>
            </a:pPr>
            <a:r>
              <a:rPr lang="en-US" sz="1600" u="sng" dirty="0" smtClean="0">
                <a:solidFill>
                  <a:schemeClr val="tx1">
                    <a:lumMod val="50000"/>
                    <a:lumOff val="50000"/>
                  </a:schemeClr>
                </a:solidFill>
                <a:latin typeface="Univers" pitchFamily="34" charset="0"/>
              </a:rPr>
              <a:t>Transfer Taxes:</a:t>
            </a:r>
          </a:p>
          <a:p>
            <a:pPr>
              <a:defRPr/>
            </a:pPr>
            <a:r>
              <a:rPr lang="en-US" sz="1600" dirty="0" smtClean="0">
                <a:solidFill>
                  <a:schemeClr val="tx1">
                    <a:lumMod val="50000"/>
                    <a:lumOff val="50000"/>
                  </a:schemeClr>
                </a:solidFill>
                <a:latin typeface="Univers" pitchFamily="34" charset="0"/>
              </a:rPr>
              <a:t>Fee paid to the state/local government to cover the cost of transferring ownership.  Typically paid by the seller unless new construction (read your contract!).  </a:t>
            </a:r>
          </a:p>
          <a:p>
            <a:pPr>
              <a:defRPr/>
            </a:pPr>
            <a:endParaRPr lang="en-US" sz="1600" dirty="0" smtClean="0">
              <a:solidFill>
                <a:schemeClr val="tx1">
                  <a:lumMod val="50000"/>
                  <a:lumOff val="50000"/>
                </a:schemeClr>
              </a:solidFill>
              <a:effectLst>
                <a:outerShdw blurRad="38100" dist="38100" dir="2700000" algn="tl">
                  <a:srgbClr val="000000"/>
                </a:outerShdw>
              </a:effectLst>
              <a:latin typeface="Univers" pitchFamily="34" charset="0"/>
            </a:endParaRPr>
          </a:p>
          <a:p>
            <a:pPr>
              <a:defRPr/>
            </a:pPr>
            <a:r>
              <a:rPr lang="en-US" sz="1600" u="sng" dirty="0" smtClean="0">
                <a:solidFill>
                  <a:schemeClr val="tx1">
                    <a:lumMod val="50000"/>
                    <a:lumOff val="50000"/>
                  </a:schemeClr>
                </a:solidFill>
                <a:latin typeface="Univers" pitchFamily="34" charset="0"/>
              </a:rPr>
              <a:t>Home Inspection:</a:t>
            </a:r>
          </a:p>
          <a:p>
            <a:pPr>
              <a:defRPr/>
            </a:pPr>
            <a:r>
              <a:rPr lang="en-US" sz="1600" dirty="0" smtClean="0">
                <a:solidFill>
                  <a:schemeClr val="tx1">
                    <a:lumMod val="50000"/>
                    <a:lumOff val="50000"/>
                  </a:schemeClr>
                </a:solidFill>
                <a:latin typeface="Univers" pitchFamily="34" charset="0"/>
              </a:rPr>
              <a:t>Typically done by an engineer to inspect structural and systems-related items.</a:t>
            </a:r>
            <a:endParaRPr lang="en-US" sz="1600" dirty="0">
              <a:solidFill>
                <a:schemeClr val="tx1">
                  <a:lumMod val="50000"/>
                  <a:lumOff val="50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NYU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1368</Words>
  <Application>Microsoft Office PowerPoint</Application>
  <PresentationFormat>On-screen Show (16:9)</PresentationFormat>
  <Paragraphs>179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ＭＳ Ｐゴシック</vt:lpstr>
      <vt:lpstr>Arial</vt:lpstr>
      <vt:lpstr>Calibri</vt:lpstr>
      <vt:lpstr>Courier New</vt:lpstr>
      <vt:lpstr>Univers</vt:lpstr>
      <vt:lpstr>Wingdings</vt:lpstr>
      <vt:lpstr>NYU Master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Gaston Giraldo</dc:creator>
  <cp:lastModifiedBy>Chip Allen</cp:lastModifiedBy>
  <cp:revision>146</cp:revision>
  <dcterms:created xsi:type="dcterms:W3CDTF">2014-09-02T00:05:25Z</dcterms:created>
  <dcterms:modified xsi:type="dcterms:W3CDTF">2019-03-26T19:34:37Z</dcterms:modified>
</cp:coreProperties>
</file>