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86" r:id="rId6"/>
    <p:sldId id="267" r:id="rId7"/>
    <p:sldId id="268" r:id="rId8"/>
    <p:sldId id="261" r:id="rId9"/>
    <p:sldId id="262" r:id="rId10"/>
    <p:sldId id="287" r:id="rId11"/>
    <p:sldId id="264" r:id="rId12"/>
    <p:sldId id="266" r:id="rId13"/>
    <p:sldId id="283" r:id="rId14"/>
    <p:sldId id="279" r:id="rId15"/>
    <p:sldId id="280" r:id="rId16"/>
  </p:sldIdLst>
  <p:sldSz cx="9144000" cy="6858000" type="screen4x3"/>
  <p:notesSz cx="7045325" cy="9345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showGuides="1">
      <p:cViewPr varScale="1">
        <p:scale>
          <a:sx n="129" d="100"/>
          <a:sy n="129" d="100"/>
        </p:scale>
        <p:origin x="126" y="4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52974" cy="467781"/>
          </a:xfrm>
          <a:prstGeom prst="rect">
            <a:avLst/>
          </a:prstGeom>
          <a:noFill/>
          <a:ln w="9525">
            <a:noFill/>
            <a:miter lim="800000"/>
            <a:headEnd/>
            <a:tailEnd/>
          </a:ln>
          <a:effectLst/>
        </p:spPr>
        <p:txBody>
          <a:bodyPr vert="horz" wrap="square" lIns="95034" tIns="47517" rIns="95034" bIns="47517" numCol="1" anchor="t" anchorCtr="0" compatLnSpc="1">
            <a:prstTxWarp prst="textNoShape">
              <a:avLst/>
            </a:prstTxWarp>
          </a:bodyPr>
          <a:lstStyle>
            <a:lvl1pPr>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990721" y="0"/>
            <a:ext cx="3052974" cy="467781"/>
          </a:xfrm>
          <a:prstGeom prst="rect">
            <a:avLst/>
          </a:prstGeom>
          <a:noFill/>
          <a:ln w="9525">
            <a:noFill/>
            <a:miter lim="800000"/>
            <a:headEnd/>
            <a:tailEnd/>
          </a:ln>
          <a:effectLst/>
        </p:spPr>
        <p:txBody>
          <a:bodyPr vert="horz" wrap="square" lIns="95034" tIns="47517" rIns="95034" bIns="47517" numCol="1" anchor="t" anchorCtr="0" compatLnSpc="1">
            <a:prstTxWarp prst="textNoShape">
              <a:avLst/>
            </a:prstTxWarp>
          </a:bodyPr>
          <a:lstStyle>
            <a:lvl1pPr algn="r">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876168"/>
            <a:ext cx="3052974" cy="467781"/>
          </a:xfrm>
          <a:prstGeom prst="rect">
            <a:avLst/>
          </a:prstGeom>
          <a:noFill/>
          <a:ln w="9525">
            <a:noFill/>
            <a:miter lim="800000"/>
            <a:headEnd/>
            <a:tailEnd/>
          </a:ln>
          <a:effectLst/>
        </p:spPr>
        <p:txBody>
          <a:bodyPr vert="horz" wrap="square" lIns="95034" tIns="47517" rIns="95034" bIns="47517" numCol="1" anchor="b" anchorCtr="0" compatLnSpc="1">
            <a:prstTxWarp prst="textNoShape">
              <a:avLst/>
            </a:prstTxWarp>
          </a:bodyPr>
          <a:lstStyle>
            <a:lvl1pPr>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990721" y="8876168"/>
            <a:ext cx="3052974" cy="467781"/>
          </a:xfrm>
          <a:prstGeom prst="rect">
            <a:avLst/>
          </a:prstGeom>
          <a:noFill/>
          <a:ln w="9525">
            <a:noFill/>
            <a:miter lim="800000"/>
            <a:headEnd/>
            <a:tailEnd/>
          </a:ln>
          <a:effectLst/>
        </p:spPr>
        <p:txBody>
          <a:bodyPr vert="horz" wrap="square" lIns="95034" tIns="47517" rIns="95034" bIns="47517" numCol="1" anchor="b" anchorCtr="0" compatLnSpc="1">
            <a:prstTxWarp prst="textNoShape">
              <a:avLst/>
            </a:prstTxWarp>
          </a:bodyPr>
          <a:lstStyle>
            <a:lvl1pPr algn="r">
              <a:defRPr sz="1200"/>
            </a:lvl1pPr>
          </a:lstStyle>
          <a:p>
            <a:fld id="{080B93B5-4BDB-41D4-B12C-F2AABBD00C61}" type="slidenum">
              <a:rPr lang="en-US"/>
              <a:pPr/>
              <a:t>‹#›</a:t>
            </a:fld>
            <a:endParaRPr lang="en-US"/>
          </a:p>
        </p:txBody>
      </p:sp>
    </p:spTree>
    <p:extLst>
      <p:ext uri="{BB962C8B-B14F-4D97-AF65-F5344CB8AC3E}">
        <p14:creationId xmlns:p14="http://schemas.microsoft.com/office/powerpoint/2010/main" val="3325388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52974" cy="467781"/>
          </a:xfrm>
          <a:prstGeom prst="rect">
            <a:avLst/>
          </a:prstGeom>
          <a:noFill/>
          <a:ln w="9525">
            <a:noFill/>
            <a:miter lim="800000"/>
            <a:headEnd/>
            <a:tailEnd/>
          </a:ln>
          <a:effectLst/>
        </p:spPr>
        <p:txBody>
          <a:bodyPr vert="horz" wrap="square" lIns="95034" tIns="47517" rIns="95034" bIns="47517"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990721" y="0"/>
            <a:ext cx="3052974" cy="467781"/>
          </a:xfrm>
          <a:prstGeom prst="rect">
            <a:avLst/>
          </a:prstGeom>
          <a:noFill/>
          <a:ln w="9525">
            <a:noFill/>
            <a:miter lim="800000"/>
            <a:headEnd/>
            <a:tailEnd/>
          </a:ln>
          <a:effectLst/>
        </p:spPr>
        <p:txBody>
          <a:bodyPr vert="horz" wrap="square" lIns="95034" tIns="47517" rIns="95034" bIns="47517" numCol="1" anchor="t" anchorCtr="0" compatLnSpc="1">
            <a:prstTxWarp prst="textNoShape">
              <a:avLst/>
            </a:prstTxWarp>
          </a:bodyPr>
          <a:lstStyle>
            <a:lvl1pPr algn="r">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87450" y="700088"/>
            <a:ext cx="4672013"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4533" y="4439750"/>
            <a:ext cx="5636260" cy="4205026"/>
          </a:xfrm>
          <a:prstGeom prst="rect">
            <a:avLst/>
          </a:prstGeom>
          <a:noFill/>
          <a:ln w="9525">
            <a:noFill/>
            <a:miter lim="800000"/>
            <a:headEnd/>
            <a:tailEnd/>
          </a:ln>
          <a:effectLst/>
        </p:spPr>
        <p:txBody>
          <a:bodyPr vert="horz" wrap="square" lIns="95034" tIns="47517" rIns="95034" bIns="475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76168"/>
            <a:ext cx="3052974" cy="467781"/>
          </a:xfrm>
          <a:prstGeom prst="rect">
            <a:avLst/>
          </a:prstGeom>
          <a:noFill/>
          <a:ln w="9525">
            <a:noFill/>
            <a:miter lim="800000"/>
            <a:headEnd/>
            <a:tailEnd/>
          </a:ln>
          <a:effectLst/>
        </p:spPr>
        <p:txBody>
          <a:bodyPr vert="horz" wrap="square" lIns="95034" tIns="47517" rIns="95034" bIns="47517"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990721" y="8876168"/>
            <a:ext cx="3052974" cy="467781"/>
          </a:xfrm>
          <a:prstGeom prst="rect">
            <a:avLst/>
          </a:prstGeom>
          <a:noFill/>
          <a:ln w="9525">
            <a:noFill/>
            <a:miter lim="800000"/>
            <a:headEnd/>
            <a:tailEnd/>
          </a:ln>
          <a:effectLst/>
        </p:spPr>
        <p:txBody>
          <a:bodyPr vert="horz" wrap="square" lIns="95034" tIns="47517" rIns="95034" bIns="47517" numCol="1" anchor="b" anchorCtr="0" compatLnSpc="1">
            <a:prstTxWarp prst="textNoShape">
              <a:avLst/>
            </a:prstTxWarp>
          </a:bodyPr>
          <a:lstStyle>
            <a:lvl1pPr algn="r">
              <a:defRPr sz="1200"/>
            </a:lvl1pPr>
          </a:lstStyle>
          <a:p>
            <a:fld id="{85E8A4EF-17E9-4862-8331-EB770D0C3EAD}" type="slidenum">
              <a:rPr lang="en-US"/>
              <a:pPr/>
              <a:t>‹#›</a:t>
            </a:fld>
            <a:endParaRPr lang="en-US"/>
          </a:p>
        </p:txBody>
      </p:sp>
    </p:spTree>
    <p:extLst>
      <p:ext uri="{BB962C8B-B14F-4D97-AF65-F5344CB8AC3E}">
        <p14:creationId xmlns:p14="http://schemas.microsoft.com/office/powerpoint/2010/main" val="2752025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72148" indent="-296980" eaLnBrk="0" hangingPunct="0">
              <a:defRPr>
                <a:solidFill>
                  <a:schemeClr val="tx1"/>
                </a:solidFill>
                <a:latin typeface="Arial" panose="020B0604020202020204" pitchFamily="34" charset="0"/>
              </a:defRPr>
            </a:lvl2pPr>
            <a:lvl3pPr marL="1187920" indent="-237584" eaLnBrk="0" hangingPunct="0">
              <a:defRPr>
                <a:solidFill>
                  <a:schemeClr val="tx1"/>
                </a:solidFill>
                <a:latin typeface="Arial" panose="020B0604020202020204" pitchFamily="34" charset="0"/>
              </a:defRPr>
            </a:lvl3pPr>
            <a:lvl4pPr marL="1663088" indent="-237584" eaLnBrk="0" hangingPunct="0">
              <a:defRPr>
                <a:solidFill>
                  <a:schemeClr val="tx1"/>
                </a:solidFill>
                <a:latin typeface="Arial" panose="020B0604020202020204" pitchFamily="34" charset="0"/>
              </a:defRPr>
            </a:lvl4pPr>
            <a:lvl5pPr marL="2138256" indent="-237584" eaLnBrk="0" hangingPunct="0">
              <a:defRPr>
                <a:solidFill>
                  <a:schemeClr val="tx1"/>
                </a:solidFill>
                <a:latin typeface="Arial" panose="020B0604020202020204" pitchFamily="34" charset="0"/>
              </a:defRPr>
            </a:lvl5pPr>
            <a:lvl6pPr marL="2613424" indent="-237584" eaLnBrk="0" fontAlgn="base" hangingPunct="0">
              <a:spcBef>
                <a:spcPct val="0"/>
              </a:spcBef>
              <a:spcAft>
                <a:spcPct val="0"/>
              </a:spcAft>
              <a:defRPr>
                <a:solidFill>
                  <a:schemeClr val="tx1"/>
                </a:solidFill>
                <a:latin typeface="Arial" panose="020B0604020202020204" pitchFamily="34" charset="0"/>
              </a:defRPr>
            </a:lvl6pPr>
            <a:lvl7pPr marL="3088592" indent="-237584" eaLnBrk="0" fontAlgn="base" hangingPunct="0">
              <a:spcBef>
                <a:spcPct val="0"/>
              </a:spcBef>
              <a:spcAft>
                <a:spcPct val="0"/>
              </a:spcAft>
              <a:defRPr>
                <a:solidFill>
                  <a:schemeClr val="tx1"/>
                </a:solidFill>
                <a:latin typeface="Arial" panose="020B0604020202020204" pitchFamily="34" charset="0"/>
              </a:defRPr>
            </a:lvl7pPr>
            <a:lvl8pPr marL="3563760" indent="-237584" eaLnBrk="0" fontAlgn="base" hangingPunct="0">
              <a:spcBef>
                <a:spcPct val="0"/>
              </a:spcBef>
              <a:spcAft>
                <a:spcPct val="0"/>
              </a:spcAft>
              <a:defRPr>
                <a:solidFill>
                  <a:schemeClr val="tx1"/>
                </a:solidFill>
                <a:latin typeface="Arial" panose="020B0604020202020204" pitchFamily="34" charset="0"/>
              </a:defRPr>
            </a:lvl8pPr>
            <a:lvl9pPr marL="4038928" indent="-237584"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AF66C-4FBA-442B-A1E7-312DEB84A343}" type="slidenum">
              <a:rPr lang="en-US"/>
              <a:pPr eaLnBrk="1" hangingPunct="1"/>
              <a:t>1</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271141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F3CA1EE-24AC-444F-B0D8-20DDE8D447F7}" type="slidenum">
              <a:rPr lang="en-US"/>
              <a:pPr/>
              <a:t>‹#›</a:t>
            </a:fld>
            <a:endParaRPr lang="en-US"/>
          </a:p>
        </p:txBody>
      </p:sp>
    </p:spTree>
    <p:extLst>
      <p:ext uri="{BB962C8B-B14F-4D97-AF65-F5344CB8AC3E}">
        <p14:creationId xmlns:p14="http://schemas.microsoft.com/office/powerpoint/2010/main" val="2312910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7E27A4-7959-43A3-A35A-5B1609B8E5FF}" type="slidenum">
              <a:rPr lang="en-US"/>
              <a:pPr/>
              <a:t>‹#›</a:t>
            </a:fld>
            <a:endParaRPr lang="en-US"/>
          </a:p>
        </p:txBody>
      </p:sp>
    </p:spTree>
    <p:extLst>
      <p:ext uri="{BB962C8B-B14F-4D97-AF65-F5344CB8AC3E}">
        <p14:creationId xmlns:p14="http://schemas.microsoft.com/office/powerpoint/2010/main" val="69994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531178-4D79-48AB-92AF-086BE9A5AA4E}" type="slidenum">
              <a:rPr lang="en-US"/>
              <a:pPr/>
              <a:t>‹#›</a:t>
            </a:fld>
            <a:endParaRPr lang="en-US"/>
          </a:p>
        </p:txBody>
      </p:sp>
    </p:spTree>
    <p:extLst>
      <p:ext uri="{BB962C8B-B14F-4D97-AF65-F5344CB8AC3E}">
        <p14:creationId xmlns:p14="http://schemas.microsoft.com/office/powerpoint/2010/main" val="397859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7738DC-0591-4B83-9426-6F2BDEA2C882}" type="slidenum">
              <a:rPr lang="en-US"/>
              <a:pPr/>
              <a:t>‹#›</a:t>
            </a:fld>
            <a:endParaRPr lang="en-US"/>
          </a:p>
        </p:txBody>
      </p:sp>
    </p:spTree>
    <p:extLst>
      <p:ext uri="{BB962C8B-B14F-4D97-AF65-F5344CB8AC3E}">
        <p14:creationId xmlns:p14="http://schemas.microsoft.com/office/powerpoint/2010/main" val="643271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EE4BFE7-C689-493F-9E8B-495F97846D93}" type="slidenum">
              <a:rPr lang="en-US"/>
              <a:pPr/>
              <a:t>‹#›</a:t>
            </a:fld>
            <a:endParaRPr lang="en-US"/>
          </a:p>
        </p:txBody>
      </p:sp>
    </p:spTree>
    <p:extLst>
      <p:ext uri="{BB962C8B-B14F-4D97-AF65-F5344CB8AC3E}">
        <p14:creationId xmlns:p14="http://schemas.microsoft.com/office/powerpoint/2010/main" val="307104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1E27BA1-A6BB-4408-9ECD-6CE22F7C2D2E}" type="slidenum">
              <a:rPr lang="en-US"/>
              <a:pPr/>
              <a:t>‹#›</a:t>
            </a:fld>
            <a:endParaRPr lang="en-US"/>
          </a:p>
        </p:txBody>
      </p:sp>
    </p:spTree>
    <p:extLst>
      <p:ext uri="{BB962C8B-B14F-4D97-AF65-F5344CB8AC3E}">
        <p14:creationId xmlns:p14="http://schemas.microsoft.com/office/powerpoint/2010/main" val="359473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845CAEC-48A0-4D32-AE9D-EE3BA0403480}" type="slidenum">
              <a:rPr lang="en-US"/>
              <a:pPr/>
              <a:t>‹#›</a:t>
            </a:fld>
            <a:endParaRPr lang="en-US"/>
          </a:p>
        </p:txBody>
      </p:sp>
    </p:spTree>
    <p:extLst>
      <p:ext uri="{BB962C8B-B14F-4D97-AF65-F5344CB8AC3E}">
        <p14:creationId xmlns:p14="http://schemas.microsoft.com/office/powerpoint/2010/main" val="257983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E9D2E23-EE12-4A1A-8F88-BC51A6A9AB44}" type="slidenum">
              <a:rPr lang="en-US"/>
              <a:pPr/>
              <a:t>‹#›</a:t>
            </a:fld>
            <a:endParaRPr lang="en-US"/>
          </a:p>
        </p:txBody>
      </p:sp>
    </p:spTree>
    <p:extLst>
      <p:ext uri="{BB962C8B-B14F-4D97-AF65-F5344CB8AC3E}">
        <p14:creationId xmlns:p14="http://schemas.microsoft.com/office/powerpoint/2010/main" val="253169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B6B6B6-A5B0-47FA-A214-74F6B5237B9A}" type="slidenum">
              <a:rPr lang="en-US"/>
              <a:pPr/>
              <a:t>‹#›</a:t>
            </a:fld>
            <a:endParaRPr lang="en-US"/>
          </a:p>
        </p:txBody>
      </p:sp>
    </p:spTree>
    <p:extLst>
      <p:ext uri="{BB962C8B-B14F-4D97-AF65-F5344CB8AC3E}">
        <p14:creationId xmlns:p14="http://schemas.microsoft.com/office/powerpoint/2010/main" val="167314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E93404F-A371-4B3B-9047-493214E001EC}" type="slidenum">
              <a:rPr lang="en-US"/>
              <a:pPr/>
              <a:t>‹#›</a:t>
            </a:fld>
            <a:endParaRPr lang="en-US"/>
          </a:p>
        </p:txBody>
      </p:sp>
    </p:spTree>
    <p:extLst>
      <p:ext uri="{BB962C8B-B14F-4D97-AF65-F5344CB8AC3E}">
        <p14:creationId xmlns:p14="http://schemas.microsoft.com/office/powerpoint/2010/main" val="232431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D37E348-9378-498D-B7F1-E2090F0A82BA}" type="slidenum">
              <a:rPr lang="en-US"/>
              <a:pPr/>
              <a:t>‹#›</a:t>
            </a:fld>
            <a:endParaRPr lang="en-US"/>
          </a:p>
        </p:txBody>
      </p:sp>
    </p:spTree>
    <p:extLst>
      <p:ext uri="{BB962C8B-B14F-4D97-AF65-F5344CB8AC3E}">
        <p14:creationId xmlns:p14="http://schemas.microsoft.com/office/powerpoint/2010/main" val="2690913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994D11B-406A-4EB8-9BD8-6234A540063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nyufcu.com/s/ahp_011ny_9ECD2E590791C.pdf"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www.nhsnyc.org/homeownership/online-homebuyer-education-course/" TargetMode="External"/><Relationship Id="rId5" Type="http://schemas.openxmlformats.org/officeDocument/2006/relationships/hyperlink" Target="http://www.nhsnyc.org/2017/02/13/first-time-homebuyer-program-homebuyer-education-course/" TargetMode="External"/><Relationship Id="rId4" Type="http://schemas.openxmlformats.org/officeDocument/2006/relationships/hyperlink" Target="https://www.nyufcu.com/s/ahp_011nj_C71C2CB0B63B6.pd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imgres?imgurl=http://careernetwork.msu.edu/wp-content/themes/cspMSU_v4.1/_images/twitter-logo.png&amp;imgrefurl=http://careernetwork.msu.edu/&amp;h=256&amp;w=256&amp;sz=25&amp;tbnid=jbHaGdxU-T5zwM:&amp;tbnh=111&amp;tbnw=111&amp;prev=/images?q=Twitter+logo&amp;hl=en&amp;usg=__Xr4Sn3sEbvoqeJzy6GP8Kc4z85E=&amp;ei=xGDIS6r7N4H88AbAle2IBw&amp;sa=X&amp;oi=image_result&amp;resnum=2&amp;ct=image&amp;ved=0CAoQ9QEwAQ" TargetMode="External"/><Relationship Id="rId7" Type="http://schemas.openxmlformats.org/officeDocument/2006/relationships/hyperlink" Target="http://www.nyufcu.co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www.google.com/imgres?imgurl=http://www.stolaf.edu/services/hr/facebook_logo.png&amp;imgrefurl=http://www.stolaf.edu/services/hr/jobs/&amp;h=311&amp;w=311&amp;sz=54&amp;tbnid=b_65DXkKSdvnIM:&amp;tbnh=117&amp;tbnw=117&amp;prev=/images?q=Facebook+logo&amp;hl=en&amp;usg=__f632bPrtLzGZTzmfHXRKwMqcSk4=&amp;ei=VGDIS46yBcH68Ab2ssiIBw&amp;sa=X&amp;oi=image_result&amp;resnum=4&amp;ct=image&amp;ved=0CAwQ9QEwAw" TargetMode="Externa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495800" y="1821766"/>
            <a:ext cx="4572000" cy="2826434"/>
          </a:xfrm>
          <a:prstGeom prst="rect">
            <a:avLst/>
          </a:prstGeom>
          <a:solidFill>
            <a:srgbClr val="663366"/>
          </a:solidFill>
          <a:ln>
            <a:noFill/>
          </a:ln>
          <a:effectLst>
            <a:outerShdw blurRad="63500" sx="101000" sy="101000" algn="ctr" rotWithShape="0">
              <a:srgbClr val="6A127C">
                <a:alpha val="53333"/>
              </a:srgbClr>
            </a:outerShdw>
          </a:effectLst>
          <a:scene3d>
            <a:camera prst="orthographicFront"/>
            <a:lightRig rig="threePt" dir="t"/>
          </a:scene3d>
          <a:sp3d>
            <a:bevelT w="63500" h="63500"/>
          </a:sp3d>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schemeClr val="bg1"/>
              </a:solidFill>
            </a:endParaRPr>
          </a:p>
          <a:p>
            <a:pPr>
              <a:defRPr/>
            </a:pPr>
            <a:endParaRPr lang="en-US" dirty="0">
              <a:solidFill>
                <a:schemeClr val="bg1"/>
              </a:solidFill>
            </a:endParaRPr>
          </a:p>
          <a:p>
            <a:pPr>
              <a:defRPr/>
            </a:pPr>
            <a:endParaRPr lang="en-US" dirty="0">
              <a:solidFill>
                <a:schemeClr val="bg1"/>
              </a:solidFill>
            </a:endParaRPr>
          </a:p>
          <a:p>
            <a:pPr>
              <a:defRPr/>
            </a:pPr>
            <a:endParaRPr lang="en-US" dirty="0">
              <a:solidFill>
                <a:schemeClr val="bg1"/>
              </a:solidFill>
            </a:endParaRPr>
          </a:p>
          <a:p>
            <a:pPr>
              <a:defRPr/>
            </a:pPr>
            <a:endParaRPr lang="en-US" dirty="0">
              <a:solidFill>
                <a:schemeClr val="bg1"/>
              </a:solidFill>
            </a:endParaRPr>
          </a:p>
        </p:txBody>
      </p:sp>
      <p:sp>
        <p:nvSpPr>
          <p:cNvPr id="2053" name="Text Box 7"/>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8" name="Text Box 10"/>
          <p:cNvSpPr txBox="1">
            <a:spLocks noChangeArrowheads="1"/>
          </p:cNvSpPr>
          <p:nvPr/>
        </p:nvSpPr>
        <p:spPr bwMode="auto">
          <a:xfrm>
            <a:off x="4724400" y="2561089"/>
            <a:ext cx="4191000" cy="1818959"/>
          </a:xfrm>
          <a:prstGeom prst="rect">
            <a:avLst/>
          </a:prstGeom>
          <a:noFill/>
          <a:ln w="9525">
            <a:noFill/>
            <a:miter lim="800000"/>
            <a:headEnd/>
            <a:tailEnd/>
          </a:ln>
          <a:effectLst/>
        </p:spPr>
        <p:txBody>
          <a:bodyPr>
            <a:spAutoFit/>
          </a:bodyPr>
          <a:lstStyle/>
          <a:p>
            <a:pPr algn="ctr">
              <a:lnSpc>
                <a:spcPct val="85000"/>
              </a:lnSpc>
              <a:defRPr/>
            </a:pPr>
            <a:r>
              <a:rPr lang="en-US" sz="3200" dirty="0" smtClean="0">
                <a:solidFill>
                  <a:schemeClr val="bg1"/>
                </a:solidFill>
                <a:latin typeface="Univers" pitchFamily="34" charset="0"/>
              </a:rPr>
              <a:t>First </a:t>
            </a:r>
            <a:r>
              <a:rPr lang="en-US" sz="3200" smtClean="0">
                <a:solidFill>
                  <a:schemeClr val="bg1"/>
                </a:solidFill>
                <a:latin typeface="Univers" pitchFamily="34" charset="0"/>
              </a:rPr>
              <a:t>Time Homebuyer:</a:t>
            </a:r>
            <a:endParaRPr lang="en-US" sz="3200" dirty="0" smtClean="0">
              <a:solidFill>
                <a:schemeClr val="bg1"/>
              </a:solidFill>
              <a:latin typeface="Univers" pitchFamily="34" charset="0"/>
            </a:endParaRPr>
          </a:p>
          <a:p>
            <a:pPr algn="ctr">
              <a:lnSpc>
                <a:spcPct val="85000"/>
              </a:lnSpc>
              <a:defRPr/>
            </a:pPr>
            <a:r>
              <a:rPr lang="en-US" sz="3200" dirty="0" smtClean="0">
                <a:solidFill>
                  <a:schemeClr val="bg1"/>
                </a:solidFill>
                <a:effectLst>
                  <a:outerShdw blurRad="38100" dist="38100" dir="2700000" algn="tl">
                    <a:srgbClr val="000000"/>
                  </a:outerShdw>
                </a:effectLst>
                <a:latin typeface="Univers" pitchFamily="34" charset="0"/>
              </a:rPr>
              <a:t>Your Roadmap and</a:t>
            </a:r>
          </a:p>
          <a:p>
            <a:pPr algn="ctr">
              <a:lnSpc>
                <a:spcPct val="85000"/>
              </a:lnSpc>
              <a:defRPr/>
            </a:pPr>
            <a:r>
              <a:rPr lang="en-US" sz="3200" dirty="0" smtClean="0">
                <a:solidFill>
                  <a:schemeClr val="bg1"/>
                </a:solidFill>
                <a:effectLst>
                  <a:outerShdw blurRad="38100" dist="38100" dir="2700000" algn="tl">
                    <a:srgbClr val="000000"/>
                  </a:outerShdw>
                </a:effectLst>
                <a:latin typeface="Univers" pitchFamily="34" charset="0"/>
              </a:rPr>
              <a:t>Your Options</a:t>
            </a:r>
            <a:endParaRPr lang="en-US" sz="3600" dirty="0">
              <a:solidFill>
                <a:schemeClr val="bg1"/>
              </a:solidFill>
              <a:effectLst>
                <a:outerShdw blurRad="38100" dist="38100" dir="2700000" algn="tl">
                  <a:srgbClr val="000000"/>
                </a:outerShdw>
              </a:effectLst>
              <a:latin typeface="Arial" charset="0"/>
            </a:endParaRPr>
          </a:p>
        </p:txBody>
      </p:sp>
      <p:sp>
        <p:nvSpPr>
          <p:cNvPr id="2055" name="Text Box 11"/>
          <p:cNvSpPr txBox="1">
            <a:spLocks noChangeArrowheads="1"/>
          </p:cNvSpPr>
          <p:nvPr/>
        </p:nvSpPr>
        <p:spPr bwMode="auto">
          <a:xfrm>
            <a:off x="5943600" y="5334000"/>
            <a:ext cx="19812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sz="1300" b="1">
                <a:solidFill>
                  <a:schemeClr val="bg1"/>
                </a:solidFill>
              </a:rPr>
              <a:t>Fall 2012</a:t>
            </a:r>
            <a:endParaRPr lang="en-US" sz="1200" b="1"/>
          </a:p>
        </p:txBody>
      </p:sp>
      <p:pic>
        <p:nvPicPr>
          <p:cNvPr id="205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898650"/>
            <a:ext cx="30480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r="5057"/>
          <a:stretch>
            <a:fillRect/>
          </a:stretch>
        </p:blipFill>
        <p:spPr bwMode="auto">
          <a:xfrm>
            <a:off x="6324600" y="5980113"/>
            <a:ext cx="259080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Placeholder 3"/>
          <p:cNvSpPr txBox="1">
            <a:spLocks/>
          </p:cNvSpPr>
          <p:nvPr/>
        </p:nvSpPr>
        <p:spPr bwMode="auto">
          <a:xfrm>
            <a:off x="7077075" y="5476875"/>
            <a:ext cx="1782763" cy="271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defTabSz="457200">
              <a:buFont typeface="Arial" charset="0"/>
              <a:buNone/>
              <a:defRPr/>
            </a:pPr>
            <a:r>
              <a:rPr lang="en-US" sz="1400" dirty="0">
                <a:solidFill>
                  <a:schemeClr val="bg1">
                    <a:lumMod val="50000"/>
                  </a:schemeClr>
                </a:solidFill>
                <a:latin typeface="Arial" charset="0"/>
                <a:ea typeface="ＭＳ Ｐゴシック" charset="0"/>
                <a:cs typeface="ＭＳ Ｐゴシック" charset="0"/>
              </a:rPr>
              <a:t>Mira </a:t>
            </a:r>
            <a:r>
              <a:rPr lang="en-US" sz="1400" dirty="0" smtClean="0">
                <a:solidFill>
                  <a:schemeClr val="bg1">
                    <a:lumMod val="50000"/>
                  </a:schemeClr>
                </a:solidFill>
                <a:latin typeface="Arial" charset="0"/>
                <a:ea typeface="ＭＳ Ｐゴシック" charset="0"/>
                <a:cs typeface="ＭＳ Ｐゴシック" charset="0"/>
              </a:rPr>
              <a:t>Ness</a:t>
            </a:r>
            <a:endParaRPr lang="en-US" sz="1400" dirty="0">
              <a:solidFill>
                <a:schemeClr val="bg1">
                  <a:lumMod val="50000"/>
                </a:schemeClr>
              </a:solidFill>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29C022-89D2-42BC-AEA3-3D3CDD5B3369}" type="slidenum">
              <a:rPr lang="en-US"/>
              <a:pPr eaLnBrk="1" hangingPunct="1"/>
              <a:t>10</a:t>
            </a:fld>
            <a:endParaRPr lang="en-US"/>
          </a:p>
        </p:txBody>
      </p:sp>
      <p:pic>
        <p:nvPicPr>
          <p:cNvPr id="112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2" name="Text Box 4"/>
          <p:cNvSpPr txBox="1">
            <a:spLocks noChangeArrowheads="1"/>
          </p:cNvSpPr>
          <p:nvPr/>
        </p:nvSpPr>
        <p:spPr bwMode="auto">
          <a:xfrm>
            <a:off x="685800" y="152400"/>
            <a:ext cx="7696200" cy="584775"/>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Low down payment mortgage options</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1270" name="Text Box 5"/>
          <p:cNvSpPr txBox="1">
            <a:spLocks noChangeArrowheads="1"/>
          </p:cNvSpPr>
          <p:nvPr/>
        </p:nvSpPr>
        <p:spPr bwMode="auto">
          <a:xfrm>
            <a:off x="685800" y="1143000"/>
            <a:ext cx="7467600" cy="197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ts val="900"/>
              </a:spcBef>
              <a:spcAft>
                <a:spcPts val="0"/>
              </a:spcAft>
              <a:buNone/>
            </a:pPr>
            <a:r>
              <a:rPr lang="en-US" sz="2000" dirty="0" smtClean="0">
                <a:solidFill>
                  <a:schemeClr val="bg1"/>
                </a:solidFill>
                <a:latin typeface="Univers" pitchFamily="34" charset="0"/>
              </a:rPr>
              <a:t>NYUFCU </a:t>
            </a:r>
            <a:r>
              <a:rPr lang="en-US" sz="2000" dirty="0">
                <a:solidFill>
                  <a:schemeClr val="bg1"/>
                </a:solidFill>
                <a:latin typeface="Univers" pitchFamily="34" charset="0"/>
              </a:rPr>
              <a:t>offers the following low down payment mortgage options for qualified members:</a:t>
            </a:r>
          </a:p>
          <a:p>
            <a:pPr marL="342900" indent="-342900">
              <a:spcBef>
                <a:spcPts val="900"/>
              </a:spcBef>
              <a:spcAft>
                <a:spcPts val="0"/>
              </a:spcAft>
              <a:buFont typeface="Arial" pitchFamily="34" charset="0"/>
              <a:buChar char="•"/>
            </a:pPr>
            <a:r>
              <a:rPr lang="en-US" sz="2000" dirty="0">
                <a:solidFill>
                  <a:schemeClr val="bg1"/>
                </a:solidFill>
                <a:latin typeface="Univers" pitchFamily="34" charset="0"/>
              </a:rPr>
              <a:t>First Time Home Buyers program</a:t>
            </a:r>
          </a:p>
          <a:p>
            <a:pPr marL="342900" indent="-342900">
              <a:spcBef>
                <a:spcPts val="900"/>
              </a:spcBef>
              <a:spcAft>
                <a:spcPts val="0"/>
              </a:spcAft>
              <a:buFont typeface="Arial" pitchFamily="34" charset="0"/>
              <a:buChar char="•"/>
            </a:pPr>
            <a:r>
              <a:rPr lang="en-US" sz="2000" dirty="0" err="1" smtClean="0">
                <a:solidFill>
                  <a:schemeClr val="bg1"/>
                </a:solidFill>
                <a:latin typeface="Univers" pitchFamily="34" charset="0"/>
              </a:rPr>
              <a:t>HomeReady</a:t>
            </a:r>
            <a:r>
              <a:rPr lang="en-US" sz="2000" dirty="0" smtClean="0">
                <a:solidFill>
                  <a:schemeClr val="bg1"/>
                </a:solidFill>
                <a:latin typeface="Univers" pitchFamily="34" charset="0"/>
              </a:rPr>
              <a:t> loans</a:t>
            </a:r>
            <a:endParaRPr lang="en-US" sz="2000" dirty="0">
              <a:solidFill>
                <a:schemeClr val="bg1"/>
              </a:solidFill>
              <a:latin typeface="Univers" pitchFamily="34" charset="0"/>
            </a:endParaRPr>
          </a:p>
          <a:p>
            <a:pPr marL="342900" indent="-342900">
              <a:spcBef>
                <a:spcPts val="900"/>
              </a:spcBef>
              <a:spcAft>
                <a:spcPts val="0"/>
              </a:spcAft>
              <a:buFont typeface="Arial" pitchFamily="34" charset="0"/>
              <a:buChar char="•"/>
            </a:pPr>
            <a:r>
              <a:rPr lang="en-US" sz="2000" dirty="0">
                <a:solidFill>
                  <a:schemeClr val="bg1"/>
                </a:solidFill>
                <a:latin typeface="Univers" pitchFamily="34" charset="0"/>
              </a:rPr>
              <a:t>Doctors program</a:t>
            </a:r>
          </a:p>
        </p:txBody>
      </p:sp>
      <p:sp>
        <p:nvSpPr>
          <p:cNvPr id="11271" name="Rectangle 6"/>
          <p:cNvSpPr>
            <a:spLocks noChangeArrowheads="1"/>
          </p:cNvSpPr>
          <p:nvPr/>
        </p:nvSpPr>
        <p:spPr bwMode="auto">
          <a:xfrm>
            <a:off x="609600" y="12192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buFont typeface="Arial" panose="020B0604020202020204" pitchFamily="34" charset="0"/>
              <a:buChar char="•"/>
            </a:pPr>
            <a:endParaRPr lang="en-US" altLang="en-US" sz="2000"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E7C598-F72F-464B-971E-50C7C8A1C1A7}" type="slidenum">
              <a:rPr lang="en-US"/>
              <a:pPr eaLnBrk="1" hangingPunct="1"/>
              <a:t>11</a:t>
            </a:fld>
            <a:endParaRPr lang="en-US"/>
          </a:p>
        </p:txBody>
      </p:sp>
      <p:pic>
        <p:nvPicPr>
          <p:cNvPr id="1331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4340" name="Text Box 4"/>
          <p:cNvSpPr txBox="1">
            <a:spLocks noChangeArrowheads="1"/>
          </p:cNvSpPr>
          <p:nvPr/>
        </p:nvSpPr>
        <p:spPr bwMode="auto">
          <a:xfrm>
            <a:off x="685800" y="152400"/>
            <a:ext cx="7696200" cy="584775"/>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First Time Home </a:t>
            </a:r>
            <a:r>
              <a:rPr lang="en-US" sz="3200">
                <a:solidFill>
                  <a:schemeClr val="bg1"/>
                </a:solidFill>
                <a:latin typeface="Univers" pitchFamily="34" charset="0"/>
              </a:rPr>
              <a:t>Buyer </a:t>
            </a:r>
            <a:r>
              <a:rPr lang="en-US" sz="3200" smtClean="0">
                <a:solidFill>
                  <a:schemeClr val="bg1"/>
                </a:solidFill>
                <a:latin typeface="Univers" pitchFamily="34" charset="0"/>
              </a:rPr>
              <a:t>Club program</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3318" name="Text Box 5"/>
          <p:cNvSpPr txBox="1">
            <a:spLocks noChangeArrowheads="1"/>
          </p:cNvSpPr>
          <p:nvPr/>
        </p:nvSpPr>
        <p:spPr bwMode="auto">
          <a:xfrm>
            <a:off x="685800" y="1143000"/>
            <a:ext cx="74676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100" b="1" dirty="0">
                <a:solidFill>
                  <a:schemeClr val="bg1">
                    <a:lumMod val="95000"/>
                  </a:schemeClr>
                </a:solidFill>
              </a:rPr>
              <a:t>ELIGIBILITY REQUIREMENTS FOR FIRST HOME CLUB HOUSEHOLDS</a:t>
            </a:r>
          </a:p>
          <a:p>
            <a:r>
              <a:rPr lang="en-US" sz="1100" dirty="0">
                <a:solidFill>
                  <a:schemeClr val="bg1">
                    <a:lumMod val="95000"/>
                  </a:schemeClr>
                </a:solidFill>
              </a:rPr>
              <a:t>In order to be approved as a qualified household, the household must:</a:t>
            </a:r>
          </a:p>
          <a:p>
            <a:r>
              <a:rPr lang="en-US" sz="1100" dirty="0">
                <a:solidFill>
                  <a:schemeClr val="bg1">
                    <a:lumMod val="95000"/>
                  </a:schemeClr>
                </a:solidFill>
              </a:rPr>
              <a:t>Meet the definition of a First-Time Homebuyer.</a:t>
            </a:r>
          </a:p>
          <a:p>
            <a:r>
              <a:rPr lang="en-US" sz="1100" dirty="0">
                <a:solidFill>
                  <a:schemeClr val="bg1">
                    <a:lumMod val="95000"/>
                  </a:schemeClr>
                </a:solidFill>
              </a:rPr>
              <a:t>Be a resident in NY or NJ district at time of enrollment.</a:t>
            </a:r>
          </a:p>
          <a:p>
            <a:r>
              <a:rPr lang="en-US" sz="1100" dirty="0">
                <a:solidFill>
                  <a:schemeClr val="bg1">
                    <a:lumMod val="95000"/>
                  </a:schemeClr>
                </a:solidFill>
              </a:rPr>
              <a:t>Plan to purchase an eligible property type within NJ or NY, namely:</a:t>
            </a:r>
          </a:p>
          <a:p>
            <a:pPr lvl="1"/>
            <a:r>
              <a:rPr lang="en-US" sz="1100" dirty="0">
                <a:solidFill>
                  <a:schemeClr val="bg1">
                    <a:lumMod val="95000"/>
                  </a:schemeClr>
                </a:solidFill>
              </a:rPr>
              <a:t>1-4 family home</a:t>
            </a:r>
          </a:p>
          <a:p>
            <a:pPr lvl="1"/>
            <a:r>
              <a:rPr lang="en-US" sz="1100" dirty="0">
                <a:solidFill>
                  <a:schemeClr val="bg1">
                    <a:lumMod val="95000"/>
                  </a:schemeClr>
                </a:solidFill>
              </a:rPr>
              <a:t>Condominium</a:t>
            </a:r>
          </a:p>
          <a:p>
            <a:pPr lvl="1"/>
            <a:r>
              <a:rPr lang="en-US" sz="1100" dirty="0">
                <a:solidFill>
                  <a:schemeClr val="bg1">
                    <a:lumMod val="95000"/>
                  </a:schemeClr>
                </a:solidFill>
              </a:rPr>
              <a:t>Cooperative</a:t>
            </a:r>
          </a:p>
          <a:p>
            <a:r>
              <a:rPr lang="en-US" sz="1100" dirty="0">
                <a:solidFill>
                  <a:schemeClr val="bg1">
                    <a:lumMod val="95000"/>
                  </a:schemeClr>
                </a:solidFill>
              </a:rPr>
              <a:t>Not be a fully matriculated student within six (6) months of enrollment.</a:t>
            </a:r>
          </a:p>
          <a:p>
            <a:r>
              <a:rPr lang="en-US" sz="1100" dirty="0">
                <a:solidFill>
                  <a:schemeClr val="bg1">
                    <a:lumMod val="95000"/>
                  </a:schemeClr>
                </a:solidFill>
              </a:rPr>
              <a:t>Meet the income guidelines at the time of enrollment with a total household income of 80% or less of the area median income for current place of residence, adjusted for family size, as determined under 26 U.S.C. 124(f), Mortgage Revenue Bonds, (“MRB”),as published by a State agency or instrumentality. </a:t>
            </a:r>
            <a:r>
              <a:rPr lang="en-US" sz="1100" dirty="0">
                <a:solidFill>
                  <a:schemeClr val="bg1">
                    <a:lumMod val="95000"/>
                  </a:schemeClr>
                </a:solidFill>
                <a:hlinkClick r:id="rId3"/>
              </a:rPr>
              <a:t>NY Income Guidelines</a:t>
            </a:r>
            <a:r>
              <a:rPr lang="en-US" sz="1100" dirty="0">
                <a:solidFill>
                  <a:schemeClr val="bg1">
                    <a:lumMod val="95000"/>
                  </a:schemeClr>
                </a:solidFill>
              </a:rPr>
              <a:t> </a:t>
            </a:r>
            <a:r>
              <a:rPr lang="en-US" sz="1100" dirty="0">
                <a:solidFill>
                  <a:schemeClr val="bg1">
                    <a:lumMod val="95000"/>
                  </a:schemeClr>
                </a:solidFill>
                <a:hlinkClick r:id="rId4"/>
              </a:rPr>
              <a:t>NJ Income Guidelines</a:t>
            </a:r>
            <a:endParaRPr lang="en-US" sz="1100" dirty="0">
              <a:solidFill>
                <a:schemeClr val="bg1">
                  <a:lumMod val="95000"/>
                </a:schemeClr>
              </a:solidFill>
            </a:endParaRPr>
          </a:p>
          <a:p>
            <a:r>
              <a:rPr lang="en-US" sz="1100" dirty="0">
                <a:solidFill>
                  <a:schemeClr val="bg1">
                    <a:lumMod val="95000"/>
                  </a:schemeClr>
                </a:solidFill>
              </a:rPr>
              <a:t>Open a dedicated savings account- First Time Home Buyer Club account- at the NYU FCU and agree to save systematically on a monthly basis for a minimum of 10 months to achieve an “Equity Goal” as determined by the household and NYUFCU. Any withdrawals from the dedicated savings account must be directly related to the home purchase under the FHC Program. The maximum time to close on property is within 24 months of enrollment.</a:t>
            </a:r>
          </a:p>
          <a:p>
            <a:r>
              <a:rPr lang="en-US" sz="1100" dirty="0">
                <a:solidFill>
                  <a:schemeClr val="bg1">
                    <a:lumMod val="95000"/>
                  </a:schemeClr>
                </a:solidFill>
              </a:rPr>
              <a:t>Agree to completion of a FHLBNY approved homeownership counseling program- minimum 6 hour course- Neighborhood Housing Services of New York City, Inc. is recognized as any agency where this course can be taken. For information on the course, or to take the course, please visit the</a:t>
            </a:r>
            <a:r>
              <a:rPr lang="en-US" sz="1100" dirty="0">
                <a:solidFill>
                  <a:schemeClr val="bg1">
                    <a:lumMod val="95000"/>
                  </a:schemeClr>
                </a:solidFill>
                <a:hlinkClick r:id="rId5"/>
              </a:rPr>
              <a:t> </a:t>
            </a:r>
            <a:r>
              <a:rPr lang="en-US" sz="1100" dirty="0">
                <a:solidFill>
                  <a:schemeClr val="bg1">
                    <a:lumMod val="95000"/>
                  </a:schemeClr>
                </a:solidFill>
                <a:hlinkClick r:id="rId6"/>
              </a:rPr>
              <a:t>NHSNYC Homebuyer Education Course.</a:t>
            </a:r>
            <a:endParaRPr lang="en-US" sz="1100" dirty="0">
              <a:solidFill>
                <a:schemeClr val="bg1">
                  <a:lumMod val="95000"/>
                </a:schemeClr>
              </a:solidFill>
            </a:endParaRPr>
          </a:p>
          <a:p>
            <a:r>
              <a:rPr lang="en-US" sz="1100" dirty="0">
                <a:solidFill>
                  <a:schemeClr val="bg1">
                    <a:lumMod val="95000"/>
                  </a:schemeClr>
                </a:solidFill>
              </a:rPr>
              <a:t>Agree to obtain mortgage financing from NYUFCU.</a:t>
            </a:r>
            <a:endParaRPr lang="en-US" sz="1100" dirty="0">
              <a:solidFill>
                <a:schemeClr val="bg1">
                  <a:lumMod val="95000"/>
                </a:schemeClr>
              </a:solidFill>
              <a:effectLst/>
            </a:endParaRPr>
          </a:p>
        </p:txBody>
      </p:sp>
      <p:sp>
        <p:nvSpPr>
          <p:cNvPr id="14342" name="Rectangle 6"/>
          <p:cNvSpPr>
            <a:spLocks noChangeArrowheads="1"/>
          </p:cNvSpPr>
          <p:nvPr/>
        </p:nvSpPr>
        <p:spPr bwMode="auto">
          <a:xfrm>
            <a:off x="609600" y="1219200"/>
            <a:ext cx="7086600" cy="397032"/>
          </a:xfrm>
          <a:prstGeom prst="rect">
            <a:avLst/>
          </a:prstGeom>
          <a:noFill/>
          <a:ln w="9525">
            <a:noFill/>
            <a:miter lim="800000"/>
            <a:headEnd/>
            <a:tailEnd/>
          </a:ln>
          <a:effectLst/>
        </p:spPr>
        <p:txBody>
          <a:bodyPr>
            <a:spAutoFit/>
          </a:bodyPr>
          <a:lstStyle/>
          <a:p>
            <a:pPr>
              <a:lnSpc>
                <a:spcPct val="90000"/>
              </a:lnSpc>
              <a:buFont typeface="Arial" pitchFamily="34" charset="0"/>
              <a:buChar char="•"/>
              <a:defRPr/>
            </a:pPr>
            <a:endParaRPr lang="en-US" sz="2200" dirty="0">
              <a:solidFill>
                <a:schemeClr val="bg1"/>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6013A6-DB8D-45D3-ADE7-982EE2662CA4}" type="slidenum">
              <a:rPr lang="en-US"/>
              <a:pPr eaLnBrk="1" hangingPunct="1"/>
              <a:t>12</a:t>
            </a:fld>
            <a:endParaRPr lang="en-US"/>
          </a:p>
        </p:txBody>
      </p:sp>
      <p:pic>
        <p:nvPicPr>
          <p:cNvPr id="143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2286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6388" name="Text Box 4"/>
          <p:cNvSpPr txBox="1">
            <a:spLocks noChangeArrowheads="1"/>
          </p:cNvSpPr>
          <p:nvPr/>
        </p:nvSpPr>
        <p:spPr bwMode="auto">
          <a:xfrm>
            <a:off x="685800" y="152400"/>
            <a:ext cx="7696200" cy="584775"/>
          </a:xfrm>
          <a:prstGeom prst="rect">
            <a:avLst/>
          </a:prstGeom>
          <a:noFill/>
          <a:ln w="9525">
            <a:noFill/>
            <a:miter lim="800000"/>
            <a:headEnd/>
            <a:tailEnd/>
          </a:ln>
          <a:effectLst/>
        </p:spPr>
        <p:txBody>
          <a:bodyPr>
            <a:spAutoFit/>
          </a:bodyPr>
          <a:lstStyle/>
          <a:p>
            <a:pPr algn="ctr">
              <a:defRPr/>
            </a:pPr>
            <a:r>
              <a:rPr lang="en-US" altLang="en-US" sz="3200" dirty="0" smtClean="0">
                <a:solidFill>
                  <a:schemeClr val="bg1"/>
                </a:solidFill>
                <a:latin typeface="Univers" pitchFamily="34" charset="0"/>
              </a:rPr>
              <a:t>10% Down Payment Assistance Loans</a:t>
            </a:r>
            <a:endParaRPr lang="en-US" sz="3200" dirty="0">
              <a:solidFill>
                <a:schemeClr val="bg1"/>
              </a:solidFill>
              <a:effectLst>
                <a:outerShdw blurRad="38100" dist="38100" dir="2700000" algn="tl">
                  <a:srgbClr val="000000"/>
                </a:outerShdw>
              </a:effectLst>
              <a:latin typeface="Arial" charset="0"/>
            </a:endParaRPr>
          </a:p>
        </p:txBody>
      </p:sp>
      <p:sp>
        <p:nvSpPr>
          <p:cNvPr id="14342" name="Text Box 5"/>
          <p:cNvSpPr txBox="1">
            <a:spLocks noChangeArrowheads="1"/>
          </p:cNvSpPr>
          <p:nvPr/>
        </p:nvSpPr>
        <p:spPr bwMode="auto">
          <a:xfrm>
            <a:off x="685800" y="1143000"/>
            <a:ext cx="7467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dirty="0">
                <a:solidFill>
                  <a:schemeClr val="bg1">
                    <a:lumMod val="95000"/>
                  </a:schemeClr>
                </a:solidFill>
              </a:rPr>
              <a:t>Bridging the gap between your savings for home purchases and making that purchase a reality has never been easier. Apply for a Down Payment Assistance Loan today.</a:t>
            </a:r>
            <a:r>
              <a:rPr lang="en-US" sz="2000" dirty="0">
                <a:solidFill>
                  <a:schemeClr val="bg1">
                    <a:lumMod val="95000"/>
                  </a:schemeClr>
                </a:solidFill>
              </a:rPr>
              <a:t> </a:t>
            </a:r>
            <a:endParaRPr lang="en-US" sz="2000" dirty="0" smtClean="0">
              <a:solidFill>
                <a:schemeClr val="bg1">
                  <a:lumMod val="95000"/>
                </a:schemeClr>
              </a:solidFill>
            </a:endParaRPr>
          </a:p>
          <a:p>
            <a:endParaRPr lang="en-US" sz="2000" dirty="0">
              <a:solidFill>
                <a:schemeClr val="bg1">
                  <a:lumMod val="95000"/>
                </a:schemeClr>
              </a:solidFill>
            </a:endParaRPr>
          </a:p>
          <a:p>
            <a:r>
              <a:rPr lang="en-US" sz="2000" dirty="0" smtClean="0">
                <a:solidFill>
                  <a:schemeClr val="bg1">
                    <a:lumMod val="95000"/>
                  </a:schemeClr>
                </a:solidFill>
              </a:rPr>
              <a:t>You </a:t>
            </a:r>
            <a:r>
              <a:rPr lang="en-US" sz="2000" dirty="0">
                <a:solidFill>
                  <a:schemeClr val="bg1">
                    <a:lumMod val="95000"/>
                  </a:schemeClr>
                </a:solidFill>
              </a:rPr>
              <a:t>must have saved at least 10% of the purchase price to take advantage of this program. </a:t>
            </a:r>
          </a:p>
          <a:p>
            <a:r>
              <a:rPr lang="en-US" sz="2000" dirty="0">
                <a:solidFill>
                  <a:schemeClr val="bg1">
                    <a:lumMod val="95000"/>
                  </a:schemeClr>
                </a:solidFill>
              </a:rPr>
              <a:t>Primary Residence Only, Minimum- $15,000, Maximum - $100,000</a:t>
            </a:r>
          </a:p>
          <a:p>
            <a:r>
              <a:rPr lang="en-US" sz="2000" dirty="0">
                <a:solidFill>
                  <a:schemeClr val="bg1">
                    <a:lumMod val="95000"/>
                  </a:schemeClr>
                </a:solidFill>
              </a:rPr>
              <a:t>For Fixed Rate the available repayment period is 5, 10, 15 or 20 years. Fixed Rate is determine by term. Up to 10 Year - 4.875%, 15 Year- 5.00%, 20 Year- 5.625%</a:t>
            </a:r>
            <a:endParaRPr lang="en-US" sz="2000" dirty="0">
              <a:solidFill>
                <a:schemeClr val="bg1">
                  <a:lumMod val="95000"/>
                </a:schemeClr>
              </a:solidFill>
              <a:effectLst/>
            </a:endParaRPr>
          </a:p>
        </p:txBody>
      </p:sp>
      <p:sp>
        <p:nvSpPr>
          <p:cNvPr id="14343" name="Rectangle 6"/>
          <p:cNvSpPr>
            <a:spLocks noChangeArrowheads="1"/>
          </p:cNvSpPr>
          <p:nvPr/>
        </p:nvSpPr>
        <p:spPr bwMode="auto">
          <a:xfrm>
            <a:off x="609600" y="1600200"/>
            <a:ext cx="7391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i="1"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B8D358-9902-42A1-AEDF-7FC2C02439F3}" type="slidenum">
              <a:rPr lang="en-US"/>
              <a:pPr eaLnBrk="1" hangingPunct="1"/>
              <a:t>13</a:t>
            </a:fld>
            <a:endParaRPr lang="en-US"/>
          </a:p>
        </p:txBody>
      </p:sp>
      <p:pic>
        <p:nvPicPr>
          <p:cNvPr id="153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484" name="Text Box 4"/>
          <p:cNvSpPr txBox="1">
            <a:spLocks noChangeArrowheads="1"/>
          </p:cNvSpPr>
          <p:nvPr/>
        </p:nvSpPr>
        <p:spPr bwMode="auto">
          <a:xfrm>
            <a:off x="609600" y="394320"/>
            <a:ext cx="7696200" cy="579438"/>
          </a:xfrm>
          <a:prstGeom prst="rect">
            <a:avLst/>
          </a:prstGeom>
          <a:noFill/>
          <a:ln w="9525">
            <a:noFill/>
            <a:miter lim="800000"/>
            <a:headEnd/>
            <a:tailEnd/>
          </a:ln>
          <a:effectLst/>
        </p:spPr>
        <p:txBody>
          <a:bodyPr>
            <a:spAutoFit/>
          </a:bodyPr>
          <a:lstStyle/>
          <a:p>
            <a:pPr algn="ctr">
              <a:defRPr/>
            </a:pPr>
            <a:r>
              <a:rPr lang="en-US" sz="3200" dirty="0" smtClean="0">
                <a:solidFill>
                  <a:schemeClr val="bg1"/>
                </a:solidFill>
                <a:latin typeface="Univers" pitchFamily="34" charset="0"/>
              </a:rPr>
              <a:t>Mortgage Preparedness Loan</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5366" name="Text Box 5"/>
          <p:cNvSpPr txBox="1">
            <a:spLocks noChangeArrowheads="1"/>
          </p:cNvSpPr>
          <p:nvPr/>
        </p:nvSpPr>
        <p:spPr bwMode="auto">
          <a:xfrm>
            <a:off x="685800" y="11430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solidFill>
                <a:schemeClr val="bg1"/>
              </a:solidFill>
            </a:endParaRPr>
          </a:p>
        </p:txBody>
      </p:sp>
      <p:sp>
        <p:nvSpPr>
          <p:cNvPr id="20486" name="Rectangle 6"/>
          <p:cNvSpPr>
            <a:spLocks noChangeArrowheads="1"/>
          </p:cNvSpPr>
          <p:nvPr/>
        </p:nvSpPr>
        <p:spPr bwMode="auto">
          <a:xfrm>
            <a:off x="609600" y="636588"/>
            <a:ext cx="7467600" cy="430887"/>
          </a:xfrm>
          <a:prstGeom prst="rect">
            <a:avLst/>
          </a:prstGeom>
          <a:noFill/>
          <a:ln w="9525">
            <a:noFill/>
            <a:miter lim="800000"/>
            <a:headEnd/>
            <a:tailEnd/>
          </a:ln>
          <a:effectLst/>
        </p:spPr>
        <p:txBody>
          <a:bodyPr>
            <a:spAutoFit/>
          </a:bodyPr>
          <a:lstStyle/>
          <a:p>
            <a:pPr marL="342900" indent="-342900">
              <a:defRPr/>
            </a:pPr>
            <a:endParaRPr lang="en-US" sz="2200" dirty="0">
              <a:solidFill>
                <a:schemeClr val="bg1"/>
              </a:solidFill>
              <a:effectLst>
                <a:outerShdw blurRad="38100" dist="38100" dir="2700000" algn="tl">
                  <a:srgbClr val="000000"/>
                </a:outerShdw>
              </a:effectLst>
              <a:latin typeface="Arial" charset="0"/>
            </a:endParaRPr>
          </a:p>
        </p:txBody>
      </p:sp>
      <p:sp>
        <p:nvSpPr>
          <p:cNvPr id="2" name="Rectangle 1"/>
          <p:cNvSpPr/>
          <p:nvPr/>
        </p:nvSpPr>
        <p:spPr>
          <a:xfrm>
            <a:off x="1066800" y="1236717"/>
            <a:ext cx="6781800" cy="3477875"/>
          </a:xfrm>
          <a:prstGeom prst="rect">
            <a:avLst/>
          </a:prstGeom>
        </p:spPr>
        <p:txBody>
          <a:bodyPr wrap="square">
            <a:spAutoFit/>
          </a:bodyPr>
          <a:lstStyle/>
          <a:p>
            <a:r>
              <a:rPr lang="en-US" sz="2000" dirty="0">
                <a:solidFill>
                  <a:schemeClr val="bg1">
                    <a:lumMod val="95000"/>
                  </a:schemeClr>
                </a:solidFill>
              </a:rPr>
              <a:t>Consolidate your debt to prepare for your home purchase by creating cash flow and improving savings. The mortgage preparedness loan can help you consolidate your debts and allow you to make one affordable monthly payment. </a:t>
            </a:r>
            <a:endParaRPr lang="en-US" sz="2000" dirty="0" smtClean="0">
              <a:solidFill>
                <a:schemeClr val="bg1">
                  <a:lumMod val="95000"/>
                </a:schemeClr>
              </a:solidFill>
            </a:endParaRPr>
          </a:p>
          <a:p>
            <a:endParaRPr lang="en-US" sz="2000" dirty="0">
              <a:solidFill>
                <a:schemeClr val="bg1">
                  <a:lumMod val="95000"/>
                </a:schemeClr>
              </a:solidFill>
            </a:endParaRPr>
          </a:p>
          <a:p>
            <a:r>
              <a:rPr lang="en-US" sz="2000" dirty="0">
                <a:solidFill>
                  <a:schemeClr val="bg1">
                    <a:lumMod val="95000"/>
                  </a:schemeClr>
                </a:solidFill>
              </a:rPr>
              <a:t>You may apply up to $50,000 given qualifying credit history, credit score and income. This will be an installment loan for 12-60 months, with a rate depending on the term, with a fixed monthly payment. </a:t>
            </a:r>
          </a:p>
          <a:p>
            <a:endParaRPr lang="en-US" sz="2000"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2941" b="8235"/>
          <a:stretch/>
        </p:blipFill>
        <p:spPr bwMode="auto">
          <a:xfrm>
            <a:off x="381000" y="259525"/>
            <a:ext cx="868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Text Box 4"/>
          <p:cNvSpPr txBox="1">
            <a:spLocks noChangeArrowheads="1"/>
          </p:cNvSpPr>
          <p:nvPr/>
        </p:nvSpPr>
        <p:spPr bwMode="auto">
          <a:xfrm>
            <a:off x="5334000" y="595025"/>
            <a:ext cx="3276600" cy="584775"/>
          </a:xfrm>
          <a:prstGeom prst="rect">
            <a:avLst/>
          </a:prstGeom>
          <a:noFill/>
          <a:ln w="9525">
            <a:noFill/>
            <a:miter lim="800000"/>
            <a:headEnd/>
            <a:tailEnd/>
          </a:ln>
          <a:effectLst/>
        </p:spPr>
        <p:txBody>
          <a:bodyPr wrap="square">
            <a:spAutoFit/>
          </a:bodyPr>
          <a:lstStyle/>
          <a:p>
            <a:pPr algn="ctr">
              <a:defRPr/>
            </a:pPr>
            <a:r>
              <a:rPr lang="en-US" sz="3200" b="1" dirty="0">
                <a:solidFill>
                  <a:schemeClr val="bg1"/>
                </a:solidFill>
                <a:effectLst>
                  <a:outerShdw blurRad="38100" dist="38100" dir="2700000" algn="tl">
                    <a:srgbClr val="000000"/>
                  </a:outerShdw>
                </a:effectLst>
                <a:latin typeface="Univers" pitchFamily="34" charset="0"/>
              </a:rPr>
              <a:t>Questions? </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08954" y="2209800"/>
            <a:ext cx="6768246" cy="3086320"/>
          </a:xfrm>
          <a:prstGeom prst="rect">
            <a:avLst/>
          </a:prstGeom>
          <a:ln>
            <a:noFill/>
          </a:ln>
          <a:effectLst>
            <a:outerShdw blurRad="149987" dist="254000" dir="8400000" sx="96000" sy="96000" algn="ctr">
              <a:srgbClr val="1B022C">
                <a:alpha val="54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22685A-117D-420D-A0CF-76A3D96AE770}" type="slidenum">
              <a:rPr lang="en-US"/>
              <a:pPr eaLnBrk="1" hangingPunct="1"/>
              <a:t>15</a:t>
            </a:fld>
            <a:endParaRPr lang="en-US"/>
          </a:p>
        </p:txBody>
      </p:sp>
      <p:pic>
        <p:nvPicPr>
          <p:cNvPr id="25603"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3" r="-478" b="1"/>
          <a:stretch/>
        </p:blipFill>
        <p:spPr bwMode="auto">
          <a:xfrm>
            <a:off x="33528" y="0"/>
            <a:ext cx="8958072" cy="672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3"/>
          <p:cNvSpPr txBox="1">
            <a:spLocks noChangeArrowheads="1"/>
          </p:cNvSpPr>
          <p:nvPr/>
        </p:nvSpPr>
        <p:spPr bwMode="auto">
          <a:xfrm>
            <a:off x="2727325" y="1306760"/>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 name="Text Box 4"/>
          <p:cNvSpPr txBox="1">
            <a:spLocks noChangeArrowheads="1"/>
          </p:cNvSpPr>
          <p:nvPr/>
        </p:nvSpPr>
        <p:spPr bwMode="auto">
          <a:xfrm>
            <a:off x="685800" y="152400"/>
            <a:ext cx="7696200" cy="579438"/>
          </a:xfrm>
          <a:prstGeom prst="rect">
            <a:avLst/>
          </a:prstGeom>
          <a:noFill/>
          <a:ln w="9525">
            <a:noFill/>
            <a:miter lim="800000"/>
            <a:headEnd/>
            <a:tailEnd/>
          </a:ln>
          <a:effectLst/>
        </p:spPr>
        <p:txBody>
          <a:bodyPr>
            <a:spAutoFit/>
          </a:bodyPr>
          <a:lstStyle/>
          <a:p>
            <a:pPr algn="ctr">
              <a:defRPr/>
            </a:pPr>
            <a:r>
              <a:rPr lang="en-US" sz="3200" dirty="0">
                <a:solidFill>
                  <a:schemeClr val="bg1"/>
                </a:solidFill>
                <a:effectLst>
                  <a:outerShdw blurRad="38100" dist="38100" dir="2700000" algn="tl">
                    <a:srgbClr val="000000"/>
                  </a:outerShdw>
                </a:effectLst>
                <a:latin typeface="Univers" pitchFamily="34" charset="0"/>
              </a:rPr>
              <a:t>Contact Us</a:t>
            </a:r>
          </a:p>
        </p:txBody>
      </p:sp>
      <p:pic>
        <p:nvPicPr>
          <p:cNvPr id="8" name="Picture 7" descr="http://www.google.com/images?q=tbn:jbHaGdxU-T5zwM::careernetwork.msu.edu/wp-content/themes/cspMSU_v4.1/_images/twitter-logo.png&amp;h=94&amp;w=94&amp;usg=__yGPZKDyDWG6-v2Q6FUgmcJI4F7U=">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36" y="3479573"/>
            <a:ext cx="491359" cy="49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http://www.google.com/images?q=tbn:b_65DXkKSdvnIM::www.stolaf.edu/services/hr/facebook_logo.png&amp;h=94&amp;w=94&amp;usg=__RjwXXvOV83x9Dbqqkb0IENYlkQA=">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4105994"/>
            <a:ext cx="457199" cy="533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482880" y="4141861"/>
            <a:ext cx="3838615" cy="461665"/>
          </a:xfrm>
          <a:prstGeom prst="rect">
            <a:avLst/>
          </a:prstGeom>
        </p:spPr>
        <p:txBody>
          <a:bodyPr wrap="none">
            <a:spAutoFit/>
          </a:bodyPr>
          <a:lstStyle/>
          <a:p>
            <a:pPr eaLnBrk="1" hangingPunct="1">
              <a:buFontTx/>
              <a:buNone/>
              <a:defRPr/>
            </a:pPr>
            <a:r>
              <a:rPr lang="en-US" sz="2400" dirty="0">
                <a:solidFill>
                  <a:schemeClr val="bg1"/>
                </a:solidFill>
                <a:latin typeface="Univers" pitchFamily="34" charset="0"/>
              </a:rPr>
              <a:t>NYU Federal Credit Union</a:t>
            </a:r>
          </a:p>
        </p:txBody>
      </p:sp>
      <p:sp>
        <p:nvSpPr>
          <p:cNvPr id="11" name="Rectangle 10"/>
          <p:cNvSpPr/>
          <p:nvPr/>
        </p:nvSpPr>
        <p:spPr>
          <a:xfrm>
            <a:off x="1482881" y="3507229"/>
            <a:ext cx="2371162" cy="461665"/>
          </a:xfrm>
          <a:prstGeom prst="rect">
            <a:avLst/>
          </a:prstGeom>
        </p:spPr>
        <p:txBody>
          <a:bodyPr wrap="none">
            <a:spAutoFit/>
          </a:bodyPr>
          <a:lstStyle/>
          <a:p>
            <a:pPr eaLnBrk="1" hangingPunct="1">
              <a:buFontTx/>
              <a:buNone/>
              <a:defRPr/>
            </a:pPr>
            <a:r>
              <a:rPr lang="en-US" sz="2400" dirty="0">
                <a:solidFill>
                  <a:schemeClr val="bg1"/>
                </a:solidFill>
                <a:effectLst>
                  <a:outerShdw blurRad="38100" dist="38100" dir="2700000" algn="tl">
                    <a:srgbClr val="000000">
                      <a:alpha val="43137"/>
                    </a:srgbClr>
                  </a:outerShdw>
                </a:effectLst>
                <a:latin typeface="Univers" pitchFamily="34" charset="0"/>
              </a:rPr>
              <a:t>@</a:t>
            </a:r>
            <a:r>
              <a:rPr lang="en-US" sz="2400" dirty="0" err="1">
                <a:solidFill>
                  <a:schemeClr val="bg1"/>
                </a:solidFill>
                <a:effectLst>
                  <a:outerShdw blurRad="38100" dist="38100" dir="2700000" algn="tl">
                    <a:srgbClr val="000000">
                      <a:alpha val="43137"/>
                    </a:srgbClr>
                  </a:outerShdw>
                </a:effectLst>
                <a:latin typeface="Univers" pitchFamily="34" charset="0"/>
              </a:rPr>
              <a:t>NYUBanking</a:t>
            </a:r>
            <a:r>
              <a:rPr lang="en-US" sz="2400" dirty="0">
                <a:solidFill>
                  <a:schemeClr val="bg1"/>
                </a:solidFill>
                <a:effectLst>
                  <a:outerShdw blurRad="38100" dist="38100" dir="2700000" algn="tl">
                    <a:srgbClr val="000000">
                      <a:alpha val="43137"/>
                    </a:srgbClr>
                  </a:outerShdw>
                </a:effectLst>
                <a:latin typeface="Univers" pitchFamily="34" charset="0"/>
              </a:rPr>
              <a:t> </a:t>
            </a:r>
          </a:p>
        </p:txBody>
      </p:sp>
      <p:sp>
        <p:nvSpPr>
          <p:cNvPr id="12" name="Rectangle 11"/>
          <p:cNvSpPr/>
          <p:nvPr/>
        </p:nvSpPr>
        <p:spPr>
          <a:xfrm>
            <a:off x="5247052" y="2661935"/>
            <a:ext cx="3138760" cy="2246769"/>
          </a:xfrm>
          <a:prstGeom prst="rect">
            <a:avLst/>
          </a:prstGeom>
        </p:spPr>
        <p:txBody>
          <a:bodyPr wrap="square">
            <a:spAutoFit/>
          </a:bodyPr>
          <a:lstStyle/>
          <a:p>
            <a:r>
              <a:rPr lang="en-US" sz="2000" dirty="0">
                <a:solidFill>
                  <a:schemeClr val="bg1"/>
                </a:solidFill>
                <a:latin typeface="Univers" pitchFamily="34" charset="0"/>
              </a:rPr>
              <a:t>Main Office</a:t>
            </a:r>
          </a:p>
          <a:p>
            <a:r>
              <a:rPr lang="en-US" sz="2000" dirty="0">
                <a:solidFill>
                  <a:schemeClr val="bg1"/>
                </a:solidFill>
                <a:latin typeface="Univers" pitchFamily="34" charset="0"/>
              </a:rPr>
              <a:t>NYU Federal Credit Union</a:t>
            </a:r>
            <a:br>
              <a:rPr lang="en-US" sz="2000" dirty="0">
                <a:solidFill>
                  <a:schemeClr val="bg1"/>
                </a:solidFill>
                <a:latin typeface="Univers" pitchFamily="34" charset="0"/>
              </a:rPr>
            </a:br>
            <a:r>
              <a:rPr lang="en-US" sz="2000" dirty="0" smtClean="0">
                <a:solidFill>
                  <a:schemeClr val="bg1"/>
                </a:solidFill>
                <a:latin typeface="Univers" pitchFamily="34" charset="0"/>
              </a:rPr>
              <a:t>726 Broadway, Suite 110</a:t>
            </a:r>
            <a:r>
              <a:rPr lang="en-US" sz="2000" dirty="0">
                <a:solidFill>
                  <a:schemeClr val="bg1"/>
                </a:solidFill>
                <a:latin typeface="Univers" pitchFamily="34" charset="0"/>
              </a:rPr>
              <a:t/>
            </a:r>
            <a:br>
              <a:rPr lang="en-US" sz="2000" dirty="0">
                <a:solidFill>
                  <a:schemeClr val="bg1"/>
                </a:solidFill>
                <a:latin typeface="Univers" pitchFamily="34" charset="0"/>
              </a:rPr>
            </a:br>
            <a:r>
              <a:rPr lang="en-US" sz="2000" dirty="0">
                <a:solidFill>
                  <a:schemeClr val="bg1"/>
                </a:solidFill>
                <a:latin typeface="Univers" pitchFamily="34" charset="0"/>
              </a:rPr>
              <a:t>New York, NY </a:t>
            </a:r>
            <a:r>
              <a:rPr lang="en-US" sz="2000" dirty="0" smtClean="0">
                <a:solidFill>
                  <a:schemeClr val="bg1"/>
                </a:solidFill>
                <a:latin typeface="Univers" pitchFamily="34" charset="0"/>
              </a:rPr>
              <a:t>10003</a:t>
            </a:r>
            <a:r>
              <a:rPr lang="en-US" sz="2000" dirty="0">
                <a:solidFill>
                  <a:schemeClr val="bg1"/>
                </a:solidFill>
                <a:latin typeface="Univers" pitchFamily="34" charset="0"/>
              </a:rPr>
              <a:t/>
            </a:r>
            <a:br>
              <a:rPr lang="en-US" sz="2000" dirty="0">
                <a:solidFill>
                  <a:schemeClr val="bg1"/>
                </a:solidFill>
                <a:latin typeface="Univers" pitchFamily="34" charset="0"/>
              </a:rPr>
            </a:br>
            <a:r>
              <a:rPr lang="en-US" sz="2000" dirty="0">
                <a:solidFill>
                  <a:schemeClr val="bg1"/>
                </a:solidFill>
                <a:latin typeface="Univers" pitchFamily="34" charset="0"/>
              </a:rPr>
              <a:t>Phone: 212-995-3166</a:t>
            </a:r>
          </a:p>
        </p:txBody>
      </p:sp>
      <p:sp>
        <p:nvSpPr>
          <p:cNvPr id="13" name="Rectangle 12"/>
          <p:cNvSpPr/>
          <p:nvPr/>
        </p:nvSpPr>
        <p:spPr>
          <a:xfrm>
            <a:off x="914400" y="2663026"/>
            <a:ext cx="4669902" cy="707886"/>
          </a:xfrm>
          <a:prstGeom prst="rect">
            <a:avLst/>
          </a:prstGeom>
        </p:spPr>
        <p:txBody>
          <a:bodyPr wrap="square">
            <a:spAutoFit/>
          </a:bodyPr>
          <a:lstStyle/>
          <a:p>
            <a:r>
              <a:rPr lang="en-US" sz="2000" dirty="0">
                <a:solidFill>
                  <a:schemeClr val="bg1"/>
                </a:solidFill>
                <a:latin typeface="Univers" pitchFamily="34" charset="0"/>
              </a:rPr>
              <a:t>Follow us for promotions and new services: </a:t>
            </a:r>
          </a:p>
        </p:txBody>
      </p:sp>
      <p:sp>
        <p:nvSpPr>
          <p:cNvPr id="14" name="Text Box 5"/>
          <p:cNvSpPr txBox="1">
            <a:spLocks noChangeArrowheads="1"/>
          </p:cNvSpPr>
          <p:nvPr/>
        </p:nvSpPr>
        <p:spPr bwMode="auto">
          <a:xfrm>
            <a:off x="914400" y="1219200"/>
            <a:ext cx="69815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chemeClr val="bg1"/>
                </a:solidFill>
                <a:latin typeface="Univers" pitchFamily="34" charset="0"/>
              </a:rPr>
              <a:t>Visit us online at </a:t>
            </a:r>
            <a:r>
              <a:rPr lang="en-US" sz="2000" dirty="0">
                <a:solidFill>
                  <a:schemeClr val="bg1"/>
                </a:solidFill>
                <a:effectLst>
                  <a:outerShdw blurRad="38100" dist="38100" dir="2700000" algn="tl">
                    <a:srgbClr val="000000">
                      <a:alpha val="43137"/>
                    </a:srgbClr>
                  </a:outerShdw>
                </a:effectLst>
                <a:latin typeface="Univers" pitchFamily="34" charset="0"/>
                <a:hlinkClick r:id="rId7"/>
              </a:rPr>
              <a:t>www.nyufcu.com</a:t>
            </a:r>
            <a:r>
              <a:rPr lang="en-US" sz="2000" dirty="0">
                <a:solidFill>
                  <a:schemeClr val="bg1"/>
                </a:solidFill>
                <a:latin typeface="Univers" pitchFamily="34" charset="0"/>
              </a:rPr>
              <a:t> to download a Mortgage Loan Application Checklist or the interactive Mortgage Loan </a:t>
            </a:r>
            <a:r>
              <a:rPr lang="en-US" sz="2000" dirty="0" smtClean="0">
                <a:solidFill>
                  <a:schemeClr val="bg1"/>
                </a:solidFill>
                <a:latin typeface="Univers" pitchFamily="34" charset="0"/>
              </a:rPr>
              <a:t>Application</a:t>
            </a:r>
            <a:endParaRPr lang="en-US" sz="2000"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FB601F-F7CD-4134-A853-34974E4E279E}" type="slidenum">
              <a:rPr lang="en-US"/>
              <a:pPr eaLnBrk="1" hangingPunct="1"/>
              <a:t>2</a:t>
            </a:fld>
            <a:endParaRPr lang="en-US"/>
          </a:p>
        </p:txBody>
      </p:sp>
      <p:pic>
        <p:nvPicPr>
          <p:cNvPr id="307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077" name="Text Box 5"/>
          <p:cNvSpPr txBox="1">
            <a:spLocks noChangeArrowheads="1"/>
          </p:cNvSpPr>
          <p:nvPr/>
        </p:nvSpPr>
        <p:spPr bwMode="auto">
          <a:xfrm>
            <a:off x="685800" y="0"/>
            <a:ext cx="7696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200">
                <a:solidFill>
                  <a:schemeClr val="tx2"/>
                </a:solidFill>
              </a:rPr>
              <a:t/>
            </a:r>
            <a:br>
              <a:rPr lang="en-US" sz="1200">
                <a:solidFill>
                  <a:schemeClr val="tx2"/>
                </a:solidFill>
              </a:rPr>
            </a:br>
            <a:r>
              <a:rPr lang="en-US" sz="1200">
                <a:solidFill>
                  <a:schemeClr val="bg1"/>
                </a:solidFill>
              </a:rPr>
              <a:t> </a:t>
            </a:r>
            <a:r>
              <a:rPr lang="en-US" altLang="en-US" sz="3200">
                <a:solidFill>
                  <a:schemeClr val="bg1"/>
                </a:solidFill>
                <a:latin typeface="Univers" pitchFamily="34" charset="0"/>
              </a:rPr>
              <a:t>Today’s Roadmap</a:t>
            </a:r>
            <a:endParaRPr lang="en-US" sz="3200">
              <a:solidFill>
                <a:schemeClr val="bg1"/>
              </a:solidFill>
            </a:endParaRPr>
          </a:p>
        </p:txBody>
      </p:sp>
      <p:sp>
        <p:nvSpPr>
          <p:cNvPr id="3078" name="Text Box 6"/>
          <p:cNvSpPr txBox="1">
            <a:spLocks noChangeArrowheads="1"/>
          </p:cNvSpPr>
          <p:nvPr/>
        </p:nvSpPr>
        <p:spPr bwMode="auto">
          <a:xfrm>
            <a:off x="685800" y="1371600"/>
            <a:ext cx="74676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500">
              <a:solidFill>
                <a:schemeClr val="bg1"/>
              </a:solidFill>
            </a:endParaRPr>
          </a:p>
        </p:txBody>
      </p:sp>
      <p:sp>
        <p:nvSpPr>
          <p:cNvPr id="3079" name="Rectangle 6"/>
          <p:cNvSpPr>
            <a:spLocks noChangeArrowheads="1"/>
          </p:cNvSpPr>
          <p:nvPr/>
        </p:nvSpPr>
        <p:spPr bwMode="auto">
          <a:xfrm>
            <a:off x="914400" y="1203325"/>
            <a:ext cx="7239000" cy="346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Aft>
                <a:spcPts val="1200"/>
              </a:spcAft>
              <a:buFont typeface="Arial" panose="020B0604020202020204" pitchFamily="34" charset="0"/>
              <a:buChar char="•"/>
            </a:pPr>
            <a:r>
              <a:rPr lang="en-US" altLang="en-US" sz="2000" dirty="0" smtClean="0">
                <a:solidFill>
                  <a:schemeClr val="bg1"/>
                </a:solidFill>
                <a:latin typeface="Univers" pitchFamily="34" charset="0"/>
              </a:rPr>
              <a:t>Early preparation</a:t>
            </a:r>
            <a:endParaRPr lang="en-US" altLang="en-US" sz="2000" dirty="0">
              <a:solidFill>
                <a:schemeClr val="bg1"/>
              </a:solidFill>
              <a:latin typeface="Univers" pitchFamily="34" charset="0"/>
            </a:endParaRPr>
          </a:p>
          <a:p>
            <a:pPr eaLnBrk="1" hangingPunct="1">
              <a:lnSpc>
                <a:spcPct val="80000"/>
              </a:lnSpc>
              <a:spcAft>
                <a:spcPts val="1200"/>
              </a:spcAft>
              <a:buFont typeface="Arial" panose="020B0604020202020204" pitchFamily="34" charset="0"/>
              <a:buChar char="•"/>
            </a:pPr>
            <a:r>
              <a:rPr lang="en-US" altLang="en-US" sz="2000" dirty="0">
                <a:solidFill>
                  <a:schemeClr val="bg1"/>
                </a:solidFill>
                <a:latin typeface="Univers" pitchFamily="34" charset="0"/>
              </a:rPr>
              <a:t>Overview of the </a:t>
            </a:r>
            <a:r>
              <a:rPr lang="en-US" altLang="en-US" sz="2000" dirty="0" smtClean="0">
                <a:solidFill>
                  <a:schemeClr val="bg1"/>
                </a:solidFill>
                <a:latin typeface="Univers" pitchFamily="34" charset="0"/>
              </a:rPr>
              <a:t>home buying process</a:t>
            </a:r>
            <a:endParaRPr lang="en-US" altLang="en-US" sz="2000" dirty="0">
              <a:solidFill>
                <a:schemeClr val="bg1"/>
              </a:solidFill>
              <a:latin typeface="Univers" pitchFamily="34" charset="0"/>
            </a:endParaRPr>
          </a:p>
          <a:p>
            <a:pPr eaLnBrk="1" hangingPunct="1">
              <a:lnSpc>
                <a:spcPct val="80000"/>
              </a:lnSpc>
              <a:spcAft>
                <a:spcPts val="1200"/>
              </a:spcAft>
              <a:buFont typeface="Arial" panose="020B0604020202020204" pitchFamily="34" charset="0"/>
              <a:buChar char="•"/>
            </a:pPr>
            <a:r>
              <a:rPr lang="en-US" altLang="en-US" sz="2000" dirty="0" smtClean="0">
                <a:solidFill>
                  <a:schemeClr val="bg1"/>
                </a:solidFill>
                <a:latin typeface="Univers" pitchFamily="34" charset="0"/>
              </a:rPr>
              <a:t>How much down payment?</a:t>
            </a:r>
          </a:p>
          <a:p>
            <a:pPr eaLnBrk="1" hangingPunct="1">
              <a:lnSpc>
                <a:spcPct val="80000"/>
              </a:lnSpc>
              <a:spcAft>
                <a:spcPts val="1200"/>
              </a:spcAft>
              <a:buFont typeface="Arial" panose="020B0604020202020204" pitchFamily="34" charset="0"/>
              <a:buChar char="•"/>
            </a:pPr>
            <a:r>
              <a:rPr lang="en-US" altLang="en-US" sz="2000" dirty="0" smtClean="0">
                <a:solidFill>
                  <a:schemeClr val="bg1"/>
                </a:solidFill>
                <a:latin typeface="Univers" pitchFamily="34" charset="0"/>
              </a:rPr>
              <a:t>Private mortgage insurance</a:t>
            </a:r>
          </a:p>
          <a:p>
            <a:pPr eaLnBrk="1" hangingPunct="1">
              <a:lnSpc>
                <a:spcPct val="80000"/>
              </a:lnSpc>
              <a:spcAft>
                <a:spcPts val="1200"/>
              </a:spcAft>
              <a:buFont typeface="Arial" panose="020B0604020202020204" pitchFamily="34" charset="0"/>
              <a:buChar char="•"/>
            </a:pPr>
            <a:r>
              <a:rPr lang="en-US" altLang="en-US" sz="2000" dirty="0" smtClean="0">
                <a:solidFill>
                  <a:schemeClr val="bg1"/>
                </a:solidFill>
                <a:latin typeface="Univers" pitchFamily="34" charset="0"/>
              </a:rPr>
              <a:t>Low down payment mortgage options</a:t>
            </a:r>
            <a:endParaRPr lang="en-US" altLang="en-US" sz="2000" dirty="0">
              <a:solidFill>
                <a:schemeClr val="bg1"/>
              </a:solidFill>
              <a:latin typeface="Univers" pitchFamily="34" charset="0"/>
            </a:endParaRPr>
          </a:p>
          <a:p>
            <a:pPr lvl="1" eaLnBrk="1" hangingPunct="1">
              <a:lnSpc>
                <a:spcPct val="80000"/>
              </a:lnSpc>
              <a:spcAft>
                <a:spcPts val="1200"/>
              </a:spcAft>
              <a:buFont typeface="Arial" panose="020B0604020202020204" pitchFamily="34" charset="0"/>
              <a:buChar char="•"/>
            </a:pPr>
            <a:r>
              <a:rPr lang="en-US" altLang="en-US" dirty="0" smtClean="0">
                <a:solidFill>
                  <a:schemeClr val="bg1"/>
                </a:solidFill>
                <a:latin typeface="Univers" pitchFamily="34" charset="0"/>
              </a:rPr>
              <a:t>First Time Home Buyers program</a:t>
            </a:r>
            <a:endParaRPr lang="en-US" altLang="en-US" dirty="0">
              <a:solidFill>
                <a:schemeClr val="bg1"/>
              </a:solidFill>
              <a:latin typeface="Univers" pitchFamily="34" charset="0"/>
            </a:endParaRPr>
          </a:p>
          <a:p>
            <a:pPr lvl="1" eaLnBrk="1" hangingPunct="1">
              <a:lnSpc>
                <a:spcPct val="80000"/>
              </a:lnSpc>
              <a:spcAft>
                <a:spcPts val="1200"/>
              </a:spcAft>
              <a:buFont typeface="Arial" panose="020B0604020202020204" pitchFamily="34" charset="0"/>
              <a:buChar char="•"/>
            </a:pPr>
            <a:r>
              <a:rPr lang="en-US" altLang="en-US" dirty="0" err="1" smtClean="0">
                <a:solidFill>
                  <a:schemeClr val="bg1"/>
                </a:solidFill>
                <a:latin typeface="Univers" pitchFamily="34" charset="0"/>
              </a:rPr>
              <a:t>HomeReady</a:t>
            </a:r>
            <a:r>
              <a:rPr lang="en-US" altLang="en-US" dirty="0" smtClean="0">
                <a:solidFill>
                  <a:schemeClr val="bg1"/>
                </a:solidFill>
                <a:latin typeface="Univers" pitchFamily="34" charset="0"/>
              </a:rPr>
              <a:t> program</a:t>
            </a:r>
          </a:p>
          <a:p>
            <a:pPr lvl="1" eaLnBrk="1" hangingPunct="1">
              <a:lnSpc>
                <a:spcPct val="80000"/>
              </a:lnSpc>
              <a:spcAft>
                <a:spcPts val="1200"/>
              </a:spcAft>
              <a:buFont typeface="Arial" panose="020B0604020202020204" pitchFamily="34" charset="0"/>
              <a:buChar char="•"/>
            </a:pPr>
            <a:r>
              <a:rPr lang="en-US" altLang="en-US" dirty="0" smtClean="0">
                <a:solidFill>
                  <a:schemeClr val="bg1"/>
                </a:solidFill>
                <a:latin typeface="Univers" pitchFamily="34" charset="0"/>
              </a:rPr>
              <a:t>Doctors program</a:t>
            </a:r>
            <a:endParaRPr lang="en-US" altLang="en-US" dirty="0">
              <a:solidFill>
                <a:schemeClr val="bg1"/>
              </a:solidFill>
              <a:latin typeface="Univers" pitchFamily="34" charset="0"/>
            </a:endParaRPr>
          </a:p>
          <a:p>
            <a:pPr eaLnBrk="1" hangingPunct="1">
              <a:lnSpc>
                <a:spcPct val="80000"/>
              </a:lnSpc>
              <a:spcAft>
                <a:spcPts val="1200"/>
              </a:spcAft>
              <a:buFont typeface="Arial" panose="020B0604020202020204" pitchFamily="34" charset="0"/>
              <a:buChar char="•"/>
            </a:pPr>
            <a:r>
              <a:rPr lang="en-US" altLang="en-US" sz="2000" dirty="0" smtClean="0">
                <a:solidFill>
                  <a:schemeClr val="bg1"/>
                </a:solidFill>
                <a:latin typeface="Univers" pitchFamily="34" charset="0"/>
              </a:rPr>
              <a:t>Questions </a:t>
            </a:r>
            <a:r>
              <a:rPr lang="en-US" altLang="en-US" sz="2000" dirty="0">
                <a:solidFill>
                  <a:schemeClr val="bg1"/>
                </a:solidFill>
                <a:latin typeface="Univers" pitchFamily="34" charset="0"/>
              </a:rPr>
              <a:t>&amp; Answers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381A6A-0BA4-4490-B1F3-9FE741BA639E}" type="slidenum">
              <a:rPr lang="en-US"/>
              <a:pPr eaLnBrk="1" hangingPunct="1"/>
              <a:t>3</a:t>
            </a:fld>
            <a:endParaRPr lang="en-US"/>
          </a:p>
        </p:txBody>
      </p:sp>
      <p:pic>
        <p:nvPicPr>
          <p:cNvPr id="40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3"/>
          <p:cNvSpPr txBox="1">
            <a:spLocks noChangeArrowheads="1"/>
          </p:cNvSpPr>
          <p:nvPr/>
        </p:nvSpPr>
        <p:spPr bwMode="auto">
          <a:xfrm>
            <a:off x="609600" y="914400"/>
            <a:ext cx="7924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ts val="2500"/>
              </a:lnSpc>
              <a:spcBef>
                <a:spcPct val="20000"/>
              </a:spcBef>
              <a:buClr>
                <a:schemeClr val="hlink"/>
              </a:buClr>
              <a:buFont typeface="Wingdings" panose="05000000000000000000" pitchFamily="2" charset="2"/>
              <a:buNone/>
            </a:pPr>
            <a:endParaRPr lang="en-US" b="1">
              <a:solidFill>
                <a:schemeClr val="bg1"/>
              </a:solidFill>
            </a:endParaRPr>
          </a:p>
          <a:p>
            <a:pPr eaLnBrk="1" hangingPunct="1"/>
            <a:endParaRPr lang="en-US">
              <a:solidFill>
                <a:schemeClr val="bg1"/>
              </a:solidFill>
            </a:endParaRPr>
          </a:p>
        </p:txBody>
      </p:sp>
      <p:sp>
        <p:nvSpPr>
          <p:cNvPr id="4101" name="Text Box 4"/>
          <p:cNvSpPr txBox="1">
            <a:spLocks noChangeArrowheads="1"/>
          </p:cNvSpPr>
          <p:nvPr/>
        </p:nvSpPr>
        <p:spPr bwMode="auto">
          <a:xfrm>
            <a:off x="685800" y="152400"/>
            <a:ext cx="7543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2400" b="1">
                <a:solidFill>
                  <a:schemeClr val="bg1"/>
                </a:solidFill>
              </a:rPr>
              <a:t/>
            </a:r>
            <a:br>
              <a:rPr lang="en-US" sz="2400" b="1">
                <a:solidFill>
                  <a:schemeClr val="bg1"/>
                </a:solidFill>
              </a:rPr>
            </a:br>
            <a:endParaRPr lang="en-US" sz="2400" b="1">
              <a:solidFill>
                <a:schemeClr val="bg1"/>
              </a:solidFill>
            </a:endParaRPr>
          </a:p>
        </p:txBody>
      </p:sp>
      <p:sp>
        <p:nvSpPr>
          <p:cNvPr id="4102" name="Rectangle 7"/>
          <p:cNvSpPr>
            <a:spLocks noChangeArrowheads="1"/>
          </p:cNvSpPr>
          <p:nvPr/>
        </p:nvSpPr>
        <p:spPr bwMode="auto">
          <a:xfrm>
            <a:off x="533400" y="1295400"/>
            <a:ext cx="83058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20000"/>
              </a:spcBef>
            </a:pPr>
            <a:r>
              <a:rPr lang="en-US" sz="1900" b="1">
                <a:solidFill>
                  <a:schemeClr val="bg1"/>
                </a:solidFill>
                <a:latin typeface="Univers" pitchFamily="34" charset="0"/>
              </a:rPr>
              <a:t> </a:t>
            </a:r>
          </a:p>
        </p:txBody>
      </p:sp>
      <p:sp>
        <p:nvSpPr>
          <p:cNvPr id="4103" name="Rectangle 7"/>
          <p:cNvSpPr>
            <a:spLocks noChangeArrowheads="1"/>
          </p:cNvSpPr>
          <p:nvPr/>
        </p:nvSpPr>
        <p:spPr bwMode="auto">
          <a:xfrm>
            <a:off x="838200" y="457200"/>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a:solidFill>
                  <a:schemeClr val="bg1"/>
                </a:solidFill>
                <a:latin typeface="Univers" pitchFamily="34" charset="0"/>
              </a:rPr>
              <a:t>Early Preparation</a:t>
            </a:r>
            <a:endParaRPr lang="en-US" sz="3600">
              <a:solidFill>
                <a:schemeClr val="bg1"/>
              </a:solidFill>
            </a:endParaRPr>
          </a:p>
        </p:txBody>
      </p:sp>
      <p:sp>
        <p:nvSpPr>
          <p:cNvPr id="4104" name="Rectangle 8"/>
          <p:cNvSpPr>
            <a:spLocks noChangeArrowheads="1"/>
          </p:cNvSpPr>
          <p:nvPr/>
        </p:nvSpPr>
        <p:spPr bwMode="auto">
          <a:xfrm>
            <a:off x="762000" y="1371600"/>
            <a:ext cx="6096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sz="2000" dirty="0" smtClean="0">
                <a:solidFill>
                  <a:schemeClr val="bg1"/>
                </a:solidFill>
                <a:latin typeface="Univers" pitchFamily="34" charset="0"/>
              </a:rPr>
              <a:t>Assemble your team</a:t>
            </a:r>
            <a:endParaRPr lang="en-US" altLang="en-US" sz="2000" dirty="0">
              <a:solidFill>
                <a:schemeClr val="bg1"/>
              </a:solidFill>
              <a:latin typeface="Univers" pitchFamily="34" charset="0"/>
            </a:endParaRPr>
          </a:p>
          <a:p>
            <a:pPr lvl="1" eaLnBrk="1" hangingPunct="1">
              <a:buFont typeface="Wingdings" panose="05000000000000000000" pitchFamily="2" charset="2"/>
              <a:buChar char="ü"/>
            </a:pPr>
            <a:r>
              <a:rPr lang="en-US" altLang="en-US" sz="2000" dirty="0">
                <a:solidFill>
                  <a:schemeClr val="bg1"/>
                </a:solidFill>
                <a:latin typeface="Univers" pitchFamily="34" charset="0"/>
              </a:rPr>
              <a:t>Lender </a:t>
            </a:r>
            <a:endParaRPr lang="en-US" altLang="en-US" sz="2000" dirty="0" smtClean="0">
              <a:solidFill>
                <a:schemeClr val="bg1"/>
              </a:solidFill>
              <a:latin typeface="Univers" pitchFamily="34" charset="0"/>
            </a:endParaRPr>
          </a:p>
          <a:p>
            <a:pPr lvl="1" eaLnBrk="1" hangingPunct="1">
              <a:buFont typeface="Wingdings" panose="05000000000000000000" pitchFamily="2" charset="2"/>
              <a:buChar char="ü"/>
            </a:pPr>
            <a:r>
              <a:rPr lang="en-US" altLang="en-US" sz="2000" dirty="0" smtClean="0">
                <a:solidFill>
                  <a:schemeClr val="bg1"/>
                </a:solidFill>
                <a:latin typeface="Univers" pitchFamily="34" charset="0"/>
              </a:rPr>
              <a:t>Agent </a:t>
            </a:r>
          </a:p>
          <a:p>
            <a:pPr lvl="1" eaLnBrk="1" hangingPunct="1">
              <a:buFont typeface="Wingdings" panose="05000000000000000000" pitchFamily="2" charset="2"/>
              <a:buChar char="ü"/>
            </a:pPr>
            <a:r>
              <a:rPr lang="en-US" altLang="en-US" sz="2000" dirty="0" smtClean="0">
                <a:solidFill>
                  <a:schemeClr val="bg1"/>
                </a:solidFill>
                <a:latin typeface="Univers" pitchFamily="34" charset="0"/>
              </a:rPr>
              <a:t>Attorney</a:t>
            </a:r>
            <a:endParaRPr lang="en-US" altLang="en-US" sz="2000" dirty="0">
              <a:solidFill>
                <a:schemeClr val="bg1"/>
              </a:solidFill>
              <a:latin typeface="Univers" pitchFamily="34" charset="0"/>
            </a:endParaRPr>
          </a:p>
          <a:p>
            <a:pPr lvl="1" eaLnBrk="1" hangingPunct="1">
              <a:buFont typeface="Wingdings" panose="05000000000000000000" pitchFamily="2" charset="2"/>
              <a:buChar char="ü"/>
            </a:pPr>
            <a:endParaRPr lang="en-US" altLang="en-US" sz="2000" dirty="0">
              <a:solidFill>
                <a:schemeClr val="bg1"/>
              </a:solidFill>
              <a:latin typeface="Univers" pitchFamily="34" charset="0"/>
            </a:endParaRPr>
          </a:p>
          <a:p>
            <a:pPr eaLnBrk="1" hangingPunct="1">
              <a:buFont typeface="Arial" panose="020B0604020202020204" pitchFamily="34" charset="0"/>
              <a:buChar char="•"/>
            </a:pPr>
            <a:r>
              <a:rPr lang="en-US" altLang="en-US" sz="2000" dirty="0" smtClean="0">
                <a:solidFill>
                  <a:schemeClr val="bg1"/>
                </a:solidFill>
                <a:latin typeface="Univers" pitchFamily="34" charset="0"/>
              </a:rPr>
              <a:t>Budget and credit review</a:t>
            </a:r>
            <a:endParaRPr lang="en-US" altLang="en-US" sz="2000" dirty="0">
              <a:solidFill>
                <a:schemeClr val="bg1"/>
              </a:solidFill>
              <a:latin typeface="Univers" pitchFamily="34" charset="0"/>
            </a:endParaRPr>
          </a:p>
          <a:p>
            <a:pPr eaLnBrk="1" hangingPunct="1">
              <a:buFont typeface="Arial" panose="020B0604020202020204" pitchFamily="34" charset="0"/>
              <a:buChar char="•"/>
            </a:pPr>
            <a:endParaRPr lang="en-US" altLang="en-US" sz="2000" dirty="0">
              <a:solidFill>
                <a:schemeClr val="bg1"/>
              </a:solidFill>
              <a:latin typeface="Univers" pitchFamily="34" charset="0"/>
            </a:endParaRPr>
          </a:p>
          <a:p>
            <a:pPr eaLnBrk="1" hangingPunct="1">
              <a:buFont typeface="Arial" panose="020B0604020202020204" pitchFamily="34" charset="0"/>
              <a:buChar char="•"/>
            </a:pPr>
            <a:r>
              <a:rPr lang="en-US" altLang="en-US" sz="2000" dirty="0" smtClean="0">
                <a:solidFill>
                  <a:schemeClr val="bg1"/>
                </a:solidFill>
                <a:latin typeface="Univers" pitchFamily="34" charset="0"/>
              </a:rPr>
              <a:t>Define </a:t>
            </a:r>
            <a:r>
              <a:rPr lang="en-US" altLang="en-US" sz="2000" dirty="0">
                <a:solidFill>
                  <a:schemeClr val="bg1"/>
                </a:solidFill>
                <a:latin typeface="Univers" pitchFamily="34" charset="0"/>
              </a:rPr>
              <a:t>y</a:t>
            </a:r>
            <a:r>
              <a:rPr lang="en-US" altLang="en-US" sz="2000" dirty="0" smtClean="0">
                <a:solidFill>
                  <a:schemeClr val="bg1"/>
                </a:solidFill>
                <a:latin typeface="Univers" pitchFamily="34" charset="0"/>
              </a:rPr>
              <a:t>our </a:t>
            </a:r>
            <a:r>
              <a:rPr lang="en-US" altLang="en-US" sz="2000" dirty="0">
                <a:solidFill>
                  <a:schemeClr val="bg1"/>
                </a:solidFill>
                <a:latin typeface="Univers" pitchFamily="34" charset="0"/>
              </a:rPr>
              <a:t>g</a:t>
            </a:r>
            <a:r>
              <a:rPr lang="en-US" altLang="en-US" sz="2000" dirty="0" smtClean="0">
                <a:solidFill>
                  <a:schemeClr val="bg1"/>
                </a:solidFill>
                <a:latin typeface="Univers" pitchFamily="34" charset="0"/>
              </a:rPr>
              <a:t>oals</a:t>
            </a:r>
            <a:endParaRPr lang="en-US" altLang="en-US" sz="2000" dirty="0">
              <a:solidFill>
                <a:schemeClr val="bg1"/>
              </a:solidFill>
              <a:latin typeface="Univers" pitchFamily="34" charset="0"/>
            </a:endParaRPr>
          </a:p>
          <a:p>
            <a:pPr lvl="1" eaLnBrk="1" hangingPunct="1">
              <a:buFont typeface="Wingdings" panose="05000000000000000000" pitchFamily="2" charset="2"/>
              <a:buChar char="ü"/>
            </a:pPr>
            <a:r>
              <a:rPr lang="en-US" altLang="en-US" sz="2000" dirty="0">
                <a:solidFill>
                  <a:schemeClr val="bg1"/>
                </a:solidFill>
                <a:latin typeface="Univers" pitchFamily="34" charset="0"/>
              </a:rPr>
              <a:t>Location</a:t>
            </a:r>
          </a:p>
          <a:p>
            <a:pPr lvl="1" eaLnBrk="1" hangingPunct="1">
              <a:buFont typeface="Wingdings" panose="05000000000000000000" pitchFamily="2" charset="2"/>
              <a:buChar char="ü"/>
            </a:pPr>
            <a:r>
              <a:rPr lang="en-US" altLang="en-US" sz="2000" dirty="0">
                <a:solidFill>
                  <a:schemeClr val="bg1"/>
                </a:solidFill>
                <a:latin typeface="Univers" pitchFamily="34" charset="0"/>
              </a:rPr>
              <a:t>Type of </a:t>
            </a:r>
            <a:r>
              <a:rPr lang="en-US" altLang="en-US" sz="2000" dirty="0" smtClean="0">
                <a:solidFill>
                  <a:schemeClr val="bg1"/>
                </a:solidFill>
                <a:latin typeface="Univers" pitchFamily="34" charset="0"/>
              </a:rPr>
              <a:t>home (single family, condo or co-op)</a:t>
            </a:r>
            <a:endParaRPr lang="en-US" altLang="en-US" sz="2000" dirty="0">
              <a:solidFill>
                <a:schemeClr val="bg1"/>
              </a:solidFill>
              <a:latin typeface="Univers" pitchFamily="34" charset="0"/>
            </a:endParaRPr>
          </a:p>
          <a:p>
            <a:pPr lvl="1" eaLnBrk="1" hangingPunct="1">
              <a:buFont typeface="Wingdings" panose="05000000000000000000" pitchFamily="2" charset="2"/>
              <a:buChar char="ü"/>
            </a:pPr>
            <a:r>
              <a:rPr lang="en-US" altLang="en-US" sz="2000" dirty="0">
                <a:solidFill>
                  <a:schemeClr val="bg1"/>
                </a:solidFill>
                <a:latin typeface="Univers" pitchFamily="34" charset="0"/>
              </a:rPr>
              <a:t>Price</a:t>
            </a:r>
          </a:p>
          <a:p>
            <a:pPr lvl="1" eaLnBrk="1" hangingPunct="1">
              <a:buFont typeface="Wingdings" panose="05000000000000000000" pitchFamily="2" charset="2"/>
              <a:buChar char="ü"/>
            </a:pPr>
            <a:r>
              <a:rPr lang="en-US" altLang="en-US" sz="2000" dirty="0">
                <a:solidFill>
                  <a:schemeClr val="bg1"/>
                </a:solidFill>
                <a:latin typeface="Univers" pitchFamily="34" charset="0"/>
              </a:rPr>
              <a:t>Timing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83B1E6-2B0B-44C5-B5DA-2107755C44C2}" type="slidenum">
              <a:rPr lang="en-US"/>
              <a:pPr eaLnBrk="1" hangingPunct="1"/>
              <a:t>4</a:t>
            </a:fld>
            <a:endParaRPr lang="en-US"/>
          </a:p>
        </p:txBody>
      </p:sp>
      <p:pic>
        <p:nvPicPr>
          <p:cNvPr id="61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49" name="Text Box 4"/>
          <p:cNvSpPr txBox="1">
            <a:spLocks noChangeArrowheads="1"/>
          </p:cNvSpPr>
          <p:nvPr/>
        </p:nvSpPr>
        <p:spPr bwMode="auto">
          <a:xfrm>
            <a:off x="685800" y="152400"/>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a:solidFill>
                  <a:schemeClr val="bg1"/>
                </a:solidFill>
                <a:latin typeface="Univers" pitchFamily="34" charset="0"/>
              </a:rPr>
              <a:t>Home Buying Process</a:t>
            </a:r>
            <a:r>
              <a:rPr lang="en-US" sz="3200" b="1">
                <a:solidFill>
                  <a:schemeClr val="bg1"/>
                </a:solidFill>
              </a:rPr>
              <a:t/>
            </a:r>
            <a:br>
              <a:rPr lang="en-US" sz="3200" b="1">
                <a:solidFill>
                  <a:schemeClr val="bg1"/>
                </a:solidFill>
              </a:rPr>
            </a:br>
            <a:endParaRPr lang="en-US" sz="3200" b="1">
              <a:solidFill>
                <a:schemeClr val="bg1"/>
              </a:solidFill>
            </a:endParaRPr>
          </a:p>
        </p:txBody>
      </p:sp>
      <p:sp>
        <p:nvSpPr>
          <p:cNvPr id="6150" name="Text Box 5"/>
          <p:cNvSpPr txBox="1">
            <a:spLocks noChangeArrowheads="1"/>
          </p:cNvSpPr>
          <p:nvPr/>
        </p:nvSpPr>
        <p:spPr bwMode="auto">
          <a:xfrm>
            <a:off x="685800" y="11430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solidFill>
                <a:schemeClr val="bg1"/>
              </a:solidFill>
            </a:endParaRPr>
          </a:p>
        </p:txBody>
      </p:sp>
      <p:sp>
        <p:nvSpPr>
          <p:cNvPr id="6151" name="Rectangle 7"/>
          <p:cNvSpPr>
            <a:spLocks noChangeArrowheads="1"/>
          </p:cNvSpPr>
          <p:nvPr/>
        </p:nvSpPr>
        <p:spPr bwMode="auto">
          <a:xfrm>
            <a:off x="685800" y="1295400"/>
            <a:ext cx="80772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buFontTx/>
              <a:buChar char="•"/>
            </a:pPr>
            <a:r>
              <a:rPr lang="en-US" sz="2000" dirty="0" smtClean="0">
                <a:solidFill>
                  <a:schemeClr val="bg1"/>
                </a:solidFill>
                <a:latin typeface="Univers" pitchFamily="34" charset="0"/>
              </a:rPr>
              <a:t>Consult with your Mortgage Representative</a:t>
            </a:r>
          </a:p>
          <a:p>
            <a:pPr eaLnBrk="1" hangingPunct="1">
              <a:spcAft>
                <a:spcPts val="600"/>
              </a:spcAft>
              <a:buFontTx/>
              <a:buChar char="•"/>
            </a:pPr>
            <a:endParaRPr lang="en-US" sz="2000" dirty="0" smtClean="0">
              <a:solidFill>
                <a:schemeClr val="bg1"/>
              </a:solidFill>
              <a:latin typeface="Univers" pitchFamily="34" charset="0"/>
            </a:endParaRPr>
          </a:p>
          <a:p>
            <a:pPr eaLnBrk="1" hangingPunct="1">
              <a:spcAft>
                <a:spcPts val="600"/>
              </a:spcAft>
              <a:buFontTx/>
              <a:buChar char="•"/>
            </a:pPr>
            <a:endParaRPr lang="en-US" sz="2000" dirty="0" smtClean="0">
              <a:solidFill>
                <a:schemeClr val="bg1"/>
              </a:solidFill>
              <a:latin typeface="Univers" pitchFamily="34" charset="0"/>
            </a:endParaRPr>
          </a:p>
          <a:p>
            <a:pPr eaLnBrk="1" hangingPunct="1">
              <a:spcAft>
                <a:spcPts val="600"/>
              </a:spcAft>
              <a:buFontTx/>
              <a:buChar char="•"/>
            </a:pPr>
            <a:endParaRPr lang="en-US" sz="2000" dirty="0" smtClean="0">
              <a:solidFill>
                <a:schemeClr val="bg1"/>
              </a:solidFill>
              <a:latin typeface="Univers" pitchFamily="34" charset="0"/>
            </a:endParaRPr>
          </a:p>
          <a:p>
            <a:pPr eaLnBrk="1" hangingPunct="1">
              <a:buFontTx/>
              <a:buChar char="•"/>
            </a:pPr>
            <a:endParaRPr lang="en-US" altLang="en-US" sz="2000" b="1" dirty="0" smtClean="0">
              <a:solidFill>
                <a:schemeClr val="bg1"/>
              </a:solidFill>
              <a:latin typeface="Univers" pitchFamily="34" charset="0"/>
            </a:endParaRPr>
          </a:p>
          <a:p>
            <a:pPr eaLnBrk="1" hangingPunct="1">
              <a:buFontTx/>
              <a:buChar char="•"/>
            </a:pPr>
            <a:r>
              <a:rPr lang="en-US" altLang="en-US" sz="2000" b="1" dirty="0" smtClean="0">
                <a:solidFill>
                  <a:schemeClr val="bg1"/>
                </a:solidFill>
                <a:latin typeface="Univers" pitchFamily="34" charset="0"/>
              </a:rPr>
              <a:t>Pre-Qualification:</a:t>
            </a:r>
            <a:r>
              <a:rPr lang="en-US" altLang="en-US" sz="2000" dirty="0" smtClean="0">
                <a:solidFill>
                  <a:schemeClr val="bg1"/>
                </a:solidFill>
                <a:latin typeface="Univers" pitchFamily="34" charset="0"/>
              </a:rPr>
              <a:t>  a preliminary determination of what you can afford and establishes an appropriate price range</a:t>
            </a:r>
          </a:p>
          <a:p>
            <a:pPr eaLnBrk="1" hangingPunct="1">
              <a:buFontTx/>
              <a:buChar char="•"/>
            </a:pPr>
            <a:r>
              <a:rPr lang="en-US" altLang="en-US" sz="2000" b="1" dirty="0" smtClean="0">
                <a:solidFill>
                  <a:schemeClr val="bg1"/>
                </a:solidFill>
                <a:latin typeface="Univers" pitchFamily="34" charset="0"/>
              </a:rPr>
              <a:t>Pre-Approval:</a:t>
            </a:r>
            <a:r>
              <a:rPr lang="en-US" altLang="en-US" sz="2000" dirty="0" smtClean="0">
                <a:solidFill>
                  <a:schemeClr val="bg1"/>
                </a:solidFill>
                <a:latin typeface="Univers" pitchFamily="34" charset="0"/>
              </a:rPr>
              <a:t>  the next step before finding a property and involves a formal application with review of your income, assets and credit profile</a:t>
            </a:r>
            <a:endParaRPr lang="en-US" sz="2000" dirty="0" smtClean="0">
              <a:solidFill>
                <a:schemeClr val="bg1"/>
              </a:solidFill>
              <a:latin typeface="Univers"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1143000" y="1752600"/>
            <a:ext cx="6477000" cy="11890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83B1E6-2B0B-44C5-B5DA-2107755C44C2}" type="slidenum">
              <a:rPr lang="en-US"/>
              <a:pPr eaLnBrk="1" hangingPunct="1"/>
              <a:t>5</a:t>
            </a:fld>
            <a:endParaRPr lang="en-US"/>
          </a:p>
        </p:txBody>
      </p:sp>
      <p:pic>
        <p:nvPicPr>
          <p:cNvPr id="614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6149" name="Text Box 4"/>
          <p:cNvSpPr txBox="1">
            <a:spLocks noChangeArrowheads="1"/>
          </p:cNvSpPr>
          <p:nvPr/>
        </p:nvSpPr>
        <p:spPr bwMode="auto">
          <a:xfrm>
            <a:off x="685800" y="152400"/>
            <a:ext cx="7696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200" dirty="0">
                <a:solidFill>
                  <a:schemeClr val="bg1"/>
                </a:solidFill>
                <a:latin typeface="Univers" pitchFamily="34" charset="0"/>
              </a:rPr>
              <a:t>Home Buying </a:t>
            </a:r>
            <a:r>
              <a:rPr lang="en-US" altLang="en-US" sz="3200" dirty="0" smtClean="0">
                <a:solidFill>
                  <a:schemeClr val="bg1"/>
                </a:solidFill>
                <a:latin typeface="Univers" pitchFamily="34" charset="0"/>
              </a:rPr>
              <a:t>Process </a:t>
            </a:r>
            <a:r>
              <a:rPr lang="en-US" altLang="en-US" sz="2000" dirty="0" smtClean="0">
                <a:solidFill>
                  <a:schemeClr val="bg1"/>
                </a:solidFill>
                <a:latin typeface="Univers" pitchFamily="34" charset="0"/>
              </a:rPr>
              <a:t>(cont’d)</a:t>
            </a:r>
            <a:endParaRPr lang="en-US" sz="3200" b="1" dirty="0">
              <a:solidFill>
                <a:schemeClr val="bg1"/>
              </a:solidFill>
            </a:endParaRPr>
          </a:p>
        </p:txBody>
      </p:sp>
      <p:sp>
        <p:nvSpPr>
          <p:cNvPr id="6150" name="Text Box 5"/>
          <p:cNvSpPr txBox="1">
            <a:spLocks noChangeArrowheads="1"/>
          </p:cNvSpPr>
          <p:nvPr/>
        </p:nvSpPr>
        <p:spPr bwMode="auto">
          <a:xfrm>
            <a:off x="685800" y="11430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solidFill>
                <a:schemeClr val="bg1"/>
              </a:solidFill>
            </a:endParaRPr>
          </a:p>
        </p:txBody>
      </p:sp>
      <p:sp>
        <p:nvSpPr>
          <p:cNvPr id="6151" name="Rectangle 7"/>
          <p:cNvSpPr>
            <a:spLocks noChangeArrowheads="1"/>
          </p:cNvSpPr>
          <p:nvPr/>
        </p:nvSpPr>
        <p:spPr bwMode="auto">
          <a:xfrm>
            <a:off x="685800" y="1295400"/>
            <a:ext cx="8077200"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buFontTx/>
              <a:buChar char="•"/>
            </a:pPr>
            <a:r>
              <a:rPr lang="en-US" sz="2000" dirty="0" smtClean="0">
                <a:solidFill>
                  <a:schemeClr val="bg1"/>
                </a:solidFill>
                <a:latin typeface="Univers" pitchFamily="34" charset="0"/>
              </a:rPr>
              <a:t>Choose an attorney</a:t>
            </a:r>
          </a:p>
          <a:p>
            <a:pPr eaLnBrk="1" hangingPunct="1">
              <a:spcAft>
                <a:spcPts val="600"/>
              </a:spcAft>
              <a:buFontTx/>
              <a:buChar char="•"/>
            </a:pPr>
            <a:r>
              <a:rPr lang="en-US" sz="2000" dirty="0" smtClean="0">
                <a:solidFill>
                  <a:schemeClr val="bg1"/>
                </a:solidFill>
                <a:latin typeface="Univers" pitchFamily="34" charset="0"/>
              </a:rPr>
              <a:t>Select property and make an offer</a:t>
            </a:r>
          </a:p>
          <a:p>
            <a:pPr eaLnBrk="1" hangingPunct="1">
              <a:spcAft>
                <a:spcPts val="600"/>
              </a:spcAft>
              <a:buFontTx/>
              <a:buChar char="•"/>
            </a:pPr>
            <a:r>
              <a:rPr lang="en-US" sz="2000" dirty="0" smtClean="0">
                <a:solidFill>
                  <a:schemeClr val="bg1"/>
                </a:solidFill>
                <a:latin typeface="Univers" pitchFamily="34" charset="0"/>
              </a:rPr>
              <a:t>The contract process</a:t>
            </a:r>
          </a:p>
          <a:p>
            <a:pPr lvl="1" eaLnBrk="1" hangingPunct="1">
              <a:spcAft>
                <a:spcPts val="600"/>
              </a:spcAft>
              <a:buFont typeface="Wingdings" panose="05000000000000000000" pitchFamily="2" charset="2"/>
              <a:buChar char="ü"/>
            </a:pPr>
            <a:r>
              <a:rPr lang="en-US" dirty="0" smtClean="0">
                <a:solidFill>
                  <a:schemeClr val="bg1"/>
                </a:solidFill>
                <a:latin typeface="Univers" pitchFamily="34" charset="0"/>
              </a:rPr>
              <a:t>Sellers’ attorney drafts contract for review by all parties</a:t>
            </a:r>
          </a:p>
          <a:p>
            <a:pPr lvl="1" eaLnBrk="1" hangingPunct="1">
              <a:spcAft>
                <a:spcPts val="600"/>
              </a:spcAft>
              <a:buFont typeface="Wingdings" panose="05000000000000000000" pitchFamily="2" charset="2"/>
              <a:buChar char="ü"/>
            </a:pPr>
            <a:r>
              <a:rPr lang="en-US" dirty="0" smtClean="0">
                <a:solidFill>
                  <a:schemeClr val="bg1"/>
                </a:solidFill>
                <a:latin typeface="Univers" pitchFamily="34" charset="0"/>
              </a:rPr>
              <a:t>Buyers’ attorney negotiates, reviews building documents</a:t>
            </a:r>
          </a:p>
          <a:p>
            <a:pPr lvl="1" eaLnBrk="1" hangingPunct="1">
              <a:spcAft>
                <a:spcPts val="600"/>
              </a:spcAft>
              <a:buFont typeface="Wingdings" panose="05000000000000000000" pitchFamily="2" charset="2"/>
              <a:buChar char="ü"/>
            </a:pPr>
            <a:r>
              <a:rPr lang="en-US" dirty="0" smtClean="0">
                <a:solidFill>
                  <a:schemeClr val="bg1"/>
                </a:solidFill>
                <a:latin typeface="Univers" pitchFamily="34" charset="0"/>
              </a:rPr>
              <a:t>Buyer issues contract deposit</a:t>
            </a:r>
          </a:p>
          <a:p>
            <a:pPr lvl="1" eaLnBrk="1" hangingPunct="1">
              <a:spcAft>
                <a:spcPts val="600"/>
              </a:spcAft>
              <a:buFont typeface="Wingdings" panose="05000000000000000000" pitchFamily="2" charset="2"/>
              <a:buChar char="ü"/>
            </a:pPr>
            <a:r>
              <a:rPr lang="en-US" dirty="0" smtClean="0">
                <a:solidFill>
                  <a:schemeClr val="bg1"/>
                </a:solidFill>
                <a:latin typeface="Univers" pitchFamily="34" charset="0"/>
              </a:rPr>
              <a:t>Buyer submits contract to lender</a:t>
            </a:r>
          </a:p>
          <a:p>
            <a:pPr eaLnBrk="1" hangingPunct="1">
              <a:spcAft>
                <a:spcPts val="600"/>
              </a:spcAft>
              <a:buFont typeface="Arial" pitchFamily="34" charset="0"/>
              <a:buChar char="•"/>
            </a:pPr>
            <a:r>
              <a:rPr lang="en-US" sz="2000" dirty="0" smtClean="0">
                <a:solidFill>
                  <a:schemeClr val="bg1"/>
                </a:solidFill>
                <a:latin typeface="Univers" pitchFamily="34" charset="0"/>
              </a:rPr>
              <a:t>Property title history reviewed</a:t>
            </a:r>
          </a:p>
          <a:p>
            <a:pPr eaLnBrk="1" hangingPunct="1">
              <a:spcAft>
                <a:spcPts val="600"/>
              </a:spcAft>
              <a:buFont typeface="Arial" pitchFamily="34" charset="0"/>
              <a:buChar char="•"/>
            </a:pPr>
            <a:r>
              <a:rPr lang="en-US" sz="2000" dirty="0" smtClean="0">
                <a:solidFill>
                  <a:schemeClr val="bg1"/>
                </a:solidFill>
                <a:latin typeface="Univers" pitchFamily="34" charset="0"/>
              </a:rPr>
              <a:t>Submit board package (co-ops and some condos)</a:t>
            </a:r>
          </a:p>
          <a:p>
            <a:pPr eaLnBrk="1" hangingPunct="1">
              <a:spcAft>
                <a:spcPts val="600"/>
              </a:spcAft>
              <a:buFont typeface="Arial" pitchFamily="34" charset="0"/>
              <a:buChar char="•"/>
            </a:pPr>
            <a:r>
              <a:rPr lang="en-US" sz="2000" dirty="0" smtClean="0">
                <a:solidFill>
                  <a:schemeClr val="bg1"/>
                </a:solidFill>
                <a:latin typeface="Univers" pitchFamily="34" charset="0"/>
              </a:rPr>
              <a:t>Clear lender’s underwriting conditions and schedule closing</a:t>
            </a:r>
            <a:endParaRPr lang="en-US" sz="2000"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D783CC-B168-4C4D-9569-D354A86649DC}" type="slidenum">
              <a:rPr lang="en-US"/>
              <a:pPr eaLnBrk="1" hangingPunct="1"/>
              <a:t>6</a:t>
            </a:fld>
            <a:endParaRPr lang="en-US"/>
          </a:p>
        </p:txBody>
      </p:sp>
      <p:pic>
        <p:nvPicPr>
          <p:cNvPr id="819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7412" name="Text Box 4"/>
          <p:cNvSpPr txBox="1">
            <a:spLocks noChangeArrowheads="1"/>
          </p:cNvSpPr>
          <p:nvPr/>
        </p:nvSpPr>
        <p:spPr bwMode="auto">
          <a:xfrm>
            <a:off x="685800" y="152400"/>
            <a:ext cx="7696200" cy="584200"/>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What is a down payment?</a:t>
            </a:r>
            <a:endParaRPr lang="en-US" sz="3200" b="1" dirty="0">
              <a:solidFill>
                <a:schemeClr val="bg1"/>
              </a:solidFill>
              <a:effectLst>
                <a:outerShdw blurRad="38100" dist="38100" dir="2700000" algn="tl">
                  <a:srgbClr val="000000"/>
                </a:outerShdw>
              </a:effectLst>
              <a:latin typeface="Univers" pitchFamily="34" charset="0"/>
            </a:endParaRPr>
          </a:p>
        </p:txBody>
      </p:sp>
      <p:sp>
        <p:nvSpPr>
          <p:cNvPr id="8198" name="Text Box 5"/>
          <p:cNvSpPr txBox="1">
            <a:spLocks noChangeArrowheads="1"/>
          </p:cNvSpPr>
          <p:nvPr/>
        </p:nvSpPr>
        <p:spPr bwMode="auto">
          <a:xfrm>
            <a:off x="685800" y="1143000"/>
            <a:ext cx="7467600" cy="1438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900"/>
              </a:spcBef>
              <a:spcAft>
                <a:spcPts val="0"/>
              </a:spcAft>
            </a:pPr>
            <a:r>
              <a:rPr lang="en-US" sz="2000" dirty="0">
                <a:solidFill>
                  <a:schemeClr val="bg1"/>
                </a:solidFill>
                <a:latin typeface="Univers" pitchFamily="34" charset="0"/>
              </a:rPr>
              <a:t>A cash payment that is a percentage of the full purchase price of a home</a:t>
            </a:r>
          </a:p>
          <a:p>
            <a:pPr>
              <a:spcBef>
                <a:spcPts val="900"/>
              </a:spcBef>
              <a:spcAft>
                <a:spcPts val="0"/>
              </a:spcAft>
            </a:pPr>
            <a:r>
              <a:rPr lang="en-US" sz="2000" dirty="0">
                <a:solidFill>
                  <a:schemeClr val="bg1"/>
                </a:solidFill>
                <a:latin typeface="Univers" pitchFamily="34" charset="0"/>
              </a:rPr>
              <a:t>Usually equal to 5% to 30% of the total value of the home, then your mortgage loan covers the rest of the amount</a:t>
            </a:r>
          </a:p>
        </p:txBody>
      </p:sp>
      <p:sp>
        <p:nvSpPr>
          <p:cNvPr id="8199" name="Rectangle 6"/>
          <p:cNvSpPr>
            <a:spLocks noChangeArrowheads="1"/>
          </p:cNvSpPr>
          <p:nvPr/>
        </p:nvSpPr>
        <p:spPr bwMode="auto">
          <a:xfrm>
            <a:off x="609600" y="1143000"/>
            <a:ext cx="723900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buFont typeface="Arial" panose="020B0604020202020204" pitchFamily="34" charset="0"/>
              <a:buChar char="•"/>
            </a:pPr>
            <a:endParaRPr lang="en-US" altLang="en-US"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D172B6-B330-43B4-BC48-128F09A48FFB}" type="slidenum">
              <a:rPr lang="en-US"/>
              <a:pPr eaLnBrk="1" hangingPunct="1"/>
              <a:t>7</a:t>
            </a:fld>
            <a:endParaRPr lang="en-US"/>
          </a:p>
        </p:txBody>
      </p:sp>
      <p:pic>
        <p:nvPicPr>
          <p:cNvPr id="92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8436" name="Text Box 4"/>
          <p:cNvSpPr txBox="1">
            <a:spLocks noChangeArrowheads="1"/>
          </p:cNvSpPr>
          <p:nvPr/>
        </p:nvSpPr>
        <p:spPr bwMode="auto">
          <a:xfrm>
            <a:off x="685800" y="152400"/>
            <a:ext cx="7696200" cy="1077218"/>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The value of a low down payment mortgage</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8437" name="Text Box 5"/>
          <p:cNvSpPr txBox="1">
            <a:spLocks noChangeArrowheads="1"/>
          </p:cNvSpPr>
          <p:nvPr/>
        </p:nvSpPr>
        <p:spPr bwMode="auto">
          <a:xfrm>
            <a:off x="685800" y="1143000"/>
            <a:ext cx="7467600" cy="3516347"/>
          </a:xfrm>
          <a:prstGeom prst="rect">
            <a:avLst/>
          </a:prstGeom>
          <a:noFill/>
          <a:ln w="9525">
            <a:noFill/>
            <a:miter lim="800000"/>
            <a:headEnd/>
            <a:tailEnd/>
          </a:ln>
          <a:effectLst/>
        </p:spPr>
        <p:txBody>
          <a:bodyPr>
            <a:spAutoFit/>
          </a:bodyPr>
          <a:lstStyle/>
          <a:p>
            <a:pPr marL="342900" indent="-342900">
              <a:spcBef>
                <a:spcPts val="900"/>
              </a:spcBef>
              <a:spcAft>
                <a:spcPts val="0"/>
              </a:spcAft>
              <a:buFont typeface="Arial" pitchFamily="34" charset="0"/>
              <a:buChar char="•"/>
            </a:pPr>
            <a:r>
              <a:rPr lang="en-US" sz="2000" dirty="0">
                <a:solidFill>
                  <a:schemeClr val="bg1"/>
                </a:solidFill>
                <a:latin typeface="Univers" pitchFamily="34" charset="0"/>
              </a:rPr>
              <a:t>You don’t need to save as much cash, potentially allowing you to purchase your home sooner</a:t>
            </a:r>
          </a:p>
          <a:p>
            <a:pPr marL="342900" indent="-342900">
              <a:spcBef>
                <a:spcPts val="900"/>
              </a:spcBef>
              <a:spcAft>
                <a:spcPts val="0"/>
              </a:spcAft>
              <a:buFont typeface="Arial" pitchFamily="34" charset="0"/>
              <a:buChar char="•"/>
            </a:pPr>
            <a:r>
              <a:rPr lang="en-US" sz="2000" dirty="0">
                <a:solidFill>
                  <a:schemeClr val="bg1"/>
                </a:solidFill>
                <a:latin typeface="Univers" pitchFamily="34" charset="0"/>
              </a:rPr>
              <a:t>Potentially keep more of your savings in case an unexpected financial need arises (car trouble, medical expenses, etc.)</a:t>
            </a:r>
          </a:p>
          <a:p>
            <a:pPr marL="342900" indent="-342900">
              <a:spcBef>
                <a:spcPts val="900"/>
              </a:spcBef>
              <a:spcAft>
                <a:spcPts val="0"/>
              </a:spcAft>
              <a:buFont typeface="Arial" pitchFamily="34" charset="0"/>
              <a:buChar char="•"/>
            </a:pPr>
            <a:r>
              <a:rPr lang="en-US" sz="2000" dirty="0">
                <a:solidFill>
                  <a:schemeClr val="bg1"/>
                </a:solidFill>
                <a:latin typeface="Univers" pitchFamily="34" charset="0"/>
              </a:rPr>
              <a:t>Use for funds to purchase other items related to your home purchase (furniture, remodeling, etc.) </a:t>
            </a:r>
          </a:p>
          <a:p>
            <a:pPr marL="0" indent="0">
              <a:spcBef>
                <a:spcPts val="900"/>
              </a:spcBef>
              <a:spcAft>
                <a:spcPts val="0"/>
              </a:spcAft>
              <a:buNone/>
            </a:pPr>
            <a:r>
              <a:rPr lang="en-US" sz="2000" dirty="0">
                <a:solidFill>
                  <a:schemeClr val="bg1"/>
                </a:solidFill>
                <a:latin typeface="Univers" pitchFamily="34" charset="0"/>
              </a:rPr>
              <a:t>Please note that co-ops – which make up about </a:t>
            </a:r>
            <a:r>
              <a:rPr lang="en-US" sz="2000" dirty="0" smtClean="0">
                <a:solidFill>
                  <a:schemeClr val="bg1"/>
                </a:solidFill>
                <a:latin typeface="Univers" pitchFamily="34" charset="0"/>
              </a:rPr>
              <a:t>65% </a:t>
            </a:r>
            <a:r>
              <a:rPr lang="en-US" sz="2000" dirty="0">
                <a:solidFill>
                  <a:schemeClr val="bg1"/>
                </a:solidFill>
                <a:latin typeface="Univers" pitchFamily="34" charset="0"/>
              </a:rPr>
              <a:t>of the New York City market – may have strict rules on the amount required for your down payment</a:t>
            </a:r>
            <a:r>
              <a:rPr lang="en-US" sz="20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0716FF-EB72-4D29-9FD0-118FA5546C82}" type="slidenum">
              <a:rPr lang="en-US"/>
              <a:pPr eaLnBrk="1" hangingPunct="1"/>
              <a:t>8</a:t>
            </a:fld>
            <a:endParaRPr lang="en-US"/>
          </a:p>
        </p:txBody>
      </p:sp>
      <p:pic>
        <p:nvPicPr>
          <p:cNvPr id="102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1268" name="Text Box 4"/>
          <p:cNvSpPr txBox="1">
            <a:spLocks noChangeArrowheads="1"/>
          </p:cNvSpPr>
          <p:nvPr/>
        </p:nvSpPr>
        <p:spPr bwMode="auto">
          <a:xfrm>
            <a:off x="685800" y="152400"/>
            <a:ext cx="7696200" cy="1077218"/>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Most common way of lowering your down payment</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0246" name="Text Box 5"/>
          <p:cNvSpPr txBox="1">
            <a:spLocks noChangeArrowheads="1"/>
          </p:cNvSpPr>
          <p:nvPr/>
        </p:nvSpPr>
        <p:spPr bwMode="auto">
          <a:xfrm>
            <a:off x="685800" y="1143000"/>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solidFill>
                <a:schemeClr val="bg1"/>
              </a:solidFill>
            </a:endParaRPr>
          </a:p>
        </p:txBody>
      </p:sp>
      <p:sp>
        <p:nvSpPr>
          <p:cNvPr id="11270" name="Rectangle 6"/>
          <p:cNvSpPr>
            <a:spLocks noChangeArrowheads="1"/>
          </p:cNvSpPr>
          <p:nvPr/>
        </p:nvSpPr>
        <p:spPr bwMode="auto">
          <a:xfrm>
            <a:off x="609600" y="1447800"/>
            <a:ext cx="7543800" cy="3785652"/>
          </a:xfrm>
          <a:prstGeom prst="rect">
            <a:avLst/>
          </a:prstGeom>
          <a:noFill/>
          <a:ln w="9525">
            <a:noFill/>
            <a:miter lim="800000"/>
            <a:headEnd/>
            <a:tailEnd/>
          </a:ln>
          <a:effectLst/>
        </p:spPr>
        <p:txBody>
          <a:bodyPr>
            <a:spAutoFit/>
          </a:bodyPr>
          <a:lstStyle/>
          <a:p>
            <a:pPr marL="0" indent="0">
              <a:buNone/>
            </a:pPr>
            <a:r>
              <a:rPr lang="en-US" sz="2000" b="1" dirty="0">
                <a:solidFill>
                  <a:schemeClr val="bg1"/>
                </a:solidFill>
                <a:latin typeface="Univers" pitchFamily="34" charset="0"/>
              </a:rPr>
              <a:t>Private mortgage insurance (PMI)</a:t>
            </a:r>
          </a:p>
          <a:p>
            <a:pPr marL="342900" indent="-342900">
              <a:buFont typeface="Arial" pitchFamily="34" charset="0"/>
              <a:buChar char="•"/>
            </a:pPr>
            <a:r>
              <a:rPr lang="en-US" sz="2000" dirty="0">
                <a:solidFill>
                  <a:schemeClr val="bg1"/>
                </a:solidFill>
                <a:latin typeface="Univers" pitchFamily="34" charset="0"/>
              </a:rPr>
              <a:t>Protects the lending institution in case of default payments, making them more willing to offer a low down payment mortgage</a:t>
            </a:r>
          </a:p>
          <a:p>
            <a:pPr marL="342900" indent="-342900">
              <a:buFont typeface="Arial" pitchFamily="34" charset="0"/>
              <a:buChar char="•"/>
            </a:pPr>
            <a:r>
              <a:rPr lang="en-US" sz="2000" dirty="0">
                <a:solidFill>
                  <a:schemeClr val="bg1"/>
                </a:solidFill>
                <a:latin typeface="Univers" pitchFamily="34" charset="0"/>
              </a:rPr>
              <a:t>May be difficult to obtain if you are looking to purchase a co-op.  PMI is typically only available for single family and condominiums. </a:t>
            </a:r>
          </a:p>
          <a:p>
            <a:pPr marL="342900" indent="-342900">
              <a:buFont typeface="Arial" pitchFamily="34" charset="0"/>
              <a:buChar char="•"/>
            </a:pPr>
            <a:r>
              <a:rPr lang="en-US" sz="2000" dirty="0">
                <a:solidFill>
                  <a:schemeClr val="bg1"/>
                </a:solidFill>
                <a:latin typeface="Univers" pitchFamily="34" charset="0"/>
              </a:rPr>
              <a:t>Not available for foreign nationals, non-occupant co-borrowers, or if using the property as an investment property</a:t>
            </a:r>
          </a:p>
          <a:p>
            <a:pPr>
              <a:buFont typeface="Arial" pitchFamily="34" charset="0"/>
              <a:buChar char="•"/>
              <a:defRPr/>
            </a:pPr>
            <a:endParaRPr lang="en-US" altLang="en-US" sz="2000" dirty="0">
              <a:solidFill>
                <a:schemeClr val="bg1"/>
              </a:solidFill>
              <a:latin typeface="Univers" pitchFamily="34" charset="0"/>
            </a:endParaRPr>
          </a:p>
          <a:p>
            <a:pPr>
              <a:buFont typeface="Wingdings" pitchFamily="2" charset="2"/>
              <a:buChar char="Ø"/>
              <a:defRPr/>
            </a:pPr>
            <a:endParaRPr lang="en-US" sz="2000" dirty="0">
              <a:solidFill>
                <a:schemeClr val="bg1"/>
              </a:solidFill>
              <a:effectLst>
                <a:outerShdw blurRad="38100" dist="38100" dir="2700000" algn="tl">
                  <a:srgbClr val="000000"/>
                </a:outerShdw>
              </a:effectLst>
              <a:latin typeface="Univers"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29C022-89D2-42BC-AEA3-3D3CDD5B3369}" type="slidenum">
              <a:rPr lang="en-US"/>
              <a:pPr eaLnBrk="1" hangingPunct="1"/>
              <a:t>9</a:t>
            </a:fld>
            <a:endParaRPr lang="en-US"/>
          </a:p>
        </p:txBody>
      </p:sp>
      <p:pic>
        <p:nvPicPr>
          <p:cNvPr id="112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3"/>
          <p:cNvSpPr txBox="1">
            <a:spLocks noChangeArrowheads="1"/>
          </p:cNvSpPr>
          <p:nvPr/>
        </p:nvSpPr>
        <p:spPr bwMode="auto">
          <a:xfrm>
            <a:off x="2727325" y="1331913"/>
            <a:ext cx="169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2292" name="Text Box 4"/>
          <p:cNvSpPr txBox="1">
            <a:spLocks noChangeArrowheads="1"/>
          </p:cNvSpPr>
          <p:nvPr/>
        </p:nvSpPr>
        <p:spPr bwMode="auto">
          <a:xfrm>
            <a:off x="685800" y="152400"/>
            <a:ext cx="7696200" cy="1077218"/>
          </a:xfrm>
          <a:prstGeom prst="rect">
            <a:avLst/>
          </a:prstGeom>
          <a:noFill/>
          <a:ln w="9525">
            <a:noFill/>
            <a:miter lim="800000"/>
            <a:headEnd/>
            <a:tailEnd/>
          </a:ln>
          <a:effectLst/>
        </p:spPr>
        <p:txBody>
          <a:bodyPr>
            <a:spAutoFit/>
          </a:bodyPr>
          <a:lstStyle/>
          <a:p>
            <a:pPr algn="ctr">
              <a:defRPr/>
            </a:pPr>
            <a:r>
              <a:rPr lang="en-US" sz="3200" dirty="0">
                <a:solidFill>
                  <a:schemeClr val="bg1"/>
                </a:solidFill>
                <a:latin typeface="Univers" pitchFamily="34" charset="0"/>
              </a:rPr>
              <a:t>Benefits of private mortgage insurance (PMI)</a:t>
            </a:r>
            <a:endParaRPr lang="en-US" sz="3200" dirty="0">
              <a:solidFill>
                <a:schemeClr val="bg1"/>
              </a:solidFill>
              <a:effectLst>
                <a:outerShdw blurRad="38100" dist="38100" dir="2700000" algn="tl">
                  <a:srgbClr val="000000"/>
                </a:outerShdw>
              </a:effectLst>
              <a:latin typeface="Univers" pitchFamily="34" charset="0"/>
            </a:endParaRPr>
          </a:p>
        </p:txBody>
      </p:sp>
      <p:sp>
        <p:nvSpPr>
          <p:cNvPr id="11270" name="Text Box 5"/>
          <p:cNvSpPr txBox="1">
            <a:spLocks noChangeArrowheads="1"/>
          </p:cNvSpPr>
          <p:nvPr/>
        </p:nvSpPr>
        <p:spPr bwMode="auto">
          <a:xfrm>
            <a:off x="685800" y="1143000"/>
            <a:ext cx="74676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Bef>
                <a:spcPts val="900"/>
              </a:spcBef>
              <a:spcAft>
                <a:spcPts val="0"/>
              </a:spcAft>
              <a:buFont typeface="Arial" pitchFamily="34" charset="0"/>
              <a:buChar char="•"/>
            </a:pPr>
            <a:r>
              <a:rPr lang="en-US" sz="2000" dirty="0">
                <a:solidFill>
                  <a:schemeClr val="bg1"/>
                </a:solidFill>
                <a:latin typeface="Univers" pitchFamily="34" charset="0"/>
              </a:rPr>
              <a:t>Eligible borrowers may receive tax deductible premiums. </a:t>
            </a:r>
            <a:r>
              <a:rPr lang="en-US" sz="2000" i="1" dirty="0">
                <a:solidFill>
                  <a:schemeClr val="bg1"/>
                </a:solidFill>
                <a:latin typeface="Univers" pitchFamily="34" charset="0"/>
              </a:rPr>
              <a:t>(Please consult with your tax advisor)</a:t>
            </a:r>
          </a:p>
          <a:p>
            <a:pPr marL="285750" indent="-285750">
              <a:spcBef>
                <a:spcPts val="900"/>
              </a:spcBef>
              <a:spcAft>
                <a:spcPts val="0"/>
              </a:spcAft>
              <a:buFont typeface="Arial" pitchFamily="34" charset="0"/>
              <a:buChar char="•"/>
            </a:pPr>
            <a:r>
              <a:rPr lang="en-US" sz="2000" dirty="0">
                <a:solidFill>
                  <a:schemeClr val="bg1"/>
                </a:solidFill>
                <a:latin typeface="Univers" pitchFamily="34" charset="0"/>
              </a:rPr>
              <a:t>The premium can be added to your mortgage payment so you don’t have to make a separate payment.</a:t>
            </a:r>
          </a:p>
          <a:p>
            <a:pPr marL="285750" indent="-285750">
              <a:spcBef>
                <a:spcPts val="900"/>
              </a:spcBef>
              <a:spcAft>
                <a:spcPts val="0"/>
              </a:spcAft>
              <a:buFont typeface="Arial" pitchFamily="34" charset="0"/>
              <a:buChar char="•"/>
            </a:pPr>
            <a:r>
              <a:rPr lang="en-US" sz="2000" dirty="0">
                <a:solidFill>
                  <a:schemeClr val="bg1"/>
                </a:solidFill>
                <a:latin typeface="Univers" pitchFamily="34" charset="0"/>
              </a:rPr>
              <a:t>You only have to keep your PMI until your outstanding loan balance drops to a certain percentage of the home’s original value:</a:t>
            </a:r>
          </a:p>
          <a:p>
            <a:pPr lvl="1">
              <a:spcBef>
                <a:spcPts val="900"/>
              </a:spcBef>
              <a:spcAft>
                <a:spcPts val="0"/>
              </a:spcAft>
            </a:pPr>
            <a:r>
              <a:rPr lang="en-US" sz="2000" dirty="0">
                <a:solidFill>
                  <a:schemeClr val="bg1"/>
                </a:solidFill>
                <a:latin typeface="Univers" pitchFamily="34" charset="0"/>
              </a:rPr>
              <a:t>At 80% you can request your policy to be cancelled</a:t>
            </a:r>
          </a:p>
          <a:p>
            <a:pPr lvl="1">
              <a:spcBef>
                <a:spcPts val="900"/>
              </a:spcBef>
              <a:spcAft>
                <a:spcPts val="0"/>
              </a:spcAft>
            </a:pPr>
            <a:r>
              <a:rPr lang="en-US" sz="2000" dirty="0">
                <a:solidFill>
                  <a:schemeClr val="bg1"/>
                </a:solidFill>
                <a:latin typeface="Univers" pitchFamily="34" charset="0"/>
              </a:rPr>
              <a:t>At 78% your lender is required to automatically cancel your policy</a:t>
            </a:r>
          </a:p>
        </p:txBody>
      </p:sp>
      <p:sp>
        <p:nvSpPr>
          <p:cNvPr id="11271" name="Rectangle 6"/>
          <p:cNvSpPr>
            <a:spLocks noChangeArrowheads="1"/>
          </p:cNvSpPr>
          <p:nvPr/>
        </p:nvSpPr>
        <p:spPr bwMode="auto">
          <a:xfrm>
            <a:off x="609600" y="12192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buFont typeface="Arial" panose="020B0604020202020204" pitchFamily="34" charset="0"/>
              <a:buChar char="•"/>
            </a:pPr>
            <a:endParaRPr lang="en-US" altLang="en-US" sz="2000" dirty="0">
              <a:solidFill>
                <a:schemeClr val="bg1"/>
              </a:solidFill>
              <a:latin typeface="Univers"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1059</Words>
  <Application>Microsoft Office PowerPoint</Application>
  <PresentationFormat>On-screen Show (4:3)</PresentationFormat>
  <Paragraphs>122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MS PGothic</vt:lpstr>
      <vt:lpstr>Arial</vt:lpstr>
      <vt:lpstr>Univers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United Nations Federal Credit Union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salli</dc:creator>
  <cp:lastModifiedBy>Mira</cp:lastModifiedBy>
  <cp:revision>103</cp:revision>
  <cp:lastPrinted>2017-02-17T18:20:53Z</cp:lastPrinted>
  <dcterms:created xsi:type="dcterms:W3CDTF">2010-05-18T14:51:06Z</dcterms:created>
  <dcterms:modified xsi:type="dcterms:W3CDTF">2019-03-14T21:11:21Z</dcterms:modified>
</cp:coreProperties>
</file>