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77" r:id="rId2"/>
    <p:sldId id="278" r:id="rId3"/>
    <p:sldId id="303" r:id="rId4"/>
    <p:sldId id="279" r:id="rId5"/>
    <p:sldId id="304" r:id="rId6"/>
    <p:sldId id="305" r:id="rId7"/>
    <p:sldId id="307" r:id="rId8"/>
    <p:sldId id="306" r:id="rId9"/>
    <p:sldId id="280" r:id="rId10"/>
    <p:sldId id="308" r:id="rId11"/>
    <p:sldId id="309" r:id="rId12"/>
    <p:sldId id="310" r:id="rId13"/>
    <p:sldId id="291" r:id="rId14"/>
    <p:sldId id="312" r:id="rId15"/>
    <p:sldId id="299" r:id="rId16"/>
    <p:sldId id="287" r:id="rId17"/>
    <p:sldId id="300" r:id="rId1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4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22C"/>
    <a:srgbClr val="290343"/>
    <a:srgbClr val="38045C"/>
    <a:srgbClr val="57068C"/>
    <a:srgbClr val="6A127C"/>
    <a:srgbClr val="811696"/>
    <a:srgbClr val="FFFFFF"/>
    <a:srgbClr val="F8F8F8"/>
    <a:srgbClr val="9D1BB7"/>
    <a:srgbClr val="C129D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88" autoAdjust="0"/>
  </p:normalViewPr>
  <p:slideViewPr>
    <p:cSldViewPr snapToGrid="0" snapToObjects="1">
      <p:cViewPr varScale="1">
        <p:scale>
          <a:sx n="107" d="100"/>
          <a:sy n="107" d="100"/>
        </p:scale>
        <p:origin x="96" y="690"/>
      </p:cViewPr>
      <p:guideLst>
        <p:guide orient="horz" pos="164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E1D94DB-2A40-4E4B-96EF-7E793EA1F22A}" type="datetimeFigureOut">
              <a:rPr lang="en-US"/>
              <a:pPr>
                <a:defRPr/>
              </a:pPr>
              <a:t>3/18/2019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D4E08ED-83A7-BA43-B3E8-B54D6C61EA54}" type="slidenum">
              <a:rPr lang="en-US"/>
              <a:pPr>
                <a:defRPr/>
              </a:pPr>
              <a:t>‹#›</a:t>
            </a:fld>
            <a:endParaRPr lang="en-US"/>
          </a:p>
        </p:txBody>
      </p:sp>
    </p:spTree>
    <p:extLst>
      <p:ext uri="{BB962C8B-B14F-4D97-AF65-F5344CB8AC3E}">
        <p14:creationId xmlns:p14="http://schemas.microsoft.com/office/powerpoint/2010/main" val="14347210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A84F70E-2747-A24D-8CC1-229FEEE7C757}" type="datetimeFigureOut">
              <a:rPr lang="en-US"/>
              <a:pPr>
                <a:defRPr/>
              </a:pPr>
              <a:t>3/18/2019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30D17DA-B4BC-E641-B8A7-9C7E37A65A6A}" type="slidenum">
              <a:rPr lang="en-US"/>
              <a:pPr>
                <a:defRPr/>
              </a:pPr>
              <a:t>‹#›</a:t>
            </a:fld>
            <a:endParaRPr lang="en-US"/>
          </a:p>
        </p:txBody>
      </p:sp>
    </p:spTree>
    <p:extLst>
      <p:ext uri="{BB962C8B-B14F-4D97-AF65-F5344CB8AC3E}">
        <p14:creationId xmlns:p14="http://schemas.microsoft.com/office/powerpoint/2010/main" val="349076959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9F828B-7317-4236-8ADD-A4181FDB9DCD}" type="slidenum">
              <a:rPr lang="en-US" smtClean="0"/>
              <a:pPr eaLnBrk="1" hangingPunct="1"/>
              <a:t>1</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5363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9144" y="0"/>
            <a:ext cx="9153144" cy="5143500"/>
          </a:xfrm>
          <a:prstGeom prst="rect">
            <a:avLst/>
          </a:prstGeom>
        </p:spPr>
        <p:txBody>
          <a:bodyPr/>
          <a:lstStyle/>
          <a:p>
            <a:pPr lvl="0"/>
            <a:r>
              <a:rPr lang="en-US" noProof="0" smtClean="0"/>
              <a:t>Drag picture to placeholder or click icon to add</a:t>
            </a:r>
            <a:endParaRPr lang="en-US" noProof="0" dirty="0"/>
          </a:p>
        </p:txBody>
      </p:sp>
      <p:sp>
        <p:nvSpPr>
          <p:cNvPr id="19" name="Text Placeholder 18"/>
          <p:cNvSpPr>
            <a:spLocks noGrp="1"/>
          </p:cNvSpPr>
          <p:nvPr>
            <p:ph type="body" sz="quarter" idx="11"/>
          </p:nvPr>
        </p:nvSpPr>
        <p:spPr>
          <a:xfrm>
            <a:off x="227752" y="1532443"/>
            <a:ext cx="3637261" cy="1811289"/>
          </a:xfrm>
          <a:prstGeom prst="rect">
            <a:avLst/>
          </a:prstGeom>
        </p:spPr>
        <p:txBody>
          <a:bodyPr lIns="0" tIns="0" rIns="0" bIns="0" anchor="ctr" anchorCtr="0">
            <a:normAutofit/>
          </a:bodyPr>
          <a:lstStyle>
            <a:lvl1pPr marL="0">
              <a:spcBef>
                <a:spcPts val="0"/>
              </a:spcBef>
              <a:defRPr sz="3000" b="1" i="0">
                <a:solidFill>
                  <a:schemeClr val="bg1"/>
                </a:solidFill>
                <a:latin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3" name="Text Placeholder 2"/>
          <p:cNvSpPr>
            <a:spLocks noGrp="1"/>
          </p:cNvSpPr>
          <p:nvPr>
            <p:ph type="body" sz="quarter" idx="13"/>
          </p:nvPr>
        </p:nvSpPr>
        <p:spPr>
          <a:xfrm>
            <a:off x="227012" y="3718898"/>
            <a:ext cx="1783159" cy="361950"/>
          </a:xfrm>
          <a:prstGeom prst="rect">
            <a:avLst/>
          </a:prstGeom>
        </p:spPr>
        <p:txBody>
          <a:bodyPr lIns="0" tIns="0" rIns="0" bIns="0">
            <a:noAutofit/>
          </a:bodyPr>
          <a:lstStyle>
            <a:lvl1pPr>
              <a:spcBef>
                <a:spcPts val="0"/>
              </a:spcBef>
              <a:defRPr sz="1000" baseline="0">
                <a:solidFill>
                  <a:srgbClr val="FFFFFF"/>
                </a:solidFill>
              </a:defRPr>
            </a:lvl1pPr>
            <a:lvl2pPr marL="457200" indent="0">
              <a:buNone/>
              <a:defRPr/>
            </a:lvl2pPr>
            <a:lvl3pPr marL="914400" indent="0">
              <a:buNone/>
              <a:defRPr/>
            </a:lvl3pPr>
          </a:lstStyle>
          <a:p>
            <a:pPr lvl="0"/>
            <a:r>
              <a:rPr lang="en-US" smtClean="0"/>
              <a:t>Click to edit Master text styles</a:t>
            </a:r>
          </a:p>
        </p:txBody>
      </p:sp>
    </p:spTree>
    <p:extLst>
      <p:ext uri="{BB962C8B-B14F-4D97-AF65-F5344CB8AC3E}">
        <p14:creationId xmlns:p14="http://schemas.microsoft.com/office/powerpoint/2010/main" val="28461192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Content">
    <p:spTree>
      <p:nvGrpSpPr>
        <p:cNvPr id="1" name=""/>
        <p:cNvGrpSpPr/>
        <p:nvPr/>
      </p:nvGrpSpPr>
      <p:grpSpPr>
        <a:xfrm>
          <a:off x="0" y="0"/>
          <a:ext cx="0" cy="0"/>
          <a:chOff x="0" y="0"/>
          <a:chExt cx="0" cy="0"/>
        </a:xfrm>
      </p:grpSpPr>
      <p:sp>
        <p:nvSpPr>
          <p:cNvPr id="4" name="Rectangle 3"/>
          <p:cNvSpPr/>
          <p:nvPr userDrawn="1"/>
        </p:nvSpPr>
        <p:spPr>
          <a:xfrm>
            <a:off x="0" y="0"/>
            <a:ext cx="9153525" cy="5157788"/>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Box 4"/>
          <p:cNvSpPr txBox="1">
            <a:spLocks noChangeArrowheads="1"/>
          </p:cNvSpPr>
          <p:nvPr userDrawn="1"/>
        </p:nvSpPr>
        <p:spPr bwMode="auto">
          <a:xfrm>
            <a:off x="8315325" y="2921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endParaRPr lang="en-US" smtClean="0"/>
          </a:p>
        </p:txBody>
      </p:sp>
      <p:sp>
        <p:nvSpPr>
          <p:cNvPr id="18" name="Text Placeholder 2"/>
          <p:cNvSpPr>
            <a:spLocks noGrp="1"/>
          </p:cNvSpPr>
          <p:nvPr>
            <p:ph idx="11"/>
          </p:nvPr>
        </p:nvSpPr>
        <p:spPr>
          <a:xfrm>
            <a:off x="0" y="0"/>
            <a:ext cx="4480560" cy="5156574"/>
          </a:xfrm>
          <a:prstGeom prst="rect">
            <a:avLst/>
          </a:prstGeom>
        </p:spPr>
        <p:txBody>
          <a:bodyPr vert="horz" lIns="0" tIns="0" rIns="0" bIns="0" rtlCol="0" anchor="ctr" anchorCtr="0">
            <a:normAutofit/>
          </a:bodyPr>
          <a:lstStyle>
            <a:lvl1pPr algn="ctr">
              <a:defRPr sz="3000" b="1">
                <a:solidFill>
                  <a:srgbClr val="FFFFFF"/>
                </a:solidFill>
              </a:defRPr>
            </a:lvl1pPr>
            <a:lvl2pPr marL="0" indent="0">
              <a:spcBef>
                <a:spcPts val="0"/>
              </a:spcBef>
              <a:buNone/>
              <a:defRPr>
                <a:solidFill>
                  <a:srgbClr val="FFFFFF"/>
                </a:solidFill>
              </a:defRPr>
            </a:lvl2pPr>
          </a:lstStyle>
          <a:p>
            <a:pPr lvl="0"/>
            <a:r>
              <a:rPr lang="en-US" smtClean="0"/>
              <a:t>Click to edit Master text styles</a:t>
            </a:r>
          </a:p>
        </p:txBody>
      </p:sp>
      <p:sp>
        <p:nvSpPr>
          <p:cNvPr id="7" name="Text Placeholder 3"/>
          <p:cNvSpPr>
            <a:spLocks noGrp="1"/>
          </p:cNvSpPr>
          <p:nvPr>
            <p:ph type="body" sz="quarter" idx="12"/>
          </p:nvPr>
        </p:nvSpPr>
        <p:spPr>
          <a:xfrm>
            <a:off x="4997268" y="1583857"/>
            <a:ext cx="3737844" cy="3131018"/>
          </a:xfrm>
          <a:prstGeom prst="rect">
            <a:avLst/>
          </a:prstGeom>
        </p:spPr>
        <p:txBody>
          <a:bodyPr vert="horz" lIns="0" tIns="0" rIns="0" bIns="0"/>
          <a:lstStyle>
            <a:lvl1pPr marL="0">
              <a:spcBef>
                <a:spcPts val="0"/>
              </a:spcBef>
              <a:defRPr sz="3000" b="1" i="0">
                <a:solidFill>
                  <a:srgbClr val="FFFFFF"/>
                </a:solidFill>
                <a:latin typeface="Arial"/>
                <a:cs typeface="Arial"/>
              </a:defRPr>
            </a:lvl1pPr>
            <a:lvl2pPr marL="0" indent="0">
              <a:spcBef>
                <a:spcPts val="0"/>
              </a:spcBef>
              <a:buNone/>
              <a:defRPr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67395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ext Placeholder 3"/>
          <p:cNvSpPr>
            <a:spLocks noGrp="1"/>
          </p:cNvSpPr>
          <p:nvPr>
            <p:ph type="body" sz="quarter" idx="12"/>
          </p:nvPr>
        </p:nvSpPr>
        <p:spPr>
          <a:xfrm>
            <a:off x="501792" y="1583857"/>
            <a:ext cx="3810941" cy="3131018"/>
          </a:xfrm>
          <a:prstGeom prst="rect">
            <a:avLst/>
          </a:prstGeom>
        </p:spPr>
        <p:txBody>
          <a:bodyPr vert="horz" lIns="0" tIns="0" rIns="0" bIns="0"/>
          <a:lstStyle>
            <a:lvl1pPr marL="0">
              <a:spcBef>
                <a:spcPts val="0"/>
              </a:spcBef>
              <a:defRPr sz="2000" b="1"/>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idx="11"/>
          </p:nvPr>
        </p:nvSpPr>
        <p:spPr>
          <a:xfrm>
            <a:off x="4672577" y="712598"/>
            <a:ext cx="4480560" cy="4430902"/>
          </a:xfrm>
          <a:prstGeom prst="rect">
            <a:avLst/>
          </a:prstGeom>
        </p:spPr>
        <p:txBody>
          <a:bodyPr vert="horz" lIns="0" tIns="0" rIns="0" bIns="0" rtlCol="0" anchor="ctr" anchorCtr="0">
            <a:normAutofit/>
          </a:bodyPr>
          <a:lstStyle>
            <a:lvl1pPr algn="ctr">
              <a:defRPr sz="3000" b="1">
                <a:solidFill>
                  <a:schemeClr val="tx1"/>
                </a:solidFill>
              </a:defRPr>
            </a:lvl1pPr>
            <a:lvl2pPr marL="0" indent="0">
              <a:spcBef>
                <a:spcPts val="0"/>
              </a:spcBef>
              <a:buNone/>
              <a:defRPr>
                <a:solidFill>
                  <a:srgbClr val="FFFFFF"/>
                </a:solidFill>
              </a:defRPr>
            </a:lvl2pPr>
          </a:lstStyle>
          <a:p>
            <a:pPr lvl="0"/>
            <a:r>
              <a:rPr lang="en-US" smtClean="0"/>
              <a:t>Click to edit Master text styles</a:t>
            </a:r>
          </a:p>
        </p:txBody>
      </p:sp>
      <p:sp>
        <p:nvSpPr>
          <p:cNvPr id="5" name="Text Placeholder 4"/>
          <p:cNvSpPr>
            <a:spLocks noGrp="1"/>
          </p:cNvSpPr>
          <p:nvPr>
            <p:ph type="body" sz="quarter" idx="13"/>
          </p:nvPr>
        </p:nvSpPr>
        <p:spPr>
          <a:xfrm>
            <a:off x="225469" y="228989"/>
            <a:ext cx="7000971" cy="483609"/>
          </a:xfrm>
          <a:prstGeom prst="rect">
            <a:avLst/>
          </a:prstGeom>
        </p:spPr>
        <p:txBody>
          <a:bodyPr vert="horz" lIns="0" tIns="0" rIns="0" bIns="0"/>
          <a:lstStyle>
            <a:lvl1pPr marL="0" algn="l">
              <a:spcBef>
                <a:spcPts val="0"/>
              </a:spcBef>
              <a:defRPr sz="36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6" name="Date Placeholder 1"/>
          <p:cNvSpPr>
            <a:spLocks noGrp="1"/>
          </p:cNvSpPr>
          <p:nvPr>
            <p:ph type="dt" sz="half" idx="14"/>
          </p:nvPr>
        </p:nvSpPr>
        <p:spPr/>
        <p:txBody>
          <a:bodyPr/>
          <a:lstStyle>
            <a:lvl1pPr>
              <a:defRPr/>
            </a:lvl1pPr>
          </a:lstStyle>
          <a:p>
            <a:pPr>
              <a:defRPr/>
            </a:pPr>
            <a:fld id="{E52C990B-278C-A548-BCD0-211A7329B360}" type="datetime1">
              <a:rPr lang="en-US" smtClean="0"/>
              <a:pPr>
                <a:defRPr/>
              </a:pPr>
              <a:t>3/18/2019</a:t>
            </a:fld>
            <a:endParaRPr lang="en-US"/>
          </a:p>
        </p:txBody>
      </p:sp>
      <p:sp>
        <p:nvSpPr>
          <p:cNvPr id="7" name="Slide Number Placeholder 2"/>
          <p:cNvSpPr>
            <a:spLocks noGrp="1"/>
          </p:cNvSpPr>
          <p:nvPr>
            <p:ph type="sldNum" sz="quarter" idx="15"/>
          </p:nvPr>
        </p:nvSpPr>
        <p:spPr/>
        <p:txBody>
          <a:bodyPr/>
          <a:lstStyle>
            <a:lvl1pPr>
              <a:defRPr/>
            </a:lvl1pPr>
          </a:lstStyle>
          <a:p>
            <a:pPr>
              <a:defRPr/>
            </a:pPr>
            <a:fld id="{0C71D905-2292-8B41-BACE-52C8075DFB66}" type="slidenum">
              <a:rPr lang="en-US"/>
              <a:pPr>
                <a:defRPr/>
              </a:pPr>
              <a:t>‹#›</a:t>
            </a:fld>
            <a:endParaRPr lang="en-US"/>
          </a:p>
        </p:txBody>
      </p:sp>
    </p:spTree>
    <p:extLst>
      <p:ext uri="{BB962C8B-B14F-4D97-AF65-F5344CB8AC3E}">
        <p14:creationId xmlns:p14="http://schemas.microsoft.com/office/powerpoint/2010/main" val="30130096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Text Placeholder 3"/>
          <p:cNvSpPr>
            <a:spLocks noGrp="1"/>
          </p:cNvSpPr>
          <p:nvPr>
            <p:ph type="body" sz="quarter" idx="12"/>
          </p:nvPr>
        </p:nvSpPr>
        <p:spPr>
          <a:xfrm>
            <a:off x="501792" y="1583857"/>
            <a:ext cx="8315553" cy="3131018"/>
          </a:xfrm>
          <a:prstGeom prst="rect">
            <a:avLst/>
          </a:prstGeom>
        </p:spPr>
        <p:txBody>
          <a:bodyPr vert="horz" lIns="0" tIns="0" rIns="0" bIns="0"/>
          <a:lstStyle>
            <a:lvl1pPr marL="0">
              <a:spcBef>
                <a:spcPts val="0"/>
              </a:spcBef>
              <a:defRPr sz="2000" b="1"/>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4"/>
          </p:nvPr>
        </p:nvSpPr>
        <p:spPr>
          <a:xfrm>
            <a:off x="6176711" y="228989"/>
            <a:ext cx="2740741" cy="265113"/>
          </a:xfrm>
          <a:prstGeom prst="rect">
            <a:avLst/>
          </a:prstGeom>
        </p:spPr>
        <p:txBody>
          <a:bodyPr vert="horz" lIns="0" tIns="0" rIns="0" bIns="0"/>
          <a:lstStyle>
            <a:lvl1pPr marL="0" algn="r">
              <a:spcBef>
                <a:spcPts val="0"/>
              </a:spcBef>
              <a:defRPr sz="14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4" name="Date Placeholder 1"/>
          <p:cNvSpPr>
            <a:spLocks noGrp="1"/>
          </p:cNvSpPr>
          <p:nvPr>
            <p:ph type="dt" sz="half" idx="15"/>
          </p:nvPr>
        </p:nvSpPr>
        <p:spPr/>
        <p:txBody>
          <a:bodyPr/>
          <a:lstStyle>
            <a:lvl1pPr>
              <a:defRPr/>
            </a:lvl1pPr>
          </a:lstStyle>
          <a:p>
            <a:pPr>
              <a:defRPr/>
            </a:pPr>
            <a:fld id="{A7338B60-7961-5F45-8240-D33E66D9B9A0}" type="datetime1">
              <a:rPr lang="en-US" smtClean="0"/>
              <a:pPr>
                <a:defRPr/>
              </a:pPr>
              <a:t>3/18/2019</a:t>
            </a:fld>
            <a:endParaRPr lang="en-US"/>
          </a:p>
        </p:txBody>
      </p:sp>
      <p:sp>
        <p:nvSpPr>
          <p:cNvPr id="6" name="Slide Number Placeholder 2"/>
          <p:cNvSpPr>
            <a:spLocks noGrp="1"/>
          </p:cNvSpPr>
          <p:nvPr>
            <p:ph type="sldNum" sz="quarter" idx="16"/>
          </p:nvPr>
        </p:nvSpPr>
        <p:spPr/>
        <p:txBody>
          <a:bodyPr/>
          <a:lstStyle>
            <a:lvl1pPr>
              <a:defRPr/>
            </a:lvl1pPr>
          </a:lstStyle>
          <a:p>
            <a:pPr>
              <a:defRPr/>
            </a:pPr>
            <a:fld id="{793606FF-73F8-7247-B384-43A0583E6734}" type="slidenum">
              <a:rPr lang="en-US"/>
              <a:pPr>
                <a:defRPr/>
              </a:pPr>
              <a:t>‹#›</a:t>
            </a:fld>
            <a:endParaRPr lang="en-US"/>
          </a:p>
        </p:txBody>
      </p:sp>
    </p:spTree>
    <p:extLst>
      <p:ext uri="{BB962C8B-B14F-4D97-AF65-F5344CB8AC3E}">
        <p14:creationId xmlns:p14="http://schemas.microsoft.com/office/powerpoint/2010/main" val="30101174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solidFill>
                  <a:schemeClr val="bg1">
                    <a:lumMod val="75000"/>
                  </a:schemeClr>
                </a:solidFill>
              </a:defRPr>
            </a:lvl1pPr>
          </a:lstStyle>
          <a:p>
            <a:pPr>
              <a:defRPr/>
            </a:pPr>
            <a:fld id="{6E5CD752-A0BE-41EF-80D1-99D366752BAE}" type="slidenum">
              <a:rPr lang="en-US" smtClean="0"/>
              <a:pPr>
                <a:defRPr/>
              </a:pPr>
              <a:t>‹#›</a:t>
            </a:fld>
            <a:endParaRPr lang="en-US" dirty="0"/>
          </a:p>
        </p:txBody>
      </p:sp>
      <p:pic>
        <p:nvPicPr>
          <p:cNvPr id="7" name="Picture 2"/>
          <p:cNvPicPr>
            <a:picLocks noChangeAspect="1" noChangeArrowheads="1"/>
          </p:cNvPicPr>
          <p:nvPr userDrawn="1"/>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70000"/>
                    </a14:imgEffect>
                  </a14:imgLayer>
                </a14:imgProps>
              </a:ext>
              <a:ext uri="{28A0092B-C50C-407E-A947-70E740481C1C}">
                <a14:useLocalDpi xmlns:a14="http://schemas.microsoft.com/office/drawing/2010/main" val="0"/>
              </a:ext>
            </a:extLst>
          </a:blip>
          <a:srcRect t="861" b="20968"/>
          <a:stretch/>
        </p:blipFill>
        <p:spPr bwMode="auto">
          <a:xfrm>
            <a:off x="1802424" y="1174850"/>
            <a:ext cx="5526420" cy="3827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0849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7137A6-1694-43FA-8653-32CF32626FC4}" type="slidenum">
              <a:rPr lang="en-US"/>
              <a:pPr>
                <a:defRPr/>
              </a:pPr>
              <a:t>‹#›</a:t>
            </a:fld>
            <a:endParaRPr lang="en-US"/>
          </a:p>
        </p:txBody>
      </p:sp>
    </p:spTree>
    <p:extLst>
      <p:ext uri="{BB962C8B-B14F-4D97-AF65-F5344CB8AC3E}">
        <p14:creationId xmlns:p14="http://schemas.microsoft.com/office/powerpoint/2010/main" val="327892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8612"/>
            <a:ext cx="9144000" cy="98564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532644" y="326705"/>
            <a:ext cx="1273154" cy="315007"/>
          </a:xfrm>
          <a:prstGeom prst="rect">
            <a:avLst/>
          </a:prstGeom>
        </p:spPr>
      </p:pic>
      <p:sp>
        <p:nvSpPr>
          <p:cNvPr id="2" name="Date Placeholder 1"/>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B561D4D-6D1A-3E48-9977-303D7D9B4749}" type="datetime1">
              <a:rPr lang="en-US" smtClean="0"/>
              <a:pPr>
                <a:defRPr/>
              </a:pPr>
              <a:t>3/18/2019</a:t>
            </a:fld>
            <a:endParaRPr lang="en-US"/>
          </a:p>
        </p:txBody>
      </p:sp>
      <p:sp>
        <p:nvSpPr>
          <p:cNvPr id="3" name="Slide Number Placeholder 2"/>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06B6060-23FB-C045-9DA3-365ABD0943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77" r:id="rId3"/>
    <p:sldLayoutId id="2147483678" r:id="rId4"/>
    <p:sldLayoutId id="2147483681" r:id="rId5"/>
    <p:sldLayoutId id="2147483682" r:id="rId6"/>
  </p:sldLayoutIdLst>
  <p:timing>
    <p:tnLst>
      <p:par>
        <p:cTn id="1" dur="indefinite" restart="never" nodeType="tmRoot"/>
      </p:par>
    </p:tnLst>
  </p:timing>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ＭＳ Ｐゴシック" charset="0"/>
        </a:defRPr>
      </a:lvl1pPr>
      <a:lvl2pPr marL="628650" indent="-171450" algn="l" defTabSz="457200" rtl="0" eaLnBrk="1" fontAlgn="base" hangingPunct="1">
        <a:spcBef>
          <a:spcPct val="20000"/>
        </a:spcBef>
        <a:spcAft>
          <a:spcPct val="0"/>
        </a:spcAft>
        <a:buFont typeface="Arial" charset="0"/>
        <a:buChar char="•"/>
        <a:defRPr sz="1400" kern="1200">
          <a:solidFill>
            <a:schemeClr val="tx1"/>
          </a:solidFill>
          <a:latin typeface="+mn-lt"/>
          <a:ea typeface="ＭＳ Ｐゴシック" charset="0"/>
          <a:cs typeface="+mn-cs"/>
        </a:defRPr>
      </a:lvl2pPr>
      <a:lvl3pPr marL="1085850" indent="-171450" algn="l" defTabSz="457200" rtl="0" eaLnBrk="1" fontAlgn="base" hangingPunct="1">
        <a:spcBef>
          <a:spcPct val="20000"/>
        </a:spcBef>
        <a:spcAft>
          <a:spcPct val="0"/>
        </a:spcAft>
        <a:buFont typeface="Arial" charset="0"/>
        <a:buChar char="•"/>
        <a:defRPr sz="1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Courier New" charset="0"/>
        <a:buChar char="o"/>
        <a:defRPr sz="1400" kern="1200">
          <a:solidFill>
            <a:schemeClr val="tx1"/>
          </a:solidFill>
          <a:latin typeface="+mn-lt"/>
          <a:ea typeface="ＭＳ Ｐゴシック" charset="0"/>
          <a:cs typeface="+mn-cs"/>
        </a:defRPr>
      </a:lvl4pPr>
      <a:lvl5pPr marL="2114550" indent="-285750" algn="l" defTabSz="457200" rtl="0" eaLnBrk="1" fontAlgn="base" hangingPunct="1">
        <a:spcBef>
          <a:spcPct val="20000"/>
        </a:spcBef>
        <a:spcAft>
          <a:spcPct val="0"/>
        </a:spcAft>
        <a:buFont typeface="Wingdings" charset="0"/>
        <a:buChar char="Ø"/>
        <a:defRPr sz="14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572000" y="926224"/>
            <a:ext cx="4572000" cy="2826434"/>
          </a:xfrm>
          <a:prstGeom prst="rect">
            <a:avLst/>
          </a:prstGeom>
          <a:solidFill>
            <a:srgbClr val="663366"/>
          </a:solidFill>
          <a:ln>
            <a:noFill/>
          </a:ln>
          <a:effectLst>
            <a:outerShdw blurRad="63500" sx="101000" sy="101000" algn="ctr" rotWithShape="0">
              <a:srgbClr val="6A127C">
                <a:alpha val="53333"/>
              </a:srgbClr>
            </a:outerShdw>
          </a:effectLst>
          <a:scene3d>
            <a:camera prst="orthographicFront"/>
            <a:lightRig rig="threePt" dir="t"/>
          </a:scene3d>
          <a:sp3d>
            <a:bevelT w="63500" h="63500"/>
          </a:sp3d>
        </p:spPr>
        <p:style>
          <a:lnRef idx="1">
            <a:schemeClr val="accent1"/>
          </a:lnRef>
          <a:fillRef idx="3">
            <a:schemeClr val="accent1"/>
          </a:fillRef>
          <a:effectRef idx="2">
            <a:schemeClr val="accent1"/>
          </a:effectRef>
          <a:fontRef idx="minor">
            <a:schemeClr val="lt1"/>
          </a:fontRef>
        </p:style>
        <p:txBody>
          <a:bodyPr anchor="ctr"/>
          <a:lstStyle/>
          <a:p>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
        <p:nvSpPr>
          <p:cNvPr id="12" name="Text Placeholder 2"/>
          <p:cNvSpPr txBox="1">
            <a:spLocks/>
          </p:cNvSpPr>
          <p:nvPr/>
        </p:nvSpPr>
        <p:spPr bwMode="auto">
          <a:xfrm>
            <a:off x="4982602" y="1683259"/>
            <a:ext cx="3638550" cy="12218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p>
            <a:pPr indent="-342900" algn="ctr"/>
            <a:r>
              <a:rPr lang="en-US" sz="2800" b="1" dirty="0" smtClean="0">
                <a:solidFill>
                  <a:schemeClr val="bg1"/>
                </a:solidFill>
              </a:rPr>
              <a:t>Mastering the Mortgage Process</a:t>
            </a:r>
            <a:r>
              <a:rPr lang="en-US" sz="3200" b="1" dirty="0" smtClean="0">
                <a:solidFill>
                  <a:schemeClr val="bg1"/>
                </a:solidFill>
              </a:rPr>
              <a:t/>
            </a:r>
            <a:br>
              <a:rPr lang="en-US" sz="3200" b="1" dirty="0" smtClean="0">
                <a:solidFill>
                  <a:schemeClr val="bg1"/>
                </a:solidFill>
              </a:rPr>
            </a:br>
            <a:r>
              <a:rPr lang="en-US" sz="2800" b="1" dirty="0" smtClean="0">
                <a:solidFill>
                  <a:schemeClr val="bg1"/>
                </a:solidFill>
              </a:rPr>
              <a:t/>
            </a:r>
            <a:br>
              <a:rPr lang="en-US" sz="2800" b="1" dirty="0" smtClean="0">
                <a:solidFill>
                  <a:schemeClr val="bg1"/>
                </a:solidFill>
              </a:rPr>
            </a:br>
            <a:endParaRPr lang="en-US" sz="2800" dirty="0" smtClean="0">
              <a:solidFill>
                <a:schemeClr val="bg1"/>
              </a:solidFill>
            </a:endParaRPr>
          </a:p>
        </p:txBody>
      </p:sp>
      <p:sp>
        <p:nvSpPr>
          <p:cNvPr id="2052" name="Text Box 7"/>
          <p:cNvSpPr txBox="1">
            <a:spLocks noChangeArrowheads="1"/>
          </p:cNvSpPr>
          <p:nvPr/>
        </p:nvSpPr>
        <p:spPr bwMode="auto">
          <a:xfrm>
            <a:off x="2727326" y="12275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pic>
        <p:nvPicPr>
          <p:cNvPr id="2053"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r="5057"/>
          <a:stretch/>
        </p:blipFill>
        <p:spPr bwMode="auto">
          <a:xfrm>
            <a:off x="6324600" y="4611810"/>
            <a:ext cx="2590800" cy="19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Text Box 11"/>
          <p:cNvSpPr txBox="1">
            <a:spLocks noChangeArrowheads="1"/>
          </p:cNvSpPr>
          <p:nvPr/>
        </p:nvSpPr>
        <p:spPr bwMode="auto">
          <a:xfrm>
            <a:off x="5943600" y="3740834"/>
            <a:ext cx="198120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300" b="1">
                <a:solidFill>
                  <a:schemeClr val="bg1"/>
                </a:solidFill>
              </a:rPr>
              <a:t>April 22, 2014 </a:t>
            </a:r>
            <a:endParaRPr lang="en-US" sz="1200" b="1"/>
          </a:p>
        </p:txBody>
      </p:sp>
      <p:sp>
        <p:nvSpPr>
          <p:cNvPr id="13" name="Text Placeholder 3"/>
          <p:cNvSpPr txBox="1">
            <a:spLocks/>
          </p:cNvSpPr>
          <p:nvPr/>
        </p:nvSpPr>
        <p:spPr bwMode="auto">
          <a:xfrm>
            <a:off x="7076505" y="4109020"/>
            <a:ext cx="1782762" cy="2714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r>
              <a:rPr kumimoji="0" lang="en-US" sz="1400" b="0" i="0" u="none" strike="noStrike" kern="1200" cap="none" spc="0" normalizeH="0" baseline="0" noProof="0" smtClean="0">
                <a:ln>
                  <a:noFill/>
                </a:ln>
                <a:solidFill>
                  <a:schemeClr val="bg1">
                    <a:lumMod val="50000"/>
                  </a:schemeClr>
                </a:solidFill>
                <a:effectLst/>
                <a:uLnTx/>
                <a:uFillTx/>
                <a:latin typeface="Arial" charset="0"/>
                <a:ea typeface="ＭＳ Ｐゴシック" charset="0"/>
                <a:cs typeface="ＭＳ Ｐゴシック" charset="0"/>
              </a:rPr>
              <a:t>Spring 2019</a:t>
            </a:r>
            <a:endParaRPr kumimoji="0" lang="en-US" sz="1400" b="0" i="0" u="none" strike="noStrike" kern="1200" cap="none" spc="0" normalizeH="0" baseline="0" noProof="0" dirty="0">
              <a:ln>
                <a:noFill/>
              </a:ln>
              <a:solidFill>
                <a:schemeClr val="bg1">
                  <a:lumMod val="50000"/>
                </a:schemeClr>
              </a:solidFill>
              <a:effectLst/>
              <a:uLnTx/>
              <a:uFillTx/>
              <a:latin typeface="Arial" charset="0"/>
              <a:ea typeface="ＭＳ Ｐゴシック" charset="0"/>
              <a:cs typeface="ＭＳ Ｐゴシック"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261" y="868174"/>
            <a:ext cx="3215725" cy="2851976"/>
          </a:xfrm>
          <a:prstGeom prst="rect">
            <a:avLst/>
          </a:prstGeom>
        </p:spPr>
      </p:pic>
    </p:spTree>
    <p:extLst>
      <p:ext uri="{BB962C8B-B14F-4D97-AF65-F5344CB8AC3E}">
        <p14:creationId xmlns:p14="http://schemas.microsoft.com/office/powerpoint/2010/main" val="1381454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842DAE-F3E8-4BA2-85D8-DD3287E8B3DD}" type="slidenum">
              <a:rPr lang="en-US" smtClean="0"/>
              <a:pPr eaLnBrk="1" hangingPunct="1"/>
              <a:t>10</a:t>
            </a:fld>
            <a:endParaRPr lang="en-US" smtClean="0"/>
          </a:p>
        </p:txBody>
      </p:sp>
      <p:sp>
        <p:nvSpPr>
          <p:cNvPr id="5124" name="Text Box 3"/>
          <p:cNvSpPr txBox="1">
            <a:spLocks noChangeArrowheads="1"/>
          </p:cNvSpPr>
          <p:nvPr/>
        </p:nvSpPr>
        <p:spPr bwMode="auto">
          <a:xfrm>
            <a:off x="2727326" y="9989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9220" name="Text Box 4"/>
          <p:cNvSpPr txBox="1">
            <a:spLocks noChangeArrowheads="1"/>
          </p:cNvSpPr>
          <p:nvPr/>
        </p:nvSpPr>
        <p:spPr bwMode="auto">
          <a:xfrm>
            <a:off x="685800" y="133166"/>
            <a:ext cx="6701319" cy="830997"/>
          </a:xfrm>
          <a:prstGeom prst="rect">
            <a:avLst/>
          </a:prstGeom>
          <a:noFill/>
          <a:ln w="9525">
            <a:noFill/>
            <a:miter lim="800000"/>
            <a:headEnd/>
            <a:tailEnd/>
          </a:ln>
          <a:effectLst/>
        </p:spPr>
        <p:txBody>
          <a:bodyPr wrap="square">
            <a:spAutoFit/>
          </a:bodyPr>
          <a:lstStyle/>
          <a:p>
            <a:pPr algn="ctr">
              <a:defRPr/>
            </a:pPr>
            <a:r>
              <a:rPr lang="en-US" sz="2800" b="1" dirty="0" smtClean="0">
                <a:solidFill>
                  <a:schemeClr val="bg1"/>
                </a:solidFill>
                <a:effectLst>
                  <a:outerShdw blurRad="38100" dist="38100" dir="2700000" algn="tl">
                    <a:srgbClr val="000000"/>
                  </a:outerShdw>
                </a:effectLst>
              </a:rPr>
              <a:t>Mortgage Application Process</a:t>
            </a:r>
          </a:p>
          <a:p>
            <a:pPr algn="ctr">
              <a:defRPr/>
            </a:pPr>
            <a:r>
              <a:rPr lang="en-US" sz="2000" b="1" dirty="0" smtClean="0">
                <a:solidFill>
                  <a:schemeClr val="bg1"/>
                </a:solidFill>
                <a:effectLst>
                  <a:outerShdw blurRad="38100" dist="38100" dir="2700000" algn="tl">
                    <a:srgbClr val="000000"/>
                  </a:outerShdw>
                </a:effectLst>
              </a:rPr>
              <a:t>Timing</a:t>
            </a:r>
            <a:endParaRPr lang="en-US" sz="2000" b="1" dirty="0">
              <a:solidFill>
                <a:schemeClr val="bg1"/>
              </a:solidFill>
            </a:endParaRPr>
          </a:p>
        </p:txBody>
      </p:sp>
      <p:sp>
        <p:nvSpPr>
          <p:cNvPr id="9223" name="Rectangle 7"/>
          <p:cNvSpPr>
            <a:spLocks noChangeArrowheads="1"/>
          </p:cNvSpPr>
          <p:nvPr/>
        </p:nvSpPr>
        <p:spPr bwMode="auto">
          <a:xfrm>
            <a:off x="609600" y="1189370"/>
            <a:ext cx="8077200" cy="3089307"/>
          </a:xfrm>
          <a:prstGeom prst="rect">
            <a:avLst/>
          </a:prstGeom>
          <a:noFill/>
          <a:ln w="9525">
            <a:noFill/>
            <a:miter lim="800000"/>
            <a:headEnd/>
            <a:tailEnd/>
          </a:ln>
          <a:effectLst/>
        </p:spPr>
        <p:txBody>
          <a:bodyPr>
            <a:spAutoFit/>
          </a:bodyPr>
          <a:lstStyle/>
          <a:p>
            <a:pPr>
              <a:buFont typeface="Wingdings" pitchFamily="2" charset="2"/>
              <a:buChar char="Ø"/>
            </a:pPr>
            <a:r>
              <a:rPr lang="en-US" sz="1900" dirty="0" smtClean="0">
                <a:solidFill>
                  <a:schemeClr val="tx1">
                    <a:lumMod val="65000"/>
                    <a:lumOff val="35000"/>
                  </a:schemeClr>
                </a:solidFill>
                <a:latin typeface="Univers" pitchFamily="34" charset="0"/>
              </a:rPr>
              <a:t> How long does the application process take?</a:t>
            </a:r>
          </a:p>
          <a:p>
            <a:endParaRPr lang="en-US" sz="1900" dirty="0" smtClean="0">
              <a:solidFill>
                <a:schemeClr val="tx1">
                  <a:lumMod val="65000"/>
                  <a:lumOff val="35000"/>
                </a:schemeClr>
              </a:solidFill>
              <a:latin typeface="Univers" pitchFamily="34" charset="0"/>
            </a:endParaRPr>
          </a:p>
          <a:p>
            <a:pPr lvl="1">
              <a:buFont typeface="Wingdings" pitchFamily="2" charset="2"/>
              <a:buChar char="§"/>
            </a:pPr>
            <a:r>
              <a:rPr lang="en-US" sz="1900" dirty="0" smtClean="0">
                <a:solidFill>
                  <a:schemeClr val="tx1">
                    <a:lumMod val="65000"/>
                    <a:lumOff val="35000"/>
                  </a:schemeClr>
                </a:solidFill>
                <a:latin typeface="Univers" pitchFamily="34" charset="0"/>
              </a:rPr>
              <a:t> 1 – 4 Family Homes: approximately 60 days</a:t>
            </a:r>
          </a:p>
          <a:p>
            <a:pPr lvl="1">
              <a:buFont typeface="Wingdings" pitchFamily="2" charset="2"/>
              <a:buChar char="§"/>
            </a:pPr>
            <a:r>
              <a:rPr lang="en-US" sz="1900" dirty="0" smtClean="0">
                <a:solidFill>
                  <a:schemeClr val="tx1">
                    <a:lumMod val="65000"/>
                    <a:lumOff val="35000"/>
                  </a:schemeClr>
                </a:solidFill>
                <a:latin typeface="Univers" pitchFamily="34" charset="0"/>
              </a:rPr>
              <a:t> Condos and Co-ops: approximately 90 days</a:t>
            </a:r>
          </a:p>
          <a:p>
            <a:pPr lvl="1"/>
            <a:endParaRPr lang="en-US" sz="1900" dirty="0" smtClean="0">
              <a:solidFill>
                <a:schemeClr val="tx1">
                  <a:lumMod val="65000"/>
                  <a:lumOff val="35000"/>
                </a:schemeClr>
              </a:solidFill>
              <a:latin typeface="Univers" pitchFamily="34" charset="0"/>
            </a:endParaRPr>
          </a:p>
          <a:p>
            <a:pPr>
              <a:buFont typeface="Wingdings" pitchFamily="2" charset="2"/>
              <a:buChar char="Ø"/>
            </a:pPr>
            <a:r>
              <a:rPr lang="en-US" sz="1900" dirty="0" smtClean="0">
                <a:solidFill>
                  <a:schemeClr val="tx1">
                    <a:lumMod val="65000"/>
                    <a:lumOff val="35000"/>
                  </a:schemeClr>
                </a:solidFill>
                <a:latin typeface="Univers" pitchFamily="34" charset="0"/>
              </a:rPr>
              <a:t> The more required documentation that can be provided upfront, the faster a closing can take place!</a:t>
            </a:r>
          </a:p>
          <a:p>
            <a:pPr>
              <a:buFont typeface="Wingdings" pitchFamily="2" charset="2"/>
              <a:buChar char="Ø"/>
            </a:pPr>
            <a:endParaRPr lang="en-US" sz="1900" dirty="0" smtClean="0">
              <a:solidFill>
                <a:schemeClr val="tx1">
                  <a:lumMod val="65000"/>
                  <a:lumOff val="35000"/>
                </a:schemeClr>
              </a:solidFill>
              <a:latin typeface="Univers" pitchFamily="34" charset="0"/>
            </a:endParaRPr>
          </a:p>
          <a:p>
            <a:pPr>
              <a:defRPr/>
            </a:pPr>
            <a:endParaRPr lang="en-US" sz="1900" dirty="0" smtClean="0">
              <a:solidFill>
                <a:schemeClr val="tx1">
                  <a:lumMod val="65000"/>
                  <a:lumOff val="35000"/>
                </a:schemeClr>
              </a:solidFill>
              <a:latin typeface="Univers" pitchFamily="34" charset="0"/>
            </a:endParaRPr>
          </a:p>
          <a:p>
            <a:pPr>
              <a:lnSpc>
                <a:spcPct val="75000"/>
              </a:lnSpc>
              <a:spcBef>
                <a:spcPct val="50000"/>
              </a:spcBef>
              <a:defRPr/>
            </a:pPr>
            <a:endParaRPr lang="en-US" sz="1900" dirty="0">
              <a:solidFill>
                <a:schemeClr val="tx1">
                  <a:lumMod val="65000"/>
                  <a:lumOff val="35000"/>
                </a:schemeClr>
              </a:solidFill>
              <a:latin typeface="Univers" pitchFamily="34" charset="0"/>
            </a:endParaRPr>
          </a:p>
        </p:txBody>
      </p:sp>
    </p:spTree>
    <p:extLst>
      <p:ext uri="{BB962C8B-B14F-4D97-AF65-F5344CB8AC3E}">
        <p14:creationId xmlns:p14="http://schemas.microsoft.com/office/powerpoint/2010/main" val="3000030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842DAE-F3E8-4BA2-85D8-DD3287E8B3DD}" type="slidenum">
              <a:rPr lang="en-US" smtClean="0"/>
              <a:pPr eaLnBrk="1" hangingPunct="1"/>
              <a:t>11</a:t>
            </a:fld>
            <a:endParaRPr lang="en-US" smtClean="0"/>
          </a:p>
        </p:txBody>
      </p:sp>
      <p:sp>
        <p:nvSpPr>
          <p:cNvPr id="5124" name="Text Box 3"/>
          <p:cNvSpPr txBox="1">
            <a:spLocks noChangeArrowheads="1"/>
          </p:cNvSpPr>
          <p:nvPr/>
        </p:nvSpPr>
        <p:spPr bwMode="auto">
          <a:xfrm>
            <a:off x="2727326" y="9989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9220" name="Text Box 4"/>
          <p:cNvSpPr txBox="1">
            <a:spLocks noChangeArrowheads="1"/>
          </p:cNvSpPr>
          <p:nvPr/>
        </p:nvSpPr>
        <p:spPr bwMode="auto">
          <a:xfrm>
            <a:off x="685800" y="133166"/>
            <a:ext cx="6701319" cy="830997"/>
          </a:xfrm>
          <a:prstGeom prst="rect">
            <a:avLst/>
          </a:prstGeom>
          <a:noFill/>
          <a:ln w="9525">
            <a:noFill/>
            <a:miter lim="800000"/>
            <a:headEnd/>
            <a:tailEnd/>
          </a:ln>
          <a:effectLst/>
        </p:spPr>
        <p:txBody>
          <a:bodyPr wrap="square">
            <a:spAutoFit/>
          </a:bodyPr>
          <a:lstStyle/>
          <a:p>
            <a:pPr algn="ctr">
              <a:defRPr/>
            </a:pPr>
            <a:r>
              <a:rPr lang="en-US" sz="2800" b="1" dirty="0" smtClean="0">
                <a:solidFill>
                  <a:schemeClr val="bg1"/>
                </a:solidFill>
                <a:effectLst>
                  <a:outerShdw blurRad="38100" dist="38100" dir="2700000" algn="tl">
                    <a:srgbClr val="000000"/>
                  </a:outerShdw>
                </a:effectLst>
              </a:rPr>
              <a:t>Mortgage Application Process</a:t>
            </a:r>
          </a:p>
          <a:p>
            <a:pPr algn="ctr">
              <a:defRPr/>
            </a:pPr>
            <a:r>
              <a:rPr lang="en-US" sz="2000" b="1" dirty="0" smtClean="0">
                <a:solidFill>
                  <a:schemeClr val="bg1"/>
                </a:solidFill>
                <a:effectLst>
                  <a:outerShdw blurRad="38100" dist="38100" dir="2700000" algn="tl">
                    <a:srgbClr val="000000"/>
                  </a:outerShdw>
                </a:effectLst>
              </a:rPr>
              <a:t>Mortgage Document Requirements</a:t>
            </a:r>
            <a:endParaRPr lang="en-US" sz="2000" b="1" dirty="0">
              <a:solidFill>
                <a:schemeClr val="bg1"/>
              </a:solidFill>
            </a:endParaRPr>
          </a:p>
        </p:txBody>
      </p:sp>
      <p:sp>
        <p:nvSpPr>
          <p:cNvPr id="9223" name="Rectangle 7"/>
          <p:cNvSpPr>
            <a:spLocks noChangeArrowheads="1"/>
          </p:cNvSpPr>
          <p:nvPr/>
        </p:nvSpPr>
        <p:spPr bwMode="auto">
          <a:xfrm>
            <a:off x="609600" y="1189370"/>
            <a:ext cx="8077200" cy="4039567"/>
          </a:xfrm>
          <a:prstGeom prst="rect">
            <a:avLst/>
          </a:prstGeom>
          <a:noFill/>
          <a:ln w="9525">
            <a:noFill/>
            <a:miter lim="800000"/>
            <a:headEnd/>
            <a:tailEnd/>
          </a:ln>
          <a:effectLst/>
        </p:spPr>
        <p:txBody>
          <a:bodyPr>
            <a:spAutoFit/>
          </a:bodyPr>
          <a:lstStyle/>
          <a:p>
            <a:pPr>
              <a:buFont typeface="Wingdings" pitchFamily="2" charset="2"/>
              <a:buChar char="Ø"/>
            </a:pPr>
            <a:r>
              <a:rPr lang="en-US" sz="1900" dirty="0" smtClean="0">
                <a:solidFill>
                  <a:schemeClr val="tx1">
                    <a:lumMod val="65000"/>
                    <a:lumOff val="35000"/>
                  </a:schemeClr>
                </a:solidFill>
                <a:latin typeface="Univers" pitchFamily="34" charset="0"/>
              </a:rPr>
              <a:t> </a:t>
            </a:r>
            <a:r>
              <a:rPr lang="en-US" sz="1900" u="sng" dirty="0" smtClean="0">
                <a:solidFill>
                  <a:schemeClr val="tx1">
                    <a:lumMod val="65000"/>
                    <a:lumOff val="35000"/>
                  </a:schemeClr>
                </a:solidFill>
                <a:latin typeface="Univers" pitchFamily="34" charset="0"/>
              </a:rPr>
              <a:t>Employment/Income Info</a:t>
            </a:r>
            <a:r>
              <a:rPr lang="en-US" sz="1900" dirty="0" smtClean="0">
                <a:solidFill>
                  <a:schemeClr val="tx1">
                    <a:lumMod val="65000"/>
                    <a:lumOff val="35000"/>
                  </a:schemeClr>
                </a:solidFill>
                <a:latin typeface="Univers" pitchFamily="34" charset="0"/>
              </a:rPr>
              <a:t>:</a:t>
            </a:r>
          </a:p>
          <a:p>
            <a:pPr lvl="1">
              <a:buFont typeface="Wingdings" pitchFamily="2" charset="2"/>
              <a:buChar char="§"/>
            </a:pPr>
            <a:r>
              <a:rPr lang="en-US" sz="1900" dirty="0" smtClean="0">
                <a:solidFill>
                  <a:schemeClr val="tx1">
                    <a:lumMod val="65000"/>
                    <a:lumOff val="35000"/>
                  </a:schemeClr>
                </a:solidFill>
                <a:latin typeface="Univers" pitchFamily="34" charset="0"/>
              </a:rPr>
              <a:t> 1 month of consecutive paystubs</a:t>
            </a:r>
          </a:p>
          <a:p>
            <a:pPr lvl="1">
              <a:buFont typeface="Wingdings" pitchFamily="2" charset="2"/>
              <a:buChar char="§"/>
            </a:pPr>
            <a:r>
              <a:rPr lang="en-US" sz="1900" dirty="0" smtClean="0">
                <a:solidFill>
                  <a:schemeClr val="tx1">
                    <a:lumMod val="65000"/>
                    <a:lumOff val="35000"/>
                  </a:schemeClr>
                </a:solidFill>
                <a:latin typeface="Univers" pitchFamily="34" charset="0"/>
              </a:rPr>
              <a:t> Last 2 years W2s</a:t>
            </a:r>
          </a:p>
          <a:p>
            <a:pPr lvl="1">
              <a:buFont typeface="Wingdings" pitchFamily="2" charset="2"/>
              <a:buChar char="§"/>
            </a:pPr>
            <a:r>
              <a:rPr lang="en-US" sz="1900" dirty="0" smtClean="0">
                <a:solidFill>
                  <a:schemeClr val="tx1">
                    <a:lumMod val="65000"/>
                    <a:lumOff val="35000"/>
                  </a:schemeClr>
                </a:solidFill>
                <a:latin typeface="Univers" pitchFamily="34" charset="0"/>
              </a:rPr>
              <a:t> Last 2 years tax returns (if applicable)</a:t>
            </a:r>
          </a:p>
          <a:p>
            <a:pPr>
              <a:buFont typeface="Wingdings" pitchFamily="2" charset="2"/>
              <a:buChar char="Ø"/>
            </a:pPr>
            <a:r>
              <a:rPr lang="en-US" sz="1900" dirty="0" smtClean="0">
                <a:solidFill>
                  <a:schemeClr val="tx1">
                    <a:lumMod val="65000"/>
                    <a:lumOff val="35000"/>
                  </a:schemeClr>
                </a:solidFill>
                <a:latin typeface="Univers" pitchFamily="34" charset="0"/>
              </a:rPr>
              <a:t> </a:t>
            </a:r>
            <a:r>
              <a:rPr lang="en-US" sz="1900" u="sng" dirty="0" smtClean="0">
                <a:solidFill>
                  <a:schemeClr val="tx1">
                    <a:lumMod val="65000"/>
                    <a:lumOff val="35000"/>
                  </a:schemeClr>
                </a:solidFill>
                <a:latin typeface="Univers" pitchFamily="34" charset="0"/>
              </a:rPr>
              <a:t>Asset Info</a:t>
            </a:r>
            <a:r>
              <a:rPr lang="en-US" sz="1900" dirty="0" smtClean="0">
                <a:solidFill>
                  <a:schemeClr val="tx1">
                    <a:lumMod val="65000"/>
                    <a:lumOff val="35000"/>
                  </a:schemeClr>
                </a:solidFill>
                <a:latin typeface="Univers" pitchFamily="34" charset="0"/>
              </a:rPr>
              <a:t>:</a:t>
            </a:r>
          </a:p>
          <a:p>
            <a:pPr lvl="1">
              <a:buFont typeface="Wingdings" pitchFamily="2" charset="2"/>
              <a:buChar char="§"/>
            </a:pPr>
            <a:r>
              <a:rPr lang="en-US" sz="1900" dirty="0" smtClean="0">
                <a:solidFill>
                  <a:schemeClr val="tx1">
                    <a:lumMod val="65000"/>
                    <a:lumOff val="35000"/>
                  </a:schemeClr>
                </a:solidFill>
                <a:latin typeface="Univers" pitchFamily="34" charset="0"/>
              </a:rPr>
              <a:t> 2 most recent complete bank/brokerage statements evidencing enough funds for down payment and closing costs</a:t>
            </a:r>
          </a:p>
          <a:p>
            <a:pPr>
              <a:buFont typeface="Wingdings" pitchFamily="2" charset="2"/>
              <a:buChar char="Ø"/>
              <a:defRPr/>
            </a:pPr>
            <a:r>
              <a:rPr lang="en-US" sz="1900" dirty="0" smtClean="0">
                <a:solidFill>
                  <a:schemeClr val="tx1">
                    <a:lumMod val="65000"/>
                    <a:lumOff val="35000"/>
                  </a:schemeClr>
                </a:solidFill>
                <a:latin typeface="Univers" pitchFamily="34" charset="0"/>
              </a:rPr>
              <a:t> </a:t>
            </a:r>
            <a:r>
              <a:rPr lang="en-US" sz="1900" u="sng" dirty="0" smtClean="0">
                <a:solidFill>
                  <a:schemeClr val="tx1">
                    <a:lumMod val="65000"/>
                    <a:lumOff val="35000"/>
                  </a:schemeClr>
                </a:solidFill>
                <a:latin typeface="Univers" pitchFamily="34" charset="0"/>
              </a:rPr>
              <a:t>Property Info</a:t>
            </a:r>
            <a:r>
              <a:rPr lang="en-US" sz="1900" dirty="0" smtClean="0">
                <a:solidFill>
                  <a:schemeClr val="tx1">
                    <a:lumMod val="65000"/>
                    <a:lumOff val="35000"/>
                  </a:schemeClr>
                </a:solidFill>
                <a:latin typeface="Univers" pitchFamily="34" charset="0"/>
              </a:rPr>
              <a:t>:</a:t>
            </a:r>
          </a:p>
          <a:p>
            <a:pPr lvl="1">
              <a:buFont typeface="Wingdings" pitchFamily="2" charset="2"/>
              <a:buChar char="§"/>
              <a:defRPr/>
            </a:pPr>
            <a:r>
              <a:rPr lang="en-US" sz="1900" dirty="0" smtClean="0">
                <a:solidFill>
                  <a:schemeClr val="tx1">
                    <a:lumMod val="65000"/>
                    <a:lumOff val="35000"/>
                  </a:schemeClr>
                </a:solidFill>
                <a:latin typeface="Univers" pitchFamily="34" charset="0"/>
              </a:rPr>
              <a:t>Fully executed contract of sale &amp; appraisal contact</a:t>
            </a:r>
          </a:p>
          <a:p>
            <a:pPr lvl="1">
              <a:buFont typeface="Wingdings" pitchFamily="2" charset="2"/>
              <a:buChar char="§"/>
              <a:defRPr/>
            </a:pPr>
            <a:r>
              <a:rPr lang="en-US" sz="1900" dirty="0" smtClean="0">
                <a:solidFill>
                  <a:schemeClr val="tx1">
                    <a:lumMod val="65000"/>
                    <a:lumOff val="35000"/>
                  </a:schemeClr>
                </a:solidFill>
                <a:latin typeface="Univers" pitchFamily="34" charset="0"/>
              </a:rPr>
              <a:t>Condo/Co-op documents (if applicable)</a:t>
            </a:r>
          </a:p>
          <a:p>
            <a:pPr>
              <a:buFont typeface="Wingdings" pitchFamily="2" charset="2"/>
              <a:buChar char="Ø"/>
              <a:defRPr/>
            </a:pPr>
            <a:r>
              <a:rPr lang="en-US" sz="1900" u="sng" dirty="0" smtClean="0">
                <a:solidFill>
                  <a:schemeClr val="tx1">
                    <a:lumMod val="65000"/>
                    <a:lumOff val="35000"/>
                  </a:schemeClr>
                </a:solidFill>
                <a:latin typeface="Univers" pitchFamily="34" charset="0"/>
              </a:rPr>
              <a:t>Credit explanations</a:t>
            </a:r>
            <a:r>
              <a:rPr lang="en-US" sz="1900" dirty="0" smtClean="0">
                <a:solidFill>
                  <a:schemeClr val="tx1">
                    <a:lumMod val="65000"/>
                    <a:lumOff val="35000"/>
                  </a:schemeClr>
                </a:solidFill>
                <a:latin typeface="Univers" pitchFamily="34" charset="0"/>
              </a:rPr>
              <a:t>: (if applicable)</a:t>
            </a:r>
          </a:p>
          <a:p>
            <a:pPr>
              <a:lnSpc>
                <a:spcPct val="75000"/>
              </a:lnSpc>
              <a:spcBef>
                <a:spcPct val="50000"/>
              </a:spcBef>
              <a:defRPr/>
            </a:pPr>
            <a:endParaRPr lang="en-US" sz="1900" dirty="0" smtClean="0">
              <a:solidFill>
                <a:schemeClr val="tx1">
                  <a:lumMod val="65000"/>
                  <a:lumOff val="35000"/>
                </a:schemeClr>
              </a:solidFill>
              <a:latin typeface="Univers" pitchFamily="34" charset="0"/>
            </a:endParaRPr>
          </a:p>
          <a:p>
            <a:pPr>
              <a:lnSpc>
                <a:spcPct val="75000"/>
              </a:lnSpc>
              <a:spcBef>
                <a:spcPct val="50000"/>
              </a:spcBef>
              <a:defRPr/>
            </a:pPr>
            <a:endParaRPr lang="en-US" sz="1900" dirty="0">
              <a:solidFill>
                <a:schemeClr val="tx1">
                  <a:lumMod val="65000"/>
                  <a:lumOff val="35000"/>
                </a:schemeClr>
              </a:solidFill>
              <a:latin typeface="Univers" pitchFamily="34" charset="0"/>
            </a:endParaRPr>
          </a:p>
        </p:txBody>
      </p:sp>
    </p:spTree>
    <p:extLst>
      <p:ext uri="{BB962C8B-B14F-4D97-AF65-F5344CB8AC3E}">
        <p14:creationId xmlns:p14="http://schemas.microsoft.com/office/powerpoint/2010/main" val="3000030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842DAE-F3E8-4BA2-85D8-DD3287E8B3DD}" type="slidenum">
              <a:rPr lang="en-US" smtClean="0"/>
              <a:pPr eaLnBrk="1" hangingPunct="1"/>
              <a:t>12</a:t>
            </a:fld>
            <a:endParaRPr lang="en-US" smtClean="0"/>
          </a:p>
        </p:txBody>
      </p:sp>
      <p:sp>
        <p:nvSpPr>
          <p:cNvPr id="5124" name="Text Box 3"/>
          <p:cNvSpPr txBox="1">
            <a:spLocks noChangeArrowheads="1"/>
          </p:cNvSpPr>
          <p:nvPr/>
        </p:nvSpPr>
        <p:spPr bwMode="auto">
          <a:xfrm>
            <a:off x="2727326" y="9989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9220" name="Text Box 4"/>
          <p:cNvSpPr txBox="1">
            <a:spLocks noChangeArrowheads="1"/>
          </p:cNvSpPr>
          <p:nvPr/>
        </p:nvSpPr>
        <p:spPr bwMode="auto">
          <a:xfrm>
            <a:off x="685800" y="133166"/>
            <a:ext cx="6701319" cy="830997"/>
          </a:xfrm>
          <a:prstGeom prst="rect">
            <a:avLst/>
          </a:prstGeom>
          <a:noFill/>
          <a:ln w="9525">
            <a:noFill/>
            <a:miter lim="800000"/>
            <a:headEnd/>
            <a:tailEnd/>
          </a:ln>
          <a:effectLst/>
        </p:spPr>
        <p:txBody>
          <a:bodyPr wrap="square">
            <a:spAutoFit/>
          </a:bodyPr>
          <a:lstStyle/>
          <a:p>
            <a:pPr algn="ctr">
              <a:defRPr/>
            </a:pPr>
            <a:r>
              <a:rPr lang="en-US" sz="2800" b="1" dirty="0" smtClean="0">
                <a:solidFill>
                  <a:schemeClr val="bg1"/>
                </a:solidFill>
                <a:effectLst>
                  <a:outerShdw blurRad="38100" dist="38100" dir="2700000" algn="tl">
                    <a:srgbClr val="000000"/>
                  </a:outerShdw>
                </a:effectLst>
              </a:rPr>
              <a:t>Mortgage Application Process</a:t>
            </a:r>
          </a:p>
          <a:p>
            <a:pPr algn="ctr">
              <a:defRPr/>
            </a:pPr>
            <a:r>
              <a:rPr lang="en-US" sz="2000" b="1" dirty="0" smtClean="0">
                <a:solidFill>
                  <a:schemeClr val="bg1"/>
                </a:solidFill>
                <a:effectLst>
                  <a:outerShdw blurRad="38100" dist="38100" dir="2700000" algn="tl">
                    <a:srgbClr val="000000"/>
                  </a:outerShdw>
                </a:effectLst>
              </a:rPr>
              <a:t>Before You Apply</a:t>
            </a:r>
            <a:endParaRPr lang="en-US" sz="2000" b="1" dirty="0">
              <a:solidFill>
                <a:schemeClr val="bg1"/>
              </a:solidFill>
            </a:endParaRPr>
          </a:p>
        </p:txBody>
      </p:sp>
      <p:sp>
        <p:nvSpPr>
          <p:cNvPr id="9223" name="Rectangle 7"/>
          <p:cNvSpPr>
            <a:spLocks noChangeArrowheads="1"/>
          </p:cNvSpPr>
          <p:nvPr/>
        </p:nvSpPr>
        <p:spPr bwMode="auto">
          <a:xfrm>
            <a:off x="609600" y="1189370"/>
            <a:ext cx="8077200" cy="3711272"/>
          </a:xfrm>
          <a:prstGeom prst="rect">
            <a:avLst/>
          </a:prstGeom>
          <a:noFill/>
          <a:ln w="9525">
            <a:noFill/>
            <a:miter lim="800000"/>
            <a:headEnd/>
            <a:tailEnd/>
          </a:ln>
          <a:effectLst/>
        </p:spPr>
        <p:txBody>
          <a:bodyPr>
            <a:spAutoFit/>
          </a:bodyPr>
          <a:lstStyle/>
          <a:p>
            <a:pPr marL="533400" indent="-533400" eaLnBrk="1" hangingPunct="1">
              <a:spcBef>
                <a:spcPts val="438"/>
              </a:spcBef>
              <a:buFont typeface="Wingdings" pitchFamily="2" charset="2"/>
              <a:buChar char="Ø"/>
              <a:defRPr/>
            </a:pPr>
            <a:r>
              <a:rPr lang="en-US" sz="1900" dirty="0" smtClean="0">
                <a:solidFill>
                  <a:schemeClr val="tx1">
                    <a:lumMod val="65000"/>
                    <a:lumOff val="35000"/>
                  </a:schemeClr>
                </a:solidFill>
                <a:latin typeface="Univers" pitchFamily="34" charset="0"/>
              </a:rPr>
              <a:t>Establish credit and maintain a good credit rating by ensuring your bills and loans are paid on time</a:t>
            </a:r>
          </a:p>
          <a:p>
            <a:pPr marL="533400" indent="-533400" eaLnBrk="1" hangingPunct="1">
              <a:spcBef>
                <a:spcPts val="438"/>
              </a:spcBef>
              <a:buFont typeface="Wingdings" pitchFamily="2" charset="2"/>
              <a:buChar char="Ø"/>
              <a:defRPr/>
            </a:pPr>
            <a:r>
              <a:rPr lang="en-US" sz="1900" dirty="0" smtClean="0">
                <a:solidFill>
                  <a:schemeClr val="tx1">
                    <a:lumMod val="65000"/>
                    <a:lumOff val="35000"/>
                  </a:schemeClr>
                </a:solidFill>
                <a:latin typeface="Univers" pitchFamily="34" charset="0"/>
              </a:rPr>
              <a:t>Save for your down payment - typically 5% to 20% of the purchase price plus closing costs</a:t>
            </a:r>
          </a:p>
          <a:p>
            <a:pPr marL="533400" indent="-533400" eaLnBrk="1" hangingPunct="1">
              <a:spcBef>
                <a:spcPts val="438"/>
              </a:spcBef>
              <a:buFont typeface="Wingdings" pitchFamily="2" charset="2"/>
              <a:buChar char="Ø"/>
              <a:defRPr/>
            </a:pPr>
            <a:r>
              <a:rPr lang="en-US" sz="1900" dirty="0" smtClean="0">
                <a:solidFill>
                  <a:schemeClr val="tx1">
                    <a:lumMod val="65000"/>
                    <a:lumOff val="35000"/>
                  </a:schemeClr>
                </a:solidFill>
                <a:latin typeface="Univers" pitchFamily="34" charset="0"/>
              </a:rPr>
              <a:t>PMI will be required with less than 20% down payment</a:t>
            </a:r>
          </a:p>
          <a:p>
            <a:pPr marL="533400" indent="-533400" eaLnBrk="1" hangingPunct="1">
              <a:spcBef>
                <a:spcPts val="438"/>
              </a:spcBef>
              <a:buFont typeface="Wingdings" pitchFamily="2" charset="2"/>
              <a:buChar char="Ø"/>
              <a:defRPr/>
            </a:pPr>
            <a:r>
              <a:rPr lang="en-US" sz="1900" dirty="0" smtClean="0">
                <a:solidFill>
                  <a:schemeClr val="tx1">
                    <a:lumMod val="65000"/>
                    <a:lumOff val="35000"/>
                  </a:schemeClr>
                </a:solidFill>
                <a:latin typeface="Univers" pitchFamily="34" charset="0"/>
              </a:rPr>
              <a:t>Assets will need to be in an account for 2 months</a:t>
            </a:r>
          </a:p>
          <a:p>
            <a:pPr marL="533400" indent="-533400" eaLnBrk="1" hangingPunct="1">
              <a:spcBef>
                <a:spcPts val="438"/>
              </a:spcBef>
              <a:buFont typeface="Wingdings" pitchFamily="2" charset="2"/>
              <a:buChar char="Ø"/>
              <a:defRPr/>
            </a:pPr>
            <a:r>
              <a:rPr lang="en-US" sz="1900" dirty="0" smtClean="0">
                <a:solidFill>
                  <a:schemeClr val="tx1">
                    <a:lumMod val="65000"/>
                    <a:lumOff val="35000"/>
                  </a:schemeClr>
                </a:solidFill>
                <a:latin typeface="Univers" pitchFamily="34" charset="0"/>
              </a:rPr>
              <a:t>Provide all documentation when applying to avoid delays</a:t>
            </a:r>
          </a:p>
          <a:p>
            <a:pPr marL="533400" indent="-533400" eaLnBrk="1" hangingPunct="1">
              <a:spcBef>
                <a:spcPts val="438"/>
              </a:spcBef>
              <a:buFont typeface="Wingdings" pitchFamily="2" charset="2"/>
              <a:buChar char="Ø"/>
              <a:defRPr/>
            </a:pPr>
            <a:r>
              <a:rPr lang="en-US" sz="1900" dirty="0" smtClean="0">
                <a:solidFill>
                  <a:schemeClr val="tx1">
                    <a:lumMod val="65000"/>
                    <a:lumOff val="35000"/>
                  </a:schemeClr>
                </a:solidFill>
                <a:latin typeface="Univers" pitchFamily="34" charset="0"/>
              </a:rPr>
              <a:t>Be cautious when applying for other new loans as your current levels of debt will be assessed as part of the application process</a:t>
            </a:r>
          </a:p>
          <a:p>
            <a:pPr>
              <a:lnSpc>
                <a:spcPct val="75000"/>
              </a:lnSpc>
              <a:spcBef>
                <a:spcPct val="50000"/>
              </a:spcBef>
              <a:defRPr/>
            </a:pPr>
            <a:endParaRPr lang="en-US" sz="1900" dirty="0" smtClean="0">
              <a:solidFill>
                <a:schemeClr val="tx1">
                  <a:lumMod val="65000"/>
                  <a:lumOff val="35000"/>
                </a:schemeClr>
              </a:solidFill>
              <a:latin typeface="Univers" pitchFamily="34" charset="0"/>
            </a:endParaRPr>
          </a:p>
          <a:p>
            <a:pPr>
              <a:lnSpc>
                <a:spcPct val="75000"/>
              </a:lnSpc>
              <a:spcBef>
                <a:spcPct val="50000"/>
              </a:spcBef>
              <a:defRPr/>
            </a:pPr>
            <a:endParaRPr lang="en-US" sz="1900" dirty="0">
              <a:solidFill>
                <a:schemeClr val="tx1">
                  <a:lumMod val="65000"/>
                  <a:lumOff val="35000"/>
                </a:schemeClr>
              </a:solidFill>
              <a:latin typeface="Univers" pitchFamily="34" charset="0"/>
            </a:endParaRPr>
          </a:p>
        </p:txBody>
      </p:sp>
    </p:spTree>
    <p:extLst>
      <p:ext uri="{BB962C8B-B14F-4D97-AF65-F5344CB8AC3E}">
        <p14:creationId xmlns:p14="http://schemas.microsoft.com/office/powerpoint/2010/main" val="3000030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96EA17-954E-4FD6-807B-88D8FFCC72D9}" type="slidenum">
              <a:rPr lang="en-US" smtClean="0"/>
              <a:pPr eaLnBrk="1" hangingPunct="1"/>
              <a:t>13</a:t>
            </a:fld>
            <a:endParaRPr lang="en-US" smtClean="0"/>
          </a:p>
        </p:txBody>
      </p:sp>
      <p:sp>
        <p:nvSpPr>
          <p:cNvPr id="16388" name="Text Box 3"/>
          <p:cNvSpPr txBox="1">
            <a:spLocks noChangeArrowheads="1"/>
          </p:cNvSpPr>
          <p:nvPr/>
        </p:nvSpPr>
        <p:spPr bwMode="auto">
          <a:xfrm>
            <a:off x="2727326" y="9989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16390" name="Text Box 5"/>
          <p:cNvSpPr txBox="1">
            <a:spLocks noChangeArrowheads="1"/>
          </p:cNvSpPr>
          <p:nvPr/>
        </p:nvSpPr>
        <p:spPr bwMode="auto">
          <a:xfrm>
            <a:off x="1491449" y="707212"/>
            <a:ext cx="746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2000">
              <a:solidFill>
                <a:schemeClr val="bg1"/>
              </a:solidFill>
            </a:endParaRPr>
          </a:p>
        </p:txBody>
      </p:sp>
      <p:sp>
        <p:nvSpPr>
          <p:cNvPr id="20486" name="Rectangle 6"/>
          <p:cNvSpPr>
            <a:spLocks noChangeArrowheads="1"/>
          </p:cNvSpPr>
          <p:nvPr/>
        </p:nvSpPr>
        <p:spPr bwMode="auto">
          <a:xfrm>
            <a:off x="609600" y="907267"/>
            <a:ext cx="7467600" cy="4031873"/>
          </a:xfrm>
          <a:prstGeom prst="rect">
            <a:avLst/>
          </a:prstGeom>
          <a:noFill/>
          <a:ln w="9525">
            <a:noFill/>
            <a:miter lim="800000"/>
            <a:headEnd/>
            <a:tailEnd/>
          </a:ln>
          <a:effectLst/>
        </p:spPr>
        <p:txBody>
          <a:bodyPr>
            <a:spAutoFit/>
          </a:bodyPr>
          <a:lstStyle/>
          <a:p>
            <a:pPr marL="342900" indent="-342900">
              <a:defRPr/>
            </a:pPr>
            <a:endParaRPr lang="en-US" sz="1600" b="1" dirty="0">
              <a:solidFill>
                <a:schemeClr val="tx1">
                  <a:lumMod val="65000"/>
                  <a:lumOff val="35000"/>
                </a:schemeClr>
              </a:solidFill>
              <a:latin typeface="Univers" pitchFamily="34" charset="0"/>
            </a:endParaRPr>
          </a:p>
          <a:p>
            <a:pPr marL="342900" indent="-342900">
              <a:buFont typeface="Wingdings" pitchFamily="2" charset="2"/>
              <a:buChar char="Ø"/>
              <a:defRPr/>
            </a:pPr>
            <a:r>
              <a:rPr lang="en-US" sz="1600" dirty="0" smtClean="0">
                <a:solidFill>
                  <a:schemeClr val="tx1">
                    <a:lumMod val="65000"/>
                    <a:lumOff val="35000"/>
                  </a:schemeClr>
                </a:solidFill>
                <a:latin typeface="Univers" pitchFamily="34" charset="0"/>
              </a:rPr>
              <a:t>Credit History – Credit profile and credit scores play a large factor in obtaining a loan. The credit score serves as an indicator of risk, based on your credit history. Generally, the higher the score, the lower the risk. Credit bureau scores are often called "FICO scores" because many credit bureau scores used in the U.S. are produced from software developed by Fair Isaac Corporation (FICO). </a:t>
            </a:r>
            <a:endParaRPr lang="en-US" sz="1600" dirty="0">
              <a:solidFill>
                <a:schemeClr val="tx1">
                  <a:lumMod val="65000"/>
                  <a:lumOff val="35000"/>
                </a:schemeClr>
              </a:solidFill>
              <a:latin typeface="Univers" pitchFamily="34" charset="0"/>
            </a:endParaRPr>
          </a:p>
          <a:p>
            <a:pPr marL="342900" indent="-342900">
              <a:buFont typeface="Wingdings" pitchFamily="2" charset="2"/>
              <a:buChar char="Ø"/>
              <a:defRPr/>
            </a:pPr>
            <a:endParaRPr lang="en-US" sz="1600" dirty="0">
              <a:solidFill>
                <a:schemeClr val="tx1">
                  <a:lumMod val="65000"/>
                  <a:lumOff val="35000"/>
                </a:schemeClr>
              </a:solidFill>
              <a:latin typeface="Univers" pitchFamily="34" charset="0"/>
            </a:endParaRPr>
          </a:p>
          <a:p>
            <a:pPr marL="342900" indent="-342900">
              <a:buFont typeface="Wingdings" pitchFamily="2" charset="2"/>
              <a:buChar char="Ø"/>
              <a:defRPr/>
            </a:pPr>
            <a:r>
              <a:rPr lang="en-US" sz="1600" dirty="0" smtClean="0">
                <a:solidFill>
                  <a:schemeClr val="tx1">
                    <a:lumMod val="65000"/>
                    <a:lumOff val="35000"/>
                  </a:schemeClr>
                </a:solidFill>
                <a:latin typeface="Univers" pitchFamily="34" charset="0"/>
              </a:rPr>
              <a:t>Capacity - Lenders need to determine whether you can comfortably manage your payments. Your past income and employment history are good indicators of your ability to repay outstanding debt. Income type, amount</a:t>
            </a:r>
            <a:r>
              <a:rPr lang="en-US" sz="1600" dirty="0">
                <a:solidFill>
                  <a:schemeClr val="tx1">
                    <a:lumMod val="65000"/>
                    <a:lumOff val="35000"/>
                  </a:schemeClr>
                </a:solidFill>
                <a:latin typeface="Univers" pitchFamily="34" charset="0"/>
              </a:rPr>
              <a:t> </a:t>
            </a:r>
            <a:r>
              <a:rPr lang="en-US" sz="1600" dirty="0" smtClean="0">
                <a:solidFill>
                  <a:schemeClr val="tx1">
                    <a:lumMod val="65000"/>
                    <a:lumOff val="35000"/>
                  </a:schemeClr>
                </a:solidFill>
                <a:latin typeface="Univers" pitchFamily="34" charset="0"/>
              </a:rPr>
              <a:t>and stability may all be considered. The ratio of your current and any new debt as compared to your before-tax income, known as debt-to-income ratio (DTI), will be evaluated.</a:t>
            </a:r>
          </a:p>
          <a:p>
            <a:pPr marL="342900" indent="-342900">
              <a:buFont typeface="Wingdings" pitchFamily="2" charset="2"/>
              <a:buChar char="Ø"/>
              <a:defRPr/>
            </a:pPr>
            <a:endParaRPr lang="en-US" sz="1600" dirty="0">
              <a:solidFill>
                <a:schemeClr val="tx1">
                  <a:lumMod val="65000"/>
                  <a:lumOff val="35000"/>
                </a:schemeClr>
              </a:solidFill>
              <a:latin typeface="Univers" pitchFamily="34" charset="0"/>
            </a:endParaRPr>
          </a:p>
          <a:p>
            <a:pPr marL="342900" indent="-342900">
              <a:buFont typeface="Wingdings" pitchFamily="2" charset="2"/>
              <a:buNone/>
              <a:defRPr/>
            </a:pPr>
            <a:endParaRPr lang="en-US" sz="1600" dirty="0">
              <a:solidFill>
                <a:schemeClr val="tx1">
                  <a:lumMod val="65000"/>
                  <a:lumOff val="35000"/>
                </a:schemeClr>
              </a:solidFill>
              <a:latin typeface="Univers" pitchFamily="34" charset="0"/>
            </a:endParaRPr>
          </a:p>
        </p:txBody>
      </p:sp>
      <p:sp>
        <p:nvSpPr>
          <p:cNvPr id="8" name="Text Box 4"/>
          <p:cNvSpPr txBox="1">
            <a:spLocks noChangeArrowheads="1"/>
          </p:cNvSpPr>
          <p:nvPr/>
        </p:nvSpPr>
        <p:spPr bwMode="auto">
          <a:xfrm>
            <a:off x="685800" y="196492"/>
            <a:ext cx="6639674" cy="892552"/>
          </a:xfrm>
          <a:prstGeom prst="rect">
            <a:avLst/>
          </a:prstGeom>
          <a:noFill/>
          <a:ln w="9525">
            <a:noFill/>
            <a:miter lim="800000"/>
            <a:headEnd/>
            <a:tailEnd/>
          </a:ln>
          <a:effectLst/>
        </p:spPr>
        <p:txBody>
          <a:bodyPr wrap="square">
            <a:spAutoFit/>
          </a:bodyPr>
          <a:lstStyle/>
          <a:p>
            <a:pPr algn="ctr">
              <a:defRPr/>
            </a:pPr>
            <a:r>
              <a:rPr lang="en-US" sz="2800" b="1" dirty="0">
                <a:solidFill>
                  <a:schemeClr val="bg1"/>
                </a:solidFill>
                <a:effectLst>
                  <a:outerShdw blurRad="38100" dist="38100" dir="2700000" algn="tl">
                    <a:srgbClr val="000000"/>
                  </a:outerShdw>
                </a:effectLst>
              </a:rPr>
              <a:t>General </a:t>
            </a:r>
            <a:r>
              <a:rPr lang="en-US" sz="2800" b="1" dirty="0" smtClean="0">
                <a:solidFill>
                  <a:schemeClr val="bg1"/>
                </a:solidFill>
                <a:effectLst>
                  <a:outerShdw blurRad="38100" dist="38100" dir="2700000" algn="tl">
                    <a:srgbClr val="000000"/>
                  </a:outerShdw>
                </a:effectLst>
              </a:rPr>
              <a:t>Qualifying Information</a:t>
            </a:r>
          </a:p>
          <a:p>
            <a:pPr algn="ctr">
              <a:defRPr/>
            </a:pPr>
            <a:r>
              <a:rPr lang="en-US" sz="2400" b="1" dirty="0" smtClean="0">
                <a:solidFill>
                  <a:schemeClr val="bg1"/>
                </a:solidFill>
                <a:effectLst>
                  <a:outerShdw blurRad="38100" dist="38100" dir="2700000" algn="tl">
                    <a:srgbClr val="000000"/>
                  </a:outerShdw>
                </a:effectLst>
              </a:rPr>
              <a:t>5 C’s of Credit</a:t>
            </a:r>
            <a:endParaRPr lang="en-US" sz="2400" b="1" dirty="0">
              <a:solidFill>
                <a:schemeClr val="bg1"/>
              </a:solidFill>
              <a:effectLst>
                <a:outerShdw blurRad="38100" dist="38100" dir="2700000" algn="tl">
                  <a:srgbClr val="000000"/>
                </a:outerShdw>
              </a:effectLst>
            </a:endParaRPr>
          </a:p>
        </p:txBody>
      </p:sp>
    </p:spTree>
    <p:extLst>
      <p:ext uri="{BB962C8B-B14F-4D97-AF65-F5344CB8AC3E}">
        <p14:creationId xmlns:p14="http://schemas.microsoft.com/office/powerpoint/2010/main" val="1307872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96EA17-954E-4FD6-807B-88D8FFCC72D9}" type="slidenum">
              <a:rPr lang="en-US" smtClean="0"/>
              <a:pPr eaLnBrk="1" hangingPunct="1"/>
              <a:t>14</a:t>
            </a:fld>
            <a:endParaRPr lang="en-US" smtClean="0"/>
          </a:p>
        </p:txBody>
      </p:sp>
      <p:sp>
        <p:nvSpPr>
          <p:cNvPr id="16388" name="Text Box 3"/>
          <p:cNvSpPr txBox="1">
            <a:spLocks noChangeArrowheads="1"/>
          </p:cNvSpPr>
          <p:nvPr/>
        </p:nvSpPr>
        <p:spPr bwMode="auto">
          <a:xfrm>
            <a:off x="2727326" y="9989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16390" name="Text Box 5"/>
          <p:cNvSpPr txBox="1">
            <a:spLocks noChangeArrowheads="1"/>
          </p:cNvSpPr>
          <p:nvPr/>
        </p:nvSpPr>
        <p:spPr bwMode="auto">
          <a:xfrm>
            <a:off x="1491449" y="707212"/>
            <a:ext cx="746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2000">
              <a:solidFill>
                <a:schemeClr val="bg1"/>
              </a:solidFill>
            </a:endParaRPr>
          </a:p>
        </p:txBody>
      </p:sp>
      <p:sp>
        <p:nvSpPr>
          <p:cNvPr id="20486" name="Rectangle 6"/>
          <p:cNvSpPr>
            <a:spLocks noChangeArrowheads="1"/>
          </p:cNvSpPr>
          <p:nvPr/>
        </p:nvSpPr>
        <p:spPr bwMode="auto">
          <a:xfrm>
            <a:off x="609600" y="907267"/>
            <a:ext cx="7467600" cy="4278094"/>
          </a:xfrm>
          <a:prstGeom prst="rect">
            <a:avLst/>
          </a:prstGeom>
          <a:noFill/>
          <a:ln w="9525">
            <a:noFill/>
            <a:miter lim="800000"/>
            <a:headEnd/>
            <a:tailEnd/>
          </a:ln>
          <a:effectLst/>
        </p:spPr>
        <p:txBody>
          <a:bodyPr>
            <a:spAutoFit/>
          </a:bodyPr>
          <a:lstStyle/>
          <a:p>
            <a:pPr marL="342900" indent="-342900">
              <a:defRPr/>
            </a:pPr>
            <a:endParaRPr lang="en-US" sz="1600" b="1" dirty="0">
              <a:solidFill>
                <a:schemeClr val="tx1">
                  <a:lumMod val="65000"/>
                  <a:lumOff val="35000"/>
                </a:schemeClr>
              </a:solidFill>
              <a:latin typeface="Univers" pitchFamily="34" charset="0"/>
            </a:endParaRPr>
          </a:p>
          <a:p>
            <a:pPr marL="342900" indent="-342900">
              <a:buFont typeface="Wingdings" pitchFamily="2" charset="2"/>
              <a:buChar char="Ø"/>
              <a:defRPr/>
            </a:pPr>
            <a:r>
              <a:rPr lang="en-US" sz="1600" dirty="0" smtClean="0">
                <a:solidFill>
                  <a:schemeClr val="tx1">
                    <a:lumMod val="65000"/>
                    <a:lumOff val="35000"/>
                  </a:schemeClr>
                </a:solidFill>
                <a:latin typeface="Univers" pitchFamily="34" charset="0"/>
              </a:rPr>
              <a:t>Collateral – A mortgage is a secured loan, meaning the property is pledged as collateral. The value of your collateral will be evaluated, and any existing debt secured by that collateral will be subtracted from the value. The remaining equity will play a factor in the lending decision.</a:t>
            </a:r>
          </a:p>
          <a:p>
            <a:pPr marL="342900" indent="-342900">
              <a:buFont typeface="Wingdings" pitchFamily="2" charset="2"/>
              <a:buChar char="Ø"/>
              <a:defRPr/>
            </a:pPr>
            <a:endParaRPr lang="en-US" sz="1600" dirty="0" smtClean="0">
              <a:solidFill>
                <a:schemeClr val="tx1">
                  <a:lumMod val="65000"/>
                  <a:lumOff val="35000"/>
                </a:schemeClr>
              </a:solidFill>
              <a:latin typeface="Univers" pitchFamily="34" charset="0"/>
            </a:endParaRPr>
          </a:p>
          <a:p>
            <a:pPr marL="342900" indent="-342900">
              <a:buFont typeface="Wingdings" pitchFamily="2" charset="2"/>
              <a:buChar char="Ø"/>
              <a:defRPr/>
            </a:pPr>
            <a:r>
              <a:rPr lang="en-US" sz="1600" dirty="0" smtClean="0">
                <a:solidFill>
                  <a:schemeClr val="tx1">
                    <a:lumMod val="65000"/>
                    <a:lumOff val="35000"/>
                  </a:schemeClr>
                </a:solidFill>
                <a:latin typeface="Univers" pitchFamily="34" charset="0"/>
              </a:rPr>
              <a:t>Capital - Represents the savings, investments and other assets that are used to purchase the property.  Capital reserves can help repay the loan if you lose your job or experience other setbacks.</a:t>
            </a:r>
          </a:p>
          <a:p>
            <a:pPr marL="342900" indent="-342900">
              <a:defRPr/>
            </a:pPr>
            <a:endParaRPr lang="en-US" sz="1600" dirty="0" smtClean="0">
              <a:solidFill>
                <a:schemeClr val="tx1">
                  <a:lumMod val="65000"/>
                  <a:lumOff val="35000"/>
                </a:schemeClr>
              </a:solidFill>
              <a:latin typeface="Univers" pitchFamily="34" charset="0"/>
            </a:endParaRPr>
          </a:p>
          <a:p>
            <a:pPr marL="342900" indent="-342900">
              <a:buFont typeface="Wingdings" pitchFamily="2" charset="2"/>
              <a:buChar char="Ø"/>
              <a:defRPr/>
            </a:pPr>
            <a:r>
              <a:rPr lang="en-US" sz="1600" dirty="0" smtClean="0">
                <a:solidFill>
                  <a:schemeClr val="tx1">
                    <a:lumMod val="65000"/>
                    <a:lumOff val="35000"/>
                  </a:schemeClr>
                </a:solidFill>
                <a:latin typeface="Univers" pitchFamily="34" charset="0"/>
              </a:rPr>
              <a:t>Conditions – Used to consider the loan’s purpose, such as property purchase, mortgage refinance or cash-out refinance. Other factors, such as environmental and economic conditions, may also be considered. </a:t>
            </a:r>
            <a:r>
              <a:rPr lang="en-US" sz="1600" dirty="0" smtClean="0"/>
              <a:t/>
            </a:r>
            <a:br>
              <a:rPr lang="en-US" sz="1600" dirty="0" smtClean="0"/>
            </a:br>
            <a:endParaRPr lang="en-US" sz="1600" dirty="0" smtClean="0"/>
          </a:p>
          <a:p>
            <a:pPr marL="342900" indent="-342900">
              <a:buFont typeface="Wingdings" pitchFamily="2" charset="2"/>
              <a:buChar char="Ø"/>
              <a:defRPr/>
            </a:pPr>
            <a:endParaRPr lang="en-US" sz="1600" dirty="0" smtClean="0">
              <a:solidFill>
                <a:schemeClr val="tx1">
                  <a:lumMod val="65000"/>
                  <a:lumOff val="35000"/>
                </a:schemeClr>
              </a:solidFill>
              <a:latin typeface="Univers" pitchFamily="34" charset="0"/>
            </a:endParaRPr>
          </a:p>
          <a:p>
            <a:pPr marL="342900" indent="-342900">
              <a:buFont typeface="Wingdings" pitchFamily="2" charset="2"/>
              <a:buChar char="Ø"/>
              <a:defRPr/>
            </a:pPr>
            <a:endParaRPr lang="en-US" sz="1600" dirty="0">
              <a:solidFill>
                <a:schemeClr val="tx1">
                  <a:lumMod val="65000"/>
                  <a:lumOff val="35000"/>
                </a:schemeClr>
              </a:solidFill>
              <a:latin typeface="Univers" pitchFamily="34" charset="0"/>
            </a:endParaRPr>
          </a:p>
          <a:p>
            <a:pPr marL="342900" indent="-342900">
              <a:buFont typeface="Wingdings" pitchFamily="2" charset="2"/>
              <a:buNone/>
              <a:defRPr/>
            </a:pPr>
            <a:endParaRPr lang="en-US" sz="1600" dirty="0">
              <a:solidFill>
                <a:schemeClr val="tx1">
                  <a:lumMod val="65000"/>
                  <a:lumOff val="35000"/>
                </a:schemeClr>
              </a:solidFill>
              <a:latin typeface="Univers" pitchFamily="34" charset="0"/>
            </a:endParaRPr>
          </a:p>
        </p:txBody>
      </p:sp>
      <p:sp>
        <p:nvSpPr>
          <p:cNvPr id="8" name="Text Box 4"/>
          <p:cNvSpPr txBox="1">
            <a:spLocks noChangeArrowheads="1"/>
          </p:cNvSpPr>
          <p:nvPr/>
        </p:nvSpPr>
        <p:spPr bwMode="auto">
          <a:xfrm>
            <a:off x="685800" y="196492"/>
            <a:ext cx="6639674" cy="892552"/>
          </a:xfrm>
          <a:prstGeom prst="rect">
            <a:avLst/>
          </a:prstGeom>
          <a:noFill/>
          <a:ln w="9525">
            <a:noFill/>
            <a:miter lim="800000"/>
            <a:headEnd/>
            <a:tailEnd/>
          </a:ln>
          <a:effectLst/>
        </p:spPr>
        <p:txBody>
          <a:bodyPr wrap="square">
            <a:spAutoFit/>
          </a:bodyPr>
          <a:lstStyle/>
          <a:p>
            <a:pPr algn="ctr">
              <a:defRPr/>
            </a:pPr>
            <a:r>
              <a:rPr lang="en-US" sz="2800" b="1" dirty="0">
                <a:solidFill>
                  <a:schemeClr val="bg1"/>
                </a:solidFill>
                <a:effectLst>
                  <a:outerShdw blurRad="38100" dist="38100" dir="2700000" algn="tl">
                    <a:srgbClr val="000000"/>
                  </a:outerShdw>
                </a:effectLst>
              </a:rPr>
              <a:t>General </a:t>
            </a:r>
            <a:r>
              <a:rPr lang="en-US" sz="2800" b="1" dirty="0" smtClean="0">
                <a:solidFill>
                  <a:schemeClr val="bg1"/>
                </a:solidFill>
                <a:effectLst>
                  <a:outerShdw blurRad="38100" dist="38100" dir="2700000" algn="tl">
                    <a:srgbClr val="000000"/>
                  </a:outerShdw>
                </a:effectLst>
              </a:rPr>
              <a:t>Qualifying Information</a:t>
            </a:r>
          </a:p>
          <a:p>
            <a:pPr algn="ctr">
              <a:defRPr/>
            </a:pPr>
            <a:r>
              <a:rPr lang="en-US" sz="2400" b="1" dirty="0" smtClean="0">
                <a:solidFill>
                  <a:schemeClr val="bg1"/>
                </a:solidFill>
                <a:effectLst>
                  <a:outerShdw blurRad="38100" dist="38100" dir="2700000" algn="tl">
                    <a:srgbClr val="000000"/>
                  </a:outerShdw>
                </a:effectLst>
              </a:rPr>
              <a:t>5 C’s of Credit</a:t>
            </a:r>
            <a:endParaRPr lang="en-US" sz="2400" b="1" dirty="0">
              <a:solidFill>
                <a:schemeClr val="bg1"/>
              </a:solidFill>
              <a:effectLst>
                <a:outerShdw blurRad="38100" dist="38100" dir="2700000" algn="tl">
                  <a:srgbClr val="000000"/>
                </a:outerShdw>
              </a:effectLst>
            </a:endParaRPr>
          </a:p>
        </p:txBody>
      </p:sp>
    </p:spTree>
    <p:extLst>
      <p:ext uri="{BB962C8B-B14F-4D97-AF65-F5344CB8AC3E}">
        <p14:creationId xmlns:p14="http://schemas.microsoft.com/office/powerpoint/2010/main" val="1307872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65132" y="998935"/>
            <a:ext cx="2702104" cy="38915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80" name="Text Box 3"/>
          <p:cNvSpPr txBox="1">
            <a:spLocks noChangeArrowheads="1"/>
          </p:cNvSpPr>
          <p:nvPr/>
        </p:nvSpPr>
        <p:spPr bwMode="auto">
          <a:xfrm>
            <a:off x="2727326" y="9989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28676" name="Text Box 4"/>
          <p:cNvSpPr txBox="1">
            <a:spLocks noChangeArrowheads="1"/>
          </p:cNvSpPr>
          <p:nvPr/>
        </p:nvSpPr>
        <p:spPr bwMode="auto">
          <a:xfrm>
            <a:off x="685800" y="183254"/>
            <a:ext cx="6598578" cy="523220"/>
          </a:xfrm>
          <a:prstGeom prst="rect">
            <a:avLst/>
          </a:prstGeom>
          <a:noFill/>
          <a:ln w="9525">
            <a:noFill/>
            <a:miter lim="800000"/>
            <a:headEnd/>
            <a:tailEnd/>
          </a:ln>
          <a:effectLst/>
        </p:spPr>
        <p:txBody>
          <a:bodyPr wrap="square">
            <a:spAutoFit/>
          </a:bodyPr>
          <a:lstStyle/>
          <a:p>
            <a:pPr algn="ctr">
              <a:defRPr/>
            </a:pPr>
            <a:r>
              <a:rPr lang="en-US" sz="2800" b="1" dirty="0">
                <a:solidFill>
                  <a:schemeClr val="bg1"/>
                </a:solidFill>
                <a:effectLst>
                  <a:outerShdw blurRad="38100" dist="38100" dir="2700000" algn="tl">
                    <a:srgbClr val="000000"/>
                  </a:outerShdw>
                </a:effectLst>
              </a:rPr>
              <a:t>Summary</a:t>
            </a:r>
          </a:p>
        </p:txBody>
      </p:sp>
      <p:sp>
        <p:nvSpPr>
          <p:cNvPr id="24582" name="Text Box 5"/>
          <p:cNvSpPr txBox="1">
            <a:spLocks noChangeArrowheads="1"/>
          </p:cNvSpPr>
          <p:nvPr/>
        </p:nvSpPr>
        <p:spPr bwMode="auto">
          <a:xfrm>
            <a:off x="4572000" y="982617"/>
            <a:ext cx="4366517" cy="340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300" dirty="0">
                <a:effectLst>
                  <a:outerShdw blurRad="38100" dist="38100" dir="2700000" algn="tl">
                    <a:srgbClr val="000000">
                      <a:alpha val="43137"/>
                    </a:srgbClr>
                  </a:outerShdw>
                </a:effectLst>
              </a:rPr>
              <a:t>Now is a great time to buy a home</a:t>
            </a:r>
            <a:r>
              <a:rPr lang="en-US" sz="2300" dirty="0" smtClean="0">
                <a:effectLst>
                  <a:outerShdw blurRad="38100" dist="38100" dir="2700000" algn="tl">
                    <a:srgbClr val="000000">
                      <a:alpha val="43137"/>
                    </a:srgbClr>
                  </a:outerShdw>
                </a:effectLst>
              </a:rPr>
              <a:t>:</a:t>
            </a:r>
            <a:endParaRPr lang="en-US" sz="2200" dirty="0">
              <a:effectLst>
                <a:outerShdw blurRad="38100" dist="38100" dir="2700000" algn="tl">
                  <a:srgbClr val="000000">
                    <a:alpha val="43137"/>
                  </a:srgbClr>
                </a:outerShdw>
              </a:effectLst>
            </a:endParaRPr>
          </a:p>
          <a:p>
            <a:pPr eaLnBrk="1" hangingPunct="1"/>
            <a:endParaRPr lang="en-US" sz="2200" dirty="0">
              <a:solidFill>
                <a:schemeClr val="tx1">
                  <a:lumMod val="65000"/>
                  <a:lumOff val="35000"/>
                </a:schemeClr>
              </a:solidFill>
            </a:endParaRPr>
          </a:p>
          <a:p>
            <a:pPr eaLnBrk="1" hangingPunct="1">
              <a:buFont typeface="Wingdings" pitchFamily="2" charset="2"/>
              <a:buChar char="Ø"/>
            </a:pPr>
            <a:r>
              <a:rPr lang="en-US" sz="2100" dirty="0">
                <a:solidFill>
                  <a:schemeClr val="tx1">
                    <a:lumMod val="65000"/>
                    <a:lumOff val="35000"/>
                  </a:schemeClr>
                </a:solidFill>
              </a:rPr>
              <a:t>Mortgage rates are </a:t>
            </a:r>
            <a:r>
              <a:rPr lang="en-US" sz="2100" dirty="0" smtClean="0">
                <a:solidFill>
                  <a:schemeClr val="tx1">
                    <a:lumMod val="65000"/>
                    <a:lumOff val="35000"/>
                  </a:schemeClr>
                </a:solidFill>
              </a:rPr>
              <a:t>still near all </a:t>
            </a:r>
            <a:r>
              <a:rPr lang="en-US" sz="2100" dirty="0">
                <a:solidFill>
                  <a:schemeClr val="tx1">
                    <a:lumMod val="65000"/>
                    <a:lumOff val="35000"/>
                  </a:schemeClr>
                </a:solidFill>
              </a:rPr>
              <a:t>time lows.</a:t>
            </a:r>
          </a:p>
          <a:p>
            <a:pPr eaLnBrk="1" hangingPunct="1">
              <a:buFont typeface="Wingdings" pitchFamily="2" charset="2"/>
              <a:buNone/>
            </a:pPr>
            <a:endParaRPr lang="en-US" sz="2100" dirty="0">
              <a:solidFill>
                <a:schemeClr val="tx1">
                  <a:lumMod val="65000"/>
                  <a:lumOff val="35000"/>
                </a:schemeClr>
              </a:solidFill>
            </a:endParaRPr>
          </a:p>
          <a:p>
            <a:pPr eaLnBrk="1" hangingPunct="1">
              <a:buFont typeface="Wingdings" pitchFamily="2" charset="2"/>
              <a:buChar char="Ø"/>
            </a:pPr>
            <a:r>
              <a:rPr lang="en-US" sz="2100" dirty="0">
                <a:solidFill>
                  <a:schemeClr val="tx1">
                    <a:lumMod val="65000"/>
                    <a:lumOff val="35000"/>
                  </a:schemeClr>
                </a:solidFill>
              </a:rPr>
              <a:t>Property values have </a:t>
            </a:r>
            <a:r>
              <a:rPr lang="en-US" sz="2100" dirty="0" smtClean="0">
                <a:solidFill>
                  <a:schemeClr val="tx1">
                    <a:lumMod val="65000"/>
                    <a:lumOff val="35000"/>
                  </a:schemeClr>
                </a:solidFill>
              </a:rPr>
              <a:t>stabilized.</a:t>
            </a:r>
            <a:endParaRPr lang="en-US" sz="2100" dirty="0">
              <a:solidFill>
                <a:schemeClr val="tx1">
                  <a:lumMod val="65000"/>
                  <a:lumOff val="35000"/>
                </a:schemeClr>
              </a:solidFill>
            </a:endParaRPr>
          </a:p>
          <a:p>
            <a:pPr eaLnBrk="1" hangingPunct="1">
              <a:buFont typeface="Wingdings" pitchFamily="2" charset="2"/>
              <a:buNone/>
            </a:pPr>
            <a:endParaRPr lang="en-US" sz="2100" dirty="0">
              <a:solidFill>
                <a:schemeClr val="tx1">
                  <a:lumMod val="65000"/>
                  <a:lumOff val="35000"/>
                </a:schemeClr>
              </a:solidFill>
            </a:endParaRPr>
          </a:p>
          <a:p>
            <a:pPr eaLnBrk="1" hangingPunct="1">
              <a:buFont typeface="Wingdings" pitchFamily="2" charset="2"/>
              <a:buChar char="Ø"/>
            </a:pPr>
            <a:r>
              <a:rPr lang="en-US" sz="2100" dirty="0" smtClean="0">
                <a:solidFill>
                  <a:schemeClr val="tx1">
                    <a:lumMod val="65000"/>
                    <a:lumOff val="35000"/>
                  </a:schemeClr>
                </a:solidFill>
              </a:rPr>
              <a:t>In many areas, there </a:t>
            </a:r>
            <a:r>
              <a:rPr lang="en-US" sz="2100" dirty="0">
                <a:solidFill>
                  <a:schemeClr val="tx1">
                    <a:lumMod val="65000"/>
                    <a:lumOff val="35000"/>
                  </a:schemeClr>
                </a:solidFill>
              </a:rPr>
              <a:t>is a </a:t>
            </a:r>
            <a:r>
              <a:rPr lang="en-US" sz="2100" dirty="0" smtClean="0">
                <a:solidFill>
                  <a:schemeClr val="tx1">
                    <a:lumMod val="65000"/>
                    <a:lumOff val="35000"/>
                  </a:schemeClr>
                </a:solidFill>
              </a:rPr>
              <a:t>larger </a:t>
            </a:r>
            <a:r>
              <a:rPr lang="en-US" sz="2100" dirty="0">
                <a:solidFill>
                  <a:schemeClr val="tx1">
                    <a:lumMod val="65000"/>
                    <a:lumOff val="35000"/>
                  </a:schemeClr>
                </a:solidFill>
              </a:rPr>
              <a:t>selection of homes on the market.</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448"/>
          <a:stretch/>
        </p:blipFill>
        <p:spPr bwMode="auto">
          <a:xfrm>
            <a:off x="43962" y="1025311"/>
            <a:ext cx="4273091" cy="4083019"/>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0125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0592" y="1116622"/>
            <a:ext cx="3286644" cy="39252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39C2DF0-B5E7-453D-B505-B68D3A883458}" type="slidenum">
              <a:rPr lang="en-US" smtClean="0"/>
              <a:pPr eaLnBrk="1" hangingPunct="1"/>
              <a:t>16</a:t>
            </a:fld>
            <a:endParaRPr lang="en-US" smtClean="0"/>
          </a:p>
        </p:txBody>
      </p:sp>
      <p:sp>
        <p:nvSpPr>
          <p:cNvPr id="16388" name="Text Box 4"/>
          <p:cNvSpPr txBox="1">
            <a:spLocks noChangeArrowheads="1"/>
          </p:cNvSpPr>
          <p:nvPr/>
        </p:nvSpPr>
        <p:spPr bwMode="auto">
          <a:xfrm>
            <a:off x="685800" y="206766"/>
            <a:ext cx="6639674" cy="523220"/>
          </a:xfrm>
          <a:prstGeom prst="rect">
            <a:avLst/>
          </a:prstGeom>
          <a:noFill/>
          <a:ln w="9525">
            <a:noFill/>
            <a:miter lim="800000"/>
            <a:headEnd/>
            <a:tailEnd/>
          </a:ln>
          <a:effectLst/>
        </p:spPr>
        <p:txBody>
          <a:bodyPr wrap="square">
            <a:spAutoFit/>
          </a:bodyPr>
          <a:lstStyle/>
          <a:p>
            <a:pPr algn="ctr">
              <a:defRPr/>
            </a:pPr>
            <a:r>
              <a:rPr lang="en-US" sz="2800" b="1" dirty="0">
                <a:solidFill>
                  <a:schemeClr val="bg1"/>
                </a:solidFill>
                <a:effectLst>
                  <a:outerShdw blurRad="38100" dist="38100" dir="2700000" algn="tl">
                    <a:srgbClr val="000000"/>
                  </a:outerShdw>
                </a:effectLst>
              </a:rPr>
              <a:t>Consult With An Expert</a:t>
            </a:r>
          </a:p>
        </p:txBody>
      </p:sp>
      <p:sp>
        <p:nvSpPr>
          <p:cNvPr id="16390" name="Rectangle 6"/>
          <p:cNvSpPr>
            <a:spLocks noChangeArrowheads="1"/>
          </p:cNvSpPr>
          <p:nvPr/>
        </p:nvSpPr>
        <p:spPr bwMode="auto">
          <a:xfrm>
            <a:off x="4664466" y="1334453"/>
            <a:ext cx="4424737" cy="1785104"/>
          </a:xfrm>
          <a:prstGeom prst="rect">
            <a:avLst/>
          </a:prstGeom>
          <a:noFill/>
          <a:ln w="9525">
            <a:noFill/>
            <a:miter lim="800000"/>
            <a:headEnd/>
            <a:tailEnd/>
          </a:ln>
          <a:effectLst/>
        </p:spPr>
        <p:txBody>
          <a:bodyPr wrap="square">
            <a:spAutoFit/>
          </a:bodyPr>
          <a:lstStyle/>
          <a:p>
            <a:pPr>
              <a:defRPr/>
            </a:pPr>
            <a:endParaRPr lang="en-US" sz="2200" dirty="0">
              <a:solidFill>
                <a:schemeClr val="tx1">
                  <a:lumMod val="65000"/>
                  <a:lumOff val="35000"/>
                </a:schemeClr>
              </a:solidFill>
            </a:endParaRPr>
          </a:p>
          <a:p>
            <a:pPr>
              <a:buFont typeface="Wingdings" pitchFamily="2" charset="2"/>
              <a:buChar char="Ø"/>
              <a:defRPr/>
            </a:pPr>
            <a:r>
              <a:rPr lang="en-US" sz="2200" dirty="0">
                <a:solidFill>
                  <a:schemeClr val="tx1">
                    <a:lumMod val="65000"/>
                    <a:lumOff val="35000"/>
                  </a:schemeClr>
                </a:solidFill>
              </a:rPr>
              <a:t>Meeting and speaking with a mortgage expert is the best way to </a:t>
            </a:r>
            <a:r>
              <a:rPr lang="en-US" sz="2200" dirty="0" smtClean="0">
                <a:solidFill>
                  <a:schemeClr val="tx1">
                    <a:lumMod val="65000"/>
                    <a:lumOff val="35000"/>
                  </a:schemeClr>
                </a:solidFill>
              </a:rPr>
              <a:t>navigate the mortgage and home buying process.</a:t>
            </a:r>
            <a:endParaRPr lang="en-US" sz="2200" dirty="0">
              <a:solidFill>
                <a:schemeClr val="tx1">
                  <a:lumMod val="65000"/>
                  <a:lumOff val="3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33" y="1916833"/>
            <a:ext cx="3819055" cy="24251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954840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3"/>
          <p:cNvSpPr txBox="1">
            <a:spLocks noChangeArrowheads="1"/>
          </p:cNvSpPr>
          <p:nvPr/>
        </p:nvSpPr>
        <p:spPr bwMode="auto">
          <a:xfrm>
            <a:off x="2727326" y="9989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29700" name="Text Box 4"/>
          <p:cNvSpPr txBox="1">
            <a:spLocks noChangeArrowheads="1"/>
          </p:cNvSpPr>
          <p:nvPr/>
        </p:nvSpPr>
        <p:spPr bwMode="auto">
          <a:xfrm>
            <a:off x="888023" y="228596"/>
            <a:ext cx="6578029" cy="523220"/>
          </a:xfrm>
          <a:prstGeom prst="rect">
            <a:avLst/>
          </a:prstGeom>
          <a:noFill/>
          <a:ln w="9525">
            <a:noFill/>
            <a:miter lim="800000"/>
            <a:headEnd/>
            <a:tailEnd/>
          </a:ln>
          <a:effectLst/>
        </p:spPr>
        <p:txBody>
          <a:bodyPr wrap="square">
            <a:spAutoFit/>
          </a:bodyPr>
          <a:lstStyle/>
          <a:p>
            <a:pPr algn="ctr">
              <a:defRPr/>
            </a:pPr>
            <a:r>
              <a:rPr lang="en-US" sz="2800" b="1" dirty="0">
                <a:solidFill>
                  <a:schemeClr val="bg1"/>
                </a:solidFill>
                <a:effectLst>
                  <a:outerShdw blurRad="38100" dist="38100" dir="2700000" algn="tl">
                    <a:srgbClr val="000000"/>
                  </a:outerShdw>
                </a:effectLst>
              </a:rPr>
              <a:t>Questions? </a:t>
            </a:r>
          </a:p>
        </p:txBody>
      </p:sp>
      <p:sp>
        <p:nvSpPr>
          <p:cNvPr id="25606" name="Text Box 5"/>
          <p:cNvSpPr txBox="1">
            <a:spLocks noChangeArrowheads="1"/>
          </p:cNvSpPr>
          <p:nvPr/>
        </p:nvSpPr>
        <p:spPr bwMode="auto">
          <a:xfrm>
            <a:off x="685800" y="857251"/>
            <a:ext cx="746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2000">
              <a:solidFill>
                <a:schemeClr val="bg1"/>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35477" y="1583652"/>
            <a:ext cx="6768246" cy="3086320"/>
          </a:xfrm>
          <a:prstGeom prst="rect">
            <a:avLst/>
          </a:prstGeom>
          <a:ln>
            <a:noFill/>
          </a:ln>
          <a:effectLst>
            <a:outerShdw blurRad="149987" dist="254000" dir="8400000" sx="96000" sy="96000" algn="ctr">
              <a:srgbClr val="1B022C">
                <a:alpha val="54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036240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685800" y="1"/>
            <a:ext cx="7696200" cy="1261884"/>
          </a:xfrm>
          <a:prstGeom prst="rect">
            <a:avLst/>
          </a:prstGeom>
          <a:noFill/>
          <a:ln w="9525">
            <a:noFill/>
            <a:miter lim="800000"/>
            <a:headEnd/>
            <a:tailEnd/>
          </a:ln>
          <a:effectLst/>
        </p:spPr>
        <p:txBody>
          <a:bodyPr>
            <a:spAutoFit/>
          </a:bodyPr>
          <a:lstStyle/>
          <a:p>
            <a:pPr>
              <a:defRPr/>
            </a:pPr>
            <a:r>
              <a:rPr lang="en-US" sz="1200" dirty="0">
                <a:solidFill>
                  <a:schemeClr val="tx2"/>
                </a:solidFill>
              </a:rPr>
              <a:t/>
            </a:r>
            <a:br>
              <a:rPr lang="en-US" sz="1200" dirty="0">
                <a:solidFill>
                  <a:schemeClr val="tx2"/>
                </a:solidFill>
              </a:rPr>
            </a:br>
            <a:r>
              <a:rPr lang="en-US" sz="1200" dirty="0">
                <a:solidFill>
                  <a:schemeClr val="bg1"/>
                </a:solidFill>
              </a:rPr>
              <a:t> </a:t>
            </a:r>
            <a:r>
              <a:rPr lang="en-US" sz="3200" b="1" dirty="0">
                <a:solidFill>
                  <a:schemeClr val="bg1"/>
                </a:solidFill>
                <a:effectLst>
                  <a:outerShdw blurRad="38100" dist="38100" dir="2700000" algn="tl">
                    <a:srgbClr val="000000"/>
                  </a:outerShdw>
                </a:effectLst>
              </a:rPr>
              <a:t>Introduction</a:t>
            </a:r>
            <a:r>
              <a:rPr lang="en-US" sz="3200" b="1" dirty="0">
                <a:solidFill>
                  <a:schemeClr val="bg1"/>
                </a:solidFill>
              </a:rPr>
              <a:t> </a:t>
            </a:r>
            <a:r>
              <a:rPr lang="en-US" sz="3200" dirty="0">
                <a:solidFill>
                  <a:schemeClr val="tx2"/>
                </a:solidFill>
              </a:rPr>
              <a:t/>
            </a:r>
            <a:br>
              <a:rPr lang="en-US" sz="3200" dirty="0">
                <a:solidFill>
                  <a:schemeClr val="tx2"/>
                </a:solidFill>
              </a:rPr>
            </a:br>
            <a:endParaRPr lang="en-US" sz="3200" dirty="0">
              <a:solidFill>
                <a:schemeClr val="tx2"/>
              </a:solidFill>
            </a:endParaRPr>
          </a:p>
        </p:txBody>
      </p:sp>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33F1AD-FB25-424A-BC97-92FBC5C6B416}" type="slidenum">
              <a:rPr lang="en-US" smtClean="0"/>
              <a:pPr eaLnBrk="1" hangingPunct="1"/>
              <a:t>2</a:t>
            </a:fld>
            <a:endParaRPr lang="en-US" smtClean="0"/>
          </a:p>
        </p:txBody>
      </p:sp>
      <p:sp>
        <p:nvSpPr>
          <p:cNvPr id="3076" name="Text Box 3"/>
          <p:cNvSpPr txBox="1">
            <a:spLocks noChangeArrowheads="1"/>
          </p:cNvSpPr>
          <p:nvPr/>
        </p:nvSpPr>
        <p:spPr bwMode="auto">
          <a:xfrm>
            <a:off x="2727326" y="9989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3078" name="Text Box 6"/>
          <p:cNvSpPr txBox="1">
            <a:spLocks noChangeArrowheads="1"/>
          </p:cNvSpPr>
          <p:nvPr/>
        </p:nvSpPr>
        <p:spPr bwMode="auto">
          <a:xfrm>
            <a:off x="685800" y="1326646"/>
            <a:ext cx="7467600"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900" dirty="0">
                <a:solidFill>
                  <a:schemeClr val="tx1">
                    <a:lumMod val="95000"/>
                    <a:lumOff val="5000"/>
                  </a:schemeClr>
                </a:solidFill>
                <a:effectLst>
                  <a:outerShdw blurRad="38100" dist="38100" dir="2700000" algn="tl">
                    <a:srgbClr val="000000">
                      <a:alpha val="43137"/>
                    </a:srgbClr>
                  </a:outerShdw>
                </a:effectLst>
                <a:latin typeface="Univers" pitchFamily="34" charset="0"/>
              </a:rPr>
              <a:t>During this seminar we will discuss:</a:t>
            </a:r>
          </a:p>
          <a:p>
            <a:pPr eaLnBrk="1" hangingPunct="1">
              <a:buFont typeface="Wingdings" pitchFamily="2" charset="2"/>
              <a:buChar char="§"/>
            </a:pPr>
            <a:r>
              <a:rPr lang="en-US" sz="1900" dirty="0" smtClean="0">
                <a:solidFill>
                  <a:schemeClr val="tx1">
                    <a:lumMod val="65000"/>
                    <a:lumOff val="35000"/>
                  </a:schemeClr>
                </a:solidFill>
                <a:latin typeface="Univers" pitchFamily="34" charset="0"/>
              </a:rPr>
              <a:t> Overview of the home buying process</a:t>
            </a:r>
          </a:p>
          <a:p>
            <a:pPr eaLnBrk="1" hangingPunct="1">
              <a:buFont typeface="Wingdings" pitchFamily="2" charset="2"/>
              <a:buChar char="§"/>
            </a:pPr>
            <a:r>
              <a:rPr lang="en-US" sz="1900" dirty="0" smtClean="0">
                <a:solidFill>
                  <a:schemeClr val="tx1">
                    <a:lumMod val="65000"/>
                    <a:lumOff val="35000"/>
                  </a:schemeClr>
                </a:solidFill>
                <a:latin typeface="Univers" pitchFamily="34" charset="0"/>
              </a:rPr>
              <a:t> Real estate agents</a:t>
            </a:r>
          </a:p>
          <a:p>
            <a:pPr eaLnBrk="1" hangingPunct="1">
              <a:buFont typeface="Wingdings" pitchFamily="2" charset="2"/>
              <a:buChar char="§"/>
            </a:pPr>
            <a:r>
              <a:rPr lang="en-US" sz="1900" dirty="0" smtClean="0">
                <a:solidFill>
                  <a:schemeClr val="tx1">
                    <a:lumMod val="65000"/>
                    <a:lumOff val="35000"/>
                  </a:schemeClr>
                </a:solidFill>
                <a:latin typeface="Univers" pitchFamily="34" charset="0"/>
              </a:rPr>
              <a:t> The mortgage application process</a:t>
            </a:r>
          </a:p>
          <a:p>
            <a:pPr eaLnBrk="1" hangingPunct="1">
              <a:buFont typeface="Wingdings" pitchFamily="2" charset="2"/>
              <a:buChar char="§"/>
            </a:pPr>
            <a:r>
              <a:rPr lang="en-US" sz="1900" dirty="0" smtClean="0">
                <a:solidFill>
                  <a:schemeClr val="tx1">
                    <a:lumMod val="65000"/>
                    <a:lumOff val="35000"/>
                  </a:schemeClr>
                </a:solidFill>
                <a:latin typeface="Univers" pitchFamily="34" charset="0"/>
              </a:rPr>
              <a:t> Pre-Qualification vs. Pre-Approval</a:t>
            </a:r>
          </a:p>
          <a:p>
            <a:pPr eaLnBrk="1" hangingPunct="1">
              <a:buFont typeface="Wingdings" pitchFamily="2" charset="2"/>
              <a:buChar char="§"/>
            </a:pPr>
            <a:r>
              <a:rPr lang="en-US" sz="1900" dirty="0" smtClean="0">
                <a:solidFill>
                  <a:schemeClr val="tx1">
                    <a:lumMod val="65000"/>
                    <a:lumOff val="35000"/>
                  </a:schemeClr>
                </a:solidFill>
                <a:latin typeface="Univers" pitchFamily="34" charset="0"/>
              </a:rPr>
              <a:t> Choosing the right loan type</a:t>
            </a:r>
          </a:p>
          <a:p>
            <a:pPr lvl="1" eaLnBrk="1" hangingPunct="1">
              <a:buFont typeface="Wingdings" pitchFamily="2" charset="2"/>
              <a:buChar char="§"/>
            </a:pPr>
            <a:r>
              <a:rPr lang="en-US" sz="1900" dirty="0" smtClean="0">
                <a:solidFill>
                  <a:schemeClr val="tx1">
                    <a:lumMod val="65000"/>
                    <a:lumOff val="35000"/>
                  </a:schemeClr>
                </a:solidFill>
                <a:latin typeface="Univers" pitchFamily="34" charset="0"/>
              </a:rPr>
              <a:t>(</a:t>
            </a:r>
            <a:r>
              <a:rPr lang="en-US" sz="1900" dirty="0">
                <a:solidFill>
                  <a:schemeClr val="tx1">
                    <a:lumMod val="65000"/>
                    <a:lumOff val="35000"/>
                  </a:schemeClr>
                </a:solidFill>
                <a:latin typeface="Univers" pitchFamily="34" charset="0"/>
              </a:rPr>
              <a:t>ARM vs. Fixed Rate</a:t>
            </a:r>
            <a:r>
              <a:rPr lang="en-US" sz="1900" dirty="0" smtClean="0">
                <a:solidFill>
                  <a:schemeClr val="tx1">
                    <a:lumMod val="65000"/>
                    <a:lumOff val="35000"/>
                  </a:schemeClr>
                </a:solidFill>
                <a:latin typeface="Univers" pitchFamily="34" charset="0"/>
              </a:rPr>
              <a:t>)</a:t>
            </a:r>
            <a:endParaRPr lang="en-US" sz="1900" dirty="0">
              <a:solidFill>
                <a:schemeClr val="tx1">
                  <a:lumMod val="65000"/>
                  <a:lumOff val="35000"/>
                </a:schemeClr>
              </a:solidFill>
              <a:latin typeface="Univers" pitchFamily="34" charset="0"/>
            </a:endParaRPr>
          </a:p>
          <a:p>
            <a:pPr eaLnBrk="1" hangingPunct="1">
              <a:buFont typeface="Wingdings" pitchFamily="2" charset="2"/>
              <a:buChar char="§"/>
            </a:pPr>
            <a:r>
              <a:rPr lang="en-US" sz="1900" dirty="0">
                <a:solidFill>
                  <a:schemeClr val="tx1">
                    <a:lumMod val="65000"/>
                    <a:lumOff val="35000"/>
                  </a:schemeClr>
                </a:solidFill>
                <a:latin typeface="Univers" pitchFamily="34" charset="0"/>
              </a:rPr>
              <a:t> </a:t>
            </a:r>
            <a:r>
              <a:rPr lang="en-US" sz="1900" dirty="0" smtClean="0">
                <a:solidFill>
                  <a:schemeClr val="tx1">
                    <a:lumMod val="65000"/>
                    <a:lumOff val="35000"/>
                  </a:schemeClr>
                </a:solidFill>
                <a:latin typeface="Univers" pitchFamily="34" charset="0"/>
              </a:rPr>
              <a:t>Mortgage documents</a:t>
            </a:r>
          </a:p>
          <a:p>
            <a:pPr eaLnBrk="1" hangingPunct="1">
              <a:buFont typeface="Wingdings" pitchFamily="2" charset="2"/>
              <a:buChar char="§"/>
            </a:pPr>
            <a:endParaRPr lang="en-US" sz="1900" dirty="0">
              <a:solidFill>
                <a:schemeClr val="tx1">
                  <a:lumMod val="65000"/>
                  <a:lumOff val="35000"/>
                </a:schemeClr>
              </a:solidFill>
              <a:latin typeface="Univers" pitchFamily="34" charset="0"/>
            </a:endParaRPr>
          </a:p>
          <a:p>
            <a:pPr eaLnBrk="1" hangingPunct="1"/>
            <a:r>
              <a:rPr lang="en-US" sz="1900" dirty="0" smtClean="0">
                <a:solidFill>
                  <a:schemeClr val="tx1">
                    <a:lumMod val="65000"/>
                    <a:lumOff val="35000"/>
                  </a:schemeClr>
                </a:solidFill>
                <a:latin typeface="Univers" pitchFamily="34" charset="0"/>
              </a:rPr>
              <a:t>  </a:t>
            </a:r>
            <a:endParaRPr lang="en-US" sz="1900" dirty="0">
              <a:solidFill>
                <a:schemeClr val="tx1">
                  <a:lumMod val="65000"/>
                  <a:lumOff val="35000"/>
                </a:schemeClr>
              </a:solidFill>
              <a:latin typeface="Univers" pitchFamily="34" charset="0"/>
            </a:endParaRPr>
          </a:p>
        </p:txBody>
      </p:sp>
    </p:spTree>
    <p:extLst>
      <p:ext uri="{BB962C8B-B14F-4D97-AF65-F5344CB8AC3E}">
        <p14:creationId xmlns:p14="http://schemas.microsoft.com/office/powerpoint/2010/main" val="137045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3</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Home Buying Process</a:t>
            </a:r>
            <a:endParaRPr lang="en-US" sz="2700" b="1" dirty="0">
              <a:solidFill>
                <a:schemeClr val="bg1"/>
              </a:solidFill>
            </a:endParaRPr>
          </a:p>
        </p:txBody>
      </p:sp>
      <p:sp>
        <p:nvSpPr>
          <p:cNvPr id="4102" name="Rectangle 7"/>
          <p:cNvSpPr>
            <a:spLocks noChangeArrowheads="1"/>
          </p:cNvSpPr>
          <p:nvPr/>
        </p:nvSpPr>
        <p:spPr bwMode="auto">
          <a:xfrm>
            <a:off x="533400" y="1341415"/>
            <a:ext cx="8305800" cy="333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70000"/>
              </a:lnSpc>
              <a:spcBef>
                <a:spcPct val="20000"/>
              </a:spcBef>
              <a:buFont typeface="Wingdings" pitchFamily="2" charset="2"/>
              <a:buChar char="Ø"/>
            </a:pPr>
            <a:r>
              <a:rPr lang="en-US" sz="1900" dirty="0">
                <a:solidFill>
                  <a:schemeClr val="tx1">
                    <a:lumMod val="65000"/>
                    <a:lumOff val="35000"/>
                  </a:schemeClr>
                </a:solidFill>
                <a:latin typeface="Univers" pitchFamily="34" charset="0"/>
              </a:rPr>
              <a:t> </a:t>
            </a:r>
            <a:r>
              <a:rPr lang="en-US" sz="1900" dirty="0" smtClean="0">
                <a:solidFill>
                  <a:schemeClr val="tx1">
                    <a:lumMod val="65000"/>
                    <a:lumOff val="35000"/>
                  </a:schemeClr>
                </a:solidFill>
                <a:latin typeface="Univers" pitchFamily="34" charset="0"/>
              </a:rPr>
              <a:t>Assembling your team:</a:t>
            </a:r>
          </a:p>
          <a:p>
            <a:pPr lvl="1">
              <a:lnSpc>
                <a:spcPct val="70000"/>
              </a:lnSpc>
              <a:spcBef>
                <a:spcPct val="20000"/>
              </a:spcBef>
              <a:buFont typeface="Wingdings" pitchFamily="2" charset="2"/>
              <a:buChar char="§"/>
            </a:pPr>
            <a:r>
              <a:rPr lang="en-US" sz="1900" dirty="0" smtClean="0">
                <a:solidFill>
                  <a:schemeClr val="tx1">
                    <a:lumMod val="65000"/>
                    <a:lumOff val="35000"/>
                  </a:schemeClr>
                </a:solidFill>
                <a:latin typeface="Univers" pitchFamily="34" charset="0"/>
              </a:rPr>
              <a:t>  Lender </a:t>
            </a:r>
          </a:p>
          <a:p>
            <a:pPr lvl="1">
              <a:lnSpc>
                <a:spcPct val="70000"/>
              </a:lnSpc>
              <a:spcBef>
                <a:spcPct val="20000"/>
              </a:spcBef>
              <a:buFont typeface="Wingdings" pitchFamily="2" charset="2"/>
              <a:buChar char="§"/>
            </a:pPr>
            <a:r>
              <a:rPr lang="en-US" sz="1900" dirty="0">
                <a:solidFill>
                  <a:schemeClr val="tx1">
                    <a:lumMod val="65000"/>
                    <a:lumOff val="35000"/>
                  </a:schemeClr>
                </a:solidFill>
                <a:latin typeface="Univers" pitchFamily="34" charset="0"/>
              </a:rPr>
              <a:t> </a:t>
            </a:r>
            <a:r>
              <a:rPr lang="en-US" sz="1900" dirty="0" smtClean="0">
                <a:solidFill>
                  <a:schemeClr val="tx1">
                    <a:lumMod val="65000"/>
                    <a:lumOff val="35000"/>
                  </a:schemeClr>
                </a:solidFill>
                <a:latin typeface="Univers" pitchFamily="34" charset="0"/>
              </a:rPr>
              <a:t> Agent </a:t>
            </a:r>
          </a:p>
          <a:p>
            <a:pPr lvl="1">
              <a:lnSpc>
                <a:spcPct val="70000"/>
              </a:lnSpc>
              <a:spcBef>
                <a:spcPct val="20000"/>
              </a:spcBef>
              <a:buFont typeface="Wingdings" pitchFamily="2" charset="2"/>
              <a:buChar char="§"/>
            </a:pPr>
            <a:r>
              <a:rPr lang="en-US" sz="1900" dirty="0">
                <a:solidFill>
                  <a:schemeClr val="tx1">
                    <a:lumMod val="65000"/>
                    <a:lumOff val="35000"/>
                  </a:schemeClr>
                </a:solidFill>
                <a:latin typeface="Univers" pitchFamily="34" charset="0"/>
              </a:rPr>
              <a:t> </a:t>
            </a:r>
            <a:r>
              <a:rPr lang="en-US" sz="1900" dirty="0" smtClean="0">
                <a:solidFill>
                  <a:schemeClr val="tx1">
                    <a:lumMod val="65000"/>
                    <a:lumOff val="35000"/>
                  </a:schemeClr>
                </a:solidFill>
                <a:latin typeface="Univers" pitchFamily="34" charset="0"/>
              </a:rPr>
              <a:t> Attorney</a:t>
            </a:r>
          </a:p>
          <a:p>
            <a:pPr>
              <a:buFont typeface="Wingdings" pitchFamily="2" charset="2"/>
              <a:buChar char="Ø"/>
            </a:pPr>
            <a:r>
              <a:rPr lang="en-US" sz="1900" dirty="0" smtClean="0">
                <a:solidFill>
                  <a:schemeClr val="tx1">
                    <a:lumMod val="65000"/>
                    <a:lumOff val="35000"/>
                  </a:schemeClr>
                </a:solidFill>
                <a:latin typeface="Univers" pitchFamily="34" charset="0"/>
              </a:rPr>
              <a:t> Consult with your lender/submit mortgage pre-approval application</a:t>
            </a:r>
          </a:p>
          <a:p>
            <a:pPr>
              <a:buFont typeface="Wingdings" pitchFamily="2" charset="2"/>
              <a:buChar char="Ø"/>
            </a:pPr>
            <a:r>
              <a:rPr lang="en-US" sz="1900" dirty="0" smtClean="0">
                <a:solidFill>
                  <a:schemeClr val="tx1">
                    <a:lumMod val="65000"/>
                    <a:lumOff val="35000"/>
                  </a:schemeClr>
                </a:solidFill>
                <a:latin typeface="Univers" pitchFamily="34" charset="0"/>
              </a:rPr>
              <a:t> Work with your realtor to find a property</a:t>
            </a:r>
          </a:p>
          <a:p>
            <a:pPr>
              <a:buFont typeface="Wingdings" pitchFamily="2" charset="2"/>
              <a:buChar char="Ø"/>
            </a:pPr>
            <a:r>
              <a:rPr lang="en-US" sz="1900" dirty="0" smtClean="0">
                <a:solidFill>
                  <a:schemeClr val="tx1">
                    <a:lumMod val="65000"/>
                    <a:lumOff val="35000"/>
                  </a:schemeClr>
                </a:solidFill>
                <a:latin typeface="Univers" pitchFamily="34" charset="0"/>
              </a:rPr>
              <a:t> Make an offer</a:t>
            </a:r>
          </a:p>
          <a:p>
            <a:pPr>
              <a:buFont typeface="Wingdings" pitchFamily="2" charset="2"/>
              <a:buChar char="Ø"/>
            </a:pPr>
            <a:r>
              <a:rPr lang="en-US" sz="1900" dirty="0" smtClean="0">
                <a:solidFill>
                  <a:schemeClr val="tx1">
                    <a:lumMod val="65000"/>
                    <a:lumOff val="35000"/>
                  </a:schemeClr>
                </a:solidFill>
                <a:latin typeface="Univers" pitchFamily="34" charset="0"/>
              </a:rPr>
              <a:t> The contract process</a:t>
            </a:r>
          </a:p>
          <a:p>
            <a:pPr>
              <a:buFont typeface="Wingdings" pitchFamily="2" charset="2"/>
              <a:buChar char="Ø"/>
            </a:pPr>
            <a:r>
              <a:rPr lang="en-US" sz="1900" dirty="0" smtClean="0">
                <a:solidFill>
                  <a:schemeClr val="tx1">
                    <a:lumMod val="65000"/>
                    <a:lumOff val="35000"/>
                  </a:schemeClr>
                </a:solidFill>
                <a:latin typeface="Univers" pitchFamily="34" charset="0"/>
              </a:rPr>
              <a:t> Submit board package (Co-ops and Condos only)</a:t>
            </a:r>
          </a:p>
          <a:p>
            <a:pPr>
              <a:buFont typeface="Wingdings" pitchFamily="2" charset="2"/>
              <a:buChar char="Ø"/>
            </a:pPr>
            <a:r>
              <a:rPr lang="en-US" sz="1900" dirty="0" smtClean="0">
                <a:solidFill>
                  <a:schemeClr val="tx1">
                    <a:lumMod val="65000"/>
                    <a:lumOff val="35000"/>
                  </a:schemeClr>
                </a:solidFill>
                <a:latin typeface="Univers" pitchFamily="34" charset="0"/>
              </a:rPr>
              <a:t> Clear underwriting &amp; title exceptions</a:t>
            </a:r>
          </a:p>
          <a:p>
            <a:pPr>
              <a:buFont typeface="Wingdings" pitchFamily="2" charset="2"/>
              <a:buChar char="Ø"/>
            </a:pPr>
            <a:r>
              <a:rPr lang="en-US" sz="1900" dirty="0" smtClean="0">
                <a:solidFill>
                  <a:schemeClr val="tx1">
                    <a:lumMod val="65000"/>
                    <a:lumOff val="35000"/>
                  </a:schemeClr>
                </a:solidFill>
                <a:latin typeface="Univers" pitchFamily="34" charset="0"/>
              </a:rPr>
              <a:t> Schedule the closing</a:t>
            </a:r>
          </a:p>
          <a:p>
            <a:endParaRPr lang="en-US" sz="1900" dirty="0" smtClean="0">
              <a:latin typeface="Univers" pitchFamily="34" charset="0"/>
            </a:endParaRPr>
          </a:p>
          <a:p>
            <a:pPr>
              <a:lnSpc>
                <a:spcPct val="70000"/>
              </a:lnSpc>
              <a:spcBef>
                <a:spcPct val="20000"/>
              </a:spcBef>
              <a:buFont typeface="Wingdings" pitchFamily="2" charset="2"/>
              <a:buChar char="Ø"/>
            </a:pPr>
            <a:endParaRPr lang="en-US" sz="1900" dirty="0">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4</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Real Estate Agents</a:t>
            </a:r>
            <a:endParaRPr lang="en-US" sz="2700" b="1" dirty="0">
              <a:solidFill>
                <a:schemeClr val="bg1"/>
              </a:solidFill>
            </a:endParaRPr>
          </a:p>
        </p:txBody>
      </p:sp>
      <p:sp>
        <p:nvSpPr>
          <p:cNvPr id="4102" name="Rectangle 7"/>
          <p:cNvSpPr>
            <a:spLocks noChangeArrowheads="1"/>
          </p:cNvSpPr>
          <p:nvPr/>
        </p:nvSpPr>
        <p:spPr bwMode="auto">
          <a:xfrm>
            <a:off x="533400" y="1341415"/>
            <a:ext cx="8305800" cy="235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Font typeface="Wingdings" pitchFamily="2" charset="2"/>
              <a:buChar char="§"/>
            </a:pPr>
            <a:r>
              <a:rPr lang="en-US" sz="1900" dirty="0" smtClean="0">
                <a:solidFill>
                  <a:schemeClr val="tx1">
                    <a:lumMod val="65000"/>
                    <a:lumOff val="35000"/>
                  </a:schemeClr>
                </a:solidFill>
                <a:latin typeface="Univers" pitchFamily="34" charset="0"/>
              </a:rPr>
              <a:t> Agents are a good source of valuable information</a:t>
            </a:r>
          </a:p>
          <a:p>
            <a:pPr eaLnBrk="1" hangingPunct="1">
              <a:buFont typeface="Wingdings" pitchFamily="2" charset="2"/>
              <a:buChar char="§"/>
            </a:pPr>
            <a:r>
              <a:rPr lang="en-US" sz="1900" dirty="0" smtClean="0">
                <a:solidFill>
                  <a:schemeClr val="tx1">
                    <a:lumMod val="65000"/>
                    <a:lumOff val="35000"/>
                  </a:schemeClr>
                </a:solidFill>
                <a:latin typeface="Univers" pitchFamily="34" charset="0"/>
              </a:rPr>
              <a:t> 	A good agent will assist in determining the market value of a 	property and developing a bidding strategy</a:t>
            </a:r>
            <a:endParaRPr lang="en-US" sz="1900" dirty="0">
              <a:solidFill>
                <a:schemeClr val="tx1">
                  <a:lumMod val="65000"/>
                  <a:lumOff val="35000"/>
                </a:schemeClr>
              </a:solidFill>
              <a:latin typeface="Univers" pitchFamily="34" charset="0"/>
            </a:endParaRPr>
          </a:p>
          <a:p>
            <a:pPr eaLnBrk="1" hangingPunct="1">
              <a:buFont typeface="Wingdings" pitchFamily="2" charset="2"/>
              <a:buChar char="§"/>
            </a:pPr>
            <a:r>
              <a:rPr lang="en-US" sz="1900" dirty="0">
                <a:solidFill>
                  <a:schemeClr val="tx1">
                    <a:lumMod val="65000"/>
                    <a:lumOff val="35000"/>
                  </a:schemeClr>
                </a:solidFill>
                <a:latin typeface="Univers" pitchFamily="34" charset="0"/>
              </a:rPr>
              <a:t> </a:t>
            </a:r>
            <a:r>
              <a:rPr lang="en-US" sz="1900" dirty="0" smtClean="0">
                <a:solidFill>
                  <a:schemeClr val="tx1">
                    <a:lumMod val="65000"/>
                    <a:lumOff val="35000"/>
                  </a:schemeClr>
                </a:solidFill>
                <a:latin typeface="Univers" pitchFamily="34" charset="0"/>
              </a:rPr>
              <a:t>	Choose an agent who works in your target neighborhood or town</a:t>
            </a:r>
            <a:endParaRPr lang="en-US" sz="1900" dirty="0">
              <a:solidFill>
                <a:schemeClr val="tx1">
                  <a:lumMod val="65000"/>
                  <a:lumOff val="35000"/>
                </a:schemeClr>
              </a:solidFill>
              <a:latin typeface="Univers" pitchFamily="34" charset="0"/>
            </a:endParaRPr>
          </a:p>
          <a:p>
            <a:pPr eaLnBrk="1" hangingPunct="1">
              <a:buFont typeface="Wingdings" pitchFamily="2" charset="2"/>
              <a:buChar char="§"/>
            </a:pPr>
            <a:r>
              <a:rPr lang="en-US" sz="1900" dirty="0">
                <a:solidFill>
                  <a:schemeClr val="tx1">
                    <a:lumMod val="65000"/>
                    <a:lumOff val="35000"/>
                  </a:schemeClr>
                </a:solidFill>
                <a:latin typeface="Univers" pitchFamily="34" charset="0"/>
              </a:rPr>
              <a:t> </a:t>
            </a:r>
            <a:r>
              <a:rPr lang="en-US" sz="1900" dirty="0" smtClean="0">
                <a:solidFill>
                  <a:schemeClr val="tx1">
                    <a:lumMod val="65000"/>
                    <a:lumOff val="35000"/>
                  </a:schemeClr>
                </a:solidFill>
                <a:latin typeface="Univers" pitchFamily="34" charset="0"/>
              </a:rPr>
              <a:t>	Commission to the buyer’s agent typically is paid by the seller</a:t>
            </a:r>
            <a:endParaRPr lang="en-US" sz="1900" dirty="0">
              <a:solidFill>
                <a:schemeClr val="tx1">
                  <a:lumMod val="65000"/>
                  <a:lumOff val="35000"/>
                </a:schemeClr>
              </a:solidFill>
              <a:latin typeface="Univers" pitchFamily="34" charset="0"/>
            </a:endParaRPr>
          </a:p>
          <a:p>
            <a:pPr>
              <a:lnSpc>
                <a:spcPct val="80000"/>
              </a:lnSpc>
              <a:defRPr/>
            </a:pPr>
            <a:r>
              <a:rPr lang="en-US" altLang="en-US" sz="2000" dirty="0" smtClean="0">
                <a:solidFill>
                  <a:schemeClr val="bg1"/>
                </a:solidFill>
                <a:latin typeface="Univers" pitchFamily="34" charset="0"/>
              </a:rPr>
              <a:t>gents </a:t>
            </a:r>
            <a:r>
              <a:rPr lang="en-US" altLang="en-US" sz="2000" dirty="0">
                <a:solidFill>
                  <a:schemeClr val="bg1"/>
                </a:solidFill>
                <a:latin typeface="Univers" pitchFamily="34" charset="0"/>
              </a:rPr>
              <a:t>can be a good source of valuable information</a:t>
            </a:r>
          </a:p>
          <a:p>
            <a:pPr>
              <a:lnSpc>
                <a:spcPct val="80000"/>
              </a:lnSpc>
              <a:buFont typeface="Arial" pitchFamily="34" charset="0"/>
              <a:buChar char="•"/>
              <a:defRPr/>
            </a:pPr>
            <a:endParaRPr lang="en-US" altLang="en-US" sz="2000" dirty="0">
              <a:solidFill>
                <a:schemeClr val="bg1"/>
              </a:solidFill>
              <a:latin typeface="Univers" pitchFamily="34" charset="0"/>
            </a:endParaRPr>
          </a:p>
          <a:p>
            <a:pPr>
              <a:lnSpc>
                <a:spcPct val="80000"/>
              </a:lnSpc>
              <a:buFont typeface="Arial" pitchFamily="34" charset="0"/>
              <a:buChar char="•"/>
              <a:defRPr/>
            </a:pPr>
            <a:r>
              <a:rPr lang="en-US" altLang="en-US" sz="2000" dirty="0">
                <a:solidFill>
                  <a:schemeClr val="bg1"/>
                </a:solidFill>
                <a:latin typeface="Univers" pitchFamily="34" charset="0"/>
              </a:rPr>
              <a:t>A good agent will assist in determining the market value of a property and developing a bidding strategy</a:t>
            </a:r>
          </a:p>
          <a:p>
            <a:pPr>
              <a:lnSpc>
                <a:spcPct val="80000"/>
              </a:lnSpc>
              <a:buFont typeface="Arial" pitchFamily="34" charset="0"/>
              <a:buChar char="•"/>
              <a:defRPr/>
            </a:pPr>
            <a:endParaRPr lang="en-US" altLang="en-US" sz="2000" dirty="0">
              <a:solidFill>
                <a:schemeClr val="bg1"/>
              </a:solidFill>
              <a:latin typeface="Univers" pitchFamily="34" charset="0"/>
            </a:endParaRPr>
          </a:p>
          <a:p>
            <a:pPr>
              <a:lnSpc>
                <a:spcPct val="80000"/>
              </a:lnSpc>
              <a:buFont typeface="Arial" pitchFamily="34" charset="0"/>
              <a:buChar char="•"/>
              <a:defRPr/>
            </a:pPr>
            <a:r>
              <a:rPr lang="en-US" altLang="en-US" sz="2000" dirty="0">
                <a:solidFill>
                  <a:schemeClr val="bg1"/>
                </a:solidFill>
                <a:latin typeface="Univers" pitchFamily="34" charset="0"/>
              </a:rPr>
              <a:t>Find an agent who works in the area where you are looking to purchase</a:t>
            </a:r>
          </a:p>
          <a:p>
            <a:pPr lvl="1">
              <a:lnSpc>
                <a:spcPct val="80000"/>
              </a:lnSpc>
              <a:buFont typeface="Arial" pitchFamily="34" charset="0"/>
              <a:buChar char="•"/>
              <a:defRPr/>
            </a:pPr>
            <a:endParaRPr lang="en-US" altLang="en-US" sz="2000" dirty="0">
              <a:solidFill>
                <a:schemeClr val="bg1"/>
              </a:solidFill>
              <a:latin typeface="Univers" pitchFamily="34" charset="0"/>
            </a:endParaRPr>
          </a:p>
          <a:p>
            <a:pPr>
              <a:lnSpc>
                <a:spcPct val="80000"/>
              </a:lnSpc>
              <a:buFont typeface="Arial" pitchFamily="34" charset="0"/>
              <a:buChar char="•"/>
              <a:defRPr/>
            </a:pPr>
            <a:r>
              <a:rPr lang="en-US" altLang="en-US" sz="2000" dirty="0">
                <a:solidFill>
                  <a:schemeClr val="bg1"/>
                </a:solidFill>
                <a:latin typeface="Univers" pitchFamily="34" charset="0"/>
              </a:rPr>
              <a:t>Commission to the buyer’s agent typically is paid by the seller</a:t>
            </a:r>
            <a:endParaRPr lang="en-US" sz="2200" dirty="0">
              <a:solidFill>
                <a:schemeClr val="bg1"/>
              </a:solidFill>
              <a:effectLst>
                <a:outerShdw blurRad="38100" dist="38100" dir="2700000" algn="tl">
                  <a:srgbClr val="000000"/>
                </a:outerShdw>
              </a:effectLst>
            </a:endParaRPr>
          </a:p>
          <a:p>
            <a:pPr>
              <a:buFont typeface="Wingdings" pitchFamily="2" charset="2"/>
              <a:buChar char="Ø"/>
            </a:pPr>
            <a:r>
              <a:rPr lang="en-US" sz="1900" dirty="0" smtClean="0">
                <a:solidFill>
                  <a:schemeClr val="tx1">
                    <a:lumMod val="65000"/>
                    <a:lumOff val="35000"/>
                  </a:schemeClr>
                </a:solidFill>
                <a:latin typeface="Univers" pitchFamily="34" charset="0"/>
              </a:rPr>
              <a:t> </a:t>
            </a:r>
            <a:endParaRPr lang="en-US" sz="1900" dirty="0">
              <a:solidFill>
                <a:schemeClr val="tx1">
                  <a:lumMod val="65000"/>
                  <a:lumOff val="35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5</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507831"/>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Mortgage Application Process</a:t>
            </a:r>
            <a:endParaRPr lang="en-US" sz="2700" b="1" dirty="0">
              <a:solidFill>
                <a:schemeClr val="bg1"/>
              </a:solidFill>
            </a:endParaRPr>
          </a:p>
        </p:txBody>
      </p:sp>
      <p:sp>
        <p:nvSpPr>
          <p:cNvPr id="4102" name="Rectangle 7"/>
          <p:cNvSpPr>
            <a:spLocks noChangeArrowheads="1"/>
          </p:cNvSpPr>
          <p:nvPr/>
        </p:nvSpPr>
        <p:spPr bwMode="auto">
          <a:xfrm>
            <a:off x="533400" y="1341415"/>
            <a:ext cx="8305800" cy="333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70000"/>
              </a:lnSpc>
              <a:spcBef>
                <a:spcPct val="20000"/>
              </a:spcBef>
            </a:pPr>
            <a:r>
              <a:rPr lang="en-US" sz="1900" dirty="0">
                <a:solidFill>
                  <a:schemeClr val="tx1">
                    <a:lumMod val="65000"/>
                    <a:lumOff val="35000"/>
                  </a:schemeClr>
                </a:solidFill>
                <a:latin typeface="Univers" pitchFamily="34" charset="0"/>
              </a:rPr>
              <a:t> </a:t>
            </a:r>
            <a:endParaRPr lang="en-US" sz="1900" dirty="0" smtClean="0">
              <a:solidFill>
                <a:schemeClr val="tx1">
                  <a:lumMod val="65000"/>
                  <a:lumOff val="35000"/>
                </a:schemeClr>
              </a:solidFill>
              <a:latin typeface="Univers" pitchFamily="34" charset="0"/>
            </a:endParaRPr>
          </a:p>
          <a:p>
            <a:pPr>
              <a:lnSpc>
                <a:spcPct val="70000"/>
              </a:lnSpc>
              <a:spcBef>
                <a:spcPct val="20000"/>
              </a:spcBef>
              <a:buFont typeface="Wingdings" pitchFamily="2" charset="2"/>
              <a:buChar char="Ø"/>
            </a:pPr>
            <a:endParaRPr lang="en-US" sz="1900" dirty="0" smtClean="0">
              <a:solidFill>
                <a:schemeClr val="tx1">
                  <a:lumMod val="65000"/>
                  <a:lumOff val="35000"/>
                </a:schemeClr>
              </a:solidFill>
              <a:latin typeface="Univers" pitchFamily="34" charset="0"/>
            </a:endParaRPr>
          </a:p>
          <a:p>
            <a:pPr>
              <a:lnSpc>
                <a:spcPct val="70000"/>
              </a:lnSpc>
              <a:spcBef>
                <a:spcPct val="20000"/>
              </a:spcBef>
              <a:buFont typeface="Wingdings" pitchFamily="2" charset="2"/>
              <a:buChar char="Ø"/>
            </a:pPr>
            <a:endParaRPr lang="en-US" sz="1900" dirty="0">
              <a:latin typeface="Univers"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1143000" y="1752600"/>
            <a:ext cx="6477000" cy="1189014"/>
          </a:xfrm>
          <a:prstGeom prst="rect">
            <a:avLst/>
          </a:prstGeom>
          <a:noFill/>
          <a:ln w="9525">
            <a:noFill/>
            <a:miter lim="800000"/>
            <a:headEnd/>
            <a:tailEnd/>
          </a:ln>
        </p:spPr>
      </p:pic>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6</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815608"/>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Mortgage Application Process</a:t>
            </a:r>
          </a:p>
          <a:p>
            <a:pPr algn="ctr">
              <a:defRPr/>
            </a:pPr>
            <a:r>
              <a:rPr lang="en-US" sz="2000" b="1" dirty="0" smtClean="0">
                <a:solidFill>
                  <a:schemeClr val="bg1"/>
                </a:solidFill>
                <a:effectLst>
                  <a:outerShdw blurRad="38100" dist="38100" dir="2700000" algn="tl">
                    <a:srgbClr val="000000"/>
                  </a:outerShdw>
                </a:effectLst>
              </a:rPr>
              <a:t>Pre-Qualification vs. Pre-Approval</a:t>
            </a:r>
            <a:endParaRPr lang="en-US" sz="2000" b="1" dirty="0">
              <a:solidFill>
                <a:schemeClr val="bg1"/>
              </a:solidFill>
            </a:endParaRPr>
          </a:p>
        </p:txBody>
      </p:sp>
      <p:sp>
        <p:nvSpPr>
          <p:cNvPr id="4102" name="Rectangle 7"/>
          <p:cNvSpPr>
            <a:spLocks noChangeArrowheads="1"/>
          </p:cNvSpPr>
          <p:nvPr/>
        </p:nvSpPr>
        <p:spPr bwMode="auto">
          <a:xfrm>
            <a:off x="533400" y="1341415"/>
            <a:ext cx="8305800" cy="333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itchFamily="2" charset="2"/>
              <a:buChar char="Ø"/>
            </a:pPr>
            <a:r>
              <a:rPr lang="en-US" sz="1900" dirty="0" smtClean="0">
                <a:solidFill>
                  <a:schemeClr val="tx1">
                    <a:lumMod val="65000"/>
                    <a:lumOff val="35000"/>
                  </a:schemeClr>
                </a:solidFill>
                <a:latin typeface="Univers" pitchFamily="34" charset="0"/>
              </a:rPr>
              <a:t> P</a:t>
            </a:r>
            <a:r>
              <a:rPr lang="en-US" sz="1900" b="1" dirty="0" smtClean="0">
                <a:solidFill>
                  <a:schemeClr val="tx1">
                    <a:lumMod val="65000"/>
                    <a:lumOff val="35000"/>
                  </a:schemeClr>
                </a:solidFill>
                <a:latin typeface="Univers" pitchFamily="34" charset="0"/>
              </a:rPr>
              <a:t>re-Qualification</a:t>
            </a:r>
            <a:r>
              <a:rPr lang="en-US" sz="1900" dirty="0" smtClean="0">
                <a:solidFill>
                  <a:schemeClr val="tx1">
                    <a:lumMod val="65000"/>
                    <a:lumOff val="35000"/>
                  </a:schemeClr>
                </a:solidFill>
                <a:latin typeface="Univers" pitchFamily="34" charset="0"/>
              </a:rPr>
              <a:t> – preliminary determination of what you can afford:</a:t>
            </a:r>
          </a:p>
          <a:p>
            <a:pPr lvl="1">
              <a:buFont typeface="Wingdings" pitchFamily="2" charset="2"/>
              <a:buChar char="§"/>
            </a:pPr>
            <a:r>
              <a:rPr lang="en-US" sz="1900" dirty="0" smtClean="0">
                <a:solidFill>
                  <a:schemeClr val="tx1">
                    <a:lumMod val="65000"/>
                    <a:lumOff val="35000"/>
                  </a:schemeClr>
                </a:solidFill>
                <a:latin typeface="Univers" pitchFamily="34" charset="0"/>
              </a:rPr>
              <a:t> Cursory review of your income and assets</a:t>
            </a:r>
          </a:p>
          <a:p>
            <a:pPr lvl="1">
              <a:buFont typeface="Wingdings" pitchFamily="2" charset="2"/>
              <a:buChar char="§"/>
            </a:pPr>
            <a:r>
              <a:rPr lang="en-US" sz="1900" dirty="0" smtClean="0">
                <a:solidFill>
                  <a:schemeClr val="tx1">
                    <a:lumMod val="65000"/>
                    <a:lumOff val="35000"/>
                  </a:schemeClr>
                </a:solidFill>
                <a:latin typeface="Univers" pitchFamily="34" charset="0"/>
              </a:rPr>
              <a:t> Does not take into account credit profile</a:t>
            </a:r>
          </a:p>
          <a:p>
            <a:pPr lvl="1">
              <a:buFont typeface="Wingdings" pitchFamily="2" charset="2"/>
              <a:buChar char="§"/>
            </a:pPr>
            <a:r>
              <a:rPr lang="en-US" sz="1900" dirty="0" smtClean="0">
                <a:solidFill>
                  <a:schemeClr val="tx1">
                    <a:lumMod val="65000"/>
                    <a:lumOff val="35000"/>
                  </a:schemeClr>
                </a:solidFill>
                <a:latin typeface="Univers" pitchFamily="34" charset="0"/>
              </a:rPr>
              <a:t> Pre-Qualification Certificate provided</a:t>
            </a:r>
          </a:p>
          <a:p>
            <a:pPr lvl="1"/>
            <a:endParaRPr lang="en-US" sz="1900" dirty="0" smtClean="0">
              <a:solidFill>
                <a:schemeClr val="tx1">
                  <a:lumMod val="65000"/>
                  <a:lumOff val="35000"/>
                </a:schemeClr>
              </a:solidFill>
              <a:latin typeface="Univers" pitchFamily="34" charset="0"/>
            </a:endParaRPr>
          </a:p>
          <a:p>
            <a:pPr>
              <a:buFont typeface="Wingdings" pitchFamily="2" charset="2"/>
              <a:buChar char="Ø"/>
            </a:pPr>
            <a:r>
              <a:rPr lang="en-US" sz="1900" dirty="0" smtClean="0">
                <a:solidFill>
                  <a:schemeClr val="tx1">
                    <a:lumMod val="65000"/>
                    <a:lumOff val="35000"/>
                  </a:schemeClr>
                </a:solidFill>
                <a:latin typeface="Univers" pitchFamily="34" charset="0"/>
              </a:rPr>
              <a:t> Pre-Approval – formal application with all documents submitted:</a:t>
            </a:r>
          </a:p>
          <a:p>
            <a:pPr lvl="1">
              <a:buFont typeface="Wingdings" pitchFamily="2" charset="2"/>
              <a:buChar char="§"/>
            </a:pPr>
            <a:r>
              <a:rPr lang="en-US" sz="1900" dirty="0" smtClean="0">
                <a:solidFill>
                  <a:schemeClr val="tx1">
                    <a:lumMod val="65000"/>
                    <a:lumOff val="35000"/>
                  </a:schemeClr>
                </a:solidFill>
                <a:latin typeface="Univers" pitchFamily="34" charset="0"/>
              </a:rPr>
              <a:t> Submission of a mortgage pre-approval application</a:t>
            </a:r>
          </a:p>
          <a:p>
            <a:pPr lvl="1">
              <a:buFont typeface="Wingdings" pitchFamily="2" charset="2"/>
              <a:buChar char="§"/>
            </a:pPr>
            <a:r>
              <a:rPr lang="en-US" sz="1900" dirty="0" smtClean="0">
                <a:solidFill>
                  <a:schemeClr val="tx1">
                    <a:lumMod val="65000"/>
                    <a:lumOff val="35000"/>
                  </a:schemeClr>
                </a:solidFill>
                <a:latin typeface="Univers" pitchFamily="34" charset="0"/>
              </a:rPr>
              <a:t> Review of your income &amp; asset documents and credit history</a:t>
            </a:r>
          </a:p>
          <a:p>
            <a:pPr lvl="1">
              <a:buFont typeface="Wingdings" pitchFamily="2" charset="2"/>
              <a:buChar char="§"/>
            </a:pPr>
            <a:r>
              <a:rPr lang="en-US" sz="1900" dirty="0" smtClean="0">
                <a:solidFill>
                  <a:schemeClr val="tx1">
                    <a:lumMod val="65000"/>
                    <a:lumOff val="35000"/>
                  </a:schemeClr>
                </a:solidFill>
                <a:latin typeface="Univers" pitchFamily="34" charset="0"/>
              </a:rPr>
              <a:t> Formal pre-approval letter issued</a:t>
            </a:r>
          </a:p>
          <a:p>
            <a:pPr lvl="1">
              <a:buFont typeface="Wingdings" pitchFamily="2" charset="2"/>
              <a:buChar char="§"/>
            </a:pPr>
            <a:r>
              <a:rPr lang="en-US" sz="1900" dirty="0" smtClean="0">
                <a:solidFill>
                  <a:schemeClr val="tx1">
                    <a:lumMod val="65000"/>
                    <a:lumOff val="35000"/>
                  </a:schemeClr>
                </a:solidFill>
                <a:latin typeface="Univers" pitchFamily="34" charset="0"/>
              </a:rPr>
              <a:t> Preferred by realtors and sellers</a:t>
            </a:r>
            <a:endParaRPr lang="en-US" sz="1900" dirty="0">
              <a:solidFill>
                <a:schemeClr val="tx1">
                  <a:lumMod val="65000"/>
                  <a:lumOff val="35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7</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815608"/>
          </a:xfrm>
          <a:prstGeom prst="rect">
            <a:avLst/>
          </a:prstGeom>
          <a:noFill/>
          <a:ln w="9525">
            <a:noFill/>
            <a:miter lim="800000"/>
            <a:headEnd/>
            <a:tailEnd/>
          </a:ln>
          <a:effectLst/>
        </p:spPr>
        <p:txBody>
          <a:bodyPr wrap="square">
            <a:spAutoFit/>
          </a:bodyPr>
          <a:lstStyle/>
          <a:p>
            <a:pPr algn="ctr">
              <a:defRPr/>
            </a:pPr>
            <a:r>
              <a:rPr lang="en-US" sz="2700" b="1" dirty="0" smtClean="0">
                <a:solidFill>
                  <a:schemeClr val="bg1"/>
                </a:solidFill>
                <a:effectLst>
                  <a:outerShdw blurRad="38100" dist="38100" dir="2700000" algn="tl">
                    <a:srgbClr val="000000"/>
                  </a:outerShdw>
                </a:effectLst>
              </a:rPr>
              <a:t>Mortgage Application Process</a:t>
            </a:r>
          </a:p>
          <a:p>
            <a:pPr algn="ctr">
              <a:defRPr/>
            </a:pPr>
            <a:r>
              <a:rPr lang="en-US" sz="2000" b="1" dirty="0" smtClean="0">
                <a:solidFill>
                  <a:schemeClr val="bg1"/>
                </a:solidFill>
                <a:effectLst>
                  <a:outerShdw blurRad="38100" dist="38100" dir="2700000" algn="tl">
                    <a:srgbClr val="000000"/>
                  </a:outerShdw>
                </a:effectLst>
              </a:rPr>
              <a:t>Occupancy</a:t>
            </a:r>
            <a:endParaRPr lang="en-US" sz="2000" b="1" dirty="0">
              <a:solidFill>
                <a:schemeClr val="bg1"/>
              </a:solidFill>
            </a:endParaRPr>
          </a:p>
        </p:txBody>
      </p:sp>
      <p:sp>
        <p:nvSpPr>
          <p:cNvPr id="4102" name="Rectangle 7"/>
          <p:cNvSpPr>
            <a:spLocks noChangeArrowheads="1"/>
          </p:cNvSpPr>
          <p:nvPr/>
        </p:nvSpPr>
        <p:spPr bwMode="auto">
          <a:xfrm>
            <a:off x="533400" y="1341415"/>
            <a:ext cx="8305800" cy="333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itchFamily="2" charset="2"/>
              <a:buChar char="Ø"/>
            </a:pPr>
            <a:r>
              <a:rPr lang="en-US" sz="1900" dirty="0">
                <a:solidFill>
                  <a:schemeClr val="tx1">
                    <a:lumMod val="65000"/>
                    <a:lumOff val="35000"/>
                  </a:schemeClr>
                </a:solidFill>
                <a:latin typeface="Univers" pitchFamily="34" charset="0"/>
              </a:rPr>
              <a:t> </a:t>
            </a:r>
            <a:r>
              <a:rPr lang="en-US" sz="1900" dirty="0" smtClean="0">
                <a:solidFill>
                  <a:schemeClr val="tx1">
                    <a:lumMod val="65000"/>
                    <a:lumOff val="35000"/>
                  </a:schemeClr>
                </a:solidFill>
                <a:latin typeface="Univers" pitchFamily="34" charset="0"/>
              </a:rPr>
              <a:t>Who will occupy the property?</a:t>
            </a:r>
          </a:p>
          <a:p>
            <a:endParaRPr lang="en-US" sz="1900" dirty="0" smtClean="0">
              <a:solidFill>
                <a:schemeClr val="tx1">
                  <a:lumMod val="65000"/>
                  <a:lumOff val="35000"/>
                </a:schemeClr>
              </a:solidFill>
              <a:latin typeface="Univers" pitchFamily="34" charset="0"/>
            </a:endParaRPr>
          </a:p>
          <a:p>
            <a:pPr lvl="1">
              <a:buFont typeface="Wingdings" pitchFamily="2" charset="2"/>
              <a:buChar char="§"/>
            </a:pPr>
            <a:r>
              <a:rPr lang="en-US" sz="1900" dirty="0" smtClean="0">
                <a:solidFill>
                  <a:schemeClr val="tx1">
                    <a:lumMod val="65000"/>
                    <a:lumOff val="35000"/>
                  </a:schemeClr>
                </a:solidFill>
                <a:latin typeface="Univers" pitchFamily="34" charset="0"/>
              </a:rPr>
              <a:t> </a:t>
            </a:r>
            <a:r>
              <a:rPr lang="en-US" sz="1900" u="sng" dirty="0" smtClean="0">
                <a:solidFill>
                  <a:schemeClr val="tx1">
                    <a:lumMod val="65000"/>
                    <a:lumOff val="35000"/>
                  </a:schemeClr>
                </a:solidFill>
                <a:latin typeface="Univers" pitchFamily="34" charset="0"/>
              </a:rPr>
              <a:t>Primary Residence</a:t>
            </a:r>
            <a:r>
              <a:rPr lang="en-US" sz="1900" dirty="0" smtClean="0">
                <a:solidFill>
                  <a:schemeClr val="tx1">
                    <a:lumMod val="65000"/>
                    <a:lumOff val="35000"/>
                  </a:schemeClr>
                </a:solidFill>
                <a:latin typeface="Univers" pitchFamily="34" charset="0"/>
              </a:rPr>
              <a:t>: The borrower </a:t>
            </a:r>
            <a:r>
              <a:rPr lang="en-US" sz="1900" b="1" dirty="0" smtClean="0">
                <a:solidFill>
                  <a:schemeClr val="tx1">
                    <a:lumMod val="65000"/>
                    <a:lumOff val="35000"/>
                  </a:schemeClr>
                </a:solidFill>
                <a:latin typeface="Univers" pitchFamily="34" charset="0"/>
              </a:rPr>
              <a:t>MUST</a:t>
            </a:r>
            <a:r>
              <a:rPr lang="en-US" sz="1900" dirty="0" smtClean="0">
                <a:solidFill>
                  <a:schemeClr val="tx1">
                    <a:lumMod val="65000"/>
                    <a:lumOff val="35000"/>
                  </a:schemeClr>
                </a:solidFill>
                <a:latin typeface="Univers" pitchFamily="34" charset="0"/>
              </a:rPr>
              <a:t> live in the property</a:t>
            </a:r>
          </a:p>
          <a:p>
            <a:pPr lvl="1"/>
            <a:endParaRPr lang="en-US" sz="1900" dirty="0" smtClean="0">
              <a:solidFill>
                <a:schemeClr val="tx1">
                  <a:lumMod val="65000"/>
                  <a:lumOff val="35000"/>
                </a:schemeClr>
              </a:solidFill>
              <a:latin typeface="Univers" pitchFamily="34" charset="0"/>
            </a:endParaRPr>
          </a:p>
          <a:p>
            <a:pPr lvl="1">
              <a:buFont typeface="Wingdings" pitchFamily="2" charset="2"/>
              <a:buChar char="§"/>
            </a:pPr>
            <a:r>
              <a:rPr lang="en-US" sz="1900" dirty="0" smtClean="0">
                <a:solidFill>
                  <a:schemeClr val="tx1">
                    <a:lumMod val="65000"/>
                    <a:lumOff val="35000"/>
                  </a:schemeClr>
                </a:solidFill>
                <a:latin typeface="Univers" pitchFamily="34" charset="0"/>
              </a:rPr>
              <a:t> </a:t>
            </a:r>
            <a:r>
              <a:rPr lang="en-US" sz="1900" u="sng" dirty="0" smtClean="0">
                <a:solidFill>
                  <a:schemeClr val="tx1">
                    <a:lumMod val="65000"/>
                    <a:lumOff val="35000"/>
                  </a:schemeClr>
                </a:solidFill>
                <a:latin typeface="Univers" pitchFamily="34" charset="0"/>
              </a:rPr>
              <a:t>Second/Vacation Home</a:t>
            </a:r>
            <a:r>
              <a:rPr lang="en-US" sz="1900" dirty="0" smtClean="0">
                <a:solidFill>
                  <a:schemeClr val="tx1">
                    <a:lumMod val="65000"/>
                    <a:lumOff val="35000"/>
                  </a:schemeClr>
                </a:solidFill>
                <a:latin typeface="Univers" pitchFamily="34" charset="0"/>
              </a:rPr>
              <a:t>: The property will be used by the borrower, but not on a regular basis</a:t>
            </a:r>
          </a:p>
          <a:p>
            <a:pPr lvl="1"/>
            <a:endParaRPr lang="en-US" sz="1900" dirty="0" smtClean="0">
              <a:solidFill>
                <a:schemeClr val="tx1">
                  <a:lumMod val="65000"/>
                  <a:lumOff val="35000"/>
                </a:schemeClr>
              </a:solidFill>
              <a:latin typeface="Univers" pitchFamily="34" charset="0"/>
            </a:endParaRPr>
          </a:p>
          <a:p>
            <a:pPr lvl="1">
              <a:buFont typeface="Wingdings" pitchFamily="2" charset="2"/>
              <a:buChar char="§"/>
            </a:pPr>
            <a:r>
              <a:rPr lang="en-US" sz="1900" dirty="0" smtClean="0">
                <a:solidFill>
                  <a:schemeClr val="tx1">
                    <a:lumMod val="65000"/>
                    <a:lumOff val="35000"/>
                  </a:schemeClr>
                </a:solidFill>
                <a:latin typeface="Univers" pitchFamily="34" charset="0"/>
              </a:rPr>
              <a:t> </a:t>
            </a:r>
            <a:r>
              <a:rPr lang="en-US" sz="1900" u="sng" dirty="0" smtClean="0">
                <a:solidFill>
                  <a:schemeClr val="tx1">
                    <a:lumMod val="65000"/>
                    <a:lumOff val="35000"/>
                  </a:schemeClr>
                </a:solidFill>
                <a:latin typeface="Univers" pitchFamily="34" charset="0"/>
              </a:rPr>
              <a:t>Investment Property</a:t>
            </a:r>
            <a:r>
              <a:rPr lang="en-US" sz="1900" dirty="0" smtClean="0">
                <a:solidFill>
                  <a:schemeClr val="tx1">
                    <a:lumMod val="65000"/>
                    <a:lumOff val="35000"/>
                  </a:schemeClr>
                </a:solidFill>
                <a:latin typeface="Univers" pitchFamily="34" charset="0"/>
              </a:rPr>
              <a:t>: The property will be used as an income producing residence and the borrower will not occupy the property</a:t>
            </a: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C29A08-9E7C-4702-9D45-8D5940D6BE37}" type="slidenum">
              <a:rPr lang="en-US" smtClean="0"/>
              <a:pPr eaLnBrk="1" hangingPunct="1"/>
              <a:t>8</a:t>
            </a:fld>
            <a:endParaRPr lang="en-US" smtClean="0"/>
          </a:p>
        </p:txBody>
      </p:sp>
      <p:sp>
        <p:nvSpPr>
          <p:cNvPr id="4100" name="Text Box 3"/>
          <p:cNvSpPr txBox="1">
            <a:spLocks noChangeArrowheads="1"/>
          </p:cNvSpPr>
          <p:nvPr/>
        </p:nvSpPr>
        <p:spPr bwMode="auto">
          <a:xfrm>
            <a:off x="609600" y="685800"/>
            <a:ext cx="7924800" cy="68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ts val="2500"/>
              </a:lnSpc>
              <a:spcBef>
                <a:spcPct val="20000"/>
              </a:spcBef>
              <a:buClr>
                <a:schemeClr val="hlink"/>
              </a:buClr>
              <a:buFont typeface="Wingdings" pitchFamily="2" charset="2"/>
              <a:buNone/>
            </a:pPr>
            <a:endParaRPr lang="en-US" b="1">
              <a:solidFill>
                <a:schemeClr val="bg1"/>
              </a:solidFill>
            </a:endParaRPr>
          </a:p>
          <a:p>
            <a:pPr eaLnBrk="1" hangingPunct="1"/>
            <a:endParaRPr lang="en-US">
              <a:solidFill>
                <a:schemeClr val="bg1"/>
              </a:solidFill>
            </a:endParaRPr>
          </a:p>
        </p:txBody>
      </p:sp>
      <p:sp>
        <p:nvSpPr>
          <p:cNvPr id="8196" name="Text Box 4"/>
          <p:cNvSpPr txBox="1">
            <a:spLocks noChangeArrowheads="1"/>
          </p:cNvSpPr>
          <p:nvPr/>
        </p:nvSpPr>
        <p:spPr bwMode="auto">
          <a:xfrm>
            <a:off x="685800" y="1286"/>
            <a:ext cx="6742416" cy="954107"/>
          </a:xfrm>
          <a:prstGeom prst="rect">
            <a:avLst/>
          </a:prstGeom>
          <a:noFill/>
          <a:ln w="9525">
            <a:noFill/>
            <a:miter lim="800000"/>
            <a:headEnd/>
            <a:tailEnd/>
          </a:ln>
          <a:effectLst/>
        </p:spPr>
        <p:txBody>
          <a:bodyPr wrap="square">
            <a:spAutoFit/>
          </a:bodyPr>
          <a:lstStyle/>
          <a:p>
            <a:pPr algn="ctr">
              <a:defRPr/>
            </a:pPr>
            <a:r>
              <a:rPr lang="en-US" sz="2700" b="1" dirty="0">
                <a:solidFill>
                  <a:schemeClr val="bg1"/>
                </a:solidFill>
                <a:effectLst>
                  <a:outerShdw blurRad="38100" dist="38100" dir="2700000" algn="tl">
                    <a:srgbClr val="000000"/>
                  </a:outerShdw>
                </a:effectLst>
              </a:rPr>
              <a:t>How Do You Choose the Right Mortgage?</a:t>
            </a:r>
            <a:r>
              <a:rPr lang="en-US" sz="2700" b="1" dirty="0">
                <a:solidFill>
                  <a:schemeClr val="bg1"/>
                </a:solidFill>
              </a:rPr>
              <a:t> </a:t>
            </a:r>
          </a:p>
        </p:txBody>
      </p:sp>
      <p:sp>
        <p:nvSpPr>
          <p:cNvPr id="4102" name="Rectangle 7"/>
          <p:cNvSpPr>
            <a:spLocks noChangeArrowheads="1"/>
          </p:cNvSpPr>
          <p:nvPr/>
        </p:nvSpPr>
        <p:spPr bwMode="auto">
          <a:xfrm>
            <a:off x="533400" y="1341415"/>
            <a:ext cx="8305800" cy="333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70000"/>
              </a:lnSpc>
              <a:spcBef>
                <a:spcPct val="20000"/>
              </a:spcBef>
              <a:buFont typeface="Wingdings" pitchFamily="2" charset="2"/>
              <a:buChar char="Ø"/>
            </a:pPr>
            <a:r>
              <a:rPr lang="en-US" sz="1900" dirty="0">
                <a:solidFill>
                  <a:schemeClr val="tx1">
                    <a:lumMod val="65000"/>
                    <a:lumOff val="35000"/>
                  </a:schemeClr>
                </a:solidFill>
                <a:latin typeface="Univers" pitchFamily="34" charset="0"/>
              </a:rPr>
              <a:t> </a:t>
            </a:r>
            <a:r>
              <a:rPr lang="en-US" sz="1900" dirty="0" smtClean="0">
                <a:solidFill>
                  <a:schemeClr val="tx1">
                    <a:lumMod val="65000"/>
                    <a:lumOff val="35000"/>
                  </a:schemeClr>
                </a:solidFill>
                <a:latin typeface="Univers" pitchFamily="34" charset="0"/>
              </a:rPr>
              <a:t>A wide </a:t>
            </a:r>
            <a:r>
              <a:rPr lang="en-US" sz="1900" dirty="0">
                <a:solidFill>
                  <a:schemeClr val="tx1">
                    <a:lumMod val="65000"/>
                    <a:lumOff val="35000"/>
                  </a:schemeClr>
                </a:solidFill>
                <a:latin typeface="Univers" pitchFamily="34" charset="0"/>
              </a:rPr>
              <a:t>selection of </a:t>
            </a:r>
            <a:r>
              <a:rPr lang="en-US" sz="1900" dirty="0" smtClean="0">
                <a:solidFill>
                  <a:schemeClr val="tx1">
                    <a:lumMod val="65000"/>
                    <a:lumOff val="35000"/>
                  </a:schemeClr>
                </a:solidFill>
                <a:latin typeface="Univers" pitchFamily="34" charset="0"/>
              </a:rPr>
              <a:t>mortgages is </a:t>
            </a:r>
            <a:r>
              <a:rPr lang="en-US" sz="1900" dirty="0">
                <a:solidFill>
                  <a:schemeClr val="tx1">
                    <a:lumMod val="65000"/>
                    <a:lumOff val="35000"/>
                  </a:schemeClr>
                </a:solidFill>
                <a:latin typeface="Univers" pitchFamily="34" charset="0"/>
              </a:rPr>
              <a:t>available in today’s     </a:t>
            </a:r>
          </a:p>
          <a:p>
            <a:pPr>
              <a:lnSpc>
                <a:spcPct val="70000"/>
              </a:lnSpc>
              <a:spcBef>
                <a:spcPct val="20000"/>
              </a:spcBef>
              <a:buFont typeface="Wingdings" pitchFamily="2" charset="2"/>
              <a:buNone/>
            </a:pPr>
            <a:r>
              <a:rPr lang="en-US" sz="1900" dirty="0">
                <a:solidFill>
                  <a:schemeClr val="tx1">
                    <a:lumMod val="65000"/>
                    <a:lumOff val="35000"/>
                  </a:schemeClr>
                </a:solidFill>
                <a:latin typeface="Univers" pitchFamily="34" charset="0"/>
              </a:rPr>
              <a:t>    </a:t>
            </a:r>
            <a:r>
              <a:rPr lang="en-US" sz="1900" dirty="0" smtClean="0">
                <a:solidFill>
                  <a:schemeClr val="tx1">
                    <a:lumMod val="65000"/>
                    <a:lumOff val="35000"/>
                  </a:schemeClr>
                </a:solidFill>
                <a:latin typeface="Univers" pitchFamily="34" charset="0"/>
              </a:rPr>
              <a:t>market --- narrow </a:t>
            </a:r>
            <a:r>
              <a:rPr lang="en-US" sz="1900" dirty="0">
                <a:solidFill>
                  <a:schemeClr val="tx1">
                    <a:lumMod val="65000"/>
                    <a:lumOff val="35000"/>
                  </a:schemeClr>
                </a:solidFill>
                <a:latin typeface="Univers" pitchFamily="34" charset="0"/>
              </a:rPr>
              <a:t>the field by considering your situation.</a:t>
            </a:r>
          </a:p>
          <a:p>
            <a:pPr>
              <a:lnSpc>
                <a:spcPct val="70000"/>
              </a:lnSpc>
              <a:spcBef>
                <a:spcPct val="20000"/>
              </a:spcBef>
            </a:pPr>
            <a:endParaRPr lang="en-US" sz="1900" dirty="0">
              <a:solidFill>
                <a:schemeClr val="tx1">
                  <a:lumMod val="65000"/>
                  <a:lumOff val="35000"/>
                </a:schemeClr>
              </a:solidFill>
              <a:latin typeface="Univers" pitchFamily="34" charset="0"/>
            </a:endParaRPr>
          </a:p>
          <a:p>
            <a:pPr>
              <a:lnSpc>
                <a:spcPct val="70000"/>
              </a:lnSpc>
              <a:spcBef>
                <a:spcPct val="20000"/>
              </a:spcBef>
              <a:buFont typeface="Wingdings" pitchFamily="2" charset="2"/>
              <a:buChar char="Ø"/>
            </a:pPr>
            <a:r>
              <a:rPr lang="en-US" sz="1900" dirty="0">
                <a:solidFill>
                  <a:schemeClr val="tx1">
                    <a:lumMod val="65000"/>
                    <a:lumOff val="35000"/>
                  </a:schemeClr>
                </a:solidFill>
                <a:latin typeface="Univers" pitchFamily="34" charset="0"/>
              </a:rPr>
              <a:t> Your choice of mortgage will be influenced by questions such </a:t>
            </a:r>
          </a:p>
          <a:p>
            <a:pPr>
              <a:lnSpc>
                <a:spcPct val="70000"/>
              </a:lnSpc>
              <a:spcBef>
                <a:spcPct val="20000"/>
              </a:spcBef>
              <a:buFont typeface="Wingdings" pitchFamily="2" charset="2"/>
              <a:buNone/>
            </a:pPr>
            <a:r>
              <a:rPr lang="en-US" sz="1900" dirty="0">
                <a:solidFill>
                  <a:schemeClr val="tx1">
                    <a:lumMod val="65000"/>
                    <a:lumOff val="35000"/>
                  </a:schemeClr>
                </a:solidFill>
                <a:latin typeface="Univers" pitchFamily="34" charset="0"/>
              </a:rPr>
              <a:t>    as:</a:t>
            </a:r>
          </a:p>
          <a:p>
            <a:pPr lvl="1">
              <a:lnSpc>
                <a:spcPts val="2100"/>
              </a:lnSpc>
              <a:spcBef>
                <a:spcPct val="20000"/>
              </a:spcBef>
              <a:buFont typeface="Wingdings" pitchFamily="2" charset="2"/>
              <a:buChar char="§"/>
            </a:pPr>
            <a:r>
              <a:rPr lang="en-US" sz="1900" dirty="0">
                <a:latin typeface="Univers" pitchFamily="34" charset="0"/>
              </a:rPr>
              <a:t> </a:t>
            </a:r>
            <a:r>
              <a:rPr lang="en-US" sz="1900" dirty="0">
                <a:solidFill>
                  <a:schemeClr val="tx1">
                    <a:lumMod val="65000"/>
                    <a:lumOff val="35000"/>
                  </a:schemeClr>
                </a:solidFill>
                <a:latin typeface="Univers" pitchFamily="34" charset="0"/>
              </a:rPr>
              <a:t>How many years do you expect to live in your new home?</a:t>
            </a:r>
          </a:p>
          <a:p>
            <a:pPr lvl="1">
              <a:lnSpc>
                <a:spcPts val="2100"/>
              </a:lnSpc>
              <a:spcBef>
                <a:spcPct val="20000"/>
              </a:spcBef>
              <a:buFont typeface="Wingdings" pitchFamily="2" charset="2"/>
              <a:buChar char="§"/>
            </a:pPr>
            <a:r>
              <a:rPr lang="en-US" sz="1900" dirty="0">
                <a:solidFill>
                  <a:schemeClr val="tx1">
                    <a:lumMod val="65000"/>
                    <a:lumOff val="35000"/>
                  </a:schemeClr>
                </a:solidFill>
                <a:latin typeface="Univers" pitchFamily="34" charset="0"/>
              </a:rPr>
              <a:t> Is this your first home, home for your </a:t>
            </a:r>
            <a:r>
              <a:rPr lang="en-US" sz="1900" dirty="0" smtClean="0">
                <a:solidFill>
                  <a:schemeClr val="tx1">
                    <a:lumMod val="65000"/>
                    <a:lumOff val="35000"/>
                  </a:schemeClr>
                </a:solidFill>
                <a:latin typeface="Univers" pitchFamily="34" charset="0"/>
              </a:rPr>
              <a:t>family </a:t>
            </a:r>
            <a:r>
              <a:rPr lang="en-US" sz="1900" dirty="0">
                <a:solidFill>
                  <a:schemeClr val="tx1">
                    <a:lumMod val="65000"/>
                    <a:lumOff val="35000"/>
                  </a:schemeClr>
                </a:solidFill>
                <a:latin typeface="Univers" pitchFamily="34" charset="0"/>
              </a:rPr>
              <a:t>or your home for    </a:t>
            </a:r>
          </a:p>
          <a:p>
            <a:pPr lvl="1">
              <a:lnSpc>
                <a:spcPts val="2100"/>
              </a:lnSpc>
              <a:spcBef>
                <a:spcPct val="20000"/>
              </a:spcBef>
              <a:buFont typeface="Wingdings" pitchFamily="2" charset="2"/>
              <a:buNone/>
            </a:pPr>
            <a:r>
              <a:rPr lang="en-US" sz="1900" dirty="0">
                <a:solidFill>
                  <a:schemeClr val="tx1">
                    <a:lumMod val="65000"/>
                    <a:lumOff val="35000"/>
                  </a:schemeClr>
                </a:solidFill>
                <a:latin typeface="Univers" pitchFamily="34" charset="0"/>
              </a:rPr>
              <a:t>   when you plan to retire?</a:t>
            </a:r>
          </a:p>
          <a:p>
            <a:pPr lvl="1">
              <a:lnSpc>
                <a:spcPts val="2100"/>
              </a:lnSpc>
              <a:spcBef>
                <a:spcPct val="20000"/>
              </a:spcBef>
              <a:buFont typeface="Wingdings" pitchFamily="2" charset="2"/>
              <a:buChar char="§"/>
            </a:pPr>
            <a:r>
              <a:rPr lang="en-US" sz="1900" dirty="0">
                <a:solidFill>
                  <a:schemeClr val="tx1">
                    <a:lumMod val="65000"/>
                    <a:lumOff val="35000"/>
                  </a:schemeClr>
                </a:solidFill>
                <a:latin typeface="Univers" pitchFamily="34" charset="0"/>
              </a:rPr>
              <a:t> How much of your monthly income do you feel comfortable  </a:t>
            </a:r>
          </a:p>
          <a:p>
            <a:pPr lvl="1">
              <a:lnSpc>
                <a:spcPts val="2100"/>
              </a:lnSpc>
              <a:spcBef>
                <a:spcPct val="20000"/>
              </a:spcBef>
              <a:buFont typeface="Wingdings" pitchFamily="2" charset="2"/>
              <a:buNone/>
            </a:pPr>
            <a:r>
              <a:rPr lang="en-US" sz="1900" dirty="0">
                <a:solidFill>
                  <a:schemeClr val="tx1">
                    <a:lumMod val="65000"/>
                    <a:lumOff val="35000"/>
                  </a:schemeClr>
                </a:solidFill>
                <a:latin typeface="Univers" pitchFamily="34" charset="0"/>
              </a:rPr>
              <a:t>   </a:t>
            </a:r>
            <a:r>
              <a:rPr lang="en-US" sz="1900" dirty="0" smtClean="0">
                <a:solidFill>
                  <a:schemeClr val="tx1">
                    <a:lumMod val="65000"/>
                    <a:lumOff val="35000"/>
                  </a:schemeClr>
                </a:solidFill>
                <a:latin typeface="Univers" pitchFamily="34" charset="0"/>
              </a:rPr>
              <a:t>spending on </a:t>
            </a:r>
            <a:r>
              <a:rPr lang="en-US" sz="1900" dirty="0">
                <a:solidFill>
                  <a:schemeClr val="tx1">
                    <a:lumMod val="65000"/>
                    <a:lumOff val="35000"/>
                  </a:schemeClr>
                </a:solidFill>
                <a:latin typeface="Univers" pitchFamily="34" charset="0"/>
              </a:rPr>
              <a:t>your </a:t>
            </a:r>
            <a:r>
              <a:rPr lang="en-US" sz="1900" dirty="0" smtClean="0">
                <a:solidFill>
                  <a:schemeClr val="tx1">
                    <a:lumMod val="65000"/>
                    <a:lumOff val="35000"/>
                  </a:schemeClr>
                </a:solidFill>
                <a:latin typeface="Univers" pitchFamily="34" charset="0"/>
              </a:rPr>
              <a:t>housing expense?</a:t>
            </a:r>
            <a:endParaRPr lang="en-US" sz="1900" dirty="0">
              <a:solidFill>
                <a:schemeClr val="tx1">
                  <a:lumMod val="65000"/>
                  <a:lumOff val="35000"/>
                </a:schemeClr>
              </a:solidFill>
              <a:latin typeface="Univers" pitchFamily="34" charset="0"/>
            </a:endParaRPr>
          </a:p>
          <a:p>
            <a:pPr lvl="1">
              <a:lnSpc>
                <a:spcPts val="2100"/>
              </a:lnSpc>
              <a:spcBef>
                <a:spcPct val="20000"/>
              </a:spcBef>
              <a:buFont typeface="Wingdings" pitchFamily="2" charset="2"/>
              <a:buChar char="§"/>
            </a:pPr>
            <a:r>
              <a:rPr lang="en-US" sz="1900" dirty="0">
                <a:solidFill>
                  <a:schemeClr val="tx1">
                    <a:lumMod val="65000"/>
                    <a:lumOff val="35000"/>
                  </a:schemeClr>
                </a:solidFill>
                <a:latin typeface="Univers" pitchFamily="34" charset="0"/>
              </a:rPr>
              <a:t> Do you anticipate future income changes</a:t>
            </a:r>
            <a:r>
              <a:rPr lang="en-US" sz="1900" dirty="0" smtClean="0">
                <a:solidFill>
                  <a:schemeClr val="tx1">
                    <a:lumMod val="65000"/>
                    <a:lumOff val="35000"/>
                  </a:schemeClr>
                </a:solidFill>
                <a:latin typeface="Univers" pitchFamily="34" charset="0"/>
              </a:rPr>
              <a:t>?</a:t>
            </a:r>
            <a:endParaRPr lang="en-US" sz="1900" dirty="0">
              <a:solidFill>
                <a:schemeClr val="tx1">
                  <a:lumMod val="65000"/>
                  <a:lumOff val="35000"/>
                </a:schemeClr>
              </a:solidFill>
              <a:latin typeface="Univers" pitchFamily="34" charset="0"/>
            </a:endParaRPr>
          </a:p>
        </p:txBody>
      </p:sp>
    </p:spTree>
    <p:extLst>
      <p:ext uri="{BB962C8B-B14F-4D97-AF65-F5344CB8AC3E}">
        <p14:creationId xmlns:p14="http://schemas.microsoft.com/office/powerpoint/2010/main" val="144241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842DAE-F3E8-4BA2-85D8-DD3287E8B3DD}" type="slidenum">
              <a:rPr lang="en-US" smtClean="0"/>
              <a:pPr eaLnBrk="1" hangingPunct="1"/>
              <a:t>9</a:t>
            </a:fld>
            <a:endParaRPr lang="en-US" smtClean="0"/>
          </a:p>
        </p:txBody>
      </p:sp>
      <p:sp>
        <p:nvSpPr>
          <p:cNvPr id="5124" name="Text Box 3"/>
          <p:cNvSpPr txBox="1">
            <a:spLocks noChangeArrowheads="1"/>
          </p:cNvSpPr>
          <p:nvPr/>
        </p:nvSpPr>
        <p:spPr bwMode="auto">
          <a:xfrm>
            <a:off x="2727326" y="998935"/>
            <a:ext cx="1692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9220" name="Text Box 4"/>
          <p:cNvSpPr txBox="1">
            <a:spLocks noChangeArrowheads="1"/>
          </p:cNvSpPr>
          <p:nvPr/>
        </p:nvSpPr>
        <p:spPr bwMode="auto">
          <a:xfrm>
            <a:off x="685800" y="247862"/>
            <a:ext cx="6701319" cy="523220"/>
          </a:xfrm>
          <a:prstGeom prst="rect">
            <a:avLst/>
          </a:prstGeom>
          <a:noFill/>
          <a:ln w="9525">
            <a:noFill/>
            <a:miter lim="800000"/>
            <a:headEnd/>
            <a:tailEnd/>
          </a:ln>
          <a:effectLst/>
        </p:spPr>
        <p:txBody>
          <a:bodyPr wrap="square">
            <a:spAutoFit/>
          </a:bodyPr>
          <a:lstStyle/>
          <a:p>
            <a:pPr algn="ctr">
              <a:defRPr/>
            </a:pPr>
            <a:r>
              <a:rPr lang="en-US" sz="2800" b="1" dirty="0" smtClean="0">
                <a:solidFill>
                  <a:schemeClr val="bg1"/>
                </a:solidFill>
                <a:effectLst>
                  <a:outerShdw blurRad="38100" dist="38100" dir="2700000" algn="tl">
                    <a:srgbClr val="000000"/>
                  </a:outerShdw>
                </a:effectLst>
              </a:rPr>
              <a:t>Fixed </a:t>
            </a:r>
            <a:r>
              <a:rPr lang="en-US" sz="2800" b="1" dirty="0">
                <a:solidFill>
                  <a:schemeClr val="bg1"/>
                </a:solidFill>
                <a:effectLst>
                  <a:outerShdw blurRad="38100" dist="38100" dir="2700000" algn="tl">
                    <a:srgbClr val="000000"/>
                  </a:outerShdw>
                </a:effectLst>
              </a:rPr>
              <a:t>Rate </a:t>
            </a:r>
            <a:r>
              <a:rPr lang="en-US" sz="2800" b="1" dirty="0" smtClean="0">
                <a:solidFill>
                  <a:schemeClr val="bg1"/>
                </a:solidFill>
                <a:effectLst>
                  <a:outerShdw blurRad="38100" dist="38100" dir="2700000" algn="tl">
                    <a:srgbClr val="000000"/>
                  </a:outerShdw>
                </a:effectLst>
              </a:rPr>
              <a:t>vs. ARM Mortgages</a:t>
            </a:r>
            <a:endParaRPr lang="en-US" sz="2800" b="1" dirty="0">
              <a:solidFill>
                <a:schemeClr val="bg1"/>
              </a:solidFill>
            </a:endParaRPr>
          </a:p>
        </p:txBody>
      </p:sp>
      <p:sp>
        <p:nvSpPr>
          <p:cNvPr id="9223" name="Rectangle 7"/>
          <p:cNvSpPr>
            <a:spLocks noChangeArrowheads="1"/>
          </p:cNvSpPr>
          <p:nvPr/>
        </p:nvSpPr>
        <p:spPr bwMode="auto">
          <a:xfrm>
            <a:off x="609600" y="1189370"/>
            <a:ext cx="8077200" cy="3570208"/>
          </a:xfrm>
          <a:prstGeom prst="rect">
            <a:avLst/>
          </a:prstGeom>
          <a:noFill/>
          <a:ln w="9525">
            <a:noFill/>
            <a:miter lim="800000"/>
            <a:headEnd/>
            <a:tailEnd/>
          </a:ln>
          <a:effectLst/>
        </p:spPr>
        <p:txBody>
          <a:bodyPr>
            <a:spAutoFit/>
          </a:bodyPr>
          <a:lstStyle/>
          <a:p>
            <a:pPr>
              <a:spcBef>
                <a:spcPts val="0"/>
              </a:spcBef>
              <a:buClr>
                <a:schemeClr val="bg1"/>
              </a:buClr>
              <a:defRPr/>
            </a:pPr>
            <a:r>
              <a:rPr lang="en-US" sz="1900" u="sng" dirty="0" smtClean="0">
                <a:solidFill>
                  <a:schemeClr val="tx1">
                    <a:lumMod val="65000"/>
                    <a:lumOff val="35000"/>
                  </a:schemeClr>
                </a:solidFill>
                <a:latin typeface="Univers" pitchFamily="34" charset="0"/>
              </a:rPr>
              <a:t>Fixed Rate Advantages </a:t>
            </a:r>
            <a:r>
              <a:rPr lang="en-US" sz="1900" dirty="0" smtClean="0">
                <a:solidFill>
                  <a:schemeClr val="tx1">
                    <a:lumMod val="65000"/>
                    <a:lumOff val="35000"/>
                  </a:schemeClr>
                </a:solidFill>
                <a:latin typeface="Univers" pitchFamily="34" charset="0"/>
              </a:rPr>
              <a:t>– a fixed-rate </a:t>
            </a:r>
            <a:r>
              <a:rPr lang="en-US" sz="1900" dirty="0">
                <a:solidFill>
                  <a:schemeClr val="tx1">
                    <a:lumMod val="65000"/>
                    <a:lumOff val="35000"/>
                  </a:schemeClr>
                </a:solidFill>
                <a:latin typeface="Univers" pitchFamily="34" charset="0"/>
              </a:rPr>
              <a:t>mortgage </a:t>
            </a:r>
            <a:r>
              <a:rPr lang="en-US" sz="1900" dirty="0" smtClean="0">
                <a:solidFill>
                  <a:schemeClr val="tx1">
                    <a:lumMod val="65000"/>
                    <a:lumOff val="35000"/>
                  </a:schemeClr>
                </a:solidFill>
                <a:latin typeface="Univers" pitchFamily="34" charset="0"/>
              </a:rPr>
              <a:t>ensures </a:t>
            </a:r>
            <a:r>
              <a:rPr lang="en-US" sz="1900" dirty="0">
                <a:solidFill>
                  <a:schemeClr val="tx1">
                    <a:lumMod val="65000"/>
                    <a:lumOff val="35000"/>
                  </a:schemeClr>
                </a:solidFill>
                <a:latin typeface="Univers" pitchFamily="34" charset="0"/>
              </a:rPr>
              <a:t>that your interest rate </a:t>
            </a:r>
            <a:r>
              <a:rPr lang="en-US" sz="1900" dirty="0" smtClean="0">
                <a:solidFill>
                  <a:schemeClr val="tx1">
                    <a:lumMod val="65000"/>
                    <a:lumOff val="35000"/>
                  </a:schemeClr>
                </a:solidFill>
                <a:latin typeface="Univers" pitchFamily="34" charset="0"/>
              </a:rPr>
              <a:t>will remain </a:t>
            </a:r>
            <a:r>
              <a:rPr lang="en-US" sz="1900" dirty="0">
                <a:solidFill>
                  <a:schemeClr val="tx1">
                    <a:lumMod val="65000"/>
                    <a:lumOff val="35000"/>
                  </a:schemeClr>
                </a:solidFill>
                <a:latin typeface="Univers" pitchFamily="34" charset="0"/>
              </a:rPr>
              <a:t>the same for as long as you have </a:t>
            </a:r>
            <a:r>
              <a:rPr lang="en-US" sz="1900" dirty="0" smtClean="0">
                <a:solidFill>
                  <a:schemeClr val="tx1">
                    <a:lumMod val="65000"/>
                    <a:lumOff val="35000"/>
                  </a:schemeClr>
                </a:solidFill>
                <a:latin typeface="Univers" pitchFamily="34" charset="0"/>
              </a:rPr>
              <a:t>the </a:t>
            </a:r>
            <a:r>
              <a:rPr lang="en-US" sz="1900" dirty="0">
                <a:solidFill>
                  <a:schemeClr val="tx1">
                    <a:lumMod val="65000"/>
                    <a:lumOff val="35000"/>
                  </a:schemeClr>
                </a:solidFill>
                <a:latin typeface="Univers" pitchFamily="34" charset="0"/>
              </a:rPr>
              <a:t>loan</a:t>
            </a:r>
            <a:r>
              <a:rPr lang="en-US" sz="1900" dirty="0" smtClean="0">
                <a:solidFill>
                  <a:schemeClr val="tx1">
                    <a:lumMod val="65000"/>
                    <a:lumOff val="35000"/>
                  </a:schemeClr>
                </a:solidFill>
                <a:latin typeface="Univers" pitchFamily="34" charset="0"/>
              </a:rPr>
              <a:t>.  A </a:t>
            </a:r>
            <a:r>
              <a:rPr lang="en-US" sz="1900" dirty="0">
                <a:solidFill>
                  <a:schemeClr val="tx1">
                    <a:lumMod val="65000"/>
                    <a:lumOff val="35000"/>
                  </a:schemeClr>
                </a:solidFill>
                <a:latin typeface="Univers" pitchFamily="34" charset="0"/>
              </a:rPr>
              <a:t>fixed-rate mortgage </a:t>
            </a:r>
            <a:r>
              <a:rPr lang="en-US" sz="1900" dirty="0" smtClean="0">
                <a:solidFill>
                  <a:schemeClr val="tx1">
                    <a:lumMod val="65000"/>
                    <a:lumOff val="35000"/>
                  </a:schemeClr>
                </a:solidFill>
                <a:latin typeface="Univers" pitchFamily="34" charset="0"/>
              </a:rPr>
              <a:t>offers you security </a:t>
            </a:r>
            <a:r>
              <a:rPr lang="en-US" sz="1900" dirty="0">
                <a:solidFill>
                  <a:schemeClr val="tx1">
                    <a:lumMod val="65000"/>
                    <a:lumOff val="35000"/>
                  </a:schemeClr>
                </a:solidFill>
                <a:latin typeface="Univers" pitchFamily="34" charset="0"/>
              </a:rPr>
              <a:t>against rising interest </a:t>
            </a:r>
            <a:r>
              <a:rPr lang="en-US" sz="1900" dirty="0" smtClean="0">
                <a:solidFill>
                  <a:schemeClr val="tx1">
                    <a:lumMod val="65000"/>
                    <a:lumOff val="35000"/>
                  </a:schemeClr>
                </a:solidFill>
                <a:latin typeface="Univers" pitchFamily="34" charset="0"/>
              </a:rPr>
              <a:t>rates and easier </a:t>
            </a:r>
            <a:r>
              <a:rPr lang="en-US" sz="1900" dirty="0">
                <a:solidFill>
                  <a:schemeClr val="tx1">
                    <a:lumMod val="65000"/>
                    <a:lumOff val="35000"/>
                  </a:schemeClr>
                </a:solidFill>
                <a:latin typeface="Univers" pitchFamily="34" charset="0"/>
              </a:rPr>
              <a:t>budgeting of your monthly </a:t>
            </a:r>
            <a:r>
              <a:rPr lang="en-US" sz="1900" dirty="0" smtClean="0">
                <a:solidFill>
                  <a:schemeClr val="tx1">
                    <a:lumMod val="65000"/>
                    <a:lumOff val="35000"/>
                  </a:schemeClr>
                </a:solidFill>
                <a:latin typeface="Univers" pitchFamily="34" charset="0"/>
              </a:rPr>
              <a:t>debt.</a:t>
            </a:r>
          </a:p>
          <a:p>
            <a:pPr>
              <a:defRPr/>
            </a:pPr>
            <a:endParaRPr lang="en-US" sz="1900" dirty="0" smtClean="0">
              <a:solidFill>
                <a:schemeClr val="tx1">
                  <a:lumMod val="65000"/>
                  <a:lumOff val="35000"/>
                </a:schemeClr>
              </a:solidFill>
              <a:latin typeface="Univers" pitchFamily="34" charset="0"/>
            </a:endParaRPr>
          </a:p>
          <a:p>
            <a:pPr>
              <a:defRPr/>
            </a:pPr>
            <a:r>
              <a:rPr lang="en-US" sz="1900" u="sng" dirty="0" smtClean="0">
                <a:solidFill>
                  <a:schemeClr val="tx1">
                    <a:lumMod val="65000"/>
                    <a:lumOff val="35000"/>
                  </a:schemeClr>
                </a:solidFill>
                <a:latin typeface="Univers" pitchFamily="34" charset="0"/>
              </a:rPr>
              <a:t>Adjustable-Rate Mortgage Advantages </a:t>
            </a:r>
            <a:r>
              <a:rPr lang="en-US" sz="1900" dirty="0" smtClean="0">
                <a:solidFill>
                  <a:schemeClr val="tx1">
                    <a:lumMod val="65000"/>
                    <a:lumOff val="35000"/>
                  </a:schemeClr>
                </a:solidFill>
                <a:latin typeface="Univers" pitchFamily="34" charset="0"/>
              </a:rPr>
              <a:t>- offer lower initial interest rates. Since initial monthly payments will be lower, you may be able to qualify for a larger mortgage amount.  If you plan on being in the property for less than 10 years, an ARM may be right for you.</a:t>
            </a:r>
          </a:p>
          <a:p>
            <a:pPr>
              <a:lnSpc>
                <a:spcPct val="75000"/>
              </a:lnSpc>
              <a:spcBef>
                <a:spcPct val="50000"/>
              </a:spcBef>
              <a:defRPr/>
            </a:pPr>
            <a:endParaRPr lang="en-US" sz="2200" dirty="0" smtClean="0"/>
          </a:p>
          <a:p>
            <a:pPr>
              <a:lnSpc>
                <a:spcPct val="75000"/>
              </a:lnSpc>
              <a:spcBef>
                <a:spcPct val="50000"/>
              </a:spcBef>
              <a:defRPr/>
            </a:pPr>
            <a:endParaRPr lang="en-US" sz="2200" dirty="0"/>
          </a:p>
        </p:txBody>
      </p:sp>
    </p:spTree>
    <p:extLst>
      <p:ext uri="{BB962C8B-B14F-4D97-AF65-F5344CB8AC3E}">
        <p14:creationId xmlns:p14="http://schemas.microsoft.com/office/powerpoint/2010/main" val="3000030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NYU Mast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1063</Words>
  <Application>Microsoft Office PowerPoint</Application>
  <PresentationFormat>On-screen Show (16:9)</PresentationFormat>
  <Paragraphs>152</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ＭＳ Ｐゴシック</vt:lpstr>
      <vt:lpstr>Arial</vt:lpstr>
      <vt:lpstr>Calibri</vt:lpstr>
      <vt:lpstr>Courier New</vt:lpstr>
      <vt:lpstr>Univers</vt:lpstr>
      <vt:lpstr>Wingdings</vt:lpstr>
      <vt:lpstr>NYU Master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Gaston Giraldo</dc:creator>
  <cp:lastModifiedBy>Chip Allen</cp:lastModifiedBy>
  <cp:revision>139</cp:revision>
  <dcterms:created xsi:type="dcterms:W3CDTF">2014-09-02T00:05:25Z</dcterms:created>
  <dcterms:modified xsi:type="dcterms:W3CDTF">2019-03-18T18:03:44Z</dcterms:modified>
</cp:coreProperties>
</file>