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Lexend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1FB59E-D64F-4A56-AFE2-40C599E76B97}">
  <a:tblStyle styleId="{D21FB59E-D64F-4A56-AFE2-40C599E76B97}" styleName="Table_0">
    <a:wholeTbl>
      <a:tcTxStyle b="off" i="off">
        <a:font>
          <a:latin typeface="Seaford"/>
          <a:ea typeface="Seaford"/>
          <a:cs typeface="Seafor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F1ED"/>
          </a:solidFill>
        </a:fill>
      </a:tcStyle>
    </a:wholeTbl>
    <a:band1H>
      <a:tcTxStyle/>
      <a:tcStyle>
        <a:fill>
          <a:solidFill>
            <a:srgbClr val="D6E2D9"/>
          </a:solidFill>
        </a:fill>
      </a:tcStyle>
    </a:band1H>
    <a:band2H>
      <a:tcTxStyle/>
    </a:band2H>
    <a:band1V>
      <a:tcTxStyle/>
      <a:tcStyle>
        <a:fill>
          <a:solidFill>
            <a:srgbClr val="D6E2D9"/>
          </a:solidFill>
        </a:fill>
      </a:tcStyle>
    </a:band1V>
    <a:band2V>
      <a:tcTxStyle/>
    </a:band2V>
    <a:lastCol>
      <a:tcTxStyle b="on" i="off">
        <a:font>
          <a:latin typeface="Seaford"/>
          <a:ea typeface="Seaford"/>
          <a:cs typeface="Seafor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aford"/>
          <a:ea typeface="Seaford"/>
          <a:cs typeface="Seafor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aford"/>
          <a:ea typeface="Seaford"/>
          <a:cs typeface="Seafor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aford"/>
          <a:ea typeface="Seaford"/>
          <a:cs typeface="Seafor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.fntdata"/><Relationship Id="rId10" Type="http://schemas.openxmlformats.org/officeDocument/2006/relationships/slide" Target="slides/slide3.xml"/><Relationship Id="rId21" Type="http://schemas.openxmlformats.org/officeDocument/2006/relationships/font" Target="fonts/OpenSans-regular.fntdata"/><Relationship Id="rId13" Type="http://schemas.openxmlformats.org/officeDocument/2006/relationships/slide" Target="slides/slide6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5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Lexend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efbc2f42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befbc2f425_1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efbc2f425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befbc2f425_1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efbc2f425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befbc2f425_1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efbc2f425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befbc2f425_1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efbc2f425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befbc2f425_1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efbc2f425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befbc2f425_1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efbc2f425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befbc2f425_1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efd889a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befd889a6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efbc2f425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befbc2f425_1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efbc2f42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befbc2f425_1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efbc2f42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befbc2f425_1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61950" y="733806"/>
            <a:ext cx="7880243" cy="189866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61950" y="2701528"/>
            <a:ext cx="7880243" cy="17081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361950" y="367391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61950" y="733806"/>
            <a:ext cx="7975854" cy="1618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61950" y="2480152"/>
            <a:ext cx="7880243" cy="1929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63473" y="411480"/>
            <a:ext cx="8358779" cy="7980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61950" y="1271700"/>
            <a:ext cx="8358779" cy="3137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60755" y="2941674"/>
            <a:ext cx="8360303" cy="1826119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61950" y="733807"/>
            <a:ext cx="7886700" cy="203757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61950" y="3128584"/>
            <a:ext cx="7886700" cy="1438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360755" y="2941674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7"/>
          <p:cNvCxnSpPr/>
          <p:nvPr/>
        </p:nvCxnSpPr>
        <p:spPr>
          <a:xfrm>
            <a:off x="361950" y="4776104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p17"/>
          <p:cNvCxnSpPr/>
          <p:nvPr/>
        </p:nvCxnSpPr>
        <p:spPr>
          <a:xfrm>
            <a:off x="360755" y="4776104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360755" y="362683"/>
            <a:ext cx="8360303" cy="1826118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61949" y="733806"/>
            <a:ext cx="8360303" cy="1316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61950" y="2327348"/>
            <a:ext cx="4063913" cy="23053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658340" y="2327348"/>
            <a:ext cx="4063913" cy="23053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361950" y="2188801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8"/>
          <p:cNvCxnSpPr/>
          <p:nvPr/>
        </p:nvCxnSpPr>
        <p:spPr>
          <a:xfrm>
            <a:off x="361950" y="367391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63473" y="733805"/>
            <a:ext cx="8358779" cy="100468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63474" y="1875691"/>
            <a:ext cx="400966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363474" y="2571749"/>
            <a:ext cx="4009667" cy="2070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3" type="body"/>
          </p:nvPr>
        </p:nvSpPr>
        <p:spPr>
          <a:xfrm>
            <a:off x="4692840" y="1875691"/>
            <a:ext cx="402941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19"/>
          <p:cNvSpPr txBox="1"/>
          <p:nvPr>
            <p:ph idx="4" type="body"/>
          </p:nvPr>
        </p:nvSpPr>
        <p:spPr>
          <a:xfrm>
            <a:off x="4692840" y="2571749"/>
            <a:ext cx="4029413" cy="2070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242193" y="-5392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360755" y="2949983"/>
            <a:ext cx="8360303" cy="1826119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61950" y="733806"/>
            <a:ext cx="7975854" cy="194363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112" name="Google Shape;112;p20"/>
          <p:cNvCxnSpPr/>
          <p:nvPr/>
        </p:nvCxnSpPr>
        <p:spPr>
          <a:xfrm>
            <a:off x="361950" y="2949983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360755" y="4776104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63474" y="733806"/>
            <a:ext cx="3215545" cy="18379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87390" y="740569"/>
            <a:ext cx="4834863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363474" y="2733805"/>
            <a:ext cx="3215545" cy="1667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1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63474" y="733805"/>
            <a:ext cx="3215545" cy="183794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/>
          <p:nvPr>
            <p:ph idx="2" type="pic"/>
          </p:nvPr>
        </p:nvSpPr>
        <p:spPr>
          <a:xfrm>
            <a:off x="3887390" y="740569"/>
            <a:ext cx="4834862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63474" y="2733805"/>
            <a:ext cx="3215545" cy="1667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361950" y="362682"/>
            <a:ext cx="8360303" cy="1826119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361950" y="733806"/>
            <a:ext cx="7880243" cy="1316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 rot="5400000">
            <a:off x="3143410" y="-452918"/>
            <a:ext cx="2319712" cy="7880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135" name="Google Shape;135;p23"/>
          <p:cNvCxnSpPr/>
          <p:nvPr/>
        </p:nvCxnSpPr>
        <p:spPr>
          <a:xfrm>
            <a:off x="361950" y="2188801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23"/>
          <p:cNvCxnSpPr/>
          <p:nvPr/>
        </p:nvCxnSpPr>
        <p:spPr>
          <a:xfrm>
            <a:off x="361950" y="367391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 rot="5400000">
            <a:off x="5214946" y="1550142"/>
            <a:ext cx="3843583" cy="2210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 rot="5400000">
            <a:off x="1162853" y="-65573"/>
            <a:ext cx="3843583" cy="5442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61950" y="733806"/>
            <a:ext cx="7880243" cy="1614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61950" y="2480152"/>
            <a:ext cx="7880243" cy="1929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361950" y="367391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361950" y="4776104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onathan-hui.medium.com/speech-recognition-gmm-hmm-8bb5eff8b196" TargetMode="External"/><Relationship Id="rId4" Type="http://schemas.openxmlformats.org/officeDocument/2006/relationships/hyperlink" Target="https://colab.research.google.com/drive/1dNm-4YnfSLk61Wo87tpF6m8hRS_-A27o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birdy654/deep-voice-deepfake-voice-recognition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lorful patterns on the sky" id="149" name="Google Shape;149;p25"/>
          <p:cNvPicPr preferRelativeResize="0"/>
          <p:nvPr/>
        </p:nvPicPr>
        <p:blipFill rotWithShape="1">
          <a:blip r:embed="rId3">
            <a:alphaModFix amt="40000"/>
          </a:blip>
          <a:srcRect b="10181" l="0" r="-1" t="5526"/>
          <a:stretch/>
        </p:blipFill>
        <p:spPr>
          <a:xfrm>
            <a:off x="15" y="8"/>
            <a:ext cx="9141699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type="ctrTitle"/>
          </p:nvPr>
        </p:nvSpPr>
        <p:spPr>
          <a:xfrm>
            <a:off x="361950" y="549024"/>
            <a:ext cx="5175629" cy="205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d" sz="6000">
                <a:solidFill>
                  <a:srgbClr val="FFFFFF"/>
                </a:solidFill>
              </a:rPr>
              <a:t>COMP6822001</a:t>
            </a:r>
            <a:br>
              <a:rPr lang="id" sz="6000">
                <a:solidFill>
                  <a:srgbClr val="FFFFFF"/>
                </a:solidFill>
              </a:rPr>
            </a:br>
            <a:r>
              <a:rPr lang="id" sz="6000">
                <a:solidFill>
                  <a:srgbClr val="FFFFFF"/>
                </a:solidFill>
              </a:rPr>
              <a:t>Speech Recognition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d" sz="6000">
                <a:solidFill>
                  <a:srgbClr val="FFFFFF"/>
                </a:solidFill>
              </a:rPr>
              <a:t>Kelompok 3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4982750" y="2050150"/>
            <a:ext cx="37395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lnSpcReduction="1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1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DAVE ANELKA ALIM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2602102712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1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NICHOLAS FARANDI HARJANTO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2602065553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1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DEANZEN LIE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2602115785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1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DAVE TJONG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2602077736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1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KEVIN BRIVIO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2602077263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1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CHRISTIAN LUIS EFENDY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2602106963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1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STANLEY BENEDICT KODYAT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2602103463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52" name="Google Shape;152;p25"/>
          <p:cNvCxnSpPr/>
          <p:nvPr/>
        </p:nvCxnSpPr>
        <p:spPr>
          <a:xfrm>
            <a:off x="361950" y="367391"/>
            <a:ext cx="8360303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361950" y="4776104"/>
            <a:ext cx="8360303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63473" y="411480"/>
            <a:ext cx="8358779" cy="7980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id"/>
              <a:t>Evaluation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61950" y="1271700"/>
            <a:ext cx="8358779" cy="3137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63473" y="411480"/>
            <a:ext cx="8358779" cy="7980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id"/>
              <a:t>Demo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61950" y="1271700"/>
            <a:ext cx="8358779" cy="3137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61950" y="733806"/>
            <a:ext cx="7975854" cy="73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id"/>
              <a:t>Calendar</a:t>
            </a:r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538119" y="1737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{D21FB59E-D64F-4A56-AFE2-40C599E76B97}</a:tableStyleId>
              </a:tblPr>
              <a:tblGrid>
                <a:gridCol w="1114225"/>
                <a:gridCol w="1114225"/>
                <a:gridCol w="1114225"/>
                <a:gridCol w="1114225"/>
                <a:gridCol w="1114225"/>
                <a:gridCol w="1114225"/>
                <a:gridCol w="11142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cap="none" strike="noStrike"/>
                        <a:t>7 Feb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21 Feb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28 Feb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6 Mar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13 Mar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20 Mar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27 Mar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F2F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F2F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F2F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GSLC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F2F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F2F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F2F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Grouping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/>
                        <a:t>- Submit Project Idea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/>
                        <a:t>- Case Solving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60" name="Google Shape;160;p26"/>
          <p:cNvGraphicFramePr/>
          <p:nvPr/>
        </p:nvGraphicFramePr>
        <p:xfrm>
          <a:off x="538119" y="31603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{D21FB59E-D64F-4A56-AFE2-40C599E76B97}</a:tableStyleId>
              </a:tblPr>
              <a:tblGrid>
                <a:gridCol w="1114225"/>
                <a:gridCol w="1114225"/>
                <a:gridCol w="1114225"/>
                <a:gridCol w="1114225"/>
                <a:gridCol w="1114225"/>
                <a:gridCol w="1114225"/>
                <a:gridCol w="11142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8 May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15 May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22 May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5 Jun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12 Jun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19 Jun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22 Jun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F2F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GSLC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F2F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F2F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F2F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F2F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No class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- Submit Project Report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- Case Solving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Project Presentation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- Submit Project Final Report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61950" y="733806"/>
            <a:ext cx="7975854" cy="1618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id"/>
              <a:t>Material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61950" y="2480152"/>
            <a:ext cx="7880243" cy="1929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d"/>
              <a:t>HMM-GMM in Speech Recognition</a:t>
            </a:r>
            <a:endParaRPr/>
          </a:p>
          <a:p>
            <a:pPr indent="-21717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https://jonathan-hui.medium.com/speech-recognition-gmm-hmm-8bb5eff8b196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d"/>
              <a:t>Playground</a:t>
            </a:r>
            <a:endParaRPr/>
          </a:p>
          <a:p>
            <a:pPr indent="-21717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https://colab.research.google.com/drive/1dNm-4YnfSLk61Wo87tpF6m8hRS_-A27o?usp=sharing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267398" y="426255"/>
            <a:ext cx="83589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id"/>
              <a:t>Introduction - Deep-Voice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267400" y="1434300"/>
            <a:ext cx="83589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d">
                <a:latin typeface="Lexend"/>
                <a:ea typeface="Lexend"/>
                <a:cs typeface="Lexend"/>
                <a:sym typeface="Lexend"/>
              </a:rPr>
              <a:t>Deep-Voice is an innovative application designed to detect AI-generated fake speech, also known as deepfakes. As AI technology advances, the ability to mimic human voices with retrieval-based voices has become a significant concern, leading to the spread of misinformation, privacy breaches, and cybersecurity risks.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d">
                <a:latin typeface="Lexend"/>
                <a:ea typeface="Lexend"/>
                <a:cs typeface="Lexend"/>
                <a:sym typeface="Lexend"/>
              </a:rPr>
              <a:t>Deep-Voice combines extensive data collection, appropriate machine learning models, feature extraction with speech recognition techniques, and robust training procedures to identify and prevent the spread of fake speech.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d">
                <a:latin typeface="Lexend"/>
                <a:ea typeface="Lexend"/>
                <a:cs typeface="Lexend"/>
                <a:sym typeface="Lexend"/>
              </a:rPr>
              <a:t>By focusing on security and ethics, Deep-Voice aims to uphold the integrity of audio information in a complex and rapidly evolving digital era.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63473" y="411480"/>
            <a:ext cx="8358779" cy="7980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id"/>
              <a:t>Dataset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1216325" y="3614225"/>
            <a:ext cx="66531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id" sz="1500">
                <a:latin typeface="Lexend"/>
                <a:ea typeface="Lexend"/>
                <a:cs typeface="Lexend"/>
                <a:sym typeface="Lexend"/>
              </a:rPr>
              <a:t>This dataset contains of real human speech and DeepFake versions of those speeches </a:t>
            </a:r>
            <a:r>
              <a:rPr lang="id" sz="1500">
                <a:solidFill>
                  <a:srgbClr val="3C404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by using Retrieval-based Voice Conversion.</a:t>
            </a:r>
            <a:endParaRPr sz="1500">
              <a:solidFill>
                <a:srgbClr val="3C404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500">
              <a:solidFill>
                <a:srgbClr val="3C404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id" sz="1500" u="sng">
                <a:solidFill>
                  <a:schemeClr val="hlink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  <a:hlinkClick r:id="rId3"/>
              </a:rPr>
              <a:t>https://www.kaggle.com/datasets/birdy654/deep-voice-deepfake-voice-recognition</a:t>
            </a:r>
            <a:r>
              <a:rPr lang="id" sz="1500">
                <a:solidFill>
                  <a:srgbClr val="3C404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endParaRPr sz="1500">
              <a:solidFill>
                <a:srgbClr val="3C404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600" y="1082736"/>
            <a:ext cx="6846526" cy="22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63473" y="411480"/>
            <a:ext cx="83589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id"/>
              <a:t>Dataset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1245450" y="3933975"/>
            <a:ext cx="6653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id" sz="1500">
                <a:latin typeface="Lexend"/>
                <a:ea typeface="Lexend"/>
                <a:cs typeface="Lexend"/>
                <a:sym typeface="Lexend"/>
              </a:rPr>
              <a:t>The datasets: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latin typeface="Lexend"/>
                <a:ea typeface="Lexend"/>
                <a:cs typeface="Lexend"/>
                <a:sym typeface="Lexend"/>
              </a:rPr>
              <a:t>Raw audio with “REAL” and “FAKE” type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413" y="1388625"/>
            <a:ext cx="5635176" cy="19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63473" y="411480"/>
            <a:ext cx="8358779" cy="7980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id"/>
              <a:t>Data Exploration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61950" y="1271700"/>
            <a:ext cx="8358779" cy="3137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63473" y="411480"/>
            <a:ext cx="8358779" cy="7980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id"/>
              <a:t>Preprocessing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61950" y="1271700"/>
            <a:ext cx="8358779" cy="3137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63473" y="411480"/>
            <a:ext cx="8358779" cy="7980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id"/>
              <a:t>Method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61950" y="1271700"/>
            <a:ext cx="8358779" cy="3137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vel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