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Lexend SemiBold"/>
      <p:regular r:id="rId17"/>
      <p:bold r:id="rId18"/>
    </p:embeddedFont>
    <p:embeddedFont>
      <p:font typeface="Lexend Light"/>
      <p:regular r:id="rId19"/>
      <p:bold r:id="rId20"/>
    </p:embeddedFont>
    <p:embeddedFont>
      <p:font typeface="Lexend"/>
      <p:regular r:id="rId21"/>
      <p:bold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7" roundtripDataSignature="AMtx7mh4NmG/sR4A1kESPQXGLzPfyEaM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exendLight-bold.fntdata"/><Relationship Id="rId22" Type="http://schemas.openxmlformats.org/officeDocument/2006/relationships/font" Target="fonts/Lexend-bold.fntdata"/><Relationship Id="rId21" Type="http://schemas.openxmlformats.org/officeDocument/2006/relationships/font" Target="fonts/Lexend-regular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exendSemiBold-regular.fntdata"/><Relationship Id="rId16" Type="http://schemas.openxmlformats.org/officeDocument/2006/relationships/slide" Target="slides/slide11.xml"/><Relationship Id="rId19" Type="http://schemas.openxmlformats.org/officeDocument/2006/relationships/font" Target="fonts/LexendLight-regular.fntdata"/><Relationship Id="rId18" Type="http://schemas.openxmlformats.org/officeDocument/2006/relationships/font" Target="fonts/Lexend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6cfcb6c52e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g26cfcb6c52e_2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7" name="Google Shape;177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6cfcb6c52e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6cfcb6c52e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cfcb6c52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6cfcb6c52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6cfcaf437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g26cfcaf4374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7"/>
          <p:cNvSpPr txBox="1"/>
          <p:nvPr>
            <p:ph type="ctrTitle"/>
          </p:nvPr>
        </p:nvSpPr>
        <p:spPr>
          <a:xfrm>
            <a:off x="361950" y="733806"/>
            <a:ext cx="7880243" cy="189866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" type="subTitle"/>
          </p:nvPr>
        </p:nvSpPr>
        <p:spPr>
          <a:xfrm>
            <a:off x="361950" y="2701528"/>
            <a:ext cx="7880243" cy="17081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6" name="Google Shape;16;p17"/>
          <p:cNvSpPr txBox="1"/>
          <p:nvPr>
            <p:ph idx="10" type="dt"/>
          </p:nvPr>
        </p:nvSpPr>
        <p:spPr>
          <a:xfrm>
            <a:off x="363474" y="75438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1" type="ftr"/>
          </p:nvPr>
        </p:nvSpPr>
        <p:spPr>
          <a:xfrm>
            <a:off x="363474" y="4814316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" name="Google Shape;18;p17"/>
          <p:cNvSpPr txBox="1"/>
          <p:nvPr>
            <p:ph idx="12" type="sldNum"/>
          </p:nvPr>
        </p:nvSpPr>
        <p:spPr>
          <a:xfrm>
            <a:off x="8242193" y="75438"/>
            <a:ext cx="48006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17"/>
          <p:cNvCxnSpPr/>
          <p:nvPr/>
        </p:nvCxnSpPr>
        <p:spPr>
          <a:xfrm>
            <a:off x="361950" y="367391"/>
            <a:ext cx="8360303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6"/>
          <p:cNvSpPr/>
          <p:nvPr/>
        </p:nvSpPr>
        <p:spPr>
          <a:xfrm>
            <a:off x="361950" y="362682"/>
            <a:ext cx="8360303" cy="1826119"/>
          </a:xfrm>
          <a:prstGeom prst="rect">
            <a:avLst/>
          </a:prstGeom>
          <a:solidFill>
            <a:schemeClr val="accent1">
              <a:alpha val="9411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6"/>
          <p:cNvSpPr txBox="1"/>
          <p:nvPr>
            <p:ph type="title"/>
          </p:nvPr>
        </p:nvSpPr>
        <p:spPr>
          <a:xfrm>
            <a:off x="361950" y="733806"/>
            <a:ext cx="7880243" cy="13164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26"/>
          <p:cNvSpPr txBox="1"/>
          <p:nvPr>
            <p:ph idx="1" type="body"/>
          </p:nvPr>
        </p:nvSpPr>
        <p:spPr>
          <a:xfrm rot="5400000">
            <a:off x="3143410" y="-452918"/>
            <a:ext cx="2319712" cy="78802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indent="-3175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26"/>
          <p:cNvSpPr txBox="1"/>
          <p:nvPr>
            <p:ph idx="10" type="dt"/>
          </p:nvPr>
        </p:nvSpPr>
        <p:spPr>
          <a:xfrm>
            <a:off x="363474" y="75438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26"/>
          <p:cNvSpPr txBox="1"/>
          <p:nvPr>
            <p:ph idx="11" type="ftr"/>
          </p:nvPr>
        </p:nvSpPr>
        <p:spPr>
          <a:xfrm>
            <a:off x="363474" y="4814316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26"/>
          <p:cNvSpPr txBox="1"/>
          <p:nvPr>
            <p:ph idx="12" type="sldNum"/>
          </p:nvPr>
        </p:nvSpPr>
        <p:spPr>
          <a:xfrm>
            <a:off x="8242193" y="75438"/>
            <a:ext cx="48006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0" name="Google Shape;90;p26"/>
          <p:cNvCxnSpPr/>
          <p:nvPr/>
        </p:nvCxnSpPr>
        <p:spPr>
          <a:xfrm>
            <a:off x="361950" y="2188801"/>
            <a:ext cx="836030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1" name="Google Shape;91;p26"/>
          <p:cNvCxnSpPr/>
          <p:nvPr/>
        </p:nvCxnSpPr>
        <p:spPr>
          <a:xfrm>
            <a:off x="361950" y="367391"/>
            <a:ext cx="8360303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7"/>
          <p:cNvSpPr txBox="1"/>
          <p:nvPr>
            <p:ph type="title"/>
          </p:nvPr>
        </p:nvSpPr>
        <p:spPr>
          <a:xfrm rot="5400000">
            <a:off x="5214946" y="1550142"/>
            <a:ext cx="3843583" cy="22109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27"/>
          <p:cNvSpPr txBox="1"/>
          <p:nvPr>
            <p:ph idx="1" type="body"/>
          </p:nvPr>
        </p:nvSpPr>
        <p:spPr>
          <a:xfrm rot="5400000">
            <a:off x="1162853" y="-65573"/>
            <a:ext cx="3843583" cy="54423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indent="-3175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5" name="Google Shape;95;p27"/>
          <p:cNvSpPr txBox="1"/>
          <p:nvPr>
            <p:ph idx="10" type="dt"/>
          </p:nvPr>
        </p:nvSpPr>
        <p:spPr>
          <a:xfrm>
            <a:off x="363474" y="75438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27"/>
          <p:cNvSpPr txBox="1"/>
          <p:nvPr>
            <p:ph idx="11" type="ftr"/>
          </p:nvPr>
        </p:nvSpPr>
        <p:spPr>
          <a:xfrm>
            <a:off x="363474" y="4814316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7"/>
          <p:cNvSpPr txBox="1"/>
          <p:nvPr>
            <p:ph idx="12" type="sldNum"/>
          </p:nvPr>
        </p:nvSpPr>
        <p:spPr>
          <a:xfrm>
            <a:off x="8242193" y="75438"/>
            <a:ext cx="48006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8"/>
          <p:cNvSpPr txBox="1"/>
          <p:nvPr>
            <p:ph type="title"/>
          </p:nvPr>
        </p:nvSpPr>
        <p:spPr>
          <a:xfrm>
            <a:off x="361950" y="733806"/>
            <a:ext cx="7975854" cy="1618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" type="body"/>
          </p:nvPr>
        </p:nvSpPr>
        <p:spPr>
          <a:xfrm>
            <a:off x="361950" y="2480152"/>
            <a:ext cx="7880243" cy="19295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indent="-3175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0" type="dt"/>
          </p:nvPr>
        </p:nvSpPr>
        <p:spPr>
          <a:xfrm>
            <a:off x="363474" y="75438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1" type="ftr"/>
          </p:nvPr>
        </p:nvSpPr>
        <p:spPr>
          <a:xfrm>
            <a:off x="363474" y="4814316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2" type="sldNum"/>
          </p:nvPr>
        </p:nvSpPr>
        <p:spPr>
          <a:xfrm>
            <a:off x="8242193" y="75438"/>
            <a:ext cx="48006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9"/>
          <p:cNvSpPr txBox="1"/>
          <p:nvPr>
            <p:ph idx="10" type="dt"/>
          </p:nvPr>
        </p:nvSpPr>
        <p:spPr>
          <a:xfrm>
            <a:off x="363474" y="75438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1" type="ftr"/>
          </p:nvPr>
        </p:nvSpPr>
        <p:spPr>
          <a:xfrm>
            <a:off x="363474" y="4814316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2" type="sldNum"/>
          </p:nvPr>
        </p:nvSpPr>
        <p:spPr>
          <a:xfrm>
            <a:off x="8242193" y="75438"/>
            <a:ext cx="48006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9"/>
          <p:cNvSpPr txBox="1"/>
          <p:nvPr>
            <p:ph type="title"/>
          </p:nvPr>
        </p:nvSpPr>
        <p:spPr>
          <a:xfrm>
            <a:off x="363473" y="411480"/>
            <a:ext cx="8358779" cy="79802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361950" y="1271700"/>
            <a:ext cx="8358779" cy="313799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indent="-3175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/>
          <p:nvPr/>
        </p:nvSpPr>
        <p:spPr>
          <a:xfrm>
            <a:off x="360755" y="2941674"/>
            <a:ext cx="8360303" cy="1826119"/>
          </a:xfrm>
          <a:prstGeom prst="rect">
            <a:avLst/>
          </a:prstGeom>
          <a:solidFill>
            <a:schemeClr val="accent1">
              <a:alpha val="9411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0"/>
          <p:cNvSpPr txBox="1"/>
          <p:nvPr>
            <p:ph type="title"/>
          </p:nvPr>
        </p:nvSpPr>
        <p:spPr>
          <a:xfrm>
            <a:off x="361950" y="733807"/>
            <a:ext cx="7886700" cy="203757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" type="body"/>
          </p:nvPr>
        </p:nvSpPr>
        <p:spPr>
          <a:xfrm>
            <a:off x="361950" y="3128584"/>
            <a:ext cx="7886700" cy="143865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i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20"/>
          <p:cNvSpPr txBox="1"/>
          <p:nvPr>
            <p:ph idx="10" type="dt"/>
          </p:nvPr>
        </p:nvSpPr>
        <p:spPr>
          <a:xfrm>
            <a:off x="363474" y="75438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1" type="ftr"/>
          </p:nvPr>
        </p:nvSpPr>
        <p:spPr>
          <a:xfrm>
            <a:off x="363474" y="4814316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2" type="sldNum"/>
          </p:nvPr>
        </p:nvSpPr>
        <p:spPr>
          <a:xfrm>
            <a:off x="8242193" y="75438"/>
            <a:ext cx="48006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9" name="Google Shape;39;p20"/>
          <p:cNvCxnSpPr/>
          <p:nvPr/>
        </p:nvCxnSpPr>
        <p:spPr>
          <a:xfrm>
            <a:off x="360755" y="2941674"/>
            <a:ext cx="836030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0" name="Google Shape;40;p20"/>
          <p:cNvCxnSpPr/>
          <p:nvPr/>
        </p:nvCxnSpPr>
        <p:spPr>
          <a:xfrm>
            <a:off x="361950" y="4776104"/>
            <a:ext cx="8360303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1" name="Google Shape;41;p20"/>
          <p:cNvCxnSpPr/>
          <p:nvPr/>
        </p:nvCxnSpPr>
        <p:spPr>
          <a:xfrm>
            <a:off x="360755" y="4776104"/>
            <a:ext cx="8360303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1"/>
          <p:cNvSpPr/>
          <p:nvPr/>
        </p:nvSpPr>
        <p:spPr>
          <a:xfrm>
            <a:off x="360755" y="362683"/>
            <a:ext cx="8360303" cy="1826118"/>
          </a:xfrm>
          <a:prstGeom prst="rect">
            <a:avLst/>
          </a:prstGeom>
          <a:solidFill>
            <a:schemeClr val="accent1">
              <a:alpha val="9411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1"/>
          <p:cNvSpPr txBox="1"/>
          <p:nvPr>
            <p:ph type="title"/>
          </p:nvPr>
        </p:nvSpPr>
        <p:spPr>
          <a:xfrm>
            <a:off x="361949" y="733806"/>
            <a:ext cx="8360303" cy="13164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1" type="body"/>
          </p:nvPr>
        </p:nvSpPr>
        <p:spPr>
          <a:xfrm>
            <a:off x="361950" y="2327348"/>
            <a:ext cx="4063913" cy="230537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indent="-3175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2" type="body"/>
          </p:nvPr>
        </p:nvSpPr>
        <p:spPr>
          <a:xfrm>
            <a:off x="4658340" y="2327348"/>
            <a:ext cx="4063913" cy="230537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indent="-3175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363474" y="75438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363474" y="4814316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242193" y="75438"/>
            <a:ext cx="48006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0" name="Google Shape;50;p21"/>
          <p:cNvCxnSpPr/>
          <p:nvPr/>
        </p:nvCxnSpPr>
        <p:spPr>
          <a:xfrm>
            <a:off x="361950" y="2188801"/>
            <a:ext cx="836030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1" name="Google Shape;51;p21"/>
          <p:cNvCxnSpPr/>
          <p:nvPr/>
        </p:nvCxnSpPr>
        <p:spPr>
          <a:xfrm>
            <a:off x="361950" y="367391"/>
            <a:ext cx="8360303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 txBox="1"/>
          <p:nvPr>
            <p:ph type="title"/>
          </p:nvPr>
        </p:nvSpPr>
        <p:spPr>
          <a:xfrm>
            <a:off x="363473" y="733805"/>
            <a:ext cx="8358779" cy="100468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1" type="body"/>
          </p:nvPr>
        </p:nvSpPr>
        <p:spPr>
          <a:xfrm>
            <a:off x="363474" y="1875691"/>
            <a:ext cx="4009667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5" name="Google Shape;55;p22"/>
          <p:cNvSpPr txBox="1"/>
          <p:nvPr>
            <p:ph idx="2" type="body"/>
          </p:nvPr>
        </p:nvSpPr>
        <p:spPr>
          <a:xfrm>
            <a:off x="363474" y="2571749"/>
            <a:ext cx="4009667" cy="20704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indent="-3175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3" type="body"/>
          </p:nvPr>
        </p:nvSpPr>
        <p:spPr>
          <a:xfrm>
            <a:off x="4692840" y="1875691"/>
            <a:ext cx="4029413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7" name="Google Shape;57;p22"/>
          <p:cNvSpPr txBox="1"/>
          <p:nvPr>
            <p:ph idx="4" type="body"/>
          </p:nvPr>
        </p:nvSpPr>
        <p:spPr>
          <a:xfrm>
            <a:off x="4692840" y="2571749"/>
            <a:ext cx="4029413" cy="20704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indent="-3175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363474" y="75438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363474" y="4814316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8242193" y="-5392"/>
            <a:ext cx="48006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/>
          <p:nvPr/>
        </p:nvSpPr>
        <p:spPr>
          <a:xfrm>
            <a:off x="360755" y="2949983"/>
            <a:ext cx="8360303" cy="1826119"/>
          </a:xfrm>
          <a:prstGeom prst="rect">
            <a:avLst/>
          </a:prstGeom>
          <a:solidFill>
            <a:schemeClr val="accent1">
              <a:alpha val="9411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3"/>
          <p:cNvSpPr txBox="1"/>
          <p:nvPr>
            <p:ph type="title"/>
          </p:nvPr>
        </p:nvSpPr>
        <p:spPr>
          <a:xfrm>
            <a:off x="361950" y="733806"/>
            <a:ext cx="7975854" cy="194363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0" type="dt"/>
          </p:nvPr>
        </p:nvSpPr>
        <p:spPr>
          <a:xfrm>
            <a:off x="363474" y="75438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23"/>
          <p:cNvSpPr txBox="1"/>
          <p:nvPr>
            <p:ph idx="11" type="ftr"/>
          </p:nvPr>
        </p:nvSpPr>
        <p:spPr>
          <a:xfrm>
            <a:off x="363474" y="4814316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2" type="sldNum"/>
          </p:nvPr>
        </p:nvSpPr>
        <p:spPr>
          <a:xfrm>
            <a:off x="8242193" y="75438"/>
            <a:ext cx="48006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7" name="Google Shape;67;p23"/>
          <p:cNvCxnSpPr/>
          <p:nvPr/>
        </p:nvCxnSpPr>
        <p:spPr>
          <a:xfrm>
            <a:off x="361950" y="2949983"/>
            <a:ext cx="836030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8" name="Google Shape;68;p23"/>
          <p:cNvCxnSpPr/>
          <p:nvPr/>
        </p:nvCxnSpPr>
        <p:spPr>
          <a:xfrm>
            <a:off x="360755" y="4776104"/>
            <a:ext cx="8360303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4"/>
          <p:cNvSpPr txBox="1"/>
          <p:nvPr>
            <p:ph type="title"/>
          </p:nvPr>
        </p:nvSpPr>
        <p:spPr>
          <a:xfrm>
            <a:off x="363474" y="733806"/>
            <a:ext cx="3215545" cy="18379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sz="4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" type="body"/>
          </p:nvPr>
        </p:nvSpPr>
        <p:spPr>
          <a:xfrm>
            <a:off x="3887390" y="740569"/>
            <a:ext cx="4834863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3619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3238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72" name="Google Shape;72;p24"/>
          <p:cNvSpPr txBox="1"/>
          <p:nvPr>
            <p:ph idx="2" type="body"/>
          </p:nvPr>
        </p:nvSpPr>
        <p:spPr>
          <a:xfrm>
            <a:off x="363474" y="2733805"/>
            <a:ext cx="3215545" cy="16679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i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73" name="Google Shape;73;p24"/>
          <p:cNvSpPr txBox="1"/>
          <p:nvPr>
            <p:ph idx="10" type="dt"/>
          </p:nvPr>
        </p:nvSpPr>
        <p:spPr>
          <a:xfrm>
            <a:off x="363474" y="75438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1" type="ftr"/>
          </p:nvPr>
        </p:nvSpPr>
        <p:spPr>
          <a:xfrm>
            <a:off x="363474" y="4814316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2" type="sldNum"/>
          </p:nvPr>
        </p:nvSpPr>
        <p:spPr>
          <a:xfrm>
            <a:off x="8242193" y="75438"/>
            <a:ext cx="48006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5"/>
          <p:cNvSpPr txBox="1"/>
          <p:nvPr>
            <p:ph type="title"/>
          </p:nvPr>
        </p:nvSpPr>
        <p:spPr>
          <a:xfrm>
            <a:off x="363474" y="733805"/>
            <a:ext cx="3215545" cy="183794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sz="4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25"/>
          <p:cNvSpPr/>
          <p:nvPr>
            <p:ph idx="2" type="pic"/>
          </p:nvPr>
        </p:nvSpPr>
        <p:spPr>
          <a:xfrm>
            <a:off x="3887390" y="740569"/>
            <a:ext cx="4834862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25"/>
          <p:cNvSpPr txBox="1"/>
          <p:nvPr>
            <p:ph idx="1" type="body"/>
          </p:nvPr>
        </p:nvSpPr>
        <p:spPr>
          <a:xfrm>
            <a:off x="363474" y="2733805"/>
            <a:ext cx="3215545" cy="16679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i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80" name="Google Shape;80;p25"/>
          <p:cNvSpPr txBox="1"/>
          <p:nvPr>
            <p:ph idx="10" type="dt"/>
          </p:nvPr>
        </p:nvSpPr>
        <p:spPr>
          <a:xfrm>
            <a:off x="363474" y="75438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1" type="ftr"/>
          </p:nvPr>
        </p:nvSpPr>
        <p:spPr>
          <a:xfrm>
            <a:off x="363474" y="4814316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25"/>
          <p:cNvSpPr txBox="1"/>
          <p:nvPr>
            <p:ph idx="12" type="sldNum"/>
          </p:nvPr>
        </p:nvSpPr>
        <p:spPr>
          <a:xfrm>
            <a:off x="8242193" y="75438"/>
            <a:ext cx="48006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361950" y="733806"/>
            <a:ext cx="7880243" cy="1614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361950" y="2480152"/>
            <a:ext cx="7880243" cy="19295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363474" y="75438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363474" y="4814316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8242193" y="75438"/>
            <a:ext cx="48006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" name="Google Shape;11;p16"/>
          <p:cNvCxnSpPr/>
          <p:nvPr/>
        </p:nvCxnSpPr>
        <p:spPr>
          <a:xfrm>
            <a:off x="361950" y="367391"/>
            <a:ext cx="8360303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" name="Google Shape;12;p16"/>
          <p:cNvCxnSpPr/>
          <p:nvPr/>
        </p:nvCxnSpPr>
        <p:spPr>
          <a:xfrm>
            <a:off x="361950" y="4776104"/>
            <a:ext cx="8360303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zulkarnainsaurav/imdb-multimodal-vision-and-nlp-genre-classification?resource=download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/>
          <p:nvPr/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olorful patterns on the sky" id="104" name="Google Shape;104;p1"/>
          <p:cNvPicPr preferRelativeResize="0"/>
          <p:nvPr/>
        </p:nvPicPr>
        <p:blipFill rotWithShape="1">
          <a:blip r:embed="rId3">
            <a:alphaModFix amt="40000"/>
          </a:blip>
          <a:srcRect b="10180" l="0" r="-1" t="5526"/>
          <a:stretch/>
        </p:blipFill>
        <p:spPr>
          <a:xfrm>
            <a:off x="15" y="8"/>
            <a:ext cx="9141699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"/>
          <p:cNvSpPr txBox="1"/>
          <p:nvPr>
            <p:ph type="ctrTitle"/>
          </p:nvPr>
        </p:nvSpPr>
        <p:spPr>
          <a:xfrm>
            <a:off x="361950" y="549024"/>
            <a:ext cx="5175629" cy="205229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FFFF"/>
                </a:solidFill>
              </a:rPr>
              <a:t>Movie Genre</a:t>
            </a:r>
            <a:endParaRPr sz="6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FFFF"/>
                </a:solidFill>
              </a:rPr>
              <a:t>Classifier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106" name="Google Shape;106;p1"/>
          <p:cNvSpPr txBox="1"/>
          <p:nvPr>
            <p:ph idx="1" type="subTitle"/>
          </p:nvPr>
        </p:nvSpPr>
        <p:spPr>
          <a:xfrm>
            <a:off x="4305675" y="1938775"/>
            <a:ext cx="3206400" cy="205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5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DEANZEN LIE</a:t>
            </a:r>
            <a:endParaRPr b="1" sz="115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2602115785</a:t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5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DAVE TJONG</a:t>
            </a:r>
            <a:endParaRPr b="1" sz="115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2602077736</a:t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5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KEVIN BRIVIO</a:t>
            </a:r>
            <a:endParaRPr b="1" sz="115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2602077263</a:t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t/>
            </a:r>
            <a:endParaRPr/>
          </a:p>
        </p:txBody>
      </p:sp>
      <p:cxnSp>
        <p:nvCxnSpPr>
          <p:cNvPr id="107" name="Google Shape;107;p1"/>
          <p:cNvCxnSpPr/>
          <p:nvPr/>
        </p:nvCxnSpPr>
        <p:spPr>
          <a:xfrm>
            <a:off x="361950" y="367391"/>
            <a:ext cx="8360303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8" name="Google Shape;108;p1"/>
          <p:cNvCxnSpPr/>
          <p:nvPr/>
        </p:nvCxnSpPr>
        <p:spPr>
          <a:xfrm>
            <a:off x="361950" y="4776104"/>
            <a:ext cx="8360303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6cfcb6c52e_2_10"/>
          <p:cNvSpPr txBox="1"/>
          <p:nvPr>
            <p:ph type="title"/>
          </p:nvPr>
        </p:nvSpPr>
        <p:spPr>
          <a:xfrm>
            <a:off x="363473" y="411480"/>
            <a:ext cx="8358900" cy="7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Evaluation</a:t>
            </a:r>
            <a:endParaRPr/>
          </a:p>
        </p:txBody>
      </p:sp>
      <p:sp>
        <p:nvSpPr>
          <p:cNvPr id="174" name="Google Shape;174;g26cfcb6c52e_2_10"/>
          <p:cNvSpPr txBox="1"/>
          <p:nvPr>
            <p:ph idx="1" type="body"/>
          </p:nvPr>
        </p:nvSpPr>
        <p:spPr>
          <a:xfrm>
            <a:off x="361950" y="1271700"/>
            <a:ext cx="8358900" cy="31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"/>
          <p:cNvSpPr txBox="1"/>
          <p:nvPr>
            <p:ph type="title"/>
          </p:nvPr>
        </p:nvSpPr>
        <p:spPr>
          <a:xfrm>
            <a:off x="363473" y="411480"/>
            <a:ext cx="8358779" cy="79802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180" name="Google Shape;180;p15"/>
          <p:cNvSpPr txBox="1"/>
          <p:nvPr>
            <p:ph idx="1" type="body"/>
          </p:nvPr>
        </p:nvSpPr>
        <p:spPr>
          <a:xfrm>
            <a:off x="361950" y="1271700"/>
            <a:ext cx="8358779" cy="313799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/>
          <p:nvPr>
            <p:ph type="title"/>
          </p:nvPr>
        </p:nvSpPr>
        <p:spPr>
          <a:xfrm>
            <a:off x="267400" y="426249"/>
            <a:ext cx="83589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>
                <a:latin typeface="Lexend"/>
                <a:ea typeface="Lexend"/>
                <a:cs typeface="Lexend"/>
                <a:sym typeface="Lexend"/>
              </a:rPr>
              <a:t>Introduction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4" name="Google Shape;114;p4"/>
          <p:cNvSpPr txBox="1"/>
          <p:nvPr>
            <p:ph idx="1" type="body"/>
          </p:nvPr>
        </p:nvSpPr>
        <p:spPr>
          <a:xfrm>
            <a:off x="267400" y="1037400"/>
            <a:ext cx="8358900" cy="3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Dalam dunia perfilman, genre menjadi sebuah alat bantu pengenalan film yang paling sering dipakai oleh penikmat film untuk mencari film yang sesuai dengan keinginan hati mereka.</a:t>
            </a:r>
            <a:endParaRPr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Dalam pengembangan AI berbasis NLP kali ini, kami akan melakukan prediksi suatu genre film berdasarkan deskripsi/sinopsis yang diberikan oleh user.</a:t>
            </a:r>
            <a:endParaRPr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AI membutuhkan data yang sangat banyak sebagai bahan bakar untuk membuat model yang diinginkan. Oleh karena itu, kami telah mempersiapkan dataset yang berisi pemetaan antara deskripsi/sinopsis ke genre pada sebuah film dari sebuah sumber website perfilman yang terkenal, yaitu Internet Movie Database atau yang lebih dikenal sebagai IMDb.</a:t>
            </a:r>
            <a:endParaRPr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/>
          <p:nvPr>
            <p:ph idx="1" type="body"/>
          </p:nvPr>
        </p:nvSpPr>
        <p:spPr>
          <a:xfrm>
            <a:off x="670975" y="1396250"/>
            <a:ext cx="7611900" cy="3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rPr lang="en-US" sz="1450">
                <a:highlight>
                  <a:srgbClr val="FFFFFF"/>
                </a:highlight>
                <a:latin typeface="Lexend Light"/>
                <a:ea typeface="Lexend Light"/>
                <a:cs typeface="Lexend Light"/>
                <a:sym typeface="Lexend Light"/>
              </a:rPr>
              <a:t>Dataset ini menghadirkan dua macam data yang dapat dianalisis. Pertama, kumpulan gambar/poster film yang mewakili masing-masing genre. Kedua, kumpulan ringkasan alur yang berasal dari banyak genre film. Terdapat 4 genre yang terdapat dalam dataset ini, diantaranya adalah Action, Comedy, Horror, dan Romance.</a:t>
            </a:r>
            <a:endParaRPr sz="1450">
              <a:highlight>
                <a:srgbClr val="FFFFFF"/>
              </a:highlight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t/>
            </a:r>
            <a:endParaRPr sz="1450">
              <a:highlight>
                <a:srgbClr val="FFFFFF"/>
              </a:highlight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rPr lang="en-US" sz="1450">
                <a:highlight>
                  <a:srgbClr val="FFFFFF"/>
                </a:highlight>
                <a:latin typeface="Lexend Light"/>
                <a:ea typeface="Lexend Light"/>
                <a:cs typeface="Lexend Light"/>
                <a:sym typeface="Lexend Light"/>
              </a:rPr>
              <a:t>Dalam proyek kali ini, kami akan fokus untuk mengembangkan model AI yang berbasis NLP. Artinya, dataset yang kami ambil ialah hanya file dengan judul ‘IMDB_four_genre_larger_plot_description.csv’. File ini berisi 1000 data yang mewakili tiga informasi, yaitu </a:t>
            </a:r>
            <a:endParaRPr sz="1450">
              <a:highlight>
                <a:srgbClr val="FFFFFF"/>
              </a:highlight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206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50"/>
              <a:buFont typeface="Lexend Light"/>
              <a:buAutoNum type="arabicPeriod"/>
            </a:pPr>
            <a:r>
              <a:rPr lang="en-US" sz="1450">
                <a:highlight>
                  <a:srgbClr val="FFFFFF"/>
                </a:highlight>
                <a:latin typeface="Lexend Light"/>
                <a:ea typeface="Lexend Light"/>
                <a:cs typeface="Lexend Light"/>
                <a:sym typeface="Lexend Light"/>
              </a:rPr>
              <a:t>movie_id (identitas unik sebuah film dalam dataset), </a:t>
            </a:r>
            <a:endParaRPr sz="1450">
              <a:highlight>
                <a:srgbClr val="FFFFFF"/>
              </a:highlight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206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50"/>
              <a:buFont typeface="Lexend Light"/>
              <a:buAutoNum type="arabicPeriod"/>
            </a:pPr>
            <a:r>
              <a:rPr lang="en-US" sz="1450">
                <a:highlight>
                  <a:srgbClr val="FFFFFF"/>
                </a:highlight>
                <a:latin typeface="Lexend Light"/>
                <a:ea typeface="Lexend Light"/>
                <a:cs typeface="Lexend Light"/>
                <a:sym typeface="Lexend Light"/>
              </a:rPr>
              <a:t>description (ringkasan alur film), dan </a:t>
            </a:r>
            <a:endParaRPr sz="1450">
              <a:highlight>
                <a:srgbClr val="FFFFFF"/>
              </a:highlight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206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50"/>
              <a:buFont typeface="Lexend Light"/>
              <a:buAutoNum type="arabicPeriod"/>
            </a:pPr>
            <a:r>
              <a:rPr lang="en-US" sz="1450">
                <a:highlight>
                  <a:srgbClr val="FFFFFF"/>
                </a:highlight>
                <a:latin typeface="Lexend Light"/>
                <a:ea typeface="Lexend Light"/>
                <a:cs typeface="Lexend Light"/>
                <a:sym typeface="Lexend Light"/>
              </a:rPr>
              <a:t>genre (label kategorisasi)</a:t>
            </a:r>
            <a:endParaRPr sz="1700">
              <a:solidFill>
                <a:srgbClr val="3C4043"/>
              </a:solidFill>
              <a:highlight>
                <a:srgbClr val="FFFFFF"/>
              </a:highlight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20" name="Google Shape;120;p5"/>
          <p:cNvSpPr txBox="1"/>
          <p:nvPr/>
        </p:nvSpPr>
        <p:spPr>
          <a:xfrm>
            <a:off x="567625" y="468250"/>
            <a:ext cx="7818600" cy="8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IMDB Multimodal Vision &amp; NLP Genre Classification</a:t>
            </a:r>
            <a:endParaRPr sz="23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Lexend Light"/>
                <a:ea typeface="Lexend Light"/>
                <a:cs typeface="Lexend Light"/>
                <a:sym typeface="Lexend Light"/>
              </a:rPr>
              <a:t>Visual &amp; Textual Insights into IMDB Movie Genres (Vision &amp; NLP)</a:t>
            </a:r>
            <a:endParaRPr>
              <a:solidFill>
                <a:srgbClr val="666666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None/>
            </a:pPr>
            <a:r>
              <a:rPr lang="en-US" sz="1000" u="sng">
                <a:solidFill>
                  <a:schemeClr val="hlink"/>
                </a:solidFill>
                <a:highlight>
                  <a:schemeClr val="lt1"/>
                </a:highlight>
                <a:latin typeface="Lexend Light"/>
                <a:ea typeface="Lexend Light"/>
                <a:cs typeface="Lexend Light"/>
                <a:sym typeface="Lexend Light"/>
                <a:hlinkClick r:id="rId3"/>
              </a:rPr>
              <a:t>https://www.kaggle.com/datasets/zulkarnainsaurav/imdb-multimodal-vision-and-nlp-genre-classification?resource=download</a:t>
            </a:r>
            <a:endParaRPr sz="600">
              <a:solidFill>
                <a:srgbClr val="666666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cfcb6c52e_1_8"/>
          <p:cNvSpPr txBox="1"/>
          <p:nvPr>
            <p:ph type="title"/>
          </p:nvPr>
        </p:nvSpPr>
        <p:spPr>
          <a:xfrm>
            <a:off x="363473" y="411480"/>
            <a:ext cx="8358900" cy="798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Visualization</a:t>
            </a:r>
            <a:endParaRPr/>
          </a:p>
        </p:txBody>
      </p:sp>
      <p:sp>
        <p:nvSpPr>
          <p:cNvPr id="126" name="Google Shape;126;g26cfcb6c52e_1_8"/>
          <p:cNvSpPr txBox="1"/>
          <p:nvPr>
            <p:ph idx="1" type="body"/>
          </p:nvPr>
        </p:nvSpPr>
        <p:spPr>
          <a:xfrm>
            <a:off x="361950" y="1271700"/>
            <a:ext cx="8358900" cy="3138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g26cfcb6c52e_1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475" y="1640550"/>
            <a:ext cx="3048000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26cfcb6c52e_1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8976" y="1640550"/>
            <a:ext cx="4763397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6cfcb6c52e_1_0"/>
          <p:cNvSpPr txBox="1"/>
          <p:nvPr>
            <p:ph type="title"/>
          </p:nvPr>
        </p:nvSpPr>
        <p:spPr>
          <a:xfrm>
            <a:off x="363473" y="411480"/>
            <a:ext cx="8358900" cy="798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Visualization</a:t>
            </a:r>
            <a:endParaRPr/>
          </a:p>
        </p:txBody>
      </p:sp>
      <p:sp>
        <p:nvSpPr>
          <p:cNvPr id="134" name="Google Shape;134;g26cfcb6c52e_1_0"/>
          <p:cNvSpPr txBox="1"/>
          <p:nvPr>
            <p:ph idx="1" type="body"/>
          </p:nvPr>
        </p:nvSpPr>
        <p:spPr>
          <a:xfrm>
            <a:off x="361950" y="1271700"/>
            <a:ext cx="8358900" cy="3138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g26cfcb6c52e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1861" y="1271700"/>
            <a:ext cx="3560891" cy="3200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"/>
          <p:cNvSpPr txBox="1"/>
          <p:nvPr>
            <p:ph type="title"/>
          </p:nvPr>
        </p:nvSpPr>
        <p:spPr>
          <a:xfrm>
            <a:off x="363473" y="411480"/>
            <a:ext cx="8358779" cy="79802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Preprocessing</a:t>
            </a:r>
            <a:endParaRPr/>
          </a:p>
        </p:txBody>
      </p:sp>
      <p:sp>
        <p:nvSpPr>
          <p:cNvPr id="141" name="Google Shape;141;p12"/>
          <p:cNvSpPr txBox="1"/>
          <p:nvPr>
            <p:ph idx="1" type="body"/>
          </p:nvPr>
        </p:nvSpPr>
        <p:spPr>
          <a:xfrm>
            <a:off x="361950" y="1271700"/>
            <a:ext cx="8358779" cy="313799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Tokenizing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Lemmatizing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Remove Stopwords,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numeric, 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and Punctuation</a:t>
            </a:r>
            <a:endParaRPr/>
          </a:p>
        </p:txBody>
      </p:sp>
      <p:pic>
        <p:nvPicPr>
          <p:cNvPr id="142" name="Google Shape;14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325" y="1281050"/>
            <a:ext cx="6058319" cy="3128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"/>
          <p:cNvSpPr txBox="1"/>
          <p:nvPr>
            <p:ph type="title"/>
          </p:nvPr>
        </p:nvSpPr>
        <p:spPr>
          <a:xfrm>
            <a:off x="363473" y="411480"/>
            <a:ext cx="8358779" cy="79802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Method</a:t>
            </a:r>
            <a:endParaRPr/>
          </a:p>
        </p:txBody>
      </p:sp>
      <p:sp>
        <p:nvSpPr>
          <p:cNvPr id="148" name="Google Shape;148;p13"/>
          <p:cNvSpPr txBox="1"/>
          <p:nvPr>
            <p:ph idx="1" type="body"/>
          </p:nvPr>
        </p:nvSpPr>
        <p:spPr>
          <a:xfrm>
            <a:off x="361950" y="1271700"/>
            <a:ext cx="8358779" cy="313799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Training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Encoding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Word Vectorization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49" name="Google Shape;14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950" y="1626073"/>
            <a:ext cx="6442626" cy="26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953" y="2430375"/>
            <a:ext cx="3483226" cy="72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950" y="3649549"/>
            <a:ext cx="3483226" cy="760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6cfcaf4374_0_6"/>
          <p:cNvSpPr txBox="1"/>
          <p:nvPr>
            <p:ph type="title"/>
          </p:nvPr>
        </p:nvSpPr>
        <p:spPr>
          <a:xfrm>
            <a:off x="363473" y="411480"/>
            <a:ext cx="8358900" cy="7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Method</a:t>
            </a:r>
            <a:endParaRPr/>
          </a:p>
        </p:txBody>
      </p:sp>
      <p:sp>
        <p:nvSpPr>
          <p:cNvPr id="157" name="Google Shape;157;g26cfcaf4374_0_6"/>
          <p:cNvSpPr txBox="1"/>
          <p:nvPr>
            <p:ph idx="1" type="body"/>
          </p:nvPr>
        </p:nvSpPr>
        <p:spPr>
          <a:xfrm>
            <a:off x="361950" y="1271700"/>
            <a:ext cx="30402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Multinomial Naïve Bayes</a:t>
            </a:r>
            <a:endParaRPr/>
          </a:p>
        </p:txBody>
      </p:sp>
      <p:pic>
        <p:nvPicPr>
          <p:cNvPr id="158" name="Google Shape;158;g26cfcaf4374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50" y="1722475"/>
            <a:ext cx="3632599" cy="97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26cfcaf4374_0_6"/>
          <p:cNvSpPr txBox="1"/>
          <p:nvPr>
            <p:ph idx="1" type="body"/>
          </p:nvPr>
        </p:nvSpPr>
        <p:spPr>
          <a:xfrm>
            <a:off x="6655975" y="1271700"/>
            <a:ext cx="6732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SVM</a:t>
            </a:r>
            <a:endParaRPr/>
          </a:p>
        </p:txBody>
      </p:sp>
      <p:pic>
        <p:nvPicPr>
          <p:cNvPr id="160" name="Google Shape;160;g26cfcaf4374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9775" y="1704262"/>
            <a:ext cx="3632600" cy="10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26cfcaf4374_0_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600" y="2866204"/>
            <a:ext cx="3541300" cy="37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26cfcaf4374_0_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35425" y="2866200"/>
            <a:ext cx="3541300" cy="37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"/>
          <p:cNvSpPr txBox="1"/>
          <p:nvPr>
            <p:ph type="title"/>
          </p:nvPr>
        </p:nvSpPr>
        <p:spPr>
          <a:xfrm>
            <a:off x="3566248" y="1773750"/>
            <a:ext cx="2011500" cy="7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Thanks</a:t>
            </a:r>
            <a:endParaRPr/>
          </a:p>
        </p:txBody>
      </p:sp>
      <p:sp>
        <p:nvSpPr>
          <p:cNvPr id="168" name="Google Shape;168;p14"/>
          <p:cNvSpPr txBox="1"/>
          <p:nvPr>
            <p:ph idx="1" type="body"/>
          </p:nvPr>
        </p:nvSpPr>
        <p:spPr>
          <a:xfrm>
            <a:off x="361950" y="1271700"/>
            <a:ext cx="8358779" cy="313799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evelVTI">
  <a:themeElements>
    <a:clrScheme name="AnalogousFromLightSeedRightStep">
      <a:dk1>
        <a:srgbClr val="000000"/>
      </a:dk1>
      <a:lt1>
        <a:srgbClr val="FFFFFF"/>
      </a:lt1>
      <a:dk2>
        <a:srgbClr val="243341"/>
      </a:dk2>
      <a:lt2>
        <a:srgbClr val="E8E2E7"/>
      </a:lt2>
      <a:accent1>
        <a:srgbClr val="7DAD88"/>
      </a:accent1>
      <a:accent2>
        <a:srgbClr val="6FAC96"/>
      </a:accent2>
      <a:accent3>
        <a:srgbClr val="7DA9AC"/>
      </a:accent3>
      <a:accent4>
        <a:srgbClr val="7B9EBE"/>
      </a:accent4>
      <a:accent5>
        <a:srgbClr val="9399CA"/>
      </a:accent5>
      <a:accent6>
        <a:srgbClr val="8F7BBE"/>
      </a:accent6>
      <a:hlink>
        <a:srgbClr val="AE699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