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59" r:id="rId6"/>
    <p:sldId id="260" r:id="rId7"/>
    <p:sldId id="261" r:id="rId8"/>
    <p:sldId id="264" r:id="rId9"/>
    <p:sldId id="265"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33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515C6D0B-E387-4CC7-80A7-49733B4F34FB}" type="datetimeFigureOut">
              <a:rPr lang="en-US" smtClean="0"/>
              <a:t>1/18/2015</a:t>
            </a:fld>
            <a:endParaRPr lang="en-US"/>
          </a:p>
        </p:txBody>
      </p:sp>
      <p:sp>
        <p:nvSpPr>
          <p:cNvPr id="19" name="מציין מיקום של כותרת תחתונה 18"/>
          <p:cNvSpPr>
            <a:spLocks noGrp="1"/>
          </p:cNvSpPr>
          <p:nvPr>
            <p:ph type="ftr" sz="quarter" idx="11"/>
          </p:nvPr>
        </p:nvSpPr>
        <p:spPr/>
        <p:txBody>
          <a:bodyPr/>
          <a:lstStyle/>
          <a:p>
            <a:endParaRPr lang="en-US"/>
          </a:p>
        </p:txBody>
      </p:sp>
      <p:sp>
        <p:nvSpPr>
          <p:cNvPr id="27" name="מציין מיקום של מספר שקופית 26"/>
          <p:cNvSpPr>
            <a:spLocks noGrp="1"/>
          </p:cNvSpPr>
          <p:nvPr>
            <p:ph type="sldNum" sz="quarter" idx="12"/>
          </p:nvPr>
        </p:nvSpPr>
        <p:spPr/>
        <p:txBody>
          <a:bodyPr/>
          <a:lstStyle/>
          <a:p>
            <a:fld id="{7F59A2D5-BB6B-48E4-ADA9-704A0F11489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t>1/18/2015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t>1/18/2015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t>1/18/2015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t>1/18/2015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t>1/18/2015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0"/>
          </p:nvPr>
        </p:nvSpPr>
        <p:spPr/>
        <p:txBody>
          <a:bodyPr/>
          <a:lstStyle/>
          <a:p>
            <a:fld id="{515C6D0B-E387-4CC7-80A7-49733B4F34FB}" type="datetimeFigureOut">
              <a:rPr lang="en-US" smtClean="0"/>
              <a:t>1/18/2015</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515C6D0B-E387-4CC7-80A7-49733B4F34FB}" type="datetimeFigureOut">
              <a:rPr lang="en-US" smtClean="0"/>
              <a:t>1/18/2015</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515C6D0B-E387-4CC7-80A7-49733B4F34FB}" type="datetimeFigureOut">
              <a:rPr lang="en-US" smtClean="0"/>
              <a:t>1/18/2015</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t>1/18/2015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7F59A2D5-BB6B-48E4-ADA9-704A0F1148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t>1/18/2015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7F59A2D5-BB6B-48E4-ADA9-704A0F114892}" type="slidenum">
              <a:rPr lang="en-US" smtClean="0"/>
              <a:t>‹#›</a:t>
            </a:fld>
            <a:endParaRPr lang="en-US"/>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5C6D0B-E387-4CC7-80A7-49733B4F34FB}" type="datetimeFigureOut">
              <a:rPr lang="en-US" smtClean="0"/>
              <a:t>1/18/2015</a:t>
            </a:fld>
            <a:endParaRPr lang="en-US"/>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59A2D5-BB6B-48E4-ADA9-704A0F114892}" type="slidenum">
              <a:rPr lang="en-US" smtClean="0"/>
              <a:t>‹#›</a:t>
            </a:fld>
            <a:endParaRPr lang="en-US"/>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09600" y="-228600"/>
            <a:ext cx="7851648" cy="1828800"/>
          </a:xfrm>
        </p:spPr>
        <p:txBody>
          <a:bodyPr/>
          <a:lstStyle/>
          <a:p>
            <a:pPr algn="ctr"/>
            <a:r>
              <a:rPr lang="en-US" dirty="0" smtClean="0">
                <a:solidFill>
                  <a:srgbClr val="FFFF00"/>
                </a:solidFill>
              </a:rPr>
              <a:t>Rain Man</a:t>
            </a:r>
            <a:endParaRPr lang="en-US" dirty="0">
              <a:solidFill>
                <a:srgbClr val="FFFF00"/>
              </a:solidFill>
            </a:endParaRPr>
          </a:p>
        </p:txBody>
      </p:sp>
      <p:pic>
        <p:nvPicPr>
          <p:cNvPr id="1026" name="Picture 2" descr="C:\Users\shacharpooyae\Documents\rainapp_screens\rain3.png"/>
          <p:cNvPicPr>
            <a:picLocks noChangeAspect="1" noChangeArrowheads="1"/>
          </p:cNvPicPr>
          <p:nvPr/>
        </p:nvPicPr>
        <p:blipFill>
          <a:blip r:embed="rId2"/>
          <a:srcRect/>
          <a:stretch>
            <a:fillRect/>
          </a:stretch>
        </p:blipFill>
        <p:spPr bwMode="auto">
          <a:xfrm>
            <a:off x="3200400" y="2133600"/>
            <a:ext cx="2665095" cy="4441825"/>
          </a:xfrm>
          <a:prstGeom prst="rect">
            <a:avLst/>
          </a:prstGeom>
          <a:noFill/>
        </p:spPr>
      </p:pic>
      <p:sp>
        <p:nvSpPr>
          <p:cNvPr id="5" name="TextBox 4"/>
          <p:cNvSpPr txBox="1"/>
          <p:nvPr/>
        </p:nvSpPr>
        <p:spPr>
          <a:xfrm>
            <a:off x="6705600" y="5334000"/>
            <a:ext cx="2895600" cy="923330"/>
          </a:xfrm>
          <a:prstGeom prst="rect">
            <a:avLst/>
          </a:prstGeom>
          <a:noFill/>
        </p:spPr>
        <p:txBody>
          <a:bodyPr wrap="square" rtlCol="0">
            <a:spAutoFit/>
          </a:bodyPr>
          <a:lstStyle/>
          <a:p>
            <a:r>
              <a:rPr lang="en-US" dirty="0" err="1" smtClean="0"/>
              <a:t>Shachar</a:t>
            </a:r>
            <a:r>
              <a:rPr lang="en-US" dirty="0" smtClean="0"/>
              <a:t> </a:t>
            </a:r>
            <a:r>
              <a:rPr lang="en-US" dirty="0" err="1" smtClean="0"/>
              <a:t>Pooyae</a:t>
            </a:r>
            <a:endParaRPr lang="en-US" dirty="0" smtClean="0"/>
          </a:p>
          <a:p>
            <a:r>
              <a:rPr lang="en-US" dirty="0" smtClean="0"/>
              <a:t>Denis </a:t>
            </a:r>
            <a:r>
              <a:rPr lang="en-US" dirty="0" err="1" smtClean="0"/>
              <a:t>Golyanov</a:t>
            </a:r>
            <a:endParaRPr lang="en-US" dirty="0" smtClean="0"/>
          </a:p>
          <a:p>
            <a:r>
              <a:rPr lang="en-US" dirty="0" smtClean="0"/>
              <a:t>David </a:t>
            </a:r>
            <a:r>
              <a:rPr lang="en-US" dirty="0" err="1" smtClean="0"/>
              <a:t>Lifshiz</a:t>
            </a:r>
            <a:endParaRPr lang="en-US" dirty="0" smtClean="0"/>
          </a:p>
        </p:txBody>
      </p:sp>
      <p:pic>
        <p:nvPicPr>
          <p:cNvPr id="1027" name="Picture 3" descr="C:\Users\shacharpooyae\Documents\rainapp_screens\newRoute.png"/>
          <p:cNvPicPr>
            <a:picLocks noChangeAspect="1" noChangeArrowheads="1"/>
          </p:cNvPicPr>
          <p:nvPr/>
        </p:nvPicPr>
        <p:blipFill>
          <a:blip r:embed="rId3"/>
          <a:srcRect/>
          <a:stretch>
            <a:fillRect/>
          </a:stretch>
        </p:blipFill>
        <p:spPr bwMode="auto">
          <a:xfrm>
            <a:off x="6477000" y="533400"/>
            <a:ext cx="2377440" cy="3962400"/>
          </a:xfrm>
          <a:prstGeom prst="rect">
            <a:avLst/>
          </a:prstGeom>
          <a:noFill/>
        </p:spPr>
      </p:pic>
      <p:pic>
        <p:nvPicPr>
          <p:cNvPr id="1028" name="Picture 4" descr="C:\Users\shacharpooyae\Documents\rainapp_screens\rain2.png"/>
          <p:cNvPicPr>
            <a:picLocks noChangeAspect="1" noChangeArrowheads="1"/>
          </p:cNvPicPr>
          <p:nvPr/>
        </p:nvPicPr>
        <p:blipFill>
          <a:blip r:embed="rId4"/>
          <a:srcRect/>
          <a:stretch>
            <a:fillRect/>
          </a:stretch>
        </p:blipFill>
        <p:spPr bwMode="auto">
          <a:xfrm>
            <a:off x="304800" y="533400"/>
            <a:ext cx="2209800" cy="36830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457200" y="381000"/>
            <a:ext cx="7851648" cy="990600"/>
          </a:xfrm>
        </p:spPr>
        <p:txBody>
          <a:bodyPr/>
          <a:lstStyle/>
          <a:p>
            <a:pPr algn="ctr"/>
            <a:r>
              <a:rPr lang="en-US" dirty="0" smtClean="0">
                <a:solidFill>
                  <a:srgbClr val="FF0000"/>
                </a:solidFill>
              </a:rPr>
              <a:t>STOPPERS</a:t>
            </a:r>
            <a:endParaRPr lang="en-US" dirty="0">
              <a:solidFill>
                <a:srgbClr val="FF0000"/>
              </a:solidFill>
            </a:endParaRPr>
          </a:p>
        </p:txBody>
      </p:sp>
      <p:sp>
        <p:nvSpPr>
          <p:cNvPr id="3" name="כותרת משנה 2"/>
          <p:cNvSpPr>
            <a:spLocks noGrp="1"/>
          </p:cNvSpPr>
          <p:nvPr>
            <p:ph type="subTitle" idx="1"/>
          </p:nvPr>
        </p:nvSpPr>
        <p:spPr>
          <a:xfrm>
            <a:off x="152400" y="2209800"/>
            <a:ext cx="7854696" cy="5257800"/>
          </a:xfrm>
        </p:spPr>
        <p:txBody>
          <a:bodyPr>
            <a:normAutofit/>
          </a:bodyPr>
          <a:lstStyle/>
          <a:p>
            <a:pPr algn="l"/>
            <a:r>
              <a:rPr lang="en-US" dirty="0" smtClean="0"/>
              <a:t>1. No “Black Box” for computing the prediction images.</a:t>
            </a:r>
          </a:p>
          <a:p>
            <a:pPr algn="l"/>
            <a:r>
              <a:rPr lang="en-US" dirty="0" smtClean="0"/>
              <a:t>David has spent a month trying to install the program with no success.</a:t>
            </a:r>
          </a:p>
          <a:p>
            <a:pPr algn="l"/>
            <a:r>
              <a:rPr lang="en-US" dirty="0" smtClean="0"/>
              <a:t>Numerous Emails to Ben couldn’t lead us to the solution.</a:t>
            </a:r>
          </a:p>
          <a:p>
            <a:pPr algn="l"/>
            <a:r>
              <a:rPr lang="en-US" dirty="0" smtClean="0"/>
              <a:t>Prof. Wolf is trying to help us and one of his Master student is trying to install the prediction program on </a:t>
            </a:r>
            <a:r>
              <a:rPr lang="en-US" dirty="0" err="1" smtClean="0"/>
              <a:t>Azur</a:t>
            </a:r>
            <a:r>
              <a:rPr lang="en-US" dirty="0" smtClean="0"/>
              <a:t>.</a:t>
            </a:r>
          </a:p>
          <a:p>
            <a:pPr algn="l"/>
            <a:r>
              <a:rPr lang="en-US" dirty="0" smtClean="0"/>
              <a:t>2. </a:t>
            </a:r>
            <a:r>
              <a:rPr lang="en-US" dirty="0" err="1" smtClean="0"/>
              <a:t>Facebook</a:t>
            </a:r>
            <a:r>
              <a:rPr lang="en-US" dirty="0" smtClean="0"/>
              <a:t> logging is not working (crashes) when trying it on a real device. </a:t>
            </a:r>
          </a:p>
          <a:p>
            <a:pPr algn="l"/>
            <a:endParaRPr lang="en-US" dirty="0" smtClean="0"/>
          </a:p>
          <a:p>
            <a:pPr algn="l"/>
            <a:endParaRPr lang="en-US" dirty="0" smtClean="0"/>
          </a:p>
          <a:p>
            <a:pPr algn="l"/>
            <a:endParaRPr lang="en-US" dirty="0"/>
          </a:p>
        </p:txBody>
      </p:sp>
      <p:pic>
        <p:nvPicPr>
          <p:cNvPr id="4" name="תמונה 3" descr="attention.jpg"/>
          <p:cNvPicPr>
            <a:picLocks noChangeAspect="1"/>
          </p:cNvPicPr>
          <p:nvPr/>
        </p:nvPicPr>
        <p:blipFill>
          <a:blip r:embed="rId2" cstate="print"/>
          <a:stretch>
            <a:fillRect/>
          </a:stretch>
        </p:blipFill>
        <p:spPr>
          <a:xfrm>
            <a:off x="6629400" y="304800"/>
            <a:ext cx="1941576" cy="19415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609600" y="609600"/>
            <a:ext cx="7854696" cy="5638800"/>
          </a:xfrm>
        </p:spPr>
        <p:txBody>
          <a:bodyPr>
            <a:normAutofit fontScale="85000" lnSpcReduction="10000"/>
          </a:bodyPr>
          <a:lstStyle/>
          <a:p>
            <a:pPr algn="l"/>
            <a:r>
              <a:rPr lang="en-US" dirty="0" smtClean="0"/>
              <a:t>Goals:</a:t>
            </a:r>
          </a:p>
          <a:p>
            <a:pPr algn="l"/>
            <a:r>
              <a:rPr lang="en-US" dirty="0" smtClean="0"/>
              <a:t>- The user will have a rain strength indicator for 10, 20 and 30 minutes at his location or at other specified location.</a:t>
            </a:r>
          </a:p>
          <a:p>
            <a:pPr algn="l"/>
            <a:r>
              <a:rPr lang="en-US" dirty="0" smtClean="0"/>
              <a:t>-Our </a:t>
            </a:r>
            <a:r>
              <a:rPr lang="en-US" dirty="0" smtClean="0"/>
              <a:t>application will </a:t>
            </a:r>
            <a:r>
              <a:rPr lang="en-US" dirty="0" smtClean="0"/>
              <a:t>provide </a:t>
            </a:r>
            <a:r>
              <a:rPr lang="en-US" dirty="0" smtClean="0"/>
              <a:t>a convenient platform to </a:t>
            </a:r>
            <a:r>
              <a:rPr lang="en-US" dirty="0" smtClean="0"/>
              <a:t>create, </a:t>
            </a:r>
            <a:r>
              <a:rPr lang="en-US" dirty="0" smtClean="0"/>
              <a:t>save and edit custom </a:t>
            </a:r>
            <a:r>
              <a:rPr lang="en-US" dirty="0" smtClean="0"/>
              <a:t>paths. </a:t>
            </a:r>
            <a:endParaRPr lang="en-US" dirty="0" smtClean="0"/>
          </a:p>
          <a:p>
            <a:pPr algn="l"/>
            <a:r>
              <a:rPr lang="en-US" dirty="0" smtClean="0"/>
              <a:t>-  The user will be able to view the water </a:t>
            </a:r>
            <a:r>
              <a:rPr lang="en-US" dirty="0" smtClean="0"/>
              <a:t>prediction levels </a:t>
            </a:r>
            <a:r>
              <a:rPr lang="en-US" dirty="0" smtClean="0"/>
              <a:t>on each </a:t>
            </a:r>
            <a:r>
              <a:rPr lang="en-US" dirty="0" smtClean="0"/>
              <a:t>path and to choose whether </a:t>
            </a:r>
            <a:r>
              <a:rPr lang="en-US" dirty="0" smtClean="0"/>
              <a:t>to start taking </a:t>
            </a:r>
            <a:r>
              <a:rPr lang="en-US" dirty="0" smtClean="0"/>
              <a:t>the </a:t>
            </a:r>
            <a:r>
              <a:rPr lang="en-US" dirty="0" smtClean="0"/>
              <a:t>path now, or in 10, 20 or 30 minutes. </a:t>
            </a:r>
          </a:p>
          <a:p>
            <a:pPr algn="l"/>
            <a:r>
              <a:rPr lang="en-US" dirty="0" smtClean="0"/>
              <a:t>-  The user will be able to determine </a:t>
            </a:r>
            <a:r>
              <a:rPr lang="en-US" dirty="0" smtClean="0"/>
              <a:t>the way in </a:t>
            </a:r>
            <a:r>
              <a:rPr lang="en-US" dirty="0" smtClean="0"/>
              <a:t>which he </a:t>
            </a:r>
            <a:r>
              <a:rPr lang="en-US" dirty="0" smtClean="0"/>
              <a:t>travels -  </a:t>
            </a:r>
            <a:r>
              <a:rPr lang="en-US" dirty="0" smtClean="0"/>
              <a:t>by </a:t>
            </a:r>
            <a:r>
              <a:rPr lang="en-US" dirty="0" smtClean="0"/>
              <a:t>a car</a:t>
            </a:r>
            <a:r>
              <a:rPr lang="en-US" dirty="0" smtClean="0"/>
              <a:t>, by </a:t>
            </a:r>
            <a:r>
              <a:rPr lang="en-US" dirty="0" smtClean="0"/>
              <a:t>a motorcycle</a:t>
            </a:r>
            <a:r>
              <a:rPr lang="en-US" dirty="0" smtClean="0"/>
              <a:t>, </a:t>
            </a:r>
            <a:r>
              <a:rPr lang="en-US" dirty="0" smtClean="0"/>
              <a:t>by  a bike </a:t>
            </a:r>
            <a:r>
              <a:rPr lang="en-US" dirty="0" smtClean="0"/>
              <a:t>or by </a:t>
            </a:r>
            <a:r>
              <a:rPr lang="en-US" dirty="0" smtClean="0"/>
              <a:t>walking. </a:t>
            </a:r>
            <a:endParaRPr lang="en-US" dirty="0" smtClean="0"/>
          </a:p>
          <a:p>
            <a:pPr algn="l"/>
            <a:r>
              <a:rPr lang="en-US" dirty="0" smtClean="0"/>
              <a:t>-  The app will calculate an average </a:t>
            </a:r>
            <a:r>
              <a:rPr lang="en-US" dirty="0" smtClean="0"/>
              <a:t>raining amount </a:t>
            </a:r>
            <a:r>
              <a:rPr lang="en-US" dirty="0" smtClean="0"/>
              <a:t>level on each path, presenting the finds to the </a:t>
            </a:r>
            <a:r>
              <a:rPr lang="en-US" dirty="0" smtClean="0"/>
              <a:t> user</a:t>
            </a:r>
            <a:r>
              <a:rPr lang="en-US" dirty="0" smtClean="0"/>
              <a:t>. The app will also suggest which path among these paths should he take, when will </a:t>
            </a:r>
            <a:r>
              <a:rPr lang="en-US" dirty="0" smtClean="0"/>
              <a:t>he </a:t>
            </a:r>
            <a:r>
              <a:rPr lang="en-US" dirty="0" smtClean="0"/>
              <a:t>reach his destination, and when should he leave the house. </a:t>
            </a:r>
          </a:p>
          <a:p>
            <a:pPr algn="l"/>
            <a:r>
              <a:rPr lang="en-US" dirty="0" smtClean="0"/>
              <a:t>- </a:t>
            </a:r>
            <a:r>
              <a:rPr lang="en-US" dirty="0" smtClean="0"/>
              <a:t> The app will provide an interface to check the estimated amount of water that rained over </a:t>
            </a:r>
            <a:r>
              <a:rPr lang="en-US" dirty="0" smtClean="0"/>
              <a:t>a </a:t>
            </a:r>
            <a:r>
              <a:rPr lang="en-US" dirty="0" smtClean="0"/>
              <a:t>given area, up to 30 days back. </a:t>
            </a:r>
          </a:p>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smtClean="0"/>
              <a:t>Our webise:</a:t>
            </a:r>
            <a:br>
              <a:rPr smtClean="0"/>
            </a:br>
            <a:endParaRPr lang="en-US" dirty="0"/>
          </a:p>
        </p:txBody>
      </p:sp>
      <p:sp>
        <p:nvSpPr>
          <p:cNvPr id="3" name="מציין מיקום טקסט 2"/>
          <p:cNvSpPr>
            <a:spLocks noGrp="1"/>
          </p:cNvSpPr>
          <p:nvPr>
            <p:ph type="body" idx="1"/>
          </p:nvPr>
        </p:nvSpPr>
        <p:spPr>
          <a:xfrm>
            <a:off x="457200" y="2286000"/>
            <a:ext cx="7772400" cy="1509712"/>
          </a:xfrm>
        </p:spPr>
        <p:txBody>
          <a:bodyPr/>
          <a:lstStyle/>
          <a:p>
            <a:r>
              <a:rPr lang="en-US" dirty="0" smtClean="0">
                <a:solidFill>
                  <a:srgbClr val="FFFF00"/>
                </a:solidFill>
              </a:rPr>
              <a:t>http://davidl24.wix.com/rainman</a:t>
            </a:r>
            <a:endParaRPr lang="en-US" dirty="0">
              <a:solidFill>
                <a:srgbClr val="FFFF00"/>
              </a:solidFill>
            </a:endParaRPr>
          </a:p>
        </p:txBody>
      </p:sp>
      <p:pic>
        <p:nvPicPr>
          <p:cNvPr id="4" name="תמונה 3" descr="Screen Shot 2015-01-18 at 1.17.56 AM.png"/>
          <p:cNvPicPr>
            <a:picLocks noChangeAspect="1"/>
          </p:cNvPicPr>
          <p:nvPr/>
        </p:nvPicPr>
        <p:blipFill>
          <a:blip r:embed="rId2"/>
          <a:stretch>
            <a:fillRect/>
          </a:stretch>
        </p:blipFill>
        <p:spPr>
          <a:xfrm>
            <a:off x="2362200" y="2905191"/>
            <a:ext cx="6477000" cy="35718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smtClean="0"/>
              <a:t>Let's watch  a demo video of the app..</a:t>
            </a:r>
            <a:endParaRPr lang="en-US" dirty="0"/>
          </a:p>
        </p:txBody>
      </p:sp>
      <p:pic>
        <p:nvPicPr>
          <p:cNvPr id="2050" name="Picture 2" descr="C:\Users\shacharpooyae\Documents\rainapp_screens\GroupView.png"/>
          <p:cNvPicPr>
            <a:picLocks noChangeAspect="1" noChangeArrowheads="1"/>
          </p:cNvPicPr>
          <p:nvPr/>
        </p:nvPicPr>
        <p:blipFill>
          <a:blip r:embed="rId2"/>
          <a:srcRect/>
          <a:stretch>
            <a:fillRect/>
          </a:stretch>
        </p:blipFill>
        <p:spPr bwMode="auto">
          <a:xfrm>
            <a:off x="4800600" y="2997200"/>
            <a:ext cx="1676400" cy="2794000"/>
          </a:xfrm>
          <a:prstGeom prst="rect">
            <a:avLst/>
          </a:prstGeom>
          <a:noFill/>
        </p:spPr>
      </p:pic>
      <p:pic>
        <p:nvPicPr>
          <p:cNvPr id="2051" name="Picture 3" descr="C:\Users\shacharpooyae\Documents\rainapp_screens\pathForGroup.png"/>
          <p:cNvPicPr>
            <a:picLocks noChangeAspect="1" noChangeArrowheads="1"/>
          </p:cNvPicPr>
          <p:nvPr/>
        </p:nvPicPr>
        <p:blipFill>
          <a:blip r:embed="rId3"/>
          <a:srcRect/>
          <a:stretch>
            <a:fillRect/>
          </a:stretch>
        </p:blipFill>
        <p:spPr bwMode="auto">
          <a:xfrm>
            <a:off x="1600200" y="2971800"/>
            <a:ext cx="1691640" cy="2819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381000"/>
            <a:ext cx="7543800" cy="3139321"/>
          </a:xfrm>
          <a:prstGeom prst="rect">
            <a:avLst/>
          </a:prstGeom>
          <a:noFill/>
        </p:spPr>
        <p:txBody>
          <a:bodyPr wrap="square" rtlCol="0">
            <a:spAutoFit/>
          </a:bodyPr>
          <a:lstStyle/>
          <a:p>
            <a:r>
              <a:rPr lang="en-US" dirty="0" smtClean="0"/>
              <a:t>Technologies:</a:t>
            </a:r>
          </a:p>
          <a:p>
            <a:r>
              <a:rPr lang="en-US" dirty="0" smtClean="0"/>
              <a:t>For the server side:</a:t>
            </a:r>
          </a:p>
          <a:p>
            <a:r>
              <a:rPr lang="en-US" dirty="0" smtClean="0"/>
              <a:t>We use a </a:t>
            </a:r>
            <a:r>
              <a:rPr lang="en-US" u="sng" dirty="0" smtClean="0"/>
              <a:t>mobile service </a:t>
            </a:r>
            <a:r>
              <a:rPr lang="en-US" dirty="0" smtClean="0"/>
              <a:t>to accommodate to following needs:</a:t>
            </a:r>
          </a:p>
          <a:p>
            <a:pPr marL="342900" indent="-342900">
              <a:buAutoNum type="arabicPeriod"/>
            </a:pPr>
            <a:r>
              <a:rPr lang="en-US" dirty="0" smtClean="0"/>
              <a:t>Maintain the </a:t>
            </a:r>
            <a:r>
              <a:rPr lang="en-US" u="sng" dirty="0" smtClean="0"/>
              <a:t>tables </a:t>
            </a:r>
            <a:r>
              <a:rPr lang="en-US" dirty="0" smtClean="0"/>
              <a:t>for the application which include the paths, the user info, etc.</a:t>
            </a:r>
          </a:p>
          <a:p>
            <a:pPr marL="342900" indent="-342900">
              <a:buAutoNum type="arabicPeriod"/>
            </a:pPr>
            <a:r>
              <a:rPr lang="en-US" dirty="0" smtClean="0"/>
              <a:t>API’s for the client. For example, an API for calculating the total amount of rain that poured over specific area over a period of time</a:t>
            </a:r>
            <a:endParaRPr lang="he-IL" dirty="0" smtClean="0"/>
          </a:p>
          <a:p>
            <a:pPr marL="342900" indent="-342900">
              <a:buAutoNum type="arabicPeriod"/>
            </a:pPr>
            <a:r>
              <a:rPr lang="he-IL" dirty="0"/>
              <a:t> </a:t>
            </a:r>
            <a:r>
              <a:rPr lang="en-US" dirty="0" smtClean="0"/>
              <a:t>Download pictures form the IMS and insert them to the </a:t>
            </a:r>
            <a:r>
              <a:rPr lang="en-US" u="sng" dirty="0" smtClean="0"/>
              <a:t>Blob storage, </a:t>
            </a:r>
            <a:endParaRPr lang="en-US" u="sng" dirty="0"/>
          </a:p>
          <a:p>
            <a:pPr marL="342900" indent="-342900"/>
            <a:r>
              <a:rPr lang="en-US" dirty="0" smtClean="0"/>
              <a:t>	using </a:t>
            </a:r>
            <a:r>
              <a:rPr lang="en-US" u="sng" dirty="0" smtClean="0"/>
              <a:t>Scheduled Jobs</a:t>
            </a:r>
          </a:p>
          <a:p>
            <a:pPr marL="342900" indent="-342900"/>
            <a:r>
              <a:rPr lang="en-US" dirty="0" smtClean="0"/>
              <a:t>4. </a:t>
            </a:r>
            <a:r>
              <a:rPr lang="en-US" dirty="0" smtClean="0"/>
              <a:t>Provide a convenient way of authorizing clients (</a:t>
            </a:r>
            <a:r>
              <a:rPr lang="en-US" dirty="0" err="1"/>
              <a:t>F</a:t>
            </a:r>
            <a:r>
              <a:rPr lang="en-US" dirty="0" err="1" smtClean="0"/>
              <a:t>acebook</a:t>
            </a:r>
            <a:r>
              <a:rPr lang="en-US" dirty="0" smtClean="0"/>
              <a:t>/Google)</a:t>
            </a:r>
          </a:p>
          <a:p>
            <a:pPr marL="342900" indent="-342900"/>
            <a:endParaRPr lang="en-US" dirty="0"/>
          </a:p>
        </p:txBody>
      </p:sp>
      <p:pic>
        <p:nvPicPr>
          <p:cNvPr id="6" name="תמונה 5" descr="Screen Shot 2015-01-18 at 1.32.48 AM.png"/>
          <p:cNvPicPr>
            <a:picLocks noChangeAspect="1"/>
          </p:cNvPicPr>
          <p:nvPr/>
        </p:nvPicPr>
        <p:blipFill>
          <a:blip r:embed="rId2"/>
          <a:stretch>
            <a:fillRect/>
          </a:stretch>
        </p:blipFill>
        <p:spPr>
          <a:xfrm>
            <a:off x="1981200" y="3429000"/>
            <a:ext cx="4941090" cy="3060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533400"/>
            <a:ext cx="7772400" cy="1362456"/>
          </a:xfrm>
        </p:spPr>
        <p:txBody>
          <a:bodyPr/>
          <a:lstStyle/>
          <a:p>
            <a:r>
              <a:rPr smtClean="0">
                <a:solidFill>
                  <a:srgbClr val="FFFF00"/>
                </a:solidFill>
              </a:rPr>
              <a:t>Blob Sorage:</a:t>
            </a:r>
            <a:br>
              <a:rPr smtClean="0">
                <a:solidFill>
                  <a:srgbClr val="FFFF00"/>
                </a:solidFill>
              </a:rPr>
            </a:br>
            <a:endParaRPr lang="en-US" dirty="0">
              <a:solidFill>
                <a:srgbClr val="FFFF00"/>
              </a:solidFill>
            </a:endParaRPr>
          </a:p>
        </p:txBody>
      </p:sp>
      <p:sp>
        <p:nvSpPr>
          <p:cNvPr id="4" name="TextBox 3"/>
          <p:cNvSpPr txBox="1"/>
          <p:nvPr/>
        </p:nvSpPr>
        <p:spPr>
          <a:xfrm>
            <a:off x="533400" y="1295400"/>
            <a:ext cx="7543800" cy="1200329"/>
          </a:xfrm>
          <a:prstGeom prst="rect">
            <a:avLst/>
          </a:prstGeom>
          <a:noFill/>
        </p:spPr>
        <p:txBody>
          <a:bodyPr wrap="square" rtlCol="0">
            <a:spAutoFit/>
          </a:bodyPr>
          <a:lstStyle/>
          <a:p>
            <a:r>
              <a:rPr lang="en-US" dirty="0" smtClean="0"/>
              <a:t>This is our main storage for storing the images. We use it from the Linux VM and from the mobile service. It can handle images much better than the table storage or the SQL DB.</a:t>
            </a:r>
          </a:p>
          <a:p>
            <a:endParaRPr lang="en-US" dirty="0"/>
          </a:p>
        </p:txBody>
      </p:sp>
      <p:pic>
        <p:nvPicPr>
          <p:cNvPr id="5" name="תמונה 4" descr="Screen Shot 2015-01-18 at 1.35.07 AM.png"/>
          <p:cNvPicPr>
            <a:picLocks noChangeAspect="1"/>
          </p:cNvPicPr>
          <p:nvPr/>
        </p:nvPicPr>
        <p:blipFill>
          <a:blip r:embed="rId2"/>
          <a:stretch>
            <a:fillRect/>
          </a:stretch>
        </p:blipFill>
        <p:spPr>
          <a:xfrm>
            <a:off x="1524000" y="2743200"/>
            <a:ext cx="5707086" cy="3831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838200"/>
            <a:ext cx="7391400" cy="3139321"/>
          </a:xfrm>
          <a:prstGeom prst="rect">
            <a:avLst/>
          </a:prstGeom>
          <a:noFill/>
        </p:spPr>
        <p:txBody>
          <a:bodyPr wrap="square" rtlCol="0">
            <a:spAutoFit/>
          </a:bodyPr>
          <a:lstStyle/>
          <a:p>
            <a:endParaRPr lang="en-US" dirty="0" smtClean="0"/>
          </a:p>
          <a:p>
            <a:r>
              <a:rPr lang="en-US" dirty="0" smtClean="0"/>
              <a:t>Services:</a:t>
            </a:r>
            <a:endParaRPr lang="en-US" dirty="0"/>
          </a:p>
          <a:p>
            <a:endParaRPr lang="en-US" dirty="0" smtClean="0"/>
          </a:p>
          <a:p>
            <a:pPr>
              <a:buFontTx/>
              <a:buChar char="-"/>
            </a:pPr>
            <a:r>
              <a:rPr lang="en-US" dirty="0" smtClean="0"/>
              <a:t>connection </a:t>
            </a:r>
            <a:r>
              <a:rPr lang="en-US" dirty="0"/>
              <a:t>between VM and blob service with </a:t>
            </a:r>
            <a:r>
              <a:rPr lang="en-US" dirty="0" smtClean="0"/>
              <a:t>a known library</a:t>
            </a:r>
          </a:p>
          <a:p>
            <a:r>
              <a:rPr lang="en-US" dirty="0" smtClean="0"/>
              <a:t>-</a:t>
            </a:r>
            <a:r>
              <a:rPr lang="en-US" dirty="0"/>
              <a:t>image processing :</a:t>
            </a:r>
            <a:endParaRPr lang="en-US" dirty="0" smtClean="0"/>
          </a:p>
          <a:p>
            <a:pPr>
              <a:buFontTx/>
              <a:buChar char="-"/>
            </a:pPr>
            <a:r>
              <a:rPr lang="en-US" dirty="0" smtClean="0"/>
              <a:t>radar off</a:t>
            </a:r>
          </a:p>
          <a:p>
            <a:pPr lvl="1">
              <a:buFontTx/>
              <a:buChar char="-"/>
            </a:pPr>
            <a:r>
              <a:rPr lang="en-US" dirty="0" smtClean="0"/>
              <a:t>-</a:t>
            </a:r>
            <a:r>
              <a:rPr lang="en-US" dirty="0"/>
              <a:t>image processing : black dots (neighbors median </a:t>
            </a:r>
            <a:r>
              <a:rPr lang="en-US" dirty="0" err="1"/>
              <a:t>hsv</a:t>
            </a:r>
            <a:r>
              <a:rPr lang="en-US" dirty="0"/>
              <a:t>) , difference to </a:t>
            </a:r>
            <a:endParaRPr lang="en-US" dirty="0" smtClean="0"/>
          </a:p>
          <a:p>
            <a:pPr>
              <a:buFontTx/>
              <a:buChar char="-"/>
            </a:pPr>
            <a:r>
              <a:rPr lang="en-US" dirty="0" smtClean="0"/>
              <a:t>-</a:t>
            </a:r>
            <a:r>
              <a:rPr lang="en-US" dirty="0"/>
              <a:t>location to </a:t>
            </a:r>
            <a:r>
              <a:rPr lang="en-US" dirty="0" smtClean="0"/>
              <a:t>pixel:</a:t>
            </a:r>
          </a:p>
          <a:p>
            <a:pPr lvl="1" algn="l"/>
            <a:r>
              <a:rPr lang="en-US" dirty="0" smtClean="0"/>
              <a:t>-</a:t>
            </a:r>
            <a:r>
              <a:rPr lang="en-US" dirty="0"/>
              <a:t>pixel matching between two </a:t>
            </a:r>
            <a:r>
              <a:rPr lang="en-US" dirty="0" smtClean="0"/>
              <a:t>picture</a:t>
            </a:r>
          </a:p>
          <a:p>
            <a:pPr lvl="1" algn="l"/>
            <a:endParaRPr lang="en-US" dirty="0" smtClean="0"/>
          </a:p>
        </p:txBody>
      </p:sp>
      <p:sp>
        <p:nvSpPr>
          <p:cNvPr id="6" name="TextBox 5"/>
          <p:cNvSpPr txBox="1"/>
          <p:nvPr/>
        </p:nvSpPr>
        <p:spPr>
          <a:xfrm>
            <a:off x="838200" y="3581400"/>
            <a:ext cx="7162800" cy="1754326"/>
          </a:xfrm>
          <a:prstGeom prst="rect">
            <a:avLst/>
          </a:prstGeom>
          <a:noFill/>
        </p:spPr>
        <p:txBody>
          <a:bodyPr wrap="square" rtlCol="0">
            <a:spAutoFit/>
          </a:bodyPr>
          <a:lstStyle/>
          <a:p>
            <a:pPr marL="0" lvl="1"/>
            <a:r>
              <a:rPr lang="en-US" dirty="0" smtClean="0"/>
              <a:t>-pixel to color :</a:t>
            </a:r>
          </a:p>
          <a:p>
            <a:pPr marL="0" lvl="1"/>
            <a:r>
              <a:rPr lang="en-US" dirty="0" smtClean="0"/>
              <a:t>	-hue (360 degrees. Hue in the HSB/HSL encodings of RGB picture)</a:t>
            </a:r>
          </a:p>
          <a:p>
            <a:pPr marL="0" lvl="1"/>
            <a:r>
              <a:rPr lang="en-US" dirty="0" smtClean="0"/>
              <a:t>	-two Continuous hue parts in the original bar. </a:t>
            </a:r>
          </a:p>
          <a:p>
            <a:pPr marL="0" lvl="1"/>
            <a:r>
              <a:rPr lang="en-US" dirty="0" smtClean="0"/>
              <a:t>	-linear between delimiters assumption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457200"/>
            <a:ext cx="7772400" cy="1362456"/>
          </a:xfrm>
        </p:spPr>
        <p:txBody>
          <a:bodyPr/>
          <a:lstStyle/>
          <a:p>
            <a:r>
              <a:rPr smtClean="0">
                <a:solidFill>
                  <a:srgbClr val="FFFF00"/>
                </a:solidFill>
              </a:rPr>
              <a:t>UI</a:t>
            </a:r>
            <a:endParaRPr lang="en-US" dirty="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381000"/>
            <a:ext cx="7772400" cy="1362456"/>
          </a:xfrm>
        </p:spPr>
        <p:txBody>
          <a:bodyPr/>
          <a:lstStyle/>
          <a:p>
            <a:r>
              <a:rPr smtClean="0"/>
              <a:t>Chall</a:t>
            </a:r>
            <a:r>
              <a:rPr lang="en-US" dirty="0" smtClean="0"/>
              <a:t>e</a:t>
            </a:r>
            <a:r>
              <a:rPr smtClean="0"/>
              <a:t>nges:</a:t>
            </a:r>
            <a:endParaRPr lang="en-US" dirty="0"/>
          </a:p>
        </p:txBody>
      </p:sp>
      <p:sp>
        <p:nvSpPr>
          <p:cNvPr id="4" name="TextBox 3"/>
          <p:cNvSpPr txBox="1"/>
          <p:nvPr/>
        </p:nvSpPr>
        <p:spPr>
          <a:xfrm>
            <a:off x="304800" y="1828800"/>
            <a:ext cx="8229600" cy="2862322"/>
          </a:xfrm>
          <a:prstGeom prst="rect">
            <a:avLst/>
          </a:prstGeom>
          <a:noFill/>
        </p:spPr>
        <p:txBody>
          <a:bodyPr wrap="square" rtlCol="0">
            <a:spAutoFit/>
          </a:bodyPr>
          <a:lstStyle/>
          <a:p>
            <a:pPr marL="342900" indent="-342900">
              <a:buAutoNum type="arabicPeriod"/>
            </a:pPr>
            <a:r>
              <a:rPr lang="en-US" dirty="0" smtClean="0"/>
              <a:t>Some of us needed to upgrade windows (or virtual machines).</a:t>
            </a:r>
          </a:p>
          <a:p>
            <a:pPr marL="342900" indent="-342900">
              <a:buAutoNum type="arabicPeriod"/>
            </a:pPr>
            <a:r>
              <a:rPr lang="en-US" dirty="0" smtClean="0"/>
              <a:t>Getting familiar with the azure infrastructure: numerous videos and articles.</a:t>
            </a:r>
          </a:p>
          <a:p>
            <a:pPr marL="342900" indent="-342900">
              <a:buAutoNum type="arabicPeriod"/>
            </a:pPr>
            <a:r>
              <a:rPr lang="en-US" dirty="0" smtClean="0"/>
              <a:t>Deciding the type of  tables to use ( Blob, Table storage and SQL DB).</a:t>
            </a:r>
          </a:p>
          <a:p>
            <a:pPr marL="342900" indent="-342900">
              <a:buAutoNum type="arabicPeriod"/>
            </a:pPr>
            <a:r>
              <a:rPr lang="en-US" dirty="0" smtClean="0"/>
              <a:t>Accessing the DB with bugs in stream and Little Endean or Big Endean differences.</a:t>
            </a:r>
          </a:p>
          <a:p>
            <a:pPr marL="342900" indent="-342900">
              <a:buAutoNum type="arabicPeriod"/>
            </a:pPr>
            <a:r>
              <a:rPr lang="en-US" dirty="0" smtClean="0"/>
              <a:t>Coordination between the 3 team mates.</a:t>
            </a:r>
          </a:p>
          <a:p>
            <a:pPr marL="342900" indent="-342900">
              <a:buAutoNum type="arabicPeriod"/>
            </a:pPr>
            <a:r>
              <a:rPr lang="en-US" dirty="0" smtClean="0"/>
              <a:t>Source Control (GIT).</a:t>
            </a:r>
          </a:p>
          <a:p>
            <a:pPr marL="342900" indent="-342900">
              <a:buAutoNum type="arabicPeriod" startAt="7"/>
            </a:pPr>
            <a:r>
              <a:rPr lang="en-US" dirty="0" smtClean="0"/>
              <a:t>No help regarding the use of AZUR: we contacted Microsoft help desk.</a:t>
            </a:r>
          </a:p>
          <a:p>
            <a:pPr marL="342900" indent="-342900"/>
            <a:endParaRPr lang="en-US" dirty="0" smtClean="0"/>
          </a:p>
          <a:p>
            <a:pPr marL="342900" indent="-342900">
              <a:buAutoNum type="arabicPeriod"/>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2326</TotalTime>
  <Words>400</Words>
  <Application>Microsoft Office PowerPoint</Application>
  <PresentationFormat>‫הצגה על המסך (4:3)</PresentationFormat>
  <Paragraphs>53</Paragraphs>
  <Slides>10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10</vt:i4>
      </vt:variant>
    </vt:vector>
  </HeadingPairs>
  <TitlesOfParts>
    <vt:vector size="11" baseType="lpstr">
      <vt:lpstr>זרימה</vt:lpstr>
      <vt:lpstr>Rain Man</vt:lpstr>
      <vt:lpstr>שקופית 2</vt:lpstr>
      <vt:lpstr>Our webise: </vt:lpstr>
      <vt:lpstr>Let's watch  a demo video of the app..</vt:lpstr>
      <vt:lpstr>שקופית 5</vt:lpstr>
      <vt:lpstr>Blob Sorage: </vt:lpstr>
      <vt:lpstr>שקופית 7</vt:lpstr>
      <vt:lpstr>UI</vt:lpstr>
      <vt:lpstr>Challenges:</vt:lpstr>
      <vt:lpstr>STOPPERS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Man</dc:title>
  <dc:creator>Shachar Pooyae</dc:creator>
  <cp:lastModifiedBy>Shachar Pooyae</cp:lastModifiedBy>
  <cp:revision>25</cp:revision>
  <dcterms:created xsi:type="dcterms:W3CDTF">2015-01-17T22:59:10Z</dcterms:created>
  <dcterms:modified xsi:type="dcterms:W3CDTF">2015-01-19T13:45:48Z</dcterms:modified>
</cp:coreProperties>
</file>