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8" r:id="rId3"/>
    <p:sldId id="307" r:id="rId4"/>
    <p:sldId id="305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0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3D3"/>
    <a:srgbClr val="D5B980"/>
    <a:srgbClr val="00404F"/>
    <a:srgbClr val="191E34"/>
    <a:srgbClr val="0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34" autoAdjust="0"/>
    <p:restoredTop sz="95909" autoAdjust="0"/>
  </p:normalViewPr>
  <p:slideViewPr>
    <p:cSldViewPr snapToGrid="0" snapToObjects="1">
      <p:cViewPr varScale="1">
        <p:scale>
          <a:sx n="88" d="100"/>
          <a:sy n="88" d="100"/>
        </p:scale>
        <p:origin x="749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Angriffsformen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7B-495D-B274-02F507C5430C}"/>
              </c:ext>
            </c:extLst>
          </c:dPt>
          <c:cat>
            <c:strRef>
              <c:f>Tabelle1!$A$2:$A$7</c:f>
              <c:strCache>
                <c:ptCount val="6"/>
                <c:pt idx="0">
                  <c:v>Phishing</c:v>
                </c:pt>
                <c:pt idx="1">
                  <c:v>APT</c:v>
                </c:pt>
                <c:pt idx="2">
                  <c:v>Brute force</c:v>
                </c:pt>
                <c:pt idx="3">
                  <c:v>Social Engineering</c:v>
                </c:pt>
                <c:pt idx="4">
                  <c:v>DOS</c:v>
                </c:pt>
                <c:pt idx="5">
                  <c:v>SQL-Injection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76.7</c:v>
                </c:pt>
                <c:pt idx="1">
                  <c:v>52</c:v>
                </c:pt>
                <c:pt idx="2">
                  <c:v>32.700000000000003</c:v>
                </c:pt>
                <c:pt idx="3">
                  <c:v>30.7</c:v>
                </c:pt>
                <c:pt idx="4">
                  <c:v>30</c:v>
                </c:pt>
                <c:pt idx="5">
                  <c:v>24.7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B-495D-B274-02F507C54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9126304"/>
        <c:axId val="1742710304"/>
      </c:barChart>
      <c:catAx>
        <c:axId val="169912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2710304"/>
        <c:crosses val="autoZero"/>
        <c:auto val="1"/>
        <c:lblAlgn val="ctr"/>
        <c:lblOffset val="100"/>
        <c:noMultiLvlLbl val="0"/>
      </c:catAx>
      <c:valAx>
        <c:axId val="174271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99126304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ACA10F0-A7B0-C04E-B5FE-F617EA89F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7E2C02-119A-2344-A992-D3F2501EFB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B602F-E1E2-8944-BC38-14370C174EF6}" type="datetimeFigureOut">
              <a:rPr lang="de-DE" smtClean="0">
                <a:latin typeface="Arial" panose="020B0604020202020204" pitchFamily="34" charset="0"/>
              </a:rPr>
              <a:t>06.06.2021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233BD7-61EC-8344-B97A-CF0A1E13A0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7CABE4-E9A5-4D46-AE87-7B6C2F514C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B340-4873-034D-A1D4-102FBD9A193E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23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209ED14-808C-B84B-87BA-0E9AA20697A4}" type="datetimeFigureOut">
              <a:rPr lang="de-DE" smtClean="0"/>
              <a:pPr/>
              <a:t>06.06.2021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F62FF7F-F98E-F349-9876-C5C0872637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1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6E394-37B2-4BE7-AE91-A7575DAB0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11320"/>
            <a:ext cx="9144000" cy="779906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E6D8C2-7C4A-4317-A2C2-4D71DC706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2"/>
            <a:ext cx="9144000" cy="365126"/>
          </a:xfrm>
        </p:spPr>
        <p:txBody>
          <a:bodyPr/>
          <a:lstStyle>
            <a:lvl1pPr marL="0" indent="0" algn="ctr">
              <a:buNone/>
              <a:defRPr sz="2400" cap="sm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7" name="Freeform 6" title="Crop Mark">
            <a:extLst>
              <a:ext uri="{FF2B5EF4-FFF2-40B4-BE49-F238E27FC236}">
                <a16:creationId xmlns:a16="http://schemas.microsoft.com/office/drawing/2014/main" id="{BD37DE28-8CF2-4066-A810-1551F8231C3F}"/>
              </a:ext>
            </a:extLst>
          </p:cNvPr>
          <p:cNvSpPr/>
          <p:nvPr/>
        </p:nvSpPr>
        <p:spPr bwMode="auto">
          <a:xfrm rot="10800000">
            <a:off x="1226317" y="2443614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8" name="Freeform 6" title="Crop Mark">
            <a:extLst>
              <a:ext uri="{FF2B5EF4-FFF2-40B4-BE49-F238E27FC236}">
                <a16:creationId xmlns:a16="http://schemas.microsoft.com/office/drawing/2014/main" id="{1A876A9C-ABDB-474C-92BD-836F336EB3DC}"/>
              </a:ext>
            </a:extLst>
          </p:cNvPr>
          <p:cNvSpPr/>
          <p:nvPr/>
        </p:nvSpPr>
        <p:spPr bwMode="auto">
          <a:xfrm>
            <a:off x="8998716" y="273005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>
              <a:latin typeface="Arial" panose="020B0604020202020204" pitchFamily="34" charset="0"/>
            </a:endParaRPr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5AB4621-6F7A-4022-9C95-F3F3AF599C4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30DBAE-5029-4FF7-8D34-F4B4FE2157CD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4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B4CC252-1E42-45EA-9987-A88FA2FB2974}"/>
              </a:ext>
            </a:extLst>
          </p:cNvPr>
          <p:cNvSpPr/>
          <p:nvPr/>
        </p:nvSpPr>
        <p:spPr>
          <a:xfrm>
            <a:off x="0" y="6455870"/>
            <a:ext cx="12192000" cy="4379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9652B-3420-40C5-B20D-75D9D7F5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694"/>
            <a:ext cx="10515600" cy="1318310"/>
          </a:xfrm>
        </p:spPr>
        <p:txBody>
          <a:bodyPr>
            <a:sp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5ED2C4-3DE1-46E2-B406-3CDE09057796}"/>
              </a:ext>
            </a:extLst>
          </p:cNvPr>
          <p:cNvSpPr/>
          <p:nvPr/>
        </p:nvSpPr>
        <p:spPr>
          <a:xfrm>
            <a:off x="11267173" y="6455870"/>
            <a:ext cx="838200" cy="402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bIns="108000" rtlCol="0" anchor="ctr">
            <a:spAutoFit/>
          </a:bodyPr>
          <a:lstStyle/>
          <a:p>
            <a:pPr lvl="0" algn="r"/>
            <a:r>
              <a:rPr lang="de-AT" sz="1200" dirty="0">
                <a:latin typeface="Arial" panose="020B0604020202020204" pitchFamily="34" charset="0"/>
              </a:rPr>
              <a:t>&lt; </a:t>
            </a:r>
            <a:fld id="{B4E5A919-9C23-4E91-B8F0-F882270E1387}" type="slidenum">
              <a:rPr lang="de-AT" sz="1200" smtClean="0">
                <a:latin typeface="Arial" panose="020B0604020202020204" pitchFamily="34" charset="0"/>
              </a:rPr>
              <a:pPr lvl="0" algn="r"/>
              <a:t>‹Nr.›</a:t>
            </a:fld>
            <a:r>
              <a:rPr lang="de-AT" sz="1200" dirty="0">
                <a:latin typeface="Arial" panose="020B0604020202020204" pitchFamily="34" charset="0"/>
              </a:rPr>
              <a:t> /&gt;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44BA27-4D18-497C-AAC8-BBD9C06CCDE8}"/>
              </a:ext>
            </a:extLst>
          </p:cNvPr>
          <p:cNvSpPr/>
          <p:nvPr/>
        </p:nvSpPr>
        <p:spPr>
          <a:xfrm>
            <a:off x="0" y="6439836"/>
            <a:ext cx="1387644" cy="402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bIns="108000" rtlCol="0" anchor="ctr">
            <a:spAutoFit/>
          </a:bodyPr>
          <a:lstStyle/>
          <a:p>
            <a:pPr lvl="0" algn="ctr"/>
            <a:r>
              <a:rPr lang="de-AT" sz="1100" b="1" i="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CODERS.BAY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9E35CA5-C82A-4918-A35C-E8FD7DE1B7C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199E34-C4B1-41C2-AA70-4EFE7FE9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14718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790CB2-8DC6-406E-9B6B-8FDCD9C43D34}"/>
              </a:ext>
            </a:extLst>
          </p:cNvPr>
          <p:cNvSpPr/>
          <p:nvPr userDrawn="1"/>
        </p:nvSpPr>
        <p:spPr>
          <a:xfrm>
            <a:off x="0" y="6455870"/>
            <a:ext cx="12192000" cy="4379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BD17F06-7678-46CB-BE55-EBFBDABFF37E}"/>
              </a:ext>
            </a:extLst>
          </p:cNvPr>
          <p:cNvSpPr/>
          <p:nvPr userDrawn="1"/>
        </p:nvSpPr>
        <p:spPr>
          <a:xfrm>
            <a:off x="11267173" y="6455870"/>
            <a:ext cx="838200" cy="402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bIns="108000" rtlCol="0" anchor="ctr">
            <a:spAutoFit/>
          </a:bodyPr>
          <a:lstStyle/>
          <a:p>
            <a:pPr lvl="0" algn="r"/>
            <a:r>
              <a:rPr lang="de-AT" sz="1200" dirty="0">
                <a:latin typeface="Arial" panose="020B0604020202020204" pitchFamily="34" charset="0"/>
              </a:rPr>
              <a:t>&lt; </a:t>
            </a:r>
            <a:fld id="{B4E5A919-9C23-4E91-B8F0-F882270E1387}" type="slidenum">
              <a:rPr lang="de-AT" sz="1200" smtClean="0">
                <a:latin typeface="Arial" panose="020B0604020202020204" pitchFamily="34" charset="0"/>
              </a:rPr>
              <a:pPr lvl="0" algn="r"/>
              <a:t>‹Nr.›</a:t>
            </a:fld>
            <a:r>
              <a:rPr lang="de-AT" sz="1200" dirty="0">
                <a:latin typeface="Arial" panose="020B0604020202020204" pitchFamily="34" charset="0"/>
              </a:rPr>
              <a:t> /&gt;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CAB7F1-A603-4F05-AB68-E0877A2C6002}"/>
              </a:ext>
            </a:extLst>
          </p:cNvPr>
          <p:cNvSpPr/>
          <p:nvPr userDrawn="1"/>
        </p:nvSpPr>
        <p:spPr>
          <a:xfrm>
            <a:off x="0" y="6439836"/>
            <a:ext cx="1387644" cy="402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bIns="108000" rtlCol="0" anchor="ctr">
            <a:spAutoFit/>
          </a:bodyPr>
          <a:lstStyle/>
          <a:p>
            <a:pPr lvl="0" algn="ctr"/>
            <a:r>
              <a:rPr lang="de-AT" sz="1100" b="1" i="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CODERS.BAY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8781D10-6DC6-428C-92AA-264E12C9F840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11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8D34B98-EC4D-4DED-A05B-803B37134028}"/>
              </a:ext>
            </a:extLst>
          </p:cNvPr>
          <p:cNvSpPr/>
          <p:nvPr userDrawn="1"/>
        </p:nvSpPr>
        <p:spPr>
          <a:xfrm>
            <a:off x="0" y="6455870"/>
            <a:ext cx="12192000" cy="4379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CFDE6BA-5E69-439F-AE3D-ACC20982D509}"/>
              </a:ext>
            </a:extLst>
          </p:cNvPr>
          <p:cNvSpPr/>
          <p:nvPr userDrawn="1"/>
        </p:nvSpPr>
        <p:spPr>
          <a:xfrm>
            <a:off x="11267173" y="6455870"/>
            <a:ext cx="838200" cy="402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bIns="108000" rtlCol="0" anchor="ctr">
            <a:spAutoFit/>
          </a:bodyPr>
          <a:lstStyle/>
          <a:p>
            <a:pPr lvl="0" algn="r"/>
            <a:r>
              <a:rPr lang="de-AT" sz="1200" dirty="0">
                <a:latin typeface="Arial" panose="020B0604020202020204" pitchFamily="34" charset="0"/>
              </a:rPr>
              <a:t>&lt; </a:t>
            </a:r>
            <a:fld id="{B4E5A919-9C23-4E91-B8F0-F882270E1387}" type="slidenum">
              <a:rPr lang="de-AT" sz="1200" smtClean="0">
                <a:latin typeface="Arial" panose="020B0604020202020204" pitchFamily="34" charset="0"/>
              </a:rPr>
              <a:pPr lvl="0" algn="r"/>
              <a:t>‹Nr.›</a:t>
            </a:fld>
            <a:r>
              <a:rPr lang="de-AT" sz="1200" dirty="0">
                <a:latin typeface="Arial" panose="020B0604020202020204" pitchFamily="34" charset="0"/>
              </a:rPr>
              <a:t> /&gt;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6E90360-7691-4D75-A8B5-5FDA5C477FEC}"/>
              </a:ext>
            </a:extLst>
          </p:cNvPr>
          <p:cNvSpPr/>
          <p:nvPr userDrawn="1"/>
        </p:nvSpPr>
        <p:spPr>
          <a:xfrm>
            <a:off x="0" y="6439836"/>
            <a:ext cx="1387644" cy="402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bIns="108000" rtlCol="0" anchor="ctr">
            <a:spAutoFit/>
          </a:bodyPr>
          <a:lstStyle/>
          <a:p>
            <a:pPr lvl="0" algn="ctr"/>
            <a:r>
              <a:rPr lang="de-AT" sz="1100" b="1" i="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CODERS.BAY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83CBF56-245C-4B11-AF9E-7F793EB7829E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27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43B0B2-1411-424F-810E-600415EB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709FE-18B7-4DF5-8B76-74D9C5197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680078-A056-4959-91EC-4C57D99BD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E9775C5-D4FB-413D-88F2-8B7C7802EBA4}" type="datetimeFigureOut">
              <a:rPr lang="de-AT" smtClean="0"/>
              <a:pPr/>
              <a:t>06.06.2021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A9738-9301-42DF-8490-FC85B2683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AT" dirty="0" err="1"/>
              <a:t>creative-web.work</a:t>
            </a:r>
            <a:r>
              <a:rPr lang="de-AT" dirty="0"/>
              <a:t> | Rebecca </a:t>
            </a:r>
            <a:r>
              <a:rPr lang="de-AT" dirty="0" err="1"/>
              <a:t>Rottensteiner</a:t>
            </a:r>
            <a:r>
              <a:rPr lang="de-AT" dirty="0"/>
              <a:t>, BA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C8B67E-0E6C-4C8B-875C-54304D576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D76FEEF-5C3A-F74F-B6BF-DB9D45D385E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957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9" r:id="rId4"/>
    <p:sldLayoutId id="2147483840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hyperlink" Target="https://bobby-tables.com/" TargetMode="External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statista.com/statistik/daten/studie/863412/umfrage/gruende-fuer-eine-priorisierung-von-datenschutz-im-us-gesundheitswese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F529F-CF1B-BF4D-9F9E-72EF83A7D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1367"/>
            <a:ext cx="9263270" cy="1088024"/>
          </a:xfrm>
        </p:spPr>
        <p:txBody>
          <a:bodyPr>
            <a:normAutofit/>
          </a:bodyPr>
          <a:lstStyle/>
          <a:p>
            <a:r>
              <a:rPr lang="de-DE" sz="6600" dirty="0"/>
              <a:t>Secure Coding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525478" y="4180114"/>
            <a:ext cx="726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Am Beispiel der Medikamentenausgabe eines Spitals</a:t>
            </a:r>
            <a:endParaRPr lang="de-A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0" y="2368694"/>
            <a:ext cx="10515600" cy="2400657"/>
          </a:xfrm>
        </p:spPr>
        <p:txBody>
          <a:bodyPr/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e-DE" sz="2000" dirty="0" smtClean="0"/>
              <a:t>Errichtung der Datenbank mit PHP MyAdmin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e-DE" sz="2000" dirty="0" smtClean="0"/>
              <a:t>Verbindung mit Java Intellij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e-DE" sz="2000" dirty="0" smtClean="0"/>
              <a:t>Verfassung eines unsicheren SQL-Statements (ohne „prepare“)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e-DE" sz="2000" dirty="0" smtClean="0"/>
              <a:t>Verfassung eines sicheren SQL-Statements (mit „prepare“)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e-DE" sz="2000" dirty="0" smtClean="0"/>
              <a:t>Einrichtung eines GUI </a:t>
            </a:r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426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Showcase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808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Code-Snippet unsafe</a:t>
            </a:r>
            <a:endParaRPr lang="de-A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86549" y="2114807"/>
            <a:ext cx="8233280" cy="33239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getPatientWithName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SQLException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/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"UNSAFE:"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Statement 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.createStatement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ResultSet rs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.executeQuery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"SELECT * FROM hospital.patientin where name 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´ </a:t>
            </a:r>
            <a:r>
              <a:rPr lang="de-DE" altLang="de-DE" dirty="0" smtClean="0">
                <a:latin typeface="JetBrains Mono"/>
              </a:rPr>
              <a:t>“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+name+“</a:t>
            </a:r>
            <a:r>
              <a:rPr lang="de-DE" altLang="de-DE" dirty="0" smtClean="0">
                <a:solidFill>
                  <a:srgbClr val="067D17"/>
                </a:solidFill>
                <a:latin typeface="JetBrains Mono"/>
              </a:rPr>
              <a:t> </a:t>
            </a:r>
            <a:r>
              <a:rPr lang="de-DE" altLang="de-DE" dirty="0" smtClean="0">
                <a:latin typeface="JetBrains Mono"/>
              </a:rPr>
              <a:t>´ </a:t>
            </a:r>
            <a:r>
              <a:rPr lang="de-DE" altLang="de-DE" dirty="0">
                <a:latin typeface="JetBrains Mono"/>
              </a:rPr>
              <a:t>“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//("SELECT * FROM hospital.patientIn where name='' or 1=1#'");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/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()) {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svNummer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.getLong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nameInTable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.getString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"id:"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svNummer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name:"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nameInTable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/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Snippet safe</a:t>
            </a:r>
            <a:endParaRPr lang="de-A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82271" y="1957236"/>
            <a:ext cx="8218853" cy="375487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getPatientWithNamePreparedStatement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SQLException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//SELECT * FROM hospital.PatientIn where name='Egal‘ or 1=1; #';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"SAFE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:"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PreparedStatement 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.prepareStatement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"SELECT * FROM hospital.patientin where name =?"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.setString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,name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ResultSet rs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.executeQuery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()) {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svNummer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.getLong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nameInTable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.getString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"id:"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svNummer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name:"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nameInTable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i="1" dirty="0">
                <a:solidFill>
                  <a:srgbClr val="871094"/>
                </a:solidFill>
                <a:latin typeface="JetBrains Mono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8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javax.swing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22" y="1896836"/>
            <a:ext cx="5373656" cy="43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8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8863" y="1932668"/>
            <a:ext cx="10515600" cy="1325563"/>
          </a:xfrm>
        </p:spPr>
        <p:txBody>
          <a:bodyPr/>
          <a:lstStyle/>
          <a:p>
            <a:r>
              <a:rPr lang="de-DE" dirty="0" smtClean="0"/>
              <a:t>Jetzt geht‘s live…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990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2F6A0A3-837A-4A52-BC4A-E7A9658CA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b="1" dirty="0"/>
              <a:t>Danke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88DB7F5-1B10-2641-9379-3B06BE65E52E}"/>
              </a:ext>
            </a:extLst>
          </p:cNvPr>
          <p:cNvSpPr/>
          <p:nvPr/>
        </p:nvSpPr>
        <p:spPr>
          <a:xfrm>
            <a:off x="3657590" y="2908098"/>
            <a:ext cx="5044965" cy="505136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8000" contrast="1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00" y="1576256"/>
            <a:ext cx="2761433" cy="368191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7000"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0712" y="1576262"/>
            <a:ext cx="2761433" cy="368191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6000" contras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7309" y="1576261"/>
            <a:ext cx="2761434" cy="36819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2000" contrast="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8739" y="1576250"/>
            <a:ext cx="2761434" cy="368191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12" name="Rechteck 11"/>
          <p:cNvSpPr/>
          <p:nvPr/>
        </p:nvSpPr>
        <p:spPr>
          <a:xfrm>
            <a:off x="3687645" y="456309"/>
            <a:ext cx="3619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b="1" dirty="0"/>
              <a:t>Exploits of a Mom</a:t>
            </a:r>
            <a:endParaRPr lang="de-AT" sz="3600" b="1" dirty="0"/>
          </a:p>
        </p:txBody>
      </p:sp>
      <p:cxnSp>
        <p:nvCxnSpPr>
          <p:cNvPr id="14" name="Gerader Verbinder 13"/>
          <p:cNvCxnSpPr/>
          <p:nvPr/>
        </p:nvCxnSpPr>
        <p:spPr>
          <a:xfrm>
            <a:off x="233082" y="6024282"/>
            <a:ext cx="23935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 flipH="1">
            <a:off x="143433" y="6096002"/>
            <a:ext cx="4159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</a:t>
            </a:r>
            <a:r>
              <a:rPr lang="de-DE" sz="1400" dirty="0"/>
              <a:t>: </a:t>
            </a:r>
            <a:r>
              <a:rPr lang="de-DE" sz="1400" dirty="0">
                <a:hlinkClick r:id="rId10"/>
              </a:rPr>
              <a:t>https://bobby-tables.com</a:t>
            </a:r>
            <a:r>
              <a:rPr lang="de-DE" sz="1400" dirty="0" smtClean="0">
                <a:hlinkClick r:id="rId10"/>
              </a:rPr>
              <a:t>/</a:t>
            </a:r>
            <a:r>
              <a:rPr lang="de-DE" sz="1400" dirty="0" smtClean="0"/>
              <a:t> (06.06.2021)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332879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What‘s the problem?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858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0" y="2368694"/>
            <a:ext cx="10515600" cy="2557623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smtClean="0"/>
              <a:t>Ausnützung einer Sicherheitslücke in einer SQL-Datenbank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smtClean="0"/>
              <a:t>Einschleusung vom Befehlen durch Metacode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Ziel: Übernahme der Kontrolle über die Datenbank (Ausgabe aller Daten, Veränderung bis Löschung der Tabelle, …)</a:t>
            </a:r>
          </a:p>
          <a:p>
            <a:endParaRPr lang="de-AT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 INJECTION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9788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26375" y="207404"/>
            <a:ext cx="9906000" cy="1477961"/>
          </a:xfrm>
        </p:spPr>
        <p:txBody>
          <a:bodyPr>
            <a:normAutofit/>
          </a:bodyPr>
          <a:lstStyle/>
          <a:p>
            <a:r>
              <a:rPr lang="de-DE" sz="3200" dirty="0" smtClean="0"/>
              <a:t>Angriffe auf das US-Gesundheitssystem 2016 (in %)</a:t>
            </a:r>
            <a:endParaRPr lang="de-AT" sz="3200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497441239"/>
              </p:ext>
            </p:extLst>
          </p:nvPr>
        </p:nvGraphicFramePr>
        <p:xfrm>
          <a:off x="2015375" y="1201271"/>
          <a:ext cx="8128000" cy="4452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Gerader Verbinder 8"/>
          <p:cNvCxnSpPr/>
          <p:nvPr/>
        </p:nvCxnSpPr>
        <p:spPr>
          <a:xfrm>
            <a:off x="448235" y="5925671"/>
            <a:ext cx="29583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02516" y="5961522"/>
            <a:ext cx="1072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</a:t>
            </a:r>
            <a:r>
              <a:rPr lang="de-DE" sz="1400" dirty="0"/>
              <a:t>: Statista (</a:t>
            </a:r>
            <a:r>
              <a:rPr lang="de-DE" sz="1400" dirty="0">
                <a:hlinkClick r:id="rId3"/>
              </a:rPr>
              <a:t>https://de.statista.com/statistik/daten/studie/863412/umfrage/gruende-fuer-eine-priorisierung-von-datenschutz-im-us-gesundheitswesen</a:t>
            </a:r>
            <a:r>
              <a:rPr lang="de-DE" sz="1400" dirty="0" smtClean="0">
                <a:hlinkClick r:id="rId3"/>
              </a:rPr>
              <a:t>/</a:t>
            </a:r>
            <a:r>
              <a:rPr lang="de-DE" sz="1400" dirty="0" smtClean="0"/>
              <a:t> (06.06.2021)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253141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825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0" y="2368694"/>
            <a:ext cx="10515600" cy="1871282"/>
          </a:xfrm>
        </p:spPr>
        <p:txBody>
          <a:bodyPr/>
          <a:lstStyle/>
          <a:p>
            <a:r>
              <a:rPr lang="de-DE" sz="2800" b="1" u="sng" dirty="0" smtClean="0"/>
              <a:t>ZIELE: </a:t>
            </a:r>
          </a:p>
          <a:p>
            <a:pPr marL="342900" indent="-3429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de-DE" sz="2800" dirty="0" smtClean="0"/>
              <a:t>Darstellung der Durchführung einer Injection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e-DE" sz="2800" dirty="0" smtClean="0"/>
              <a:t>Darstellung der Vermeidung einer Injection</a:t>
            </a:r>
            <a:endParaRPr lang="de-AT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Darstellung der Injection + Vermeidung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2391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Umsetzung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516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Tools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243" y="1442356"/>
            <a:ext cx="2453639" cy="24536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002" y="1639658"/>
            <a:ext cx="3440409" cy="241150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76" y="4434019"/>
            <a:ext cx="1559533" cy="158060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421" y="4610234"/>
            <a:ext cx="1685272" cy="14043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656" y="4437425"/>
            <a:ext cx="1577202" cy="1577202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2301399" y="5224323"/>
            <a:ext cx="439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85" y="4434019"/>
            <a:ext cx="2238670" cy="1515700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>
            <a:off x="4465492" y="5246092"/>
            <a:ext cx="439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4980985" y="3727269"/>
            <a:ext cx="801506" cy="95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9100457" y="3895995"/>
            <a:ext cx="296092" cy="71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04323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- 19 - Barrierefreihe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 - 19 - Barrierefreiheit</Template>
  <TotalTime>0</TotalTime>
  <Words>161</Words>
  <Application>Microsoft Office PowerPoint</Application>
  <PresentationFormat>Breitbild</PresentationFormat>
  <Paragraphs>35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JetBrains Mono</vt:lpstr>
      <vt:lpstr>Basic - 19 - Barrierefreiheit</vt:lpstr>
      <vt:lpstr>Secure Coding</vt:lpstr>
      <vt:lpstr>PowerPoint-Präsentation</vt:lpstr>
      <vt:lpstr>What‘s the problem?</vt:lpstr>
      <vt:lpstr>SQL INJECTION</vt:lpstr>
      <vt:lpstr>Angriffe auf das US-Gesundheitssystem 2016 (in %)</vt:lpstr>
      <vt:lpstr>Solution</vt:lpstr>
      <vt:lpstr>Darstellung der Injection + Vermeidung</vt:lpstr>
      <vt:lpstr>Technische Umsetzung</vt:lpstr>
      <vt:lpstr>Verwendete Tools</vt:lpstr>
      <vt:lpstr>Vorgehen</vt:lpstr>
      <vt:lpstr>Showcase</vt:lpstr>
      <vt:lpstr>Code-Snippet unsafe</vt:lpstr>
      <vt:lpstr>Code Snippet safe</vt:lpstr>
      <vt:lpstr>GUI javax.swing</vt:lpstr>
      <vt:lpstr>Jetzt geht‘s live…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</dc:title>
  <dc:creator>Rebecca Rottensteiner</dc:creator>
  <cp:lastModifiedBy>root</cp:lastModifiedBy>
  <cp:revision>67</cp:revision>
  <dcterms:created xsi:type="dcterms:W3CDTF">2020-06-21T11:09:18Z</dcterms:created>
  <dcterms:modified xsi:type="dcterms:W3CDTF">2021-06-06T14:09:39Z</dcterms:modified>
</cp:coreProperties>
</file>