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8" r:id="rId2"/>
    <p:sldId id="316" r:id="rId3"/>
    <p:sldId id="314" r:id="rId4"/>
    <p:sldId id="309" r:id="rId5"/>
    <p:sldId id="310" r:id="rId6"/>
    <p:sldId id="306" r:id="rId7"/>
    <p:sldId id="308" r:id="rId8"/>
    <p:sldId id="317" r:id="rId9"/>
    <p:sldId id="315" r:id="rId10"/>
    <p:sldId id="312" r:id="rId11"/>
    <p:sldId id="311" r:id="rId12"/>
    <p:sldId id="307" r:id="rId13"/>
    <p:sldId id="257" r:id="rId1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749"/>
  </p:normalViewPr>
  <p:slideViewPr>
    <p:cSldViewPr snapToGrid="0" snapToObjects="1">
      <p:cViewPr>
        <p:scale>
          <a:sx n="90" d="100"/>
          <a:sy n="90" d="100"/>
        </p:scale>
        <p:origin x="9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1231B-34DE-C04B-924B-507E0F043B0D}" type="datetimeFigureOut">
              <a:rPr lang="en-TH" smtClean="0"/>
              <a:t>12/6/20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A0CF-45C8-A049-BDEE-24C930C23DF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044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4A0CF-45C8-A049-BDEE-24C930C23DF1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1250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7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9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0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1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9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2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0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CDAF-C8F9-9642-B4B0-4B83BDB7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BBDF-03F1-B74F-90BC-B5361D6D7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F632-7B35-C04F-8F2C-60649D01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8534-453D-2946-95EA-11684E68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B58-0AD5-C54F-A8F7-E5BDC7C7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16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2E2C-FCF2-CB49-A180-8DF5687B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5445-2387-6147-AF74-6F506A9E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AFFC-FB8A-C247-AD66-F048CE57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73BF-ACAF-5241-A6E9-B16F1DE0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715F-D0AA-964C-A564-13DBB0A8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940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6ABC9-4FE8-6D4F-9704-04D38D04B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22F04-9294-AE41-8CB9-87BA2BCF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E17-2CD7-D94E-9603-9DE25B0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0433-4B88-9446-A460-27AA462E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14B2-D82D-FF47-BC21-B71B7189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399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63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9B7-F584-024F-A2CA-AE88CCFD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5CE6-A6D6-9E46-87AC-F9664E27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D829-C278-6B46-94F1-15285516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9CC6-1927-5043-9E98-91138532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25C2-5EC8-CB46-AA38-12338070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7226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9137-5C3F-7A43-8163-01BCCF3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16F2-ACCA-B14B-BBD6-86DCF24E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49E4-E9FE-584D-9D7E-0E418425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EC72-23A9-844E-A272-DB5C1CB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3C1F-ADE7-1B4A-9D33-A02EB4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727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D0B4-4CEA-374C-BDF7-522B7FC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C619-BDA9-4B4E-855A-E2F57278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F910-988F-EF41-B2FE-81CCE0B0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E6BD-9663-E24D-A761-8BC642C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8ABA-2789-5242-851E-7FD6FF05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BB72-F1F8-DE47-8F03-2694012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28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B1A6-3D3F-5C40-9219-DFB69C2F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B84B-7E24-D545-8428-3706F5F7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9073F-7719-C541-8044-18C01161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F22C7-05A6-754F-9515-9C8F18056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731E5-0A6B-3A41-92AA-FD46FBD3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B776-531B-8340-B66B-107F62FF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5F1BA-C1E3-084E-92C5-78595B9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FEA63-8210-1142-9CF0-4B173A6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95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693-DBB3-1347-9CB1-A67E4445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406EE-801D-E349-9D7A-11848456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5F317-C8D6-0C4A-A2BB-7E8E72E2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FCEF-B28A-3C43-B25C-F142C2B5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7369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D1E2-D727-FC42-A937-40C69636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7B0A9-B999-604F-A878-E5FA478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B075-7D63-494F-85B1-0F5C3F58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205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23CC-0E83-8343-A9D2-A0DCE179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8F69-A0B1-334E-8CA6-C7A83DE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8B3F1-8C66-B24D-9B59-C3F91DA7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84CB-7B19-0E43-9C41-BC237596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6DDC-37A7-CC42-A6B4-4474D9BB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3643-6D1E-C748-ADB5-78F6C5CA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721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F20-E332-784B-8304-051B2A86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D9F9F-05BA-5A40-BF32-CA928B755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2C62-636B-AC4E-9423-C7E3D25D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8EAF8-907A-D34E-A0D9-07FC8AE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66CC3-9946-424A-B16F-57E70B1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D5BA8-3F77-EB48-82FD-89178DA6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4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081C0-094C-AE4E-BC24-2548D2E0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9338-8538-BB41-BDC5-6EF5D43C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BCC1-0AA5-4F4E-89E3-0F251E42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B78D-EA8E-3C4A-9735-A82B64915302}" type="datetimeFigureOut">
              <a:rPr lang="en-TH" smtClean="0"/>
              <a:t>12/6/20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0B98-C0A7-5246-9D1E-881DB37A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BD94-B629-7A40-BDAA-D06530D21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B513-E0D0-F741-865D-4B7F4A30824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1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 of the largest tournaments was held in the UK. Image courtesy of  L.O.L(UK)">
            <a:extLst>
              <a:ext uri="{FF2B5EF4-FFF2-40B4-BE49-F238E27FC236}">
                <a16:creationId xmlns:a16="http://schemas.microsoft.com/office/drawing/2014/main" id="{6C6AE82A-7C5B-1C49-A1C6-E4624E60B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" r="5290" b="28330"/>
          <a:stretch/>
        </p:blipFill>
        <p:spPr bwMode="auto">
          <a:xfrm>
            <a:off x="465390" y="468530"/>
            <a:ext cx="11261219" cy="59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elogram 6"/>
          <p:cNvSpPr/>
          <p:nvPr/>
        </p:nvSpPr>
        <p:spPr>
          <a:xfrm>
            <a:off x="4666427" y="-99384"/>
            <a:ext cx="14362684" cy="7512515"/>
          </a:xfrm>
          <a:prstGeom prst="parallelogram">
            <a:avLst>
              <a:gd name="adj" fmla="val 65362"/>
            </a:avLst>
          </a:prstGeom>
          <a:solidFill>
            <a:srgbClr val="94002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apezoid 9"/>
          <p:cNvSpPr/>
          <p:nvPr/>
        </p:nvSpPr>
        <p:spPr>
          <a:xfrm>
            <a:off x="-2773373" y="4595254"/>
            <a:ext cx="14476027" cy="1400489"/>
          </a:xfrm>
          <a:prstGeom prst="trapezoid">
            <a:avLst>
              <a:gd name="adj" fmla="val 72857"/>
            </a:avLst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b="1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It will come up</a:t>
            </a:r>
            <a:endParaRPr lang="en-TH" sz="2800" b="1" dirty="0">
              <a:solidFill>
                <a:schemeClr val="bg1"/>
              </a:solidFill>
              <a:latin typeface="Arial Black" panose="020B0604020202020204" pitchFamily="34" charset="0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99B6D50-A698-524D-9642-44DEAC0EE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86" y="4895400"/>
            <a:ext cx="1388292" cy="800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13E8A-2379-5543-86AA-FDA9103BC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5584" y="2023230"/>
            <a:ext cx="6670317" cy="21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9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457A5-5E78-3A42-A5F8-856AFC27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6" y="3974352"/>
            <a:ext cx="6538555" cy="26540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BCEE54-8F50-3141-886F-59F9B190573A}"/>
              </a:ext>
            </a:extLst>
          </p:cNvPr>
          <p:cNvSpPr/>
          <p:nvPr/>
        </p:nvSpPr>
        <p:spPr>
          <a:xfrm>
            <a:off x="12316472" y="4540503"/>
            <a:ext cx="6424551" cy="259414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3FCC6-5634-2A44-92AE-72B211DDF600}"/>
              </a:ext>
            </a:extLst>
          </p:cNvPr>
          <p:cNvSpPr/>
          <p:nvPr/>
        </p:nvSpPr>
        <p:spPr>
          <a:xfrm>
            <a:off x="-443502" y="-78409"/>
            <a:ext cx="12846627" cy="3393554"/>
          </a:xfrm>
          <a:prstGeom prst="rect">
            <a:avLst/>
          </a:prstGeom>
          <a:solidFill>
            <a:srgbClr val="FF0000">
              <a:alpha val="17000"/>
            </a:srgb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2" name="组 1"/>
          <p:cNvGrpSpPr/>
          <p:nvPr/>
        </p:nvGrpSpPr>
        <p:grpSpPr>
          <a:xfrm>
            <a:off x="545904" y="434553"/>
            <a:ext cx="10552080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Prescriptive – Strategize Mid-lane’s Champion Selection  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4EDD18-A24B-774A-99FE-EBF743C5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2" y="1508522"/>
            <a:ext cx="1581812" cy="159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7A573-3FCC-884D-A6BF-06E09DFE1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12" y="1953985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28F56-5AF2-0B43-A14F-F6B120E06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324" y="1953985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0BE63C-D7B3-0843-AB8B-44221A77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068" y="1953985"/>
            <a:ext cx="720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4C5B5-B2BA-4846-9C5E-B23CE700F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239" y="1953985"/>
            <a:ext cx="720000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4EEBF-7619-B242-A496-9FB85D5E353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33" t="20311" r="25414"/>
          <a:stretch/>
        </p:blipFill>
        <p:spPr>
          <a:xfrm>
            <a:off x="8321501" y="1739666"/>
            <a:ext cx="2864944" cy="1291462"/>
          </a:xfrm>
          <a:prstGeom prst="rect">
            <a:avLst/>
          </a:prstGeom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2EF3C3CB-0D20-674B-ABCA-23DE693350AF}"/>
              </a:ext>
            </a:extLst>
          </p:cNvPr>
          <p:cNvSpPr txBox="1"/>
          <p:nvPr/>
        </p:nvSpPr>
        <p:spPr>
          <a:xfrm>
            <a:off x="3124564" y="1279814"/>
            <a:ext cx="41788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Treatment 1: Main Champions</a:t>
            </a:r>
            <a:endParaRPr lang="id-ID" altLang="zh-CN" sz="1600" b="1" spc="300" dirty="0">
              <a:solidFill>
                <a:srgbClr val="2E2E3F"/>
              </a:solidFill>
              <a:latin typeface="Century Gothic" panose="020B0502020202020204" pitchFamily="34" charset="0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6A65157-114F-3345-A44A-ABE64011C0D3}"/>
              </a:ext>
            </a:extLst>
          </p:cNvPr>
          <p:cNvSpPr txBox="1"/>
          <p:nvPr/>
        </p:nvSpPr>
        <p:spPr>
          <a:xfrm>
            <a:off x="7582659" y="1279814"/>
            <a:ext cx="434727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TH"/>
            </a:defPPr>
            <a:lvl1pPr>
              <a:defRPr sz="1600" b="1" spc="30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defRPr>
            </a:lvl1pPr>
          </a:lstStyle>
          <a:p>
            <a:r>
              <a:rPr lang="en-US" altLang="zh-CN" dirty="0"/>
              <a:t>Treatment 2: Other Champions</a:t>
            </a:r>
            <a:endParaRPr lang="id-ID" altLang="zh-C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871320C-6072-3546-807A-27450AAD7C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599" y="1371962"/>
            <a:ext cx="642990" cy="6429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447C47-ED60-F443-8F06-9EA677F40FFF}"/>
              </a:ext>
            </a:extLst>
          </p:cNvPr>
          <p:cNvSpPr txBox="1"/>
          <p:nvPr/>
        </p:nvSpPr>
        <p:spPr>
          <a:xfrm>
            <a:off x="6697497" y="3290150"/>
            <a:ext cx="5449233" cy="11688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TH"/>
            </a:defPPr>
            <a:lvl1pPr>
              <a:defRPr sz="1600" b="1" spc="30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TH" sz="1400" u="sng" dirty="0"/>
              <a:t>Decision Factors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dirty="0"/>
              <a:t>Our Top-lane </a:t>
            </a:r>
            <a:r>
              <a:rPr lang="en-TH" sz="1400" b="0" dirty="0"/>
              <a:t>Champion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dirty="0"/>
              <a:t>Enemy </a:t>
            </a:r>
            <a:r>
              <a:rPr lang="en-TH" sz="1400" dirty="0">
                <a:solidFill>
                  <a:schemeClr val="tx1"/>
                </a:solidFill>
                <a:ea typeface="+mn-ea"/>
                <a:cs typeface="+mn-cs"/>
              </a:rPr>
              <a:t>Jungle</a:t>
            </a:r>
            <a:r>
              <a:rPr lang="en-TH" sz="1400" dirty="0"/>
              <a:t> </a:t>
            </a:r>
            <a:r>
              <a:rPr lang="en-TH" sz="1400" b="0" dirty="0"/>
              <a:t>and </a:t>
            </a:r>
            <a:r>
              <a:rPr lang="en-TH" sz="1400" dirty="0"/>
              <a:t>Mid-lane</a:t>
            </a:r>
            <a:r>
              <a:rPr lang="en-TH" sz="1400" b="0" dirty="0"/>
              <a:t> c</a:t>
            </a:r>
            <a:r>
              <a:rPr lang="en-TH" b="0" dirty="0"/>
              <a:t>hampion</a:t>
            </a:r>
            <a:endParaRPr lang="en-TH" sz="1600" b="0" dirty="0"/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8557A2D2-7E5C-514D-A94D-3DB0DB54424B}"/>
              </a:ext>
            </a:extLst>
          </p:cNvPr>
          <p:cNvSpPr txBox="1"/>
          <p:nvPr/>
        </p:nvSpPr>
        <p:spPr>
          <a:xfrm>
            <a:off x="834190" y="3628052"/>
            <a:ext cx="192944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Results</a:t>
            </a:r>
            <a:endParaRPr lang="id-ID" altLang="zh-CN" sz="2000" b="1" spc="300" dirty="0">
              <a:solidFill>
                <a:srgbClr val="2E2E3F"/>
              </a:solidFill>
              <a:latin typeface="Century Gothic" panose="020B0502020202020204" pitchFamily="34" charset="0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42FDB1-557D-ED48-B24C-80BEDCF48229}"/>
              </a:ext>
            </a:extLst>
          </p:cNvPr>
          <p:cNvSpPr/>
          <p:nvPr/>
        </p:nvSpPr>
        <p:spPr>
          <a:xfrm>
            <a:off x="9515457" y="5204555"/>
            <a:ext cx="1342366" cy="1342366"/>
          </a:xfrm>
          <a:prstGeom prst="ellipse">
            <a:avLst/>
          </a:prstGeom>
          <a:solidFill>
            <a:srgbClr val="00B050">
              <a:alpha val="46000"/>
            </a:srgb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70%</a:t>
            </a:r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950C68D-CEDB-394F-B4CC-97DD96E8E0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3099" y="5582036"/>
            <a:ext cx="964885" cy="9648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BD5A1AD-9249-3E47-8FB5-7B3C74992C98}"/>
              </a:ext>
            </a:extLst>
          </p:cNvPr>
          <p:cNvSpPr txBox="1"/>
          <p:nvPr/>
        </p:nvSpPr>
        <p:spPr>
          <a:xfrm>
            <a:off x="6763601" y="4558646"/>
            <a:ext cx="3827734" cy="13170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TH"/>
            </a:defPPr>
            <a:lvl1pPr>
              <a:defRPr sz="1600" b="1" spc="30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TH" sz="1400" u="sng" dirty="0"/>
              <a:t>KDA (Kills + Assists / Deaths)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H" sz="1400" dirty="0"/>
              <a:t>Original: </a:t>
            </a:r>
            <a:r>
              <a:rPr lang="en-TH" sz="1400" b="0" dirty="0"/>
              <a:t>7.0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H" sz="1400" dirty="0"/>
              <a:t>Predicted: </a:t>
            </a:r>
            <a:r>
              <a:rPr lang="en-TH" sz="1400" b="0" dirty="0"/>
              <a:t>11.9</a:t>
            </a:r>
          </a:p>
        </p:txBody>
      </p:sp>
    </p:spTree>
    <p:extLst>
      <p:ext uri="{BB962C8B-B14F-4D97-AF65-F5344CB8AC3E}">
        <p14:creationId xmlns:p14="http://schemas.microsoft.com/office/powerpoint/2010/main" val="2316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BBB242F-4E2B-E04C-AB60-3F92736F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4" y="3437731"/>
            <a:ext cx="6167679" cy="33978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BCEE54-8F50-3141-886F-59F9B190573A}"/>
              </a:ext>
            </a:extLst>
          </p:cNvPr>
          <p:cNvSpPr/>
          <p:nvPr/>
        </p:nvSpPr>
        <p:spPr>
          <a:xfrm>
            <a:off x="12316472" y="4540503"/>
            <a:ext cx="6424551" cy="259414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3FCC6-5634-2A44-92AE-72B211DDF600}"/>
              </a:ext>
            </a:extLst>
          </p:cNvPr>
          <p:cNvSpPr/>
          <p:nvPr/>
        </p:nvSpPr>
        <p:spPr>
          <a:xfrm>
            <a:off x="-654627" y="-103404"/>
            <a:ext cx="12846627" cy="3393554"/>
          </a:xfrm>
          <a:prstGeom prst="rect">
            <a:avLst/>
          </a:prstGeom>
          <a:solidFill>
            <a:srgbClr val="FF0000">
              <a:alpha val="17000"/>
            </a:srgb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2" name="组 1"/>
          <p:cNvGrpSpPr/>
          <p:nvPr/>
        </p:nvGrpSpPr>
        <p:grpSpPr>
          <a:xfrm>
            <a:off x="545904" y="434553"/>
            <a:ext cx="10552080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Prescriptive – Strategize Pro-player’s Champion Selection  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4EDD18-A24B-774A-99FE-EBF743C5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2" y="1508522"/>
            <a:ext cx="1581812" cy="159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7A573-3FCC-884D-A6BF-06E09DFE1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12" y="1953985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28F56-5AF2-0B43-A14F-F6B120E06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324" y="1953985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0BE63C-D7B3-0843-AB8B-44221A77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068" y="1953985"/>
            <a:ext cx="720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4C5B5-B2BA-4846-9C5E-B23CE700F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239" y="1953985"/>
            <a:ext cx="720000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4EEBF-7619-B242-A496-9FB85D5E353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33" t="20311" r="25414"/>
          <a:stretch/>
        </p:blipFill>
        <p:spPr>
          <a:xfrm>
            <a:off x="8321501" y="1739666"/>
            <a:ext cx="2864944" cy="1291462"/>
          </a:xfrm>
          <a:prstGeom prst="rect">
            <a:avLst/>
          </a:prstGeom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2EF3C3CB-0D20-674B-ABCA-23DE693350AF}"/>
              </a:ext>
            </a:extLst>
          </p:cNvPr>
          <p:cNvSpPr txBox="1"/>
          <p:nvPr/>
        </p:nvSpPr>
        <p:spPr>
          <a:xfrm>
            <a:off x="3124564" y="1279814"/>
            <a:ext cx="41788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Treatment 1: Main Champions</a:t>
            </a:r>
            <a:endParaRPr lang="id-ID" altLang="zh-CN" sz="1600" b="1" spc="300" dirty="0">
              <a:solidFill>
                <a:srgbClr val="2E2E3F"/>
              </a:solidFill>
              <a:latin typeface="Century Gothic" panose="020B0502020202020204" pitchFamily="34" charset="0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6A65157-114F-3345-A44A-ABE64011C0D3}"/>
              </a:ext>
            </a:extLst>
          </p:cNvPr>
          <p:cNvSpPr txBox="1"/>
          <p:nvPr/>
        </p:nvSpPr>
        <p:spPr>
          <a:xfrm>
            <a:off x="7582659" y="1279814"/>
            <a:ext cx="434727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TH"/>
            </a:defPPr>
            <a:lvl1pPr>
              <a:defRPr sz="1600" b="1" spc="30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defRPr>
            </a:lvl1pPr>
          </a:lstStyle>
          <a:p>
            <a:r>
              <a:rPr lang="en-US" altLang="zh-CN" dirty="0"/>
              <a:t>Treatment 2: Other Champions</a:t>
            </a:r>
            <a:endParaRPr lang="id-ID" altLang="zh-C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871320C-6072-3546-807A-27450AAD7C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599" y="1371962"/>
            <a:ext cx="642990" cy="6429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447C47-ED60-F443-8F06-9EA677F40FFF}"/>
              </a:ext>
            </a:extLst>
          </p:cNvPr>
          <p:cNvSpPr txBox="1"/>
          <p:nvPr/>
        </p:nvSpPr>
        <p:spPr>
          <a:xfrm>
            <a:off x="6867239" y="3589056"/>
            <a:ext cx="4778857" cy="2609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TH"/>
            </a:defPPr>
            <a:lvl1pPr>
              <a:defRPr sz="1600" b="1" spc="30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TH" sz="1400" u="sng" dirty="0"/>
              <a:t>Decision Factors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b="0" dirty="0"/>
              <a:t>Our Top-lane winrate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b="0" dirty="0"/>
              <a:t>Our Top-lane champion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b="0" dirty="0"/>
              <a:t>Enemy’s Jungle champion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TH" sz="1400" b="0" dirty="0"/>
              <a:t>Enemy’s Mid-lane champion</a:t>
            </a:r>
          </a:p>
          <a:p>
            <a:pPr>
              <a:lnSpc>
                <a:spcPct val="200000"/>
              </a:lnSpc>
            </a:pPr>
            <a:r>
              <a:rPr lang="en-TH" sz="1400" dirty="0"/>
              <a:t>Mean Predicted KDA: </a:t>
            </a:r>
            <a:r>
              <a:rPr lang="en-TH" sz="1400" b="0" dirty="0"/>
              <a:t>0.991</a:t>
            </a:r>
          </a:p>
          <a:p>
            <a:pPr>
              <a:lnSpc>
                <a:spcPct val="200000"/>
              </a:lnSpc>
            </a:pPr>
            <a:r>
              <a:rPr lang="en-TH" sz="1400" dirty="0"/>
              <a:t>Mean Original KDA: </a:t>
            </a:r>
            <a:r>
              <a:rPr lang="en-TH" sz="1400" b="0" dirty="0"/>
              <a:t>0.674</a:t>
            </a: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8557A2D2-7E5C-514D-A94D-3DB0DB54424B}"/>
              </a:ext>
            </a:extLst>
          </p:cNvPr>
          <p:cNvSpPr txBox="1"/>
          <p:nvPr/>
        </p:nvSpPr>
        <p:spPr>
          <a:xfrm>
            <a:off x="834190" y="3628052"/>
            <a:ext cx="192944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Results</a:t>
            </a:r>
            <a:endParaRPr lang="id-ID" altLang="zh-CN" sz="2000" b="1" spc="300" dirty="0">
              <a:solidFill>
                <a:srgbClr val="2E2E3F"/>
              </a:solidFill>
              <a:latin typeface="Century Gothic" panose="020B0502020202020204" pitchFamily="34" charset="0"/>
              <a:ea typeface="微软雅黑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Recommendation – Optimal KNN Imputation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798E9C-CB45-EE4D-9F1F-636DF1D6DF40}"/>
              </a:ext>
            </a:extLst>
          </p:cNvPr>
          <p:cNvSpPr txBox="1"/>
          <p:nvPr/>
        </p:nvSpPr>
        <p:spPr>
          <a:xfrm>
            <a:off x="1683190" y="4818229"/>
            <a:ext cx="617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latin typeface="Century Gothic" panose="020B0502020202020204" pitchFamily="34" charset="0"/>
              </a:rPr>
              <a:t>** Using Macbook 2020, RAM 16GB, core i5 processor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635A5C1-6A1C-0648-9FDE-00FA040D0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55768"/>
              </p:ext>
            </p:extLst>
          </p:nvPr>
        </p:nvGraphicFramePr>
        <p:xfrm>
          <a:off x="1743138" y="1297457"/>
          <a:ext cx="8705723" cy="30768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75951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9978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1763197"/>
                    </a:ext>
                  </a:extLst>
                </a:gridCol>
                <a:gridCol w="2203323">
                  <a:extLst>
                    <a:ext uri="{9D8B030D-6E8A-4147-A177-3AD203B41FA5}">
                      <a16:colId xmlns:a16="http://schemas.microsoft.com/office/drawing/2014/main" val="2702274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5640298"/>
                    </a:ext>
                  </a:extLst>
                </a:gridCol>
              </a:tblGrid>
              <a:tr h="700944"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Observations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Categorical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Estimated Time**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439758"/>
                  </a:ext>
                </a:extLst>
              </a:tr>
              <a:tr h="700944">
                <a:tc>
                  <a:txBody>
                    <a:bodyPr/>
                    <a:lstStyle/>
                    <a:p>
                      <a:pPr algn="r"/>
                      <a:r>
                        <a:rPr lang="en-TH" b="1" dirty="0"/>
                        <a:t>Trial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10 (~30 levels each)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ays</a:t>
                      </a:r>
                    </a:p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(unsuccessful)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845718"/>
                  </a:ext>
                </a:extLst>
              </a:tr>
              <a:tr h="5583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b="1" dirty="0"/>
                        <a:t>Trial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 D</a:t>
                      </a:r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01472"/>
                  </a:ext>
                </a:extLst>
              </a:tr>
              <a:tr h="5583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b="1" dirty="0"/>
                        <a:t>Trial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dirty="0"/>
                        <a:t>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ew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815771"/>
                  </a:ext>
                </a:extLst>
              </a:tr>
              <a:tr h="558330">
                <a:tc>
                  <a:txBody>
                    <a:bodyPr/>
                    <a:lstStyle/>
                    <a:p>
                      <a:pPr algn="r"/>
                      <a:r>
                        <a:rPr lang="en-TH" b="1" dirty="0"/>
                        <a:t>Trial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4,000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20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15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6E8D32-64D3-DB48-9ED3-B129C51A9301}"/>
              </a:ext>
            </a:extLst>
          </p:cNvPr>
          <p:cNvSpPr txBox="1"/>
          <p:nvPr/>
        </p:nvSpPr>
        <p:spPr>
          <a:xfrm>
            <a:off x="1683190" y="4479675"/>
            <a:ext cx="617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latin typeface="Century Gothic" panose="020B0502020202020204" pitchFamily="34" charset="0"/>
              </a:rPr>
              <a:t>* Every dataset has around 25% missing values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DA4345-5973-4F40-86FB-A6C2DD7513B9}"/>
              </a:ext>
            </a:extLst>
          </p:cNvPr>
          <p:cNvSpPr txBox="1"/>
          <p:nvPr/>
        </p:nvSpPr>
        <p:spPr>
          <a:xfrm>
            <a:off x="1066986" y="5495337"/>
            <a:ext cx="9065958" cy="78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H" sz="1600" b="1" dirty="0">
                <a:latin typeface="Century Gothic" panose="020B0502020202020204" pitchFamily="34" charset="0"/>
              </a:rPr>
              <a:t>Key takeaways:</a:t>
            </a:r>
            <a:r>
              <a:rPr lang="en-TH" sz="1600" dirty="0">
                <a:latin typeface="Century Gothic" panose="020B0502020202020204" pitchFamily="34" charset="0"/>
              </a:rPr>
              <a:t> Optimal imputation is a powerful method for a proper data size (Does not scale well especially with data with lots of categorical variables (with multiple levels)</a:t>
            </a:r>
            <a:endParaRPr lang="en-TH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7B910-EBA8-2743-ADC2-F9BE1ABF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4"/>
          <a:stretch/>
        </p:blipFill>
        <p:spPr>
          <a:xfrm>
            <a:off x="2279196" y="1304423"/>
            <a:ext cx="7633607" cy="5369509"/>
          </a:xfrm>
          <a:prstGeom prst="rect">
            <a:avLst/>
          </a:prstGeom>
        </p:spPr>
      </p:pic>
      <p:grpSp>
        <p:nvGrpSpPr>
          <p:cNvPr id="7" name="组 1">
            <a:extLst>
              <a:ext uri="{FF2B5EF4-FFF2-40B4-BE49-F238E27FC236}">
                <a16:creationId xmlns:a16="http://schemas.microsoft.com/office/drawing/2014/main" id="{0AB77EB0-6D7F-E944-B720-75428E6B65EB}"/>
              </a:ext>
            </a:extLst>
          </p:cNvPr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8" name="矩形 2">
              <a:extLst>
                <a:ext uri="{FF2B5EF4-FFF2-40B4-BE49-F238E27FC236}">
                  <a16:creationId xmlns:a16="http://schemas.microsoft.com/office/drawing/2014/main" id="{29CC5325-E3D8-A24A-B589-D55C32A314A1}"/>
                </a:ext>
              </a:extLst>
            </p:cNvPr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4">
              <a:extLst>
                <a:ext uri="{FF2B5EF4-FFF2-40B4-BE49-F238E27FC236}">
                  <a16:creationId xmlns:a16="http://schemas.microsoft.com/office/drawing/2014/main" id="{68F606D9-D4D2-D146-9DF8-003A44102C91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Feature Importance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4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8C0FCE-0D31-4F48-8BD4-DED0FB4FB32C}"/>
              </a:ext>
            </a:extLst>
          </p:cNvPr>
          <p:cNvSpPr/>
          <p:nvPr/>
        </p:nvSpPr>
        <p:spPr>
          <a:xfrm>
            <a:off x="-631172" y="3970604"/>
            <a:ext cx="12846627" cy="2991101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 err="1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LoL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5C0DB6F-BDEE-FF43-B1ED-7996B11FBE3C}"/>
              </a:ext>
            </a:extLst>
          </p:cNvPr>
          <p:cNvSpPr/>
          <p:nvPr/>
        </p:nvSpPr>
        <p:spPr>
          <a:xfrm>
            <a:off x="654214" y="1539508"/>
            <a:ext cx="102758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League of Legends is widely considered </a:t>
            </a:r>
            <a:r>
              <a:rPr lang="en-US" b="1" dirty="0">
                <a:latin typeface="Century Gothic" panose="020B0502020202020204" pitchFamily="34" charset="0"/>
              </a:rPr>
              <a:t>one of the most popular eSports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Interest / prize pool increasing….</a:t>
            </a: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75AD18A-C2EE-AC43-B4B3-62370583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572" y="-848672"/>
            <a:ext cx="708902" cy="7089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D414AE-613F-4341-8FB7-089F9EF41CCB}"/>
              </a:ext>
            </a:extLst>
          </p:cNvPr>
          <p:cNvSpPr/>
          <p:nvPr/>
        </p:nvSpPr>
        <p:spPr>
          <a:xfrm>
            <a:off x="11958000" y="-678887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$9.0M Prize pool</a:t>
            </a:r>
            <a:endParaRPr lang="en-T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75571-2FF1-B045-B351-4374D1825E13}"/>
              </a:ext>
            </a:extLst>
          </p:cNvPr>
          <p:cNvSpPr/>
          <p:nvPr/>
        </p:nvSpPr>
        <p:spPr>
          <a:xfrm>
            <a:off x="13227619" y="2522378"/>
            <a:ext cx="4206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~4,300 matches</a:t>
            </a:r>
            <a:endParaRPr lang="en-TH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0581931-6BF0-8246-8253-7F0F0C4B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0389" y="2372199"/>
            <a:ext cx="708903" cy="7089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E741B9-D021-F145-AEA2-433549F9344C}"/>
              </a:ext>
            </a:extLst>
          </p:cNvPr>
          <p:cNvSpPr/>
          <p:nvPr/>
        </p:nvSpPr>
        <p:spPr>
          <a:xfrm>
            <a:off x="1206869" y="4609530"/>
            <a:ext cx="1654629" cy="1654629"/>
          </a:xfrm>
          <a:prstGeom prst="ellipse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F374E-774F-384A-93ED-DC98AB9FE26F}"/>
              </a:ext>
            </a:extLst>
          </p:cNvPr>
          <p:cNvSpPr/>
          <p:nvPr/>
        </p:nvSpPr>
        <p:spPr>
          <a:xfrm>
            <a:off x="512796" y="5040804"/>
            <a:ext cx="1457279" cy="1457279"/>
          </a:xfrm>
          <a:prstGeom prst="ellipse">
            <a:avLst/>
          </a:prstGeom>
          <a:solidFill>
            <a:srgbClr val="F1244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E58A8A-9AC3-D44E-9644-73745F26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840" y="3970605"/>
            <a:ext cx="6670317" cy="2175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EA8DC0-1FE0-5A4B-AAD6-DA49E1B3183B}"/>
              </a:ext>
            </a:extLst>
          </p:cNvPr>
          <p:cNvSpPr/>
          <p:nvPr/>
        </p:nvSpPr>
        <p:spPr>
          <a:xfrm>
            <a:off x="1073041" y="514938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 sides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FFE394-5FF1-F74F-BC34-BC218900A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6" t="-42" r="34798" b="19882"/>
          <a:stretch/>
        </p:blipFill>
        <p:spPr>
          <a:xfrm>
            <a:off x="3414153" y="4741875"/>
            <a:ext cx="2198556" cy="1299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FD473-59B5-E645-AC1C-B343F801696C}"/>
              </a:ext>
            </a:extLst>
          </p:cNvPr>
          <p:cNvSpPr/>
          <p:nvPr/>
        </p:nvSpPr>
        <p:spPr>
          <a:xfrm>
            <a:off x="3174533" y="6187175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150 champion options</a:t>
            </a:r>
            <a:endParaRPr lang="en-T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25A5A-132F-2B44-869B-0925CBB4A46D}"/>
              </a:ext>
            </a:extLst>
          </p:cNvPr>
          <p:cNvSpPr/>
          <p:nvPr/>
        </p:nvSpPr>
        <p:spPr>
          <a:xfrm>
            <a:off x="405453" y="5670171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5 positions each side</a:t>
            </a:r>
            <a:endParaRPr lang="en-TH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19C0F-F4BD-AB46-89DC-7C8C9253E54A}"/>
              </a:ext>
            </a:extLst>
          </p:cNvPr>
          <p:cNvSpPr/>
          <p:nvPr/>
        </p:nvSpPr>
        <p:spPr>
          <a:xfrm>
            <a:off x="5997351" y="4456318"/>
            <a:ext cx="6096000" cy="2116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 this project, we want to create models that help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Understand the reasons and </a:t>
            </a:r>
            <a:r>
              <a:rPr lang="en-US" b="1" dirty="0">
                <a:latin typeface="Century Gothic" panose="020B0502020202020204" pitchFamily="34" charset="0"/>
              </a:rPr>
              <a:t>factors behind their wins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Help pro-player </a:t>
            </a:r>
            <a:r>
              <a:rPr lang="en-US" b="1" dirty="0">
                <a:latin typeface="Century Gothic" panose="020B0502020202020204" pitchFamily="34" charset="0"/>
              </a:rPr>
              <a:t>plans their champion selection</a:t>
            </a:r>
          </a:p>
        </p:txBody>
      </p:sp>
    </p:spTree>
    <p:extLst>
      <p:ext uri="{BB962C8B-B14F-4D97-AF65-F5344CB8AC3E}">
        <p14:creationId xmlns:p14="http://schemas.microsoft.com/office/powerpoint/2010/main" val="7993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8C0FCE-0D31-4F48-8BD4-DED0FB4FB32C}"/>
              </a:ext>
            </a:extLst>
          </p:cNvPr>
          <p:cNvSpPr/>
          <p:nvPr/>
        </p:nvSpPr>
        <p:spPr>
          <a:xfrm>
            <a:off x="-631172" y="3970604"/>
            <a:ext cx="12846627" cy="2991101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Motivation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5C0DB6F-BDEE-FF43-B1ED-7996B11FBE3C}"/>
              </a:ext>
            </a:extLst>
          </p:cNvPr>
          <p:cNvSpPr/>
          <p:nvPr/>
        </p:nvSpPr>
        <p:spPr>
          <a:xfrm>
            <a:off x="654214" y="1539508"/>
            <a:ext cx="102758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League of Legends is widely considered </a:t>
            </a:r>
            <a:r>
              <a:rPr lang="en-US" b="1" dirty="0">
                <a:latin typeface="Century Gothic" panose="020B0502020202020204" pitchFamily="34" charset="0"/>
              </a:rPr>
              <a:t>one of the most popular eSports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Interest / prize pool increasing….</a:t>
            </a: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75AD18A-C2EE-AC43-B4B3-62370583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572" y="-848672"/>
            <a:ext cx="708902" cy="7089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D414AE-613F-4341-8FB7-089F9EF41CCB}"/>
              </a:ext>
            </a:extLst>
          </p:cNvPr>
          <p:cNvSpPr/>
          <p:nvPr/>
        </p:nvSpPr>
        <p:spPr>
          <a:xfrm>
            <a:off x="11958000" y="-678887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$9.0M Prize pool</a:t>
            </a:r>
            <a:endParaRPr lang="en-T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75571-2FF1-B045-B351-4374D1825E13}"/>
              </a:ext>
            </a:extLst>
          </p:cNvPr>
          <p:cNvSpPr/>
          <p:nvPr/>
        </p:nvSpPr>
        <p:spPr>
          <a:xfrm>
            <a:off x="13227619" y="2522378"/>
            <a:ext cx="4206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~4,300 matches</a:t>
            </a:r>
            <a:endParaRPr lang="en-TH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0581931-6BF0-8246-8253-7F0F0C4B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0389" y="2372199"/>
            <a:ext cx="708903" cy="7089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E741B9-D021-F145-AEA2-433549F9344C}"/>
              </a:ext>
            </a:extLst>
          </p:cNvPr>
          <p:cNvSpPr/>
          <p:nvPr/>
        </p:nvSpPr>
        <p:spPr>
          <a:xfrm>
            <a:off x="1206869" y="4609530"/>
            <a:ext cx="1654629" cy="1654629"/>
          </a:xfrm>
          <a:prstGeom prst="ellipse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F374E-774F-384A-93ED-DC98AB9FE26F}"/>
              </a:ext>
            </a:extLst>
          </p:cNvPr>
          <p:cNvSpPr/>
          <p:nvPr/>
        </p:nvSpPr>
        <p:spPr>
          <a:xfrm>
            <a:off x="512796" y="5040804"/>
            <a:ext cx="1457279" cy="1457279"/>
          </a:xfrm>
          <a:prstGeom prst="ellipse">
            <a:avLst/>
          </a:prstGeom>
          <a:solidFill>
            <a:srgbClr val="F1244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E58A8A-9AC3-D44E-9644-73745F26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840" y="3970605"/>
            <a:ext cx="6670317" cy="2175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EA8DC0-1FE0-5A4B-AAD6-DA49E1B3183B}"/>
              </a:ext>
            </a:extLst>
          </p:cNvPr>
          <p:cNvSpPr/>
          <p:nvPr/>
        </p:nvSpPr>
        <p:spPr>
          <a:xfrm>
            <a:off x="1073041" y="514938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 sides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FFE394-5FF1-F74F-BC34-BC218900A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6" t="-42" r="34798" b="19882"/>
          <a:stretch/>
        </p:blipFill>
        <p:spPr>
          <a:xfrm>
            <a:off x="3414153" y="4741875"/>
            <a:ext cx="2198556" cy="1299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FD473-59B5-E645-AC1C-B343F801696C}"/>
              </a:ext>
            </a:extLst>
          </p:cNvPr>
          <p:cNvSpPr/>
          <p:nvPr/>
        </p:nvSpPr>
        <p:spPr>
          <a:xfrm>
            <a:off x="3174533" y="6187175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150 champion options</a:t>
            </a:r>
            <a:endParaRPr lang="en-T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25A5A-132F-2B44-869B-0925CBB4A46D}"/>
              </a:ext>
            </a:extLst>
          </p:cNvPr>
          <p:cNvSpPr/>
          <p:nvPr/>
        </p:nvSpPr>
        <p:spPr>
          <a:xfrm>
            <a:off x="405453" y="5670171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5 positions each side</a:t>
            </a:r>
            <a:endParaRPr lang="en-TH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19C0F-F4BD-AB46-89DC-7C8C9253E54A}"/>
              </a:ext>
            </a:extLst>
          </p:cNvPr>
          <p:cNvSpPr/>
          <p:nvPr/>
        </p:nvSpPr>
        <p:spPr>
          <a:xfrm>
            <a:off x="5997351" y="4456318"/>
            <a:ext cx="6096000" cy="2116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 this project, we want to create models that help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Understand the reasons and </a:t>
            </a:r>
            <a:r>
              <a:rPr lang="en-US" b="1" dirty="0">
                <a:latin typeface="Century Gothic" panose="020B0502020202020204" pitchFamily="34" charset="0"/>
              </a:rPr>
              <a:t>factors behind their wins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Help pro-player </a:t>
            </a:r>
            <a:r>
              <a:rPr lang="en-US" b="1" dirty="0">
                <a:latin typeface="Century Gothic" panose="020B0502020202020204" pitchFamily="34" charset="0"/>
              </a:rPr>
              <a:t>plans their champion selection</a:t>
            </a:r>
          </a:p>
        </p:txBody>
      </p:sp>
    </p:spTree>
    <p:extLst>
      <p:ext uri="{BB962C8B-B14F-4D97-AF65-F5344CB8AC3E}">
        <p14:creationId xmlns:p14="http://schemas.microsoft.com/office/powerpoint/2010/main" val="30025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Data / Feature Engineering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72D227-FE9B-0848-827A-24C38D1D874E}"/>
              </a:ext>
            </a:extLst>
          </p:cNvPr>
          <p:cNvSpPr txBox="1"/>
          <p:nvPr/>
        </p:nvSpPr>
        <p:spPr>
          <a:xfrm>
            <a:off x="762526" y="1475888"/>
            <a:ext cx="10655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professional ranked matches 2017-2020.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Matches contained information on 5 players for each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 metadata (date, time, league, game update number,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transformation performed for preferred modelling format: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match is a single 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A vs Team B, features for both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Dependent variable: result for Team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(win/loss)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statistics 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In-game performance for each player in the past 6 months, year: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KDA ratio, Average gold, Player win rate,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statistics 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In-game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each champion in the past 6 months, year: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Champion win rate,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Playrate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Champion Selection features for each player: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lane choice, enemy top lane choice,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Data Splitting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BDEC59-8E65-FC47-91E1-E58E1DF784CF}"/>
              </a:ext>
            </a:extLst>
          </p:cNvPr>
          <p:cNvSpPr txBox="1"/>
          <p:nvPr/>
        </p:nvSpPr>
        <p:spPr>
          <a:xfrm>
            <a:off x="3112946" y="1606850"/>
            <a:ext cx="59661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 updates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 character strength changes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time, we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hypothesized two data splits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779BE-C84A-A549-8611-AEFAAF100772}"/>
              </a:ext>
            </a:extLst>
          </p:cNvPr>
          <p:cNvCxnSpPr>
            <a:cxnSpLocks/>
          </p:cNvCxnSpPr>
          <p:nvPr/>
        </p:nvCxnSpPr>
        <p:spPr>
          <a:xfrm>
            <a:off x="6096000" y="2743200"/>
            <a:ext cx="0" cy="3383280"/>
          </a:xfrm>
          <a:prstGeom prst="line">
            <a:avLst/>
          </a:prstGeom>
          <a:ln w="57150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BEF77A-64BA-7A48-A17F-1BD3B752792F}"/>
              </a:ext>
            </a:extLst>
          </p:cNvPr>
          <p:cNvSpPr txBox="1"/>
          <p:nvPr/>
        </p:nvSpPr>
        <p:spPr>
          <a:xfrm>
            <a:off x="762526" y="2879124"/>
            <a:ext cx="4859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on 2018-2019, Test on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for future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imputation times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Needed less random warm starts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AUC prediction 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players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champions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update to the meta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80AE4-E221-B54A-9B40-B173A4906F00}"/>
              </a:ext>
            </a:extLst>
          </p:cNvPr>
          <p:cNvSpPr txBox="1"/>
          <p:nvPr/>
        </p:nvSpPr>
        <p:spPr>
          <a:xfrm>
            <a:off x="6845643" y="2879124"/>
            <a:ext cx="473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on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half of year, Test on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for end of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Faster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AUC pred.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Optimal Imputation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ACFDF7D-C8B9-8F4A-9291-6086154F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43" y="2484110"/>
            <a:ext cx="5999063" cy="4110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F4B7C-C2EF-C045-996F-2CC74BE9355D}"/>
              </a:ext>
            </a:extLst>
          </p:cNvPr>
          <p:cNvSpPr/>
          <p:nvPr/>
        </p:nvSpPr>
        <p:spPr>
          <a:xfrm>
            <a:off x="8747425" y="2497512"/>
            <a:ext cx="237507" cy="237507"/>
          </a:xfrm>
          <a:prstGeom prst="rect">
            <a:avLst/>
          </a:prstGeom>
          <a:solidFill>
            <a:srgbClr val="3F8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AB5B0-36A1-874B-A648-DCEC53BBBA50}"/>
              </a:ext>
            </a:extLst>
          </p:cNvPr>
          <p:cNvSpPr/>
          <p:nvPr/>
        </p:nvSpPr>
        <p:spPr>
          <a:xfrm>
            <a:off x="8747425" y="2867186"/>
            <a:ext cx="237507" cy="237507"/>
          </a:xfrm>
          <a:prstGeom prst="rect">
            <a:avLst/>
          </a:prstGeom>
          <a:solidFill>
            <a:srgbClr val="6AF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7E91B-B067-E44C-A93A-878F707F3C70}"/>
              </a:ext>
            </a:extLst>
          </p:cNvPr>
          <p:cNvSpPr txBox="1"/>
          <p:nvPr/>
        </p:nvSpPr>
        <p:spPr>
          <a:xfrm>
            <a:off x="8984932" y="2827694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Century Gothic" panose="020B0502020202020204" pitchFamily="34" charset="0"/>
              </a:rPr>
              <a:t>Imputed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FBB4B-86D6-AA48-80E3-CF6A806E41E5}"/>
              </a:ext>
            </a:extLst>
          </p:cNvPr>
          <p:cNvSpPr txBox="1"/>
          <p:nvPr/>
        </p:nvSpPr>
        <p:spPr>
          <a:xfrm>
            <a:off x="8984932" y="248411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Century Gothic" panose="020B0502020202020204" pitchFamily="34" charset="0"/>
              </a:rPr>
              <a:t>Original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099A5-7942-E547-9C2E-FCE57B2C90CC}"/>
              </a:ext>
            </a:extLst>
          </p:cNvPr>
          <p:cNvSpPr txBox="1"/>
          <p:nvPr/>
        </p:nvSpPr>
        <p:spPr>
          <a:xfrm>
            <a:off x="762526" y="1374698"/>
            <a:ext cx="6550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600" b="1" dirty="0">
                <a:latin typeface="Century Gothic" panose="020B0502020202020204" pitchFamily="34" charset="0"/>
              </a:rPr>
              <a:t>25% missing values with some columns at ~60% missing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CC98-027C-6A42-89F7-CE13DD6E60D4}"/>
              </a:ext>
            </a:extLst>
          </p:cNvPr>
          <p:cNvSpPr txBox="1"/>
          <p:nvPr/>
        </p:nvSpPr>
        <p:spPr>
          <a:xfrm>
            <a:off x="762526" y="1798398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600" b="1" dirty="0">
                <a:latin typeface="Century Gothic" panose="020B0502020202020204" pitchFamily="34" charset="0"/>
              </a:rPr>
              <a:t>Optimal KNN Imputation was applied</a:t>
            </a:r>
          </a:p>
        </p:txBody>
      </p:sp>
    </p:spTree>
    <p:extLst>
      <p:ext uri="{BB962C8B-B14F-4D97-AF65-F5344CB8AC3E}">
        <p14:creationId xmlns:p14="http://schemas.microsoft.com/office/powerpoint/2010/main" val="29964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Results – AUC Analysis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D4B16-AFB9-174F-B967-4ABB188A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71" y="1786360"/>
            <a:ext cx="5550097" cy="5071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E692F6-DC82-084B-9536-0FF989B9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0" y="1785948"/>
            <a:ext cx="5550097" cy="5071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20941-51BD-CA4F-A9BC-253FD2500AA1}"/>
              </a:ext>
            </a:extLst>
          </p:cNvPr>
          <p:cNvSpPr txBox="1"/>
          <p:nvPr/>
        </p:nvSpPr>
        <p:spPr>
          <a:xfrm>
            <a:off x="1871663" y="1340822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CART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8CC49-A04C-8642-AF82-4CB365FFC65B}"/>
              </a:ext>
            </a:extLst>
          </p:cNvPr>
          <p:cNvSpPr txBox="1"/>
          <p:nvPr/>
        </p:nvSpPr>
        <p:spPr>
          <a:xfrm>
            <a:off x="8110538" y="1340822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rPr>
              <a:t>OCT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Results – Win/loss Prediction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621D7E3-0C46-5B49-B2D8-5695BAB4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64596"/>
              </p:ext>
            </p:extLst>
          </p:nvPr>
        </p:nvGraphicFramePr>
        <p:xfrm>
          <a:off x="545904" y="2014538"/>
          <a:ext cx="11160732" cy="45148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57595191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856996625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049793595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3227448945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362465678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3665444949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176699204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1019978833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1641763197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1290033767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291372135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702274265"/>
                    </a:ext>
                  </a:extLst>
                </a:gridCol>
                <a:gridCol w="853861">
                  <a:extLst>
                    <a:ext uri="{9D8B030D-6E8A-4147-A177-3AD203B41FA5}">
                      <a16:colId xmlns:a16="http://schemas.microsoft.com/office/drawing/2014/main" val="2635640298"/>
                    </a:ext>
                  </a:extLst>
                </a:gridCol>
              </a:tblGrid>
              <a:tr h="885265"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TH" dirty="0"/>
                        <a:t>3 Years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algn="ctr"/>
                      <a:r>
                        <a:rPr lang="en-TH"/>
                        <a:t>(</a:t>
                      </a:r>
                      <a:r>
                        <a:rPr lang="en-TH" dirty="0"/>
                        <a:t>3 Yr imputed)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dirty="0"/>
                        <a:t>1 Year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/>
                        <a:t>(</a:t>
                      </a:r>
                      <a:r>
                        <a:rPr lang="en-TH" dirty="0"/>
                        <a:t>3 Yr imputed)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dirty="0"/>
                        <a:t>1 Year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/>
                        <a:t>(</a:t>
                      </a:r>
                      <a:r>
                        <a:rPr lang="en-TH" dirty="0"/>
                        <a:t>1 Yr imputed)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TH" dirty="0"/>
                        <a:t>3 Years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algn="ctr"/>
                      <a:r>
                        <a:rPr lang="en-TH"/>
                        <a:t>(</a:t>
                      </a:r>
                      <a:r>
                        <a:rPr lang="en-TH" dirty="0"/>
                        <a:t>3 Yr imputed)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dirty="0"/>
                        <a:t>1 Year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/>
                        <a:t>(</a:t>
                      </a:r>
                      <a:r>
                        <a:rPr lang="en-TH" dirty="0"/>
                        <a:t>3 Yr imputed)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dirty="0"/>
                        <a:t>1 Year </a:t>
                      </a:r>
                      <a:r>
                        <a:rPr lang="en-TH"/>
                        <a:t>Data 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/>
                        <a:t>(1 </a:t>
                      </a:r>
                      <a:r>
                        <a:rPr lang="en-TH" dirty="0"/>
                        <a:t>Yr imputed)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415580"/>
                  </a:ext>
                </a:extLst>
              </a:tr>
              <a:tr h="885265"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Acc.</a:t>
                      </a:r>
                      <a:endParaRPr lang="en-TH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91946"/>
                  </a:ext>
                </a:extLst>
              </a:tr>
              <a:tr h="88526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Logistic/ SVM</a:t>
                      </a:r>
                      <a:endParaRPr lang="en-TH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TH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55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0.603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rgbClr val="002060"/>
                          </a:solidFill>
                        </a:rPr>
                        <a:t>0.602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rgbClr val="002060"/>
                          </a:solidFill>
                        </a:rPr>
                        <a:t>0.572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484571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r"/>
                      <a:r>
                        <a:rPr lang="en-TH" b="1" dirty="0"/>
                        <a:t>CART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55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0.535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01472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r"/>
                      <a:r>
                        <a:rPr lang="en-TH" b="1" dirty="0"/>
                        <a:t>RF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0.624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solidFill>
                            <a:schemeClr val="tx1"/>
                          </a:solidFill>
                        </a:rPr>
                        <a:t>0.584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0.592</a:t>
                      </a:r>
                    </a:p>
                  </a:txBody>
                  <a:tcPr anchor="ctr">
                    <a:solidFill>
                      <a:srgbClr val="EA55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solidFill>
                            <a:schemeClr val="tx1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81577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r"/>
                      <a:r>
                        <a:rPr lang="en-TH" b="1" dirty="0"/>
                        <a:t>OCT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0.505</a:t>
                      </a:r>
                    </a:p>
                  </a:txBody>
                  <a:tcPr anchor="ctr">
                    <a:solidFill>
                      <a:srgbClr val="EA55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0.505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0.573</a:t>
                      </a:r>
                      <a:endParaRPr lang="en-T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  <a:endParaRPr lang="en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0.562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0.548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15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F0DA8B-3BB0-AA41-958A-D8ACF0519AAA}"/>
              </a:ext>
            </a:extLst>
          </p:cNvPr>
          <p:cNvSpPr txBox="1"/>
          <p:nvPr/>
        </p:nvSpPr>
        <p:spPr>
          <a:xfrm>
            <a:off x="2999842" y="1082222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Full Data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(500 Features):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51D8E-4648-EB4A-ADB7-607272697E88}"/>
              </a:ext>
            </a:extLst>
          </p:cNvPr>
          <p:cNvSpPr txBox="1"/>
          <p:nvPr/>
        </p:nvSpPr>
        <p:spPr>
          <a:xfrm>
            <a:off x="8077433" y="1082223"/>
            <a:ext cx="2222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Sparse Data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(10-16 Features):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61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45903" y="434553"/>
            <a:ext cx="7929023" cy="744346"/>
            <a:chOff x="5567083" y="1156447"/>
            <a:chExt cx="4093004" cy="744346"/>
          </a:xfrm>
        </p:grpSpPr>
        <p:sp>
          <p:nvSpPr>
            <p:cNvPr id="3" name="矩形 2"/>
            <p:cNvSpPr/>
            <p:nvPr/>
          </p:nvSpPr>
          <p:spPr>
            <a:xfrm>
              <a:off x="5567083" y="1156447"/>
              <a:ext cx="111822" cy="744346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36069" y="1302692"/>
              <a:ext cx="3824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Implications</a:t>
              </a:r>
              <a:endParaRPr lang="id-ID" altLang="zh-CN" sz="20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14A097-4722-A843-B814-7198176E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8074" y="1178899"/>
            <a:ext cx="12192000" cy="5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710</Words>
  <Application>Microsoft Macintosh PowerPoint</Application>
  <PresentationFormat>Widescreen</PresentationFormat>
  <Paragraphs>215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Tatdanai Asavamongkolkul</dc:creator>
  <cp:lastModifiedBy>David Liszewski</cp:lastModifiedBy>
  <cp:revision>58</cp:revision>
  <dcterms:created xsi:type="dcterms:W3CDTF">2020-12-03T17:15:56Z</dcterms:created>
  <dcterms:modified xsi:type="dcterms:W3CDTF">2020-12-06T19:24:41Z</dcterms:modified>
</cp:coreProperties>
</file>