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5" r:id="rId3"/>
    <p:sldId id="257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595"/>
  </p:normalViewPr>
  <p:slideViewPr>
    <p:cSldViewPr snapToGrid="0" snapToObjects="1">
      <p:cViewPr varScale="1">
        <p:scale>
          <a:sx n="102" d="100"/>
          <a:sy n="102" d="100"/>
        </p:scale>
        <p:origin x="4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1E5556-28D2-463E-A874-325288BF4FB0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8524CC2-3EE6-444E-B8FE-1B7468D54859}">
      <dgm:prSet/>
      <dgm:spPr/>
      <dgm:t>
        <a:bodyPr/>
        <a:lstStyle/>
        <a:p>
          <a:r>
            <a:rPr lang="en-US"/>
            <a:t>National Hockey League (NHL):</a:t>
          </a:r>
        </a:p>
      </dgm:t>
    </dgm:pt>
    <dgm:pt modelId="{39CC23F8-8D51-4AF1-B4B2-5987817748C7}" type="parTrans" cxnId="{7B5D7DAC-4861-499B-B5A7-451FC5A4434B}">
      <dgm:prSet/>
      <dgm:spPr/>
      <dgm:t>
        <a:bodyPr/>
        <a:lstStyle/>
        <a:p>
          <a:endParaRPr lang="en-US"/>
        </a:p>
      </dgm:t>
    </dgm:pt>
    <dgm:pt modelId="{AE9086DE-BC9F-4C67-B80F-3C2EF08265F4}" type="sibTrans" cxnId="{7B5D7DAC-4861-499B-B5A7-451FC5A4434B}">
      <dgm:prSet/>
      <dgm:spPr/>
      <dgm:t>
        <a:bodyPr/>
        <a:lstStyle/>
        <a:p>
          <a:endParaRPr lang="en-US"/>
        </a:p>
      </dgm:t>
    </dgm:pt>
    <dgm:pt modelId="{6C3AFE40-BC78-44A3-A782-B07F8727A87F}">
      <dgm:prSet/>
      <dgm:spPr/>
      <dgm:t>
        <a:bodyPr/>
        <a:lstStyle/>
        <a:p>
          <a:r>
            <a:rPr lang="en-US"/>
            <a:t>31 teams, ~82 game regular season</a:t>
          </a:r>
        </a:p>
      </dgm:t>
    </dgm:pt>
    <dgm:pt modelId="{56C25EEC-823B-4B22-B0AF-37F05C40EDB6}" type="parTrans" cxnId="{1CC5403E-1EB5-487C-8E7C-8E2F8055AB79}">
      <dgm:prSet/>
      <dgm:spPr/>
      <dgm:t>
        <a:bodyPr/>
        <a:lstStyle/>
        <a:p>
          <a:endParaRPr lang="en-US"/>
        </a:p>
      </dgm:t>
    </dgm:pt>
    <dgm:pt modelId="{5E7D2330-BE5B-4CA9-A2FB-8BAFDF925BD8}" type="sibTrans" cxnId="{1CC5403E-1EB5-487C-8E7C-8E2F8055AB79}">
      <dgm:prSet/>
      <dgm:spPr/>
      <dgm:t>
        <a:bodyPr/>
        <a:lstStyle/>
        <a:p>
          <a:endParaRPr lang="en-US"/>
        </a:p>
      </dgm:t>
    </dgm:pt>
    <dgm:pt modelId="{2FF471C6-6C40-4292-9190-E63F8C96A089}">
      <dgm:prSet/>
      <dgm:spPr/>
      <dgm:t>
        <a:bodyPr/>
        <a:lstStyle/>
        <a:p>
          <a:r>
            <a:rPr lang="en-US"/>
            <a:t>16 teams make the playoffs</a:t>
          </a:r>
        </a:p>
      </dgm:t>
    </dgm:pt>
    <dgm:pt modelId="{7F1D3E97-19A6-48AC-9A5A-BFE6610CB593}" type="parTrans" cxnId="{9A83C13D-D4B5-4E15-A124-E468BAA4AFE1}">
      <dgm:prSet/>
      <dgm:spPr/>
      <dgm:t>
        <a:bodyPr/>
        <a:lstStyle/>
        <a:p>
          <a:endParaRPr lang="en-US"/>
        </a:p>
      </dgm:t>
    </dgm:pt>
    <dgm:pt modelId="{CC2F5F02-2C26-4966-9F28-65EDCE7BEA24}" type="sibTrans" cxnId="{9A83C13D-D4B5-4E15-A124-E468BAA4AFE1}">
      <dgm:prSet/>
      <dgm:spPr/>
      <dgm:t>
        <a:bodyPr/>
        <a:lstStyle/>
        <a:p>
          <a:endParaRPr lang="en-US"/>
        </a:p>
      </dgm:t>
    </dgm:pt>
    <dgm:pt modelId="{E91F8672-59F8-4F3E-B82C-53A53FB05DBA}">
      <dgm:prSet/>
      <dgm:spPr/>
      <dgm:t>
        <a:bodyPr/>
        <a:lstStyle/>
        <a:p>
          <a:r>
            <a:rPr lang="en-US"/>
            <a:t>Playoff format:</a:t>
          </a:r>
        </a:p>
      </dgm:t>
    </dgm:pt>
    <dgm:pt modelId="{21442A59-83D7-4F5D-8E41-1A6C106A6B31}" type="parTrans" cxnId="{94A591CD-1D5B-4013-9BFA-1DA077D4E0FD}">
      <dgm:prSet/>
      <dgm:spPr/>
      <dgm:t>
        <a:bodyPr/>
        <a:lstStyle/>
        <a:p>
          <a:endParaRPr lang="en-US"/>
        </a:p>
      </dgm:t>
    </dgm:pt>
    <dgm:pt modelId="{2E0DB4D1-FDEC-4D71-98EA-5CB33A47D26E}" type="sibTrans" cxnId="{94A591CD-1D5B-4013-9BFA-1DA077D4E0FD}">
      <dgm:prSet/>
      <dgm:spPr/>
      <dgm:t>
        <a:bodyPr/>
        <a:lstStyle/>
        <a:p>
          <a:endParaRPr lang="en-US"/>
        </a:p>
      </dgm:t>
    </dgm:pt>
    <dgm:pt modelId="{911053C4-3E2C-41E3-8362-647E0D4EE48B}">
      <dgm:prSet/>
      <dgm:spPr/>
      <dgm:t>
        <a:bodyPr/>
        <a:lstStyle/>
        <a:p>
          <a:r>
            <a:rPr lang="en-US"/>
            <a:t>Better regular season teams = better seed </a:t>
          </a:r>
        </a:p>
      </dgm:t>
    </dgm:pt>
    <dgm:pt modelId="{40D7CA09-31AA-4546-9FEF-B09D022E31AE}" type="parTrans" cxnId="{6B69FDC0-7246-423F-89FC-4116F78800D1}">
      <dgm:prSet/>
      <dgm:spPr/>
      <dgm:t>
        <a:bodyPr/>
        <a:lstStyle/>
        <a:p>
          <a:endParaRPr lang="en-US"/>
        </a:p>
      </dgm:t>
    </dgm:pt>
    <dgm:pt modelId="{7099FEB3-2EED-44FC-BB89-BA396D7E4191}" type="sibTrans" cxnId="{6B69FDC0-7246-423F-89FC-4116F78800D1}">
      <dgm:prSet/>
      <dgm:spPr/>
      <dgm:t>
        <a:bodyPr/>
        <a:lstStyle/>
        <a:p>
          <a:endParaRPr lang="en-US"/>
        </a:p>
      </dgm:t>
    </dgm:pt>
    <dgm:pt modelId="{480920C4-6F34-4B07-8F41-6F184D3FAADC}">
      <dgm:prSet/>
      <dgm:spPr/>
      <dgm:t>
        <a:bodyPr/>
        <a:lstStyle/>
        <a:p>
          <a:r>
            <a:rPr lang="en-US" dirty="0"/>
            <a:t>Best-of-7 games series (must win 4) between 2 teams</a:t>
          </a:r>
        </a:p>
      </dgm:t>
    </dgm:pt>
    <dgm:pt modelId="{EAF7093A-B08E-4C87-A757-2124F5B4EF51}" type="parTrans" cxnId="{E383A465-2673-4894-94B2-D7076046F80B}">
      <dgm:prSet/>
      <dgm:spPr/>
      <dgm:t>
        <a:bodyPr/>
        <a:lstStyle/>
        <a:p>
          <a:endParaRPr lang="en-US"/>
        </a:p>
      </dgm:t>
    </dgm:pt>
    <dgm:pt modelId="{A5DED0D2-D796-4334-A23A-D25764E2955D}" type="sibTrans" cxnId="{E383A465-2673-4894-94B2-D7076046F80B}">
      <dgm:prSet/>
      <dgm:spPr/>
      <dgm:t>
        <a:bodyPr/>
        <a:lstStyle/>
        <a:p>
          <a:endParaRPr lang="en-US"/>
        </a:p>
      </dgm:t>
    </dgm:pt>
    <dgm:pt modelId="{DD77F66F-9A4F-4F09-8FC9-0B319F427116}">
      <dgm:prSet/>
      <dgm:spPr/>
      <dgm:t>
        <a:bodyPr/>
        <a:lstStyle/>
        <a:p>
          <a:r>
            <a:rPr lang="en-US"/>
            <a:t>Winner advances to next round</a:t>
          </a:r>
        </a:p>
      </dgm:t>
    </dgm:pt>
    <dgm:pt modelId="{5C61C9A8-B85A-404B-9B8A-5F1342001DF6}" type="parTrans" cxnId="{3A6D2257-8703-4CF9-BDE6-F7770A98C415}">
      <dgm:prSet/>
      <dgm:spPr/>
      <dgm:t>
        <a:bodyPr/>
        <a:lstStyle/>
        <a:p>
          <a:endParaRPr lang="en-US"/>
        </a:p>
      </dgm:t>
    </dgm:pt>
    <dgm:pt modelId="{E8F930E0-488A-4A7E-89E4-271E7E868734}" type="sibTrans" cxnId="{3A6D2257-8703-4CF9-BDE6-F7770A98C415}">
      <dgm:prSet/>
      <dgm:spPr/>
      <dgm:t>
        <a:bodyPr/>
        <a:lstStyle/>
        <a:p>
          <a:endParaRPr lang="en-US"/>
        </a:p>
      </dgm:t>
    </dgm:pt>
    <dgm:pt modelId="{315378DC-D44F-4981-A596-C69D716A9C3D}">
      <dgm:prSet/>
      <dgm:spPr/>
      <dgm:t>
        <a:bodyPr/>
        <a:lstStyle/>
        <a:p>
          <a:r>
            <a:rPr lang="en-US"/>
            <a:t>Final winner is crowned Stanley Cup champion</a:t>
          </a:r>
        </a:p>
      </dgm:t>
    </dgm:pt>
    <dgm:pt modelId="{B87B2ECD-CDB2-4F9A-A906-04ADAFCBB47F}" type="parTrans" cxnId="{C49A4A9E-3E1F-445D-85EA-AF49D11CFA11}">
      <dgm:prSet/>
      <dgm:spPr/>
      <dgm:t>
        <a:bodyPr/>
        <a:lstStyle/>
        <a:p>
          <a:endParaRPr lang="en-US"/>
        </a:p>
      </dgm:t>
    </dgm:pt>
    <dgm:pt modelId="{39BE6C06-9399-4503-8943-3F73951A01BA}" type="sibTrans" cxnId="{C49A4A9E-3E1F-445D-85EA-AF49D11CFA11}">
      <dgm:prSet/>
      <dgm:spPr/>
      <dgm:t>
        <a:bodyPr/>
        <a:lstStyle/>
        <a:p>
          <a:endParaRPr lang="en-US"/>
        </a:p>
      </dgm:t>
    </dgm:pt>
    <dgm:pt modelId="{C80D7E26-0E3E-144F-B9D5-6B056A9E8798}" type="pres">
      <dgm:prSet presAssocID="{631E5556-28D2-463E-A874-325288BF4FB0}" presName="linear" presStyleCnt="0">
        <dgm:presLayoutVars>
          <dgm:dir/>
          <dgm:animLvl val="lvl"/>
          <dgm:resizeHandles val="exact"/>
        </dgm:presLayoutVars>
      </dgm:prSet>
      <dgm:spPr/>
    </dgm:pt>
    <dgm:pt modelId="{14C53E2C-E771-C04C-A511-7DBB7AFB5553}" type="pres">
      <dgm:prSet presAssocID="{88524CC2-3EE6-444E-B8FE-1B7468D54859}" presName="parentLin" presStyleCnt="0"/>
      <dgm:spPr/>
    </dgm:pt>
    <dgm:pt modelId="{AFC2A352-E686-0F49-A104-143AD42FFDE9}" type="pres">
      <dgm:prSet presAssocID="{88524CC2-3EE6-444E-B8FE-1B7468D54859}" presName="parentLeftMargin" presStyleLbl="node1" presStyleIdx="0" presStyleCnt="2"/>
      <dgm:spPr/>
    </dgm:pt>
    <dgm:pt modelId="{00F07BDE-D40C-184B-AE2F-54FE5A4A562F}" type="pres">
      <dgm:prSet presAssocID="{88524CC2-3EE6-444E-B8FE-1B7468D5485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10DCFB3-0923-074A-B297-887333A8AF9C}" type="pres">
      <dgm:prSet presAssocID="{88524CC2-3EE6-444E-B8FE-1B7468D54859}" presName="negativeSpace" presStyleCnt="0"/>
      <dgm:spPr/>
    </dgm:pt>
    <dgm:pt modelId="{A7BB4521-D407-2F48-BEA6-843828D369ED}" type="pres">
      <dgm:prSet presAssocID="{88524CC2-3EE6-444E-B8FE-1B7468D54859}" presName="childText" presStyleLbl="conFgAcc1" presStyleIdx="0" presStyleCnt="2">
        <dgm:presLayoutVars>
          <dgm:bulletEnabled val="1"/>
        </dgm:presLayoutVars>
      </dgm:prSet>
      <dgm:spPr/>
    </dgm:pt>
    <dgm:pt modelId="{0EB4DBB2-EBB8-C640-9C9C-04863AA4D586}" type="pres">
      <dgm:prSet presAssocID="{AE9086DE-BC9F-4C67-B80F-3C2EF08265F4}" presName="spaceBetweenRectangles" presStyleCnt="0"/>
      <dgm:spPr/>
    </dgm:pt>
    <dgm:pt modelId="{BC71FA49-CA81-1B4A-B4F4-0AC3F8A195B6}" type="pres">
      <dgm:prSet presAssocID="{E91F8672-59F8-4F3E-B82C-53A53FB05DBA}" presName="parentLin" presStyleCnt="0"/>
      <dgm:spPr/>
    </dgm:pt>
    <dgm:pt modelId="{3CC526C1-3D54-3C44-90AF-68B1C2CAF8A4}" type="pres">
      <dgm:prSet presAssocID="{E91F8672-59F8-4F3E-B82C-53A53FB05DBA}" presName="parentLeftMargin" presStyleLbl="node1" presStyleIdx="0" presStyleCnt="2"/>
      <dgm:spPr/>
    </dgm:pt>
    <dgm:pt modelId="{7F54904E-D240-7B47-A4C8-AD71AB6B9390}" type="pres">
      <dgm:prSet presAssocID="{E91F8672-59F8-4F3E-B82C-53A53FB05DBA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8DB5B197-BFB4-554B-81EF-8C905D4D9929}" type="pres">
      <dgm:prSet presAssocID="{E91F8672-59F8-4F3E-B82C-53A53FB05DBA}" presName="negativeSpace" presStyleCnt="0"/>
      <dgm:spPr/>
    </dgm:pt>
    <dgm:pt modelId="{DB27C545-F151-D448-A230-8DDE01F85C33}" type="pres">
      <dgm:prSet presAssocID="{E91F8672-59F8-4F3E-B82C-53A53FB05DBA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33EF3D03-CB21-9A48-AC87-FE7E5707B13F}" type="presOf" srcId="{DD77F66F-9A4F-4F09-8FC9-0B319F427116}" destId="{DB27C545-F151-D448-A230-8DDE01F85C33}" srcOrd="0" destOrd="2" presId="urn:microsoft.com/office/officeart/2005/8/layout/list1"/>
    <dgm:cxn modelId="{4A61FD1B-11D8-AE47-99C2-EA1FE20B861F}" type="presOf" srcId="{E91F8672-59F8-4F3E-B82C-53A53FB05DBA}" destId="{7F54904E-D240-7B47-A4C8-AD71AB6B9390}" srcOrd="1" destOrd="0" presId="urn:microsoft.com/office/officeart/2005/8/layout/list1"/>
    <dgm:cxn modelId="{58659627-B4A8-E24F-B321-B66227AB9990}" type="presOf" srcId="{6C3AFE40-BC78-44A3-A782-B07F8727A87F}" destId="{A7BB4521-D407-2F48-BEA6-843828D369ED}" srcOrd="0" destOrd="0" presId="urn:microsoft.com/office/officeart/2005/8/layout/list1"/>
    <dgm:cxn modelId="{9A83C13D-D4B5-4E15-A124-E468BAA4AFE1}" srcId="{88524CC2-3EE6-444E-B8FE-1B7468D54859}" destId="{2FF471C6-6C40-4292-9190-E63F8C96A089}" srcOrd="1" destOrd="0" parTransId="{7F1D3E97-19A6-48AC-9A5A-BFE6610CB593}" sibTransId="{CC2F5F02-2C26-4966-9F28-65EDCE7BEA24}"/>
    <dgm:cxn modelId="{1CC5403E-1EB5-487C-8E7C-8E2F8055AB79}" srcId="{88524CC2-3EE6-444E-B8FE-1B7468D54859}" destId="{6C3AFE40-BC78-44A3-A782-B07F8727A87F}" srcOrd="0" destOrd="0" parTransId="{56C25EEC-823B-4B22-B0AF-37F05C40EDB6}" sibTransId="{5E7D2330-BE5B-4CA9-A2FB-8BAFDF925BD8}"/>
    <dgm:cxn modelId="{3A6D2257-8703-4CF9-BDE6-F7770A98C415}" srcId="{E91F8672-59F8-4F3E-B82C-53A53FB05DBA}" destId="{DD77F66F-9A4F-4F09-8FC9-0B319F427116}" srcOrd="2" destOrd="0" parTransId="{5C61C9A8-B85A-404B-9B8A-5F1342001DF6}" sibTransId="{E8F930E0-488A-4A7E-89E4-271E7E868734}"/>
    <dgm:cxn modelId="{E383A465-2673-4894-94B2-D7076046F80B}" srcId="{E91F8672-59F8-4F3E-B82C-53A53FB05DBA}" destId="{480920C4-6F34-4B07-8F41-6F184D3FAADC}" srcOrd="1" destOrd="0" parTransId="{EAF7093A-B08E-4C87-A757-2124F5B4EF51}" sibTransId="{A5DED0D2-D796-4334-A23A-D25764E2955D}"/>
    <dgm:cxn modelId="{E195A76E-CA0A-3A46-9BB0-8D819CEC4027}" type="presOf" srcId="{315378DC-D44F-4981-A596-C69D716A9C3D}" destId="{DB27C545-F151-D448-A230-8DDE01F85C33}" srcOrd="0" destOrd="3" presId="urn:microsoft.com/office/officeart/2005/8/layout/list1"/>
    <dgm:cxn modelId="{43FB0094-17E6-CE48-90DF-9C66DC1A9C4A}" type="presOf" srcId="{631E5556-28D2-463E-A874-325288BF4FB0}" destId="{C80D7E26-0E3E-144F-B9D5-6B056A9E8798}" srcOrd="0" destOrd="0" presId="urn:microsoft.com/office/officeart/2005/8/layout/list1"/>
    <dgm:cxn modelId="{C49A4A9E-3E1F-445D-85EA-AF49D11CFA11}" srcId="{E91F8672-59F8-4F3E-B82C-53A53FB05DBA}" destId="{315378DC-D44F-4981-A596-C69D716A9C3D}" srcOrd="3" destOrd="0" parTransId="{B87B2ECD-CDB2-4F9A-A906-04ADAFCBB47F}" sibTransId="{39BE6C06-9399-4503-8943-3F73951A01BA}"/>
    <dgm:cxn modelId="{7B5D7DAC-4861-499B-B5A7-451FC5A4434B}" srcId="{631E5556-28D2-463E-A874-325288BF4FB0}" destId="{88524CC2-3EE6-444E-B8FE-1B7468D54859}" srcOrd="0" destOrd="0" parTransId="{39CC23F8-8D51-4AF1-B4B2-5987817748C7}" sibTransId="{AE9086DE-BC9F-4C67-B80F-3C2EF08265F4}"/>
    <dgm:cxn modelId="{250695B0-CB9F-1E46-89F5-4F16DF902FE8}" type="presOf" srcId="{88524CC2-3EE6-444E-B8FE-1B7468D54859}" destId="{AFC2A352-E686-0F49-A104-143AD42FFDE9}" srcOrd="0" destOrd="0" presId="urn:microsoft.com/office/officeart/2005/8/layout/list1"/>
    <dgm:cxn modelId="{AEB1C5B2-C9BC-864A-804F-01EF57CE8879}" type="presOf" srcId="{911053C4-3E2C-41E3-8362-647E0D4EE48B}" destId="{DB27C545-F151-D448-A230-8DDE01F85C33}" srcOrd="0" destOrd="0" presId="urn:microsoft.com/office/officeart/2005/8/layout/list1"/>
    <dgm:cxn modelId="{6B69FDC0-7246-423F-89FC-4116F78800D1}" srcId="{E91F8672-59F8-4F3E-B82C-53A53FB05DBA}" destId="{911053C4-3E2C-41E3-8362-647E0D4EE48B}" srcOrd="0" destOrd="0" parTransId="{40D7CA09-31AA-4546-9FEF-B09D022E31AE}" sibTransId="{7099FEB3-2EED-44FC-BB89-BA396D7E4191}"/>
    <dgm:cxn modelId="{94A591CD-1D5B-4013-9BFA-1DA077D4E0FD}" srcId="{631E5556-28D2-463E-A874-325288BF4FB0}" destId="{E91F8672-59F8-4F3E-B82C-53A53FB05DBA}" srcOrd="1" destOrd="0" parTransId="{21442A59-83D7-4F5D-8E41-1A6C106A6B31}" sibTransId="{2E0DB4D1-FDEC-4D71-98EA-5CB33A47D26E}"/>
    <dgm:cxn modelId="{4820C1D1-33FC-A740-9A29-5C10598F9AE5}" type="presOf" srcId="{E91F8672-59F8-4F3E-B82C-53A53FB05DBA}" destId="{3CC526C1-3D54-3C44-90AF-68B1C2CAF8A4}" srcOrd="0" destOrd="0" presId="urn:microsoft.com/office/officeart/2005/8/layout/list1"/>
    <dgm:cxn modelId="{B41B0BD3-6906-1E47-B582-30BFC040313F}" type="presOf" srcId="{2FF471C6-6C40-4292-9190-E63F8C96A089}" destId="{A7BB4521-D407-2F48-BEA6-843828D369ED}" srcOrd="0" destOrd="1" presId="urn:microsoft.com/office/officeart/2005/8/layout/list1"/>
    <dgm:cxn modelId="{C99F1BEE-1884-0A4D-B28C-DB94A1665603}" type="presOf" srcId="{480920C4-6F34-4B07-8F41-6F184D3FAADC}" destId="{DB27C545-F151-D448-A230-8DDE01F85C33}" srcOrd="0" destOrd="1" presId="urn:microsoft.com/office/officeart/2005/8/layout/list1"/>
    <dgm:cxn modelId="{A30E35F8-DD67-604D-842C-0E1F3DD412E6}" type="presOf" srcId="{88524CC2-3EE6-444E-B8FE-1B7468D54859}" destId="{00F07BDE-D40C-184B-AE2F-54FE5A4A562F}" srcOrd="1" destOrd="0" presId="urn:microsoft.com/office/officeart/2005/8/layout/list1"/>
    <dgm:cxn modelId="{7CA09740-971D-0A40-9DAE-B68C0614BD6B}" type="presParOf" srcId="{C80D7E26-0E3E-144F-B9D5-6B056A9E8798}" destId="{14C53E2C-E771-C04C-A511-7DBB7AFB5553}" srcOrd="0" destOrd="0" presId="urn:microsoft.com/office/officeart/2005/8/layout/list1"/>
    <dgm:cxn modelId="{71DC26DF-4EAA-0446-B931-904E313A1F25}" type="presParOf" srcId="{14C53E2C-E771-C04C-A511-7DBB7AFB5553}" destId="{AFC2A352-E686-0F49-A104-143AD42FFDE9}" srcOrd="0" destOrd="0" presId="urn:microsoft.com/office/officeart/2005/8/layout/list1"/>
    <dgm:cxn modelId="{F4E47398-E30F-F94E-BD2A-C54A3EFBBCD1}" type="presParOf" srcId="{14C53E2C-E771-C04C-A511-7DBB7AFB5553}" destId="{00F07BDE-D40C-184B-AE2F-54FE5A4A562F}" srcOrd="1" destOrd="0" presId="urn:microsoft.com/office/officeart/2005/8/layout/list1"/>
    <dgm:cxn modelId="{BA64ABA3-58F9-854A-B168-0547E9A2BAB1}" type="presParOf" srcId="{C80D7E26-0E3E-144F-B9D5-6B056A9E8798}" destId="{C10DCFB3-0923-074A-B297-887333A8AF9C}" srcOrd="1" destOrd="0" presId="urn:microsoft.com/office/officeart/2005/8/layout/list1"/>
    <dgm:cxn modelId="{77D6C05C-4593-3645-B753-EF8A870AD6BB}" type="presParOf" srcId="{C80D7E26-0E3E-144F-B9D5-6B056A9E8798}" destId="{A7BB4521-D407-2F48-BEA6-843828D369ED}" srcOrd="2" destOrd="0" presId="urn:microsoft.com/office/officeart/2005/8/layout/list1"/>
    <dgm:cxn modelId="{15CC89FD-99A7-7045-82A1-5C9894565764}" type="presParOf" srcId="{C80D7E26-0E3E-144F-B9D5-6B056A9E8798}" destId="{0EB4DBB2-EBB8-C640-9C9C-04863AA4D586}" srcOrd="3" destOrd="0" presId="urn:microsoft.com/office/officeart/2005/8/layout/list1"/>
    <dgm:cxn modelId="{BFAA24D7-2187-204D-9FCA-24A996330C8B}" type="presParOf" srcId="{C80D7E26-0E3E-144F-B9D5-6B056A9E8798}" destId="{BC71FA49-CA81-1B4A-B4F4-0AC3F8A195B6}" srcOrd="4" destOrd="0" presId="urn:microsoft.com/office/officeart/2005/8/layout/list1"/>
    <dgm:cxn modelId="{6DE0CFD6-DBD3-764B-B0A7-7478A3C73A42}" type="presParOf" srcId="{BC71FA49-CA81-1B4A-B4F4-0AC3F8A195B6}" destId="{3CC526C1-3D54-3C44-90AF-68B1C2CAF8A4}" srcOrd="0" destOrd="0" presId="urn:microsoft.com/office/officeart/2005/8/layout/list1"/>
    <dgm:cxn modelId="{A5103B4B-AC14-2046-80D5-4E509DFFE6B1}" type="presParOf" srcId="{BC71FA49-CA81-1B4A-B4F4-0AC3F8A195B6}" destId="{7F54904E-D240-7B47-A4C8-AD71AB6B9390}" srcOrd="1" destOrd="0" presId="urn:microsoft.com/office/officeart/2005/8/layout/list1"/>
    <dgm:cxn modelId="{62C139A6-747F-F34A-8449-9185E0056DD2}" type="presParOf" srcId="{C80D7E26-0E3E-144F-B9D5-6B056A9E8798}" destId="{8DB5B197-BFB4-554B-81EF-8C905D4D9929}" srcOrd="5" destOrd="0" presId="urn:microsoft.com/office/officeart/2005/8/layout/list1"/>
    <dgm:cxn modelId="{133A030F-B470-9A44-83E8-B14C6294B9B9}" type="presParOf" srcId="{C80D7E26-0E3E-144F-B9D5-6B056A9E8798}" destId="{DB27C545-F151-D448-A230-8DDE01F85C33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BB4521-D407-2F48-BEA6-843828D369ED}">
      <dsp:nvSpPr>
        <dsp:cNvPr id="0" name=""/>
        <dsp:cNvSpPr/>
      </dsp:nvSpPr>
      <dsp:spPr>
        <a:xfrm>
          <a:off x="0" y="472809"/>
          <a:ext cx="7242048" cy="157342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2063" tIns="562356" rIns="562063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/>
            <a:t>31 teams, ~82 game regular season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/>
            <a:t>16 teams make the playoffs</a:t>
          </a:r>
        </a:p>
      </dsp:txBody>
      <dsp:txXfrm>
        <a:off x="0" y="472809"/>
        <a:ext cx="7242048" cy="1573424"/>
      </dsp:txXfrm>
    </dsp:sp>
    <dsp:sp modelId="{00F07BDE-D40C-184B-AE2F-54FE5A4A562F}">
      <dsp:nvSpPr>
        <dsp:cNvPr id="0" name=""/>
        <dsp:cNvSpPr/>
      </dsp:nvSpPr>
      <dsp:spPr>
        <a:xfrm>
          <a:off x="362102" y="74289"/>
          <a:ext cx="5069433" cy="7970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1613" tIns="0" rIns="191613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National Hockey League (NHL):</a:t>
          </a:r>
        </a:p>
      </dsp:txBody>
      <dsp:txXfrm>
        <a:off x="401010" y="113197"/>
        <a:ext cx="4991617" cy="719224"/>
      </dsp:txXfrm>
    </dsp:sp>
    <dsp:sp modelId="{DB27C545-F151-D448-A230-8DDE01F85C33}">
      <dsp:nvSpPr>
        <dsp:cNvPr id="0" name=""/>
        <dsp:cNvSpPr/>
      </dsp:nvSpPr>
      <dsp:spPr>
        <a:xfrm>
          <a:off x="0" y="2590554"/>
          <a:ext cx="7242048" cy="32318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2063" tIns="562356" rIns="562063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/>
            <a:t>Better regular season teams = better seed 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Best-of-7 games series (must win 4) between 2 teams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/>
            <a:t>Winner advances to next round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/>
            <a:t>Final winner is crowned Stanley Cup champion</a:t>
          </a:r>
        </a:p>
      </dsp:txBody>
      <dsp:txXfrm>
        <a:off x="0" y="2590554"/>
        <a:ext cx="7242048" cy="3231899"/>
      </dsp:txXfrm>
    </dsp:sp>
    <dsp:sp modelId="{7F54904E-D240-7B47-A4C8-AD71AB6B9390}">
      <dsp:nvSpPr>
        <dsp:cNvPr id="0" name=""/>
        <dsp:cNvSpPr/>
      </dsp:nvSpPr>
      <dsp:spPr>
        <a:xfrm>
          <a:off x="362102" y="2192034"/>
          <a:ext cx="5069433" cy="79704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1613" tIns="0" rIns="191613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Playoff format:</a:t>
          </a:r>
        </a:p>
      </dsp:txBody>
      <dsp:txXfrm>
        <a:off x="401010" y="2230942"/>
        <a:ext cx="4991617" cy="7192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6A142-D2A8-FB41-8285-132E79F235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EF71F6-72BA-5548-BB73-689DFDE945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B37D-61C2-B24C-84CF-DB00D0320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C63A8-FE8F-574C-9408-CDDEFC8750AE}" type="datetimeFigureOut">
              <a:rPr lang="en-US" smtClean="0"/>
              <a:t>4/26/20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C1003F-A174-3649-95F1-1F945F9E0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66735-52AC-124D-A174-0F038915C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E2398-FF5C-164F-B7F5-FB313454A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918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6BE20-B6C8-5A4D-9D8F-ADC5E2B20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519D61-58F1-2646-BB83-CC43CD61DC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73FC30-3218-1845-9140-D069A46DD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C63A8-FE8F-574C-9408-CDDEFC8750AE}" type="datetimeFigureOut">
              <a:rPr lang="en-US" smtClean="0"/>
              <a:t>4/26/20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D3A4FD-321E-3740-8F67-47600DC4B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85F473-48A9-0A44-812C-C780BC0B4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E2398-FF5C-164F-B7F5-FB313454A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43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8FE255-B00A-6E47-BB47-68F27E9E03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462482-E34B-ED49-A19D-998F63901E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4CCF55-48B9-EA4C-83BE-80E352D3F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C63A8-FE8F-574C-9408-CDDEFC8750AE}" type="datetimeFigureOut">
              <a:rPr lang="en-US" smtClean="0"/>
              <a:t>4/26/20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9B04DB-7F3A-8A46-959E-B3D58F020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7DB252-0EB3-8C4D-8FE2-F52D41E82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E2398-FF5C-164F-B7F5-FB313454A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786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BA275-9735-6449-AA87-F03344743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CB6E1-8A6D-274B-B050-B1742D4FB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3B2FF-A306-AF46-B093-93C423B0D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C63A8-FE8F-574C-9408-CDDEFC8750AE}" type="datetimeFigureOut">
              <a:rPr lang="en-US" smtClean="0"/>
              <a:t>4/26/20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C18C1D-7423-BC40-93F3-E4159D2F1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9F550B-E52A-F545-9F0A-35E05F0CF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E2398-FF5C-164F-B7F5-FB313454A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63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CEFF7-F46E-7D47-8E0A-AA78AD404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6FB8E4-AF72-3247-9761-AB5C0AC45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584702-0611-A340-AF26-255737264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C63A8-FE8F-574C-9408-CDDEFC8750AE}" type="datetimeFigureOut">
              <a:rPr lang="en-US" smtClean="0"/>
              <a:t>4/26/20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005CB-4125-3642-8655-545E64F91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D5E781-BEAC-C646-A4EC-A957B96A2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E2398-FF5C-164F-B7F5-FB313454A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92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9C135-F6A7-3C44-95D3-73F685040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27A0A-9503-034F-B3C4-E70032F958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501960-96FF-6348-9E2A-1E6F7EB5BF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993D3E-D4D1-8A42-9D79-0514C4B8E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C63A8-FE8F-574C-9408-CDDEFC8750AE}" type="datetimeFigureOut">
              <a:rPr lang="en-US" smtClean="0"/>
              <a:t>4/26/20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E31C00-A735-9848-8414-9E6B62B0C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0A0F68-85A4-364B-BA69-EB6D21D9F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E2398-FF5C-164F-B7F5-FB313454A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105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AC42F-E79F-E945-8AA7-2A71A6B97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2E983A-D46E-8049-8FA5-CE8C6B3A69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237D28-FFFD-7C40-839B-F26A205280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4CDE58-2CA1-BE48-9B09-2BB745FCAE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9F77F9-72C3-6543-A44F-66854783B1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21197C-A820-E04F-AF6D-C83DB7C70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C63A8-FE8F-574C-9408-CDDEFC8750AE}" type="datetimeFigureOut">
              <a:rPr lang="en-US" smtClean="0"/>
              <a:t>4/26/20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B76F02-7310-1249-99EA-5C0581CEE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E1A805-E20F-EE49-A723-71679D067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E2398-FF5C-164F-B7F5-FB313454A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969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1237A-B13B-5D4F-8B28-65A5B9A88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2F80AD-E628-6540-894B-C97CC0556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C63A8-FE8F-574C-9408-CDDEFC8750AE}" type="datetimeFigureOut">
              <a:rPr lang="en-US" smtClean="0"/>
              <a:t>4/26/20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4096D1-817C-C14C-8E45-E489ABE0F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D8D723-06D9-8743-9E80-7E47AD3A3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E2398-FF5C-164F-B7F5-FB313454A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411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5F6B53-A59C-2E44-8391-B60E523D2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C63A8-FE8F-574C-9408-CDDEFC8750AE}" type="datetimeFigureOut">
              <a:rPr lang="en-US" smtClean="0"/>
              <a:t>4/26/20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626992-6891-854C-9C7A-F1BA48419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ABB4E4-B0F1-5D4C-AF4E-D88E3D209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E2398-FF5C-164F-B7F5-FB313454A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313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3B14B-3027-3B4D-BDEB-48BEC3113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4D9A2-68F7-5D4F-9C43-CD23DDEE15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BC2F75-0B6E-DD4F-B9FA-166EB75516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55F9D6-E0EB-FB40-864F-DEA9B4A9D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C63A8-FE8F-574C-9408-CDDEFC8750AE}" type="datetimeFigureOut">
              <a:rPr lang="en-US" smtClean="0"/>
              <a:t>4/26/20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CCF08D-E4DB-EA44-A81F-92CD831E5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E147AC-4DE7-744C-BEC0-B563F8022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E2398-FF5C-164F-B7F5-FB313454A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17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87D65-74F3-B645-B458-14A3C4022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B335CA-33DD-C440-8178-61E6624242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8B63DC-AAB9-804B-B408-7AE7393114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A2B0B4-9DD3-A74A-846F-57C43261E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C63A8-FE8F-574C-9408-CDDEFC8750AE}" type="datetimeFigureOut">
              <a:rPr lang="en-US" smtClean="0"/>
              <a:t>4/26/20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1ECDA7-0782-264E-BD67-0BF3AD0A5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55FF4A-FF65-9C44-A992-2EFF6F94B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E2398-FF5C-164F-B7F5-FB313454A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019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F46B21-B790-DF4E-9132-812737BC2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C3E16D-38C3-4E44-BDEB-1B2B9AA646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8A647-903C-7440-BCC3-51C750520A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0C63A8-FE8F-574C-9408-CDDEFC8750AE}" type="datetimeFigureOut">
              <a:rPr lang="en-US" smtClean="0"/>
              <a:t>4/26/20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6A0251-A790-AF45-8D5C-FDDEF208A7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7DF3AE-0B83-E741-BA42-EF820CAB2C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DE2398-FF5C-164F-B7F5-FB313454A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136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21D40D-AAAE-7A46-AC41-52A72DB321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093788"/>
            <a:ext cx="10506455" cy="2967208"/>
          </a:xfrm>
        </p:spPr>
        <p:txBody>
          <a:bodyPr>
            <a:normAutofit/>
          </a:bodyPr>
          <a:lstStyle/>
          <a:p>
            <a:pPr algn="l"/>
            <a:r>
              <a:rPr lang="en-US" sz="8000"/>
              <a:t>Predicting the Stanley Cup Playoffs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56331F-D7B8-244A-801F-7921FC8003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00924" y="4619624"/>
            <a:ext cx="3946779" cy="1038225"/>
          </a:xfrm>
        </p:spPr>
        <p:txBody>
          <a:bodyPr>
            <a:normAutofit/>
          </a:bodyPr>
          <a:lstStyle/>
          <a:p>
            <a:pPr algn="r"/>
            <a:r>
              <a:rPr lang="en-US" sz="1500"/>
              <a:t>David Liszewski</a:t>
            </a:r>
          </a:p>
          <a:p>
            <a:pPr algn="r"/>
            <a:r>
              <a:rPr lang="en-US" sz="1500"/>
              <a:t>Intro to Data Science</a:t>
            </a:r>
          </a:p>
          <a:p>
            <a:pPr algn="r"/>
            <a:r>
              <a:rPr lang="en-US" sz="1500"/>
              <a:t>Spring 2020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0159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3657600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968264-6FF5-1C48-AA7A-B48508EA6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163824" cy="525637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Background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3A63350-68CF-41D1-9425-A820D91BC2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7396233"/>
              </p:ext>
            </p:extLst>
          </p:nvPr>
        </p:nvGraphicFramePr>
        <p:xfrm>
          <a:off x="4517136" y="303591"/>
          <a:ext cx="7242048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45067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16A75F-C527-CA4F-9CF8-9409E78E8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</a:rPr>
              <a:t>Motivating Example</a:t>
            </a: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B7C4E4E6-A683-CE4B-B8BD-BA52C222C6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045" y="1675227"/>
            <a:ext cx="7811909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639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E214AA7-F028-4A0D-8698-61AEC754D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59834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D74621-80DB-564B-A7FD-BE77C582E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9933" y="995318"/>
            <a:ext cx="9872134" cy="1193968"/>
          </a:xfrm>
          <a:solidFill>
            <a:srgbClr val="FFFFFF"/>
          </a:solidFill>
          <a:ln w="38100">
            <a:solidFill>
              <a:srgbClr val="7F7F7F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sz="3600">
                <a:solidFill>
                  <a:srgbClr val="3F3F3F"/>
                </a:solidFill>
              </a:rPr>
              <a:t>Questions and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E0221-AD6B-4043-9889-3544EBE360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76915" y="2888250"/>
            <a:ext cx="4297351" cy="2959777"/>
          </a:xfrm>
        </p:spPr>
        <p:txBody>
          <a:bodyPr anchor="t">
            <a:normAutofit/>
          </a:bodyPr>
          <a:lstStyle/>
          <a:p>
            <a:r>
              <a:rPr lang="en-US" sz="2000"/>
              <a:t>Can we predict which teams will perform successfully in the playoffs?</a:t>
            </a:r>
          </a:p>
          <a:p>
            <a:r>
              <a:rPr lang="en-US" sz="2000"/>
              <a:t>How much of a role does ‘puck luck’ truly play in hockey?</a:t>
            </a:r>
          </a:p>
          <a:p>
            <a:endParaRPr lang="en-US" sz="200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6206FDC-2777-4D7F-AF9C-73413DA66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2888250"/>
            <a:ext cx="0" cy="2769135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EA992E-2124-BE48-876B-9BF15F83AC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7731" y="2888250"/>
            <a:ext cx="4292594" cy="2959778"/>
          </a:xfrm>
        </p:spPr>
        <p:txBody>
          <a:bodyPr anchor="t">
            <a:normAutofit/>
          </a:bodyPr>
          <a:lstStyle/>
          <a:p>
            <a:r>
              <a:rPr lang="en-US" sz="2000" dirty="0"/>
              <a:t>Build a prediction model for playoff matchups</a:t>
            </a:r>
          </a:p>
          <a:p>
            <a:r>
              <a:rPr lang="en-US" sz="2000" dirty="0"/>
              <a:t>Compare model to a trivial model</a:t>
            </a:r>
          </a:p>
          <a:p>
            <a:r>
              <a:rPr lang="en-US" sz="2000" dirty="0"/>
              <a:t>Reflect on the nature of randomness in hockey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375599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3FFFA32-D9F4-4AF9-A025-CD128AC85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60967"/>
            <a:ext cx="12192000" cy="5497033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23A416-999C-4FA3-A853-0AE48404B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0" y="0"/>
            <a:ext cx="12192000" cy="3049325"/>
            <a:chOff x="0" y="3808676"/>
            <a:chExt cx="12192000" cy="304932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362F656-1A8D-4BA3-BA72-92332E75D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5716" b="9820"/>
            <a:stretch>
              <a:fillRect/>
            </a:stretch>
          </p:blipFill>
          <p:spPr>
            <a:xfrm>
              <a:off x="0" y="3808676"/>
              <a:ext cx="12192000" cy="3049325"/>
            </a:xfrm>
            <a:custGeom>
              <a:avLst/>
              <a:gdLst>
                <a:gd name="connsiteX0" fmla="*/ 0 w 12192000"/>
                <a:gd name="connsiteY0" fmla="*/ 0 h 3049325"/>
                <a:gd name="connsiteX1" fmla="*/ 12192000 w 12192000"/>
                <a:gd name="connsiteY1" fmla="*/ 0 h 3049325"/>
                <a:gd name="connsiteX2" fmla="*/ 12192000 w 12192000"/>
                <a:gd name="connsiteY2" fmla="*/ 3049325 h 3049325"/>
                <a:gd name="connsiteX3" fmla="*/ 0 w 12192000"/>
                <a:gd name="connsiteY3" fmla="*/ 3049325 h 3049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2000" h="3049325">
                  <a:moveTo>
                    <a:pt x="0" y="0"/>
                  </a:moveTo>
                  <a:lnTo>
                    <a:pt x="12192000" y="0"/>
                  </a:lnTo>
                  <a:lnTo>
                    <a:pt x="12192000" y="3049325"/>
                  </a:lnTo>
                  <a:lnTo>
                    <a:pt x="0" y="3049325"/>
                  </a:lnTo>
                  <a:close/>
                </a:path>
              </a:pathLst>
            </a:custGeom>
          </p:spPr>
        </p:pic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338807D-FB66-4E3A-9CF0-786662C4A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67339" y="5375082"/>
              <a:ext cx="373711" cy="40551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126623D-B82E-2B4D-A4E2-08FE88FE2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448056"/>
            <a:ext cx="9833548" cy="106680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3F3F3F"/>
                </a:solidFill>
              </a:rPr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B34F5-E23A-BE4E-9C97-271B075B6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49325"/>
            <a:ext cx="9833548" cy="2945574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Ordered variables</a:t>
            </a:r>
          </a:p>
          <a:p>
            <a:r>
              <a:rPr lang="en-US" sz="2400" dirty="0">
                <a:solidFill>
                  <a:srgbClr val="FFFFFF"/>
                </a:solidFill>
              </a:rPr>
              <a:t>Multinomial models</a:t>
            </a:r>
          </a:p>
          <a:p>
            <a:r>
              <a:rPr lang="en-US" sz="2400" dirty="0">
                <a:solidFill>
                  <a:srgbClr val="FFFFFF"/>
                </a:solidFill>
              </a:rPr>
              <a:t>outcome = {losein4 &lt; losein5 &lt; losein6 &lt; losein7 &lt; winin7 &lt; winin6 &lt; winin5 &lt; winin4} </a:t>
            </a:r>
          </a:p>
          <a:p>
            <a:r>
              <a:rPr lang="en-US" sz="2400" dirty="0">
                <a:solidFill>
                  <a:srgbClr val="FFFFFF"/>
                </a:solidFill>
              </a:rPr>
              <a:t>P(win) = P(winin7) + P(winin6) + P(winin5) + P(winin4) </a:t>
            </a:r>
          </a:p>
          <a:p>
            <a:r>
              <a:rPr lang="en-US" sz="2400" dirty="0" err="1">
                <a:solidFill>
                  <a:srgbClr val="FFFFFF"/>
                </a:solidFill>
              </a:rPr>
              <a:t>BinaryOutcome</a:t>
            </a:r>
            <a:r>
              <a:rPr lang="en-US" sz="2400" dirty="0">
                <a:solidFill>
                  <a:srgbClr val="FFFFFF"/>
                </a:solidFill>
              </a:rPr>
              <a:t> = {0 : loss, 1 : win} </a:t>
            </a:r>
          </a:p>
          <a:p>
            <a:endParaRPr lang="en-US" sz="2400" dirty="0">
              <a:solidFill>
                <a:srgbClr val="FFFFFF"/>
              </a:solidFill>
            </a:endParaRPr>
          </a:p>
          <a:p>
            <a:endParaRPr lang="en-US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99508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4C285FB-9F73-2D49-93CE-0C7EA5E3CB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40" y="113551"/>
            <a:ext cx="4629521" cy="3113353"/>
          </a:xfrm>
          <a:prstGeom prst="rect">
            <a:avLst/>
          </a:prstGeom>
        </p:spPr>
      </p:pic>
      <p:pic>
        <p:nvPicPr>
          <p:cNvPr id="3" name="Picture 2" descr="A picture containing screenshot, drawing&#10;&#10;Description automatically generated">
            <a:extLst>
              <a:ext uri="{FF2B5EF4-FFF2-40B4-BE49-F238E27FC236}">
                <a16:creationId xmlns:a16="http://schemas.microsoft.com/office/drawing/2014/main" id="{3CF77504-186F-0444-8C79-E14D0BF4A9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119" y="4105862"/>
            <a:ext cx="5995361" cy="188853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99448F2-0E5B-42DA-B2D1-11A14E947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E8A7552-20E1-4F34-ADAB-C1DB6634D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5A25AEBD-9B05-FB44-82C8-3604CCB73E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2190" y="1200011"/>
            <a:ext cx="5883451" cy="4015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364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6E3727-B95F-F847-8C6C-DDF1B8C99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05575"/>
            <a:ext cx="6430414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 Tuning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26032" y="1067264"/>
            <a:ext cx="1021458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E41B26B4-EE20-1840-8E87-449E26DA16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553" y="1953555"/>
            <a:ext cx="6657112" cy="4739703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77E5D40C-DB45-244D-8E64-1E2772691B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8665" y="2132013"/>
            <a:ext cx="4440237" cy="4592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597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4">
            <a:extLst>
              <a:ext uri="{FF2B5EF4-FFF2-40B4-BE49-F238E27FC236}">
                <a16:creationId xmlns:a16="http://schemas.microsoft.com/office/drawing/2014/main" id="{0C2F8F76-4F55-4ED5-AC3D-1714C449C8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51F3D5D0-A726-7F4C-B732-7E6D31128B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429"/>
          <a:stretch/>
        </p:blipFill>
        <p:spPr>
          <a:xfrm>
            <a:off x="409576" y="633619"/>
            <a:ext cx="6648449" cy="5495925"/>
          </a:xfrm>
          <a:prstGeom prst="rect">
            <a:avLst/>
          </a:prstGeom>
        </p:spPr>
      </p:pic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03041" y="633619"/>
            <a:ext cx="4279383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97B999-5A07-D940-AD86-3006CAB69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8533" y="978619"/>
            <a:ext cx="3404594" cy="11064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600"/>
              <a:t>Results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39033" y="117043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81E2DF8-F6D8-4E5C-B76E-E082FD8C1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5691" y="2122470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E00025-CDCC-3E42-9995-C037E6BE97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938532" y="2359152"/>
            <a:ext cx="3404594" cy="3429000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700" dirty="0"/>
              <a:t>65.8% Prediction accuracy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700" dirty="0"/>
              <a:t>Performed better than trivial model and the overfit model</a:t>
            </a:r>
          </a:p>
        </p:txBody>
      </p:sp>
    </p:spTree>
    <p:extLst>
      <p:ext uri="{BB962C8B-B14F-4D97-AF65-F5344CB8AC3E}">
        <p14:creationId xmlns:p14="http://schemas.microsoft.com/office/powerpoint/2010/main" val="1212838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E214AA7-F028-4A0D-8698-61AEC754D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59834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DF5129-B9DC-234C-8442-989304FEF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9933" y="995318"/>
            <a:ext cx="9872134" cy="1193968"/>
          </a:xfrm>
          <a:solidFill>
            <a:srgbClr val="FFFFFF"/>
          </a:solidFill>
          <a:ln w="38100">
            <a:solidFill>
              <a:srgbClr val="7F7F7F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sz="3600">
                <a:solidFill>
                  <a:srgbClr val="3F3F3F"/>
                </a:solidFill>
              </a:rPr>
              <a:t>Conclusion and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1DA58-A6C3-5240-A055-BE1CBDDBCF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76915" y="2888250"/>
            <a:ext cx="4297351" cy="2959777"/>
          </a:xfrm>
        </p:spPr>
        <p:txBody>
          <a:bodyPr anchor="t">
            <a:normAutofit/>
          </a:bodyPr>
          <a:lstStyle/>
          <a:p>
            <a:r>
              <a:rPr lang="en-US" sz="2000" dirty="0"/>
              <a:t>Successfully predicted 66% of playoff series</a:t>
            </a:r>
          </a:p>
          <a:p>
            <a:r>
              <a:rPr lang="en-US" sz="2000" dirty="0"/>
              <a:t>The randomness of Puck Luck is very prevalent in the NHL playoffs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6206FDC-2777-4D7F-AF9C-73413DA66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2888250"/>
            <a:ext cx="0" cy="2769135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2F8353-18A0-1C4B-B34A-AB5710A7A5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7731" y="2888250"/>
            <a:ext cx="4292594" cy="2959778"/>
          </a:xfrm>
        </p:spPr>
        <p:txBody>
          <a:bodyPr anchor="t">
            <a:normAutofit/>
          </a:bodyPr>
          <a:lstStyle/>
          <a:p>
            <a:r>
              <a:rPr lang="en-US" sz="2000"/>
              <a:t>Season-level Data instead of game-level</a:t>
            </a:r>
          </a:p>
          <a:p>
            <a:r>
              <a:rPr lang="en-US" sz="2000"/>
              <a:t>Lack of advanced statistics</a:t>
            </a:r>
          </a:p>
          <a:p>
            <a:pPr lvl="1"/>
            <a:r>
              <a:rPr lang="en-US" sz="2000"/>
              <a:t> (Ex: Corsi)</a:t>
            </a:r>
          </a:p>
        </p:txBody>
      </p:sp>
    </p:spTree>
    <p:extLst>
      <p:ext uri="{BB962C8B-B14F-4D97-AF65-F5344CB8AC3E}">
        <p14:creationId xmlns:p14="http://schemas.microsoft.com/office/powerpoint/2010/main" val="25299672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570</TotalTime>
  <Words>231</Words>
  <Application>Microsoft Macintosh PowerPoint</Application>
  <PresentationFormat>Widescreen</PresentationFormat>
  <Paragraphs>36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Predicting the Stanley Cup Playoffs</vt:lpstr>
      <vt:lpstr>Background</vt:lpstr>
      <vt:lpstr>Motivating Example</vt:lpstr>
      <vt:lpstr>Questions and Goals</vt:lpstr>
      <vt:lpstr>Approach</vt:lpstr>
      <vt:lpstr>PowerPoint Presentation</vt:lpstr>
      <vt:lpstr>Model Tuning</vt:lpstr>
      <vt:lpstr>Results</vt:lpstr>
      <vt:lpstr>Conclusion and Limitations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the Stanley Cup Playoffs</dc:title>
  <dc:creator>davidliszewski13@gmail.com</dc:creator>
  <cp:lastModifiedBy>davidliszewski13@gmail.com</cp:lastModifiedBy>
  <cp:revision>5</cp:revision>
  <dcterms:created xsi:type="dcterms:W3CDTF">2020-04-27T14:50:02Z</dcterms:created>
  <dcterms:modified xsi:type="dcterms:W3CDTF">2020-04-28T00:20:23Z</dcterms:modified>
</cp:coreProperties>
</file>