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77" r:id="rId4"/>
    <p:sldId id="287" r:id="rId5"/>
    <p:sldId id="260" r:id="rId6"/>
    <p:sldId id="262" r:id="rId7"/>
    <p:sldId id="259" r:id="rId8"/>
    <p:sldId id="288" r:id="rId9"/>
    <p:sldId id="264" r:id="rId10"/>
    <p:sldId id="266" r:id="rId11"/>
    <p:sldId id="265" r:id="rId12"/>
    <p:sldId id="289" r:id="rId13"/>
    <p:sldId id="267" r:id="rId14"/>
    <p:sldId id="286" r:id="rId15"/>
    <p:sldId id="284" r:id="rId16"/>
    <p:sldId id="275" r:id="rId17"/>
    <p:sldId id="269" r:id="rId18"/>
    <p:sldId id="290" r:id="rId19"/>
    <p:sldId id="270" r:id="rId20"/>
    <p:sldId id="272" r:id="rId21"/>
    <p:sldId id="279" r:id="rId22"/>
    <p:sldId id="273" r:id="rId23"/>
    <p:sldId id="285" r:id="rId24"/>
    <p:sldId id="283" r:id="rId25"/>
    <p:sldId id="274" r:id="rId26"/>
    <p:sldId id="276" r:id="rId27"/>
  </p:sldIdLst>
  <p:sldSz cx="9144000" cy="6858000" type="screen4x3"/>
  <p:notesSz cx="7007225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5457" autoAdjust="0"/>
  </p:normalViewPr>
  <p:slideViewPr>
    <p:cSldViewPr snapToGrid="0" snapToObjects="1">
      <p:cViewPr varScale="1">
        <p:scale>
          <a:sx n="114" d="100"/>
          <a:sy n="114" d="100"/>
        </p:scale>
        <p:origin x="-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9139" y="0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22522796-DE84-43FA-B4B4-10E7D6187CD2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9139" y="8829967"/>
            <a:ext cx="3036464" cy="464820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3DCDC56E-A37A-4D86-A946-CC3538A7E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8750" y="0"/>
            <a:ext cx="303688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2BD12-82DD-4A8B-BCBA-F0C1EFD9F902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688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8750" y="8829675"/>
            <a:ext cx="303688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1846-15C1-4F35-AD6E-2FC96FAC8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Fall semesters, welcome the freshmen especially.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Review/practice things done in lecture, sometimes complement.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 for</a:t>
            </a:r>
            <a:r>
              <a:rPr lang="en-US" baseline="0" dirty="0" smtClean="0"/>
              <a:t> each semester.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was needed only for S’18,</a:t>
            </a:r>
            <a:r>
              <a:rPr lang="en-US" baseline="0" dirty="0" smtClean="0"/>
              <a:t> where MLK day was (just before) the very first day of classes.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not </a:t>
            </a:r>
            <a:r>
              <a:rPr lang="en-US" baseline="0" dirty="0" err="1" smtClean="0"/>
              <a:t>not</a:t>
            </a:r>
            <a:r>
              <a:rPr lang="en-US" baseline="0" dirty="0" smtClean="0"/>
              <a:t> needed if the first lab is the first day of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b="1" dirty="0" smtClean="0"/>
              <a:t>Web</a:t>
            </a:r>
            <a:r>
              <a:rPr lang="en-US" b="1" baseline="0" dirty="0" smtClean="0"/>
              <a:t> page: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show tabs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mention feedback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show calendars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Ask them to READ “about” page</a:t>
            </a:r>
            <a:endParaRPr lang="en-US" dirty="0" smtClean="0"/>
          </a:p>
          <a:p>
            <a:pPr>
              <a:buFont typeface="Arial" pitchFamily="34" charset="0"/>
              <a:buNone/>
            </a:pPr>
            <a:endParaRPr lang="en-US" dirty="0" smtClean="0"/>
          </a:p>
          <a:p>
            <a:pPr>
              <a:buFont typeface="Arial" pitchFamily="34" charset="0"/>
              <a:buNone/>
            </a:pPr>
            <a:r>
              <a:rPr lang="en-US" b="1" dirty="0" smtClean="0"/>
              <a:t>Office hours: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Temporary office hours</a:t>
            </a:r>
            <a:r>
              <a:rPr lang="en-US" baseline="0" dirty="0" smtClean="0"/>
              <a:t> 2</a:t>
            </a:r>
            <a:r>
              <a:rPr lang="en-US" baseline="30000" dirty="0" smtClean="0"/>
              <a:t>nd</a:t>
            </a:r>
            <a:r>
              <a:rPr lang="en-US" baseline="0" dirty="0" smtClean="0"/>
              <a:t> part of this week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dirty="0" smtClean="0"/>
              <a:t>Office hour schedule</a:t>
            </a:r>
            <a:r>
              <a:rPr lang="en-US" baseline="0" dirty="0" smtClean="0"/>
              <a:t> starting next week (when we get the rooms)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Other: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Tutoring services by Academic Development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Piazza: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turn off notifications</a:t>
            </a:r>
            <a:r>
              <a:rPr lang="en-US" baseline="0" dirty="0" smtClean="0"/>
              <a:t> (lots of posts every day)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smtClean="0">
                <a:solidFill>
                  <a:srgbClr val="FF0000"/>
                </a:solidFill>
              </a:rPr>
              <a:t>check instructor posts once a day </a:t>
            </a:r>
            <a:r>
              <a:rPr lang="en-US" baseline="0" dirty="0" smtClean="0"/>
              <a:t> &lt;= show them 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 for</a:t>
            </a:r>
            <a:r>
              <a:rPr lang="en-US" baseline="0" dirty="0" smtClean="0"/>
              <a:t> each semester.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Details on web page (also linkable calendar)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Don’t use late days in first half of semester,</a:t>
            </a:r>
            <a:r>
              <a:rPr lang="en-US" baseline="0" dirty="0" smtClean="0"/>
              <a:t> </a:t>
            </a:r>
            <a:r>
              <a:rPr lang="en-US" i="1" baseline="0" dirty="0" smtClean="0"/>
              <a:t>unless you really have to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Words</a:t>
            </a:r>
            <a:r>
              <a:rPr lang="en-US" baseline="0" dirty="0" smtClean="0"/>
              <a:t> on the right: you had to process the concepts before writing them in your own words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Words on the left: you just copied them, they didn’t stick as much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15-122 is</a:t>
            </a:r>
            <a:r>
              <a:rPr lang="en-US" baseline="0" dirty="0" smtClean="0"/>
              <a:t> not primarily a </a:t>
            </a:r>
            <a:r>
              <a:rPr lang="en-US" dirty="0" smtClean="0"/>
              <a:t>“programming class”</a:t>
            </a:r>
            <a:r>
              <a:rPr lang="en-US" baseline="0" dirty="0" smtClean="0"/>
              <a:t> (112 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“Programming”</a:t>
            </a:r>
            <a:r>
              <a:rPr lang="en-US" baseline="0" dirty="0" smtClean="0"/>
              <a:t> = someone gives you an algorithm and you code it.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You did that in 15-112 (or whatever programming course you took)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We will take it to another level: </a:t>
            </a:r>
            <a:r>
              <a:rPr lang="en-US" i="1" baseline="0" dirty="0" smtClean="0"/>
              <a:t>transition from </a:t>
            </a:r>
            <a:r>
              <a:rPr lang="en-US" i="1" u="sng" baseline="0" dirty="0" smtClean="0"/>
              <a:t>coder</a:t>
            </a:r>
            <a:r>
              <a:rPr lang="en-US" i="1" baseline="0" dirty="0" smtClean="0"/>
              <a:t> to </a:t>
            </a:r>
            <a:r>
              <a:rPr lang="en-US" i="1" u="sng" baseline="0" dirty="0" smtClean="0"/>
              <a:t>programmer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122 will teach 2 languages: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C0 – 2/3 of the course: a well-behaved subset of C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 – 1/3 of the course: the wild west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Knowin</a:t>
            </a:r>
            <a:r>
              <a:rPr lang="en-US" baseline="0" dirty="0" smtClean="0"/>
              <a:t>g what algorithms are out there and developing a vocabulary to talk about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slide will make a lot more sense after taking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real interesting meat</a:t>
            </a:r>
            <a:r>
              <a:rPr lang="en-US" baseline="0" dirty="0" smtClean="0"/>
              <a:t> of the course: the transition from </a:t>
            </a:r>
            <a:r>
              <a:rPr lang="en-US" u="sng" baseline="0" dirty="0" smtClean="0"/>
              <a:t>programmer</a:t>
            </a:r>
            <a:r>
              <a:rPr lang="en-US" baseline="0" dirty="0" smtClean="0"/>
              <a:t> to </a:t>
            </a:r>
            <a:r>
              <a:rPr lang="en-US" i="1" u="sng" baseline="0" dirty="0" smtClean="0"/>
              <a:t>computer scientist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future lectures will have a 2</a:t>
            </a:r>
            <a:r>
              <a:rPr lang="en-US" baseline="30000" dirty="0" smtClean="0"/>
              <a:t>nd</a:t>
            </a:r>
            <a:r>
              <a:rPr lang="en-US" baseline="0" dirty="0" smtClean="0"/>
              <a:t> theme rooted in computational thinking.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average, </a:t>
            </a:r>
            <a:r>
              <a:rPr lang="en-US" dirty="0" smtClean="0"/>
              <a:t>students who don’t do 15-151</a:t>
            </a:r>
            <a:r>
              <a:rPr lang="en-US" baseline="0" dirty="0" smtClean="0"/>
              <a:t> or 21-127: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spend more time on the course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don’t learn as much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get a lower grade (one letter grade in average)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no need to read the lecture notes</a:t>
            </a:r>
            <a:r>
              <a:rPr lang="en-US" baseline="0" dirty="0" smtClean="0"/>
              <a:t> before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no need to read the lecture notes</a:t>
            </a:r>
            <a:r>
              <a:rPr lang="en-US" baseline="0" dirty="0" smtClean="0"/>
              <a:t> before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B91-1609-F949-B692-9298CA7A8F4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D7DB-4B86-DE45-A9EE-8FFE278869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641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B91-1609-F949-B692-9298CA7A8F4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D7DB-4B86-DE45-A9EE-8FFE278869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422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B91-1609-F949-B692-9298CA7A8F4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D7DB-4B86-DE45-A9EE-8FFE278869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239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B0F0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B91-1609-F949-B692-9298CA7A8F4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D7DB-4B86-DE45-A9EE-8FFE278869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545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B91-1609-F949-B692-9298CA7A8F4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D7DB-4B86-DE45-A9EE-8FFE278869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544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B91-1609-F949-B692-9298CA7A8F4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D7DB-4B86-DE45-A9EE-8FFE278869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11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B91-1609-F949-B692-9298CA7A8F4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D7DB-4B86-DE45-A9EE-8FFE278869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509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B91-1609-F949-B692-9298CA7A8F4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D7DB-4B86-DE45-A9EE-8FFE278869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40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B91-1609-F949-B692-9298CA7A8F4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D7DB-4B86-DE45-A9EE-8FFE278869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273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B91-1609-F949-B692-9298CA7A8F4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D7DB-4B86-DE45-A9EE-8FFE278869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817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B91-1609-F949-B692-9298CA7A8F4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D7DB-4B86-DE45-A9EE-8FFE278869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251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0B91-1609-F949-B692-9298CA7A8F4B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D7DB-4B86-DE45-A9EE-8FFE278869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940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cmu.edu/~151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0.typesafety.net/tutorial/C0-at-CMU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s.cmu.edu/~151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0.typesafety.ne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u.edu/acadev/supp-inst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15-122: Principles of </a:t>
            </a:r>
            <a:br>
              <a:rPr lang="en-US" dirty="0" smtClean="0"/>
            </a:br>
            <a:r>
              <a:rPr lang="en-US" dirty="0" smtClean="0"/>
              <a:t>Imperative Computation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199"/>
            <a:ext cx="9144000" cy="2516717"/>
          </a:xfrm>
        </p:spPr>
        <p:txBody>
          <a:bodyPr>
            <a:normAutofit/>
          </a:bodyPr>
          <a:lstStyle/>
          <a:p>
            <a:r>
              <a:rPr lang="en-US" dirty="0" smtClean="0"/>
              <a:t>Iliano Cervesato, </a:t>
            </a:r>
            <a:r>
              <a:rPr lang="en-US" dirty="0" err="1" smtClean="0"/>
              <a:t>Dilsun</a:t>
            </a:r>
            <a:r>
              <a:rPr lang="en-US" dirty="0" smtClean="0"/>
              <a:t> </a:t>
            </a:r>
            <a:r>
              <a:rPr lang="en-US" dirty="0" err="1" smtClean="0"/>
              <a:t>Kaynar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cs.cmu.edu/~15122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314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Overview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Goals of this course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Interactions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Lectures, recitations, office hours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Assessment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Quizzes, homework, exams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course begins …</a:t>
            </a:r>
          </a:p>
        </p:txBody>
      </p:sp>
    </p:spTree>
    <p:extLst>
      <p:ext uri="{BB962C8B-B14F-4D97-AF65-F5344CB8AC3E}">
        <p14:creationId xmlns="" xmlns:p14="http://schemas.microsoft.com/office/powerpoint/2010/main" val="9142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Tuesday and Thursday</a:t>
            </a:r>
          </a:p>
          <a:p>
            <a:r>
              <a:rPr lang="en-US" dirty="0" smtClean="0"/>
              <a:t>Please be here, please be active</a:t>
            </a:r>
          </a:p>
          <a:p>
            <a:pPr lvl="1"/>
            <a:r>
              <a:rPr lang="en-US" dirty="0" smtClean="0"/>
              <a:t>Ask and answer questions, pay attention</a:t>
            </a:r>
          </a:p>
          <a:p>
            <a:pPr lvl="1"/>
            <a:r>
              <a:rPr lang="en-US" dirty="0" smtClean="0"/>
              <a:t>Lecture notes for review</a:t>
            </a:r>
          </a:p>
          <a:p>
            <a:pPr lvl="1"/>
            <a:r>
              <a:rPr lang="en-US" b="1" dirty="0" smtClean="0"/>
              <a:t>NEW!</a:t>
            </a:r>
            <a:r>
              <a:rPr lang="en-US" dirty="0" smtClean="0"/>
              <a:t>  </a:t>
            </a:r>
            <a:r>
              <a:rPr lang="en-US" i="1" dirty="0" smtClean="0"/>
              <a:t>a </a:t>
            </a:r>
            <a:r>
              <a:rPr lang="en-US" i="1" u="sng" dirty="0" smtClean="0"/>
              <a:t>few</a:t>
            </a:r>
            <a:r>
              <a:rPr lang="en-US" i="1" dirty="0" smtClean="0"/>
              <a:t> online modules</a:t>
            </a:r>
            <a:r>
              <a:rPr lang="en-US" dirty="0" smtClean="0"/>
              <a:t> (optional)</a:t>
            </a:r>
          </a:p>
          <a:p>
            <a:r>
              <a:rPr lang="en-US" dirty="0" smtClean="0"/>
              <a:t>Laptops for note-taking only </a:t>
            </a:r>
          </a:p>
          <a:p>
            <a:pPr lvl="1"/>
            <a:r>
              <a:rPr lang="en-US" dirty="0" smtClean="0"/>
              <a:t>No surfing, email, games, …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on your homework elsewhere</a:t>
            </a:r>
          </a:p>
          <a:p>
            <a:pPr lvl="1"/>
            <a:r>
              <a:rPr lang="en-US" dirty="0" smtClean="0"/>
              <a:t>If you can see board from the back row, be there</a:t>
            </a:r>
          </a:p>
          <a:p>
            <a:pPr lvl="1"/>
            <a:r>
              <a:rPr lang="en-US" b="1" dirty="0" smtClean="0"/>
              <a:t>Too distracting for other students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3888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Go to the lecture you are registered for</a:t>
            </a:r>
          </a:p>
          <a:p>
            <a:pPr lvl="1"/>
            <a:r>
              <a:rPr lang="en-US" dirty="0" smtClean="0"/>
              <a:t>15-122 is at capacity</a:t>
            </a:r>
          </a:p>
          <a:p>
            <a:pPr lvl="1"/>
            <a:r>
              <a:rPr lang="en-US" dirty="0" smtClean="0"/>
              <a:t>We can’t violate the fire code</a:t>
            </a:r>
          </a:p>
          <a:p>
            <a:r>
              <a:rPr lang="en-US" dirty="0" smtClean="0"/>
              <a:t>10:30 lecture</a:t>
            </a:r>
          </a:p>
          <a:p>
            <a:pPr lvl="1"/>
            <a:r>
              <a:rPr lang="en-US" dirty="0" smtClean="0"/>
              <a:t>DH 2315 until full</a:t>
            </a:r>
          </a:p>
          <a:p>
            <a:pPr lvl="1"/>
            <a:r>
              <a:rPr lang="en-US" dirty="0" smtClean="0"/>
              <a:t>overflow students in DH 1211</a:t>
            </a:r>
          </a:p>
          <a:p>
            <a:pPr lvl="2"/>
            <a:r>
              <a:rPr lang="en-US" dirty="0" smtClean="0"/>
              <a:t>lecture is video-streamed with TA support</a:t>
            </a:r>
          </a:p>
        </p:txBody>
      </p:sp>
      <p:sp>
        <p:nvSpPr>
          <p:cNvPr id="4" name="TextBox 3"/>
          <p:cNvSpPr txBox="1"/>
          <p:nvPr/>
        </p:nvSpPr>
        <p:spPr>
          <a:xfrm rot="2072640">
            <a:off x="7277315" y="447039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2019 special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88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and Recitations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Labs Monday (programming exercises)</a:t>
            </a:r>
          </a:p>
          <a:p>
            <a:r>
              <a:rPr lang="en-US" dirty="0" smtClean="0"/>
              <a:t>Recitations Friday (review &amp; written exercises)</a:t>
            </a:r>
          </a:p>
          <a:p>
            <a:endParaRPr lang="en-US" dirty="0" smtClean="0"/>
          </a:p>
          <a:p>
            <a:r>
              <a:rPr lang="en-US" b="1" u="sng" dirty="0" smtClean="0"/>
              <a:t>Collaborative</a:t>
            </a:r>
            <a:r>
              <a:rPr lang="en-US" dirty="0" smtClean="0"/>
              <a:t> problem solving </a:t>
            </a:r>
          </a:p>
          <a:p>
            <a:pPr lvl="1"/>
            <a:r>
              <a:rPr lang="en-US" dirty="0" smtClean="0"/>
              <a:t>Help others if you are done early!</a:t>
            </a:r>
          </a:p>
          <a:p>
            <a:r>
              <a:rPr lang="en-US" dirty="0" smtClean="0"/>
              <a:t>How-to programming and tool support</a:t>
            </a:r>
          </a:p>
          <a:p>
            <a:r>
              <a:rPr lang="en-US" i="1" dirty="0" smtClean="0"/>
              <a:t>Attend the lab/recitation you’re registered for</a:t>
            </a:r>
          </a:p>
        </p:txBody>
      </p:sp>
    </p:spTree>
    <p:extLst>
      <p:ext uri="{BB962C8B-B14F-4D97-AF65-F5344CB8AC3E}">
        <p14:creationId xmlns="" xmlns:p14="http://schemas.microsoft.com/office/powerpoint/2010/main" val="210154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Getting-started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827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Laptop setup office hours</a:t>
            </a:r>
          </a:p>
          <a:p>
            <a:pPr lvl="1"/>
            <a:r>
              <a:rPr lang="en-US" dirty="0" smtClean="0"/>
              <a:t>Wednesday </a:t>
            </a:r>
            <a:r>
              <a:rPr lang="en-US" dirty="0" smtClean="0"/>
              <a:t>7:30 </a:t>
            </a:r>
            <a:r>
              <a:rPr lang="en-US" dirty="0" smtClean="0"/>
              <a:t>to </a:t>
            </a:r>
            <a:r>
              <a:rPr lang="en-US" dirty="0" smtClean="0"/>
              <a:t>9:30pm</a:t>
            </a:r>
            <a:r>
              <a:rPr lang="en-US" dirty="0" smtClean="0"/>
              <a:t>, </a:t>
            </a:r>
            <a:r>
              <a:rPr lang="en-US" dirty="0" smtClean="0"/>
              <a:t>PH 100</a:t>
            </a:r>
            <a:endParaRPr lang="en-US" baseline="300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Set up using the C0 tools with Andrew Linux</a:t>
            </a:r>
          </a:p>
          <a:p>
            <a:pPr lvl="1"/>
            <a:r>
              <a:rPr lang="en-US" dirty="0" smtClean="0"/>
              <a:t>Format: drop in for half an hour</a:t>
            </a:r>
          </a:p>
          <a:p>
            <a:pPr lvl="2"/>
            <a:r>
              <a:rPr lang="en-US" dirty="0" smtClean="0"/>
              <a:t>or do it yourself: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http://c0.typesafety.net/tutorial/C0-at-CMU.html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Linux workshops</a:t>
            </a:r>
          </a:p>
          <a:p>
            <a:pPr lvl="2"/>
            <a:r>
              <a:rPr lang="en-US" dirty="0" smtClean="0"/>
              <a:t>Tuesday 7:30 to 9:30pm, PH 100</a:t>
            </a:r>
          </a:p>
          <a:p>
            <a:pPr lvl="2"/>
            <a:r>
              <a:rPr lang="en-US" dirty="0" smtClean="0"/>
              <a:t>Wednesday 4:30 </a:t>
            </a:r>
            <a:r>
              <a:rPr lang="en-US" dirty="0" smtClean="0"/>
              <a:t>to </a:t>
            </a:r>
            <a:r>
              <a:rPr lang="en-US" dirty="0" smtClean="0"/>
              <a:t>6:30pm</a:t>
            </a:r>
            <a:r>
              <a:rPr lang="en-US" dirty="0" smtClean="0"/>
              <a:t>, TBA</a:t>
            </a:r>
          </a:p>
          <a:p>
            <a:pPr lvl="1"/>
            <a:r>
              <a:rPr lang="en-US" dirty="0" smtClean="0"/>
              <a:t>Learn </a:t>
            </a:r>
            <a:r>
              <a:rPr lang="en-US" dirty="0" smtClean="0"/>
              <a:t>useful Linux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01 (Setup Lab)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8575" cy="48563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Wed 4:30-5:30 and 5:30-6:30 in PH 100</a:t>
            </a:r>
          </a:p>
          <a:p>
            <a:pPr lvl="1"/>
            <a:r>
              <a:rPr lang="en-US" dirty="0" smtClean="0"/>
              <a:t>BRING YOUR OWN LAPTOP</a:t>
            </a:r>
          </a:p>
          <a:p>
            <a:r>
              <a:rPr lang="en-US" dirty="0" smtClean="0"/>
              <a:t>Thu, Fri 5:30-6:30 and 6:30-7:30 in CS clusters (GHC 5207, 5208, 5210)</a:t>
            </a:r>
          </a:p>
          <a:p>
            <a:endParaRPr lang="en-US" dirty="0" smtClean="0"/>
          </a:p>
          <a:p>
            <a:r>
              <a:rPr lang="en-US" dirty="0" smtClean="0"/>
              <a:t>Self-paced session, about an hour, ungraded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No Lab next Monday (22 Jan)</a:t>
            </a:r>
          </a:p>
          <a:p>
            <a:pPr lvl="1"/>
            <a:r>
              <a:rPr lang="en-US" dirty="0" smtClean="0"/>
              <a:t>Linux workshop: 5-7pm in PH100</a:t>
            </a:r>
          </a:p>
        </p:txBody>
      </p:sp>
      <p:sp>
        <p:nvSpPr>
          <p:cNvPr id="4" name="TextBox 3"/>
          <p:cNvSpPr txBox="1"/>
          <p:nvPr/>
        </p:nvSpPr>
        <p:spPr>
          <a:xfrm rot="2072640">
            <a:off x="7277315" y="447039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2018 special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3717"/>
          </a:xfrm>
        </p:spPr>
        <p:txBody>
          <a:bodyPr>
            <a:normAutofit/>
          </a:bodyPr>
          <a:lstStyle/>
          <a:p>
            <a:r>
              <a:rPr lang="en-US" dirty="0" smtClean="0"/>
              <a:t>Course home page</a:t>
            </a:r>
          </a:p>
          <a:p>
            <a:pPr lvl="1"/>
            <a:r>
              <a:rPr lang="en-US" dirty="0" smtClean="0">
                <a:hlinkClick r:id="rId3"/>
              </a:rPr>
              <a:t>http://cs.cmu.edu/~15122</a:t>
            </a:r>
            <a:endParaRPr lang="en-US" dirty="0" smtClean="0"/>
          </a:p>
          <a:p>
            <a:pPr lvl="1"/>
            <a:r>
              <a:rPr lang="en-US" dirty="0" smtClean="0"/>
              <a:t>Schedule, lecture notes, calendar, contact info…</a:t>
            </a:r>
          </a:p>
          <a:p>
            <a:pPr lvl="1"/>
            <a:r>
              <a:rPr lang="en-US" dirty="0" smtClean="0"/>
              <a:t>Links to resources</a:t>
            </a:r>
          </a:p>
          <a:p>
            <a:r>
              <a:rPr lang="en-US" dirty="0" smtClean="0"/>
              <a:t>C0 home page</a:t>
            </a:r>
          </a:p>
          <a:p>
            <a:pPr lvl="1"/>
            <a:r>
              <a:rPr lang="en-US" dirty="0" smtClean="0">
                <a:hlinkClick r:id="rId4"/>
              </a:rPr>
              <a:t>http://c0.typesafety.net/</a:t>
            </a:r>
            <a:endParaRPr lang="en-US" dirty="0" smtClean="0"/>
          </a:p>
          <a:p>
            <a:pPr lvl="1"/>
            <a:r>
              <a:rPr lang="en-US" dirty="0" smtClean="0"/>
              <a:t>Tutorial, reference, examples, binaries</a:t>
            </a:r>
          </a:p>
        </p:txBody>
      </p:sp>
    </p:spTree>
    <p:extLst>
      <p:ext uri="{BB962C8B-B14F-4D97-AF65-F5344CB8AC3E}">
        <p14:creationId xmlns="" xmlns:p14="http://schemas.microsoft.com/office/powerpoint/2010/main" val="25103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Diderot </a:t>
            </a:r>
            <a:r>
              <a:rPr lang="en-US" dirty="0" smtClean="0"/>
              <a:t>for announcements, questions, and communication with course staff</a:t>
            </a:r>
          </a:p>
          <a:p>
            <a:pPr lvl="1"/>
            <a:r>
              <a:rPr lang="en-US" dirty="0" smtClean="0"/>
              <a:t>Get help, help each other!</a:t>
            </a:r>
          </a:p>
          <a:p>
            <a:r>
              <a:rPr lang="en-US" b="1" dirty="0" err="1" smtClean="0"/>
              <a:t>Autolab</a:t>
            </a:r>
            <a:r>
              <a:rPr lang="en-US" dirty="0" smtClean="0"/>
              <a:t> and </a:t>
            </a:r>
            <a:r>
              <a:rPr lang="en-US" b="1" dirty="0" err="1" smtClean="0"/>
              <a:t>Gradescope</a:t>
            </a:r>
            <a:r>
              <a:rPr lang="en-US" dirty="0" smtClean="0"/>
              <a:t> for homework</a:t>
            </a:r>
          </a:p>
          <a:p>
            <a:r>
              <a:rPr lang="en-US" dirty="0" smtClean="0"/>
              <a:t>Grades from web page</a:t>
            </a:r>
          </a:p>
          <a:p>
            <a:r>
              <a:rPr lang="en-US" dirty="0" smtClean="0"/>
              <a:t>Cluster Linux machines and SSH to shared machines for assignments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32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through the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82793"/>
          </a:xfrm>
        </p:spPr>
        <p:txBody>
          <a:bodyPr>
            <a:normAutofit/>
          </a:bodyPr>
          <a:lstStyle/>
          <a:p>
            <a:r>
              <a:rPr lang="en-US" dirty="0" smtClean="0"/>
              <a:t>Office hours</a:t>
            </a:r>
          </a:p>
          <a:p>
            <a:pPr lvl="1"/>
            <a:r>
              <a:rPr lang="en-US" dirty="0" smtClean="0"/>
              <a:t>Calendar on course web page</a:t>
            </a:r>
          </a:p>
          <a:p>
            <a:pPr lvl="1"/>
            <a:r>
              <a:rPr lang="en-US" dirty="0" smtClean="0"/>
              <a:t>Schedule coming soon</a:t>
            </a:r>
          </a:p>
          <a:p>
            <a:pPr lvl="4"/>
            <a:endParaRPr lang="en-US" dirty="0" smtClean="0"/>
          </a:p>
          <a:p>
            <a:r>
              <a:rPr lang="en-US" dirty="0" smtClean="0">
                <a:hlinkClick r:id="rId3"/>
              </a:rPr>
              <a:t>Supplemental Instruction Support</a:t>
            </a:r>
            <a:endParaRPr lang="en-US" dirty="0" smtClean="0"/>
          </a:p>
          <a:p>
            <a:pPr lvl="1"/>
            <a:r>
              <a:rPr lang="en-US" dirty="0" smtClean="0"/>
              <a:t>twice a week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Peer tutoring</a:t>
            </a:r>
          </a:p>
          <a:p>
            <a:pPr lvl="1"/>
            <a:r>
              <a:rPr lang="en-US" dirty="0" smtClean="0"/>
              <a:t>TBA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568580" y="3657600"/>
            <a:ext cx="251670" cy="242441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7361" y="4278385"/>
            <a:ext cx="1451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by the</a:t>
            </a:r>
            <a:br>
              <a:rPr lang="en-US" dirty="0" smtClean="0"/>
            </a:br>
            <a:r>
              <a:rPr lang="en-US" dirty="0" smtClean="0"/>
              <a:t>Office of</a:t>
            </a:r>
            <a:br>
              <a:rPr lang="en-US" dirty="0" smtClean="0"/>
            </a:br>
            <a:r>
              <a:rPr lang="en-US" dirty="0" smtClean="0"/>
              <a:t>Academic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Overview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Goals of this course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Interactions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Lectures, recitations, office hours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Assessment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Quizzes, homework, exams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course begins …</a:t>
            </a:r>
          </a:p>
        </p:txBody>
      </p:sp>
    </p:spTree>
    <p:extLst>
      <p:ext uri="{BB962C8B-B14F-4D97-AF65-F5344CB8AC3E}">
        <p14:creationId xmlns="" xmlns:p14="http://schemas.microsoft.com/office/powerpoint/2010/main" val="33818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101600">
              <a:srgbClr val="FFCCFF">
                <a:alpha val="60000"/>
              </a:srgbClr>
            </a:glow>
          </a:effectLst>
        </p:spPr>
        <p:txBody>
          <a:bodyPr/>
          <a:lstStyle/>
          <a:p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Activity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138777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 A B L E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R E P L Y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H A N D L E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B E L O W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D E F I N E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1387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B L _ _ _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P I A _ _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 L _ _ _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S T U _ _</a:t>
            </a:r>
          </a:p>
          <a:p>
            <a:pPr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D A _ _ _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57200" y="4866198"/>
            <a:ext cx="8229600" cy="1259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 these words on a sheet of paper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 the blanks to create new words (in any language)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Turn the sheet of paper over and leave it that way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0688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50% - Exams (2 midterms and a final)</a:t>
            </a:r>
          </a:p>
          <a:p>
            <a:r>
              <a:rPr lang="en-US" dirty="0" smtClean="0"/>
              <a:t>45% - Weekly Homework </a:t>
            </a:r>
          </a:p>
          <a:p>
            <a:pPr lvl="1"/>
            <a:r>
              <a:rPr lang="en-US" i="1" dirty="0" smtClean="0"/>
              <a:t>Written</a:t>
            </a:r>
            <a:r>
              <a:rPr lang="en-US" dirty="0" smtClean="0"/>
              <a:t> due </a:t>
            </a:r>
            <a:r>
              <a:rPr lang="en-US" b="1" dirty="0" smtClean="0"/>
              <a:t>Monday</a:t>
            </a:r>
            <a:r>
              <a:rPr lang="en-US" dirty="0" smtClean="0"/>
              <a:t> by </a:t>
            </a:r>
            <a:r>
              <a:rPr lang="en-US" b="1" dirty="0" smtClean="0"/>
              <a:t>9pm</a:t>
            </a:r>
            <a:r>
              <a:rPr lang="en-US" dirty="0" smtClean="0"/>
              <a:t> through </a:t>
            </a:r>
            <a:r>
              <a:rPr lang="en-US" b="1" dirty="0" err="1" smtClean="0"/>
              <a:t>Gradescope</a:t>
            </a:r>
            <a:endParaRPr lang="en-US" b="1" dirty="0" smtClean="0"/>
          </a:p>
          <a:p>
            <a:pPr lvl="2"/>
            <a:r>
              <a:rPr lang="en-US" dirty="0" smtClean="0"/>
              <a:t>No late days: 50% penalty if handed in within 12 hours</a:t>
            </a:r>
          </a:p>
          <a:p>
            <a:pPr lvl="2"/>
            <a:r>
              <a:rPr lang="en-US" dirty="0" smtClean="0"/>
              <a:t>∞ submissions</a:t>
            </a:r>
          </a:p>
          <a:p>
            <a:pPr lvl="1"/>
            <a:r>
              <a:rPr lang="en-US" i="1" dirty="0" smtClean="0"/>
              <a:t>Programming</a:t>
            </a:r>
            <a:r>
              <a:rPr lang="en-US" dirty="0" smtClean="0"/>
              <a:t> due </a:t>
            </a:r>
            <a:r>
              <a:rPr lang="en-US" b="1" dirty="0" smtClean="0"/>
              <a:t>Thursday</a:t>
            </a:r>
            <a:r>
              <a:rPr lang="en-US" dirty="0" smtClean="0"/>
              <a:t> </a:t>
            </a:r>
            <a:r>
              <a:rPr lang="en-US" b="1" dirty="0" smtClean="0"/>
              <a:t>9pm</a:t>
            </a:r>
            <a:r>
              <a:rPr lang="en-US" dirty="0" smtClean="0"/>
              <a:t> through </a:t>
            </a:r>
            <a:r>
              <a:rPr lang="en-US" b="1" dirty="0" err="1" smtClean="0"/>
              <a:t>Autolab</a:t>
            </a:r>
            <a:endParaRPr lang="en-US" b="1" dirty="0" smtClean="0"/>
          </a:p>
          <a:p>
            <a:pPr lvl="2"/>
            <a:r>
              <a:rPr lang="en-US" dirty="0" smtClean="0"/>
              <a:t>Download assignments and code from </a:t>
            </a:r>
            <a:r>
              <a:rPr lang="en-US" dirty="0" err="1" smtClean="0"/>
              <a:t>Autolab</a:t>
            </a:r>
            <a:r>
              <a:rPr lang="en-US" dirty="0" smtClean="0"/>
              <a:t> or Diderot</a:t>
            </a:r>
          </a:p>
          <a:p>
            <a:pPr lvl="2"/>
            <a:r>
              <a:rPr lang="en-US" dirty="0" smtClean="0"/>
              <a:t>3 late days, at most 1 per homework</a:t>
            </a:r>
          </a:p>
          <a:p>
            <a:pPr lvl="2"/>
            <a:r>
              <a:rPr lang="en-US" dirty="0" smtClean="0"/>
              <a:t>No extensions</a:t>
            </a:r>
          </a:p>
          <a:p>
            <a:r>
              <a:rPr lang="en-US" dirty="0" smtClean="0"/>
              <a:t>5% </a:t>
            </a:r>
            <a:r>
              <a:rPr lang="en-US" dirty="0"/>
              <a:t>- </a:t>
            </a:r>
            <a:r>
              <a:rPr lang="en-US" dirty="0" smtClean="0"/>
              <a:t>Quizzes and lab participation</a:t>
            </a:r>
            <a:endParaRPr lang="en-US" dirty="0"/>
          </a:p>
          <a:p>
            <a:pPr lvl="1"/>
            <a:r>
              <a:rPr lang="en-US" dirty="0" smtClean="0"/>
              <a:t>Quizzes in lecture and recitation</a:t>
            </a:r>
          </a:p>
          <a:p>
            <a:pPr lvl="1"/>
            <a:r>
              <a:rPr lang="en-US" dirty="0" smtClean="0"/>
              <a:t>Basically: attend, make a good effort,</a:t>
            </a:r>
            <a:r>
              <a:rPr lang="en-US" dirty="0"/>
              <a:t> </a:t>
            </a:r>
            <a:r>
              <a:rPr lang="en-US" dirty="0" smtClean="0"/>
              <a:t>get full credit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797646" y="1638134"/>
            <a:ext cx="1789721" cy="523220"/>
          </a:xfrm>
          <a:prstGeom prst="wedgeRectCallout">
            <a:avLst>
              <a:gd name="adj1" fmla="val -124422"/>
              <a:gd name="adj2" fmla="val 126634"/>
            </a:avLst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Written 1 already 0ut.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Due this Monday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1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08"/>
            <a:ext cx="8229600" cy="1143000"/>
          </a:xfrm>
        </p:spPr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pic>
        <p:nvPicPr>
          <p:cNvPr id="4" name="Content Placeholder 3" descr="student-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588" y="1168842"/>
            <a:ext cx="6319912" cy="5694866"/>
          </a:xfr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Quizzes, exams, homework </a:t>
            </a:r>
            <a:r>
              <a:rPr lang="en-US" i="1" dirty="0" smtClean="0"/>
              <a:t>must be </a:t>
            </a:r>
            <a:r>
              <a:rPr lang="en-US" i="1" u="sng" dirty="0" smtClean="0"/>
              <a:t>your own</a:t>
            </a:r>
          </a:p>
          <a:p>
            <a:r>
              <a:rPr lang="en-US" i="1" dirty="0" smtClean="0"/>
              <a:t>You </a:t>
            </a:r>
            <a:r>
              <a:rPr lang="en-US" dirty="0" smtClean="0"/>
              <a:t>must hand in your work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OK</a:t>
            </a:r>
            <a:r>
              <a:rPr lang="en-US" dirty="0" smtClean="0">
                <a:solidFill>
                  <a:srgbClr val="00B050"/>
                </a:solidFill>
              </a:rPr>
              <a:t>: discussing course material, practice problems, study sessions, going over handed-back homework in groups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Not OK</a:t>
            </a:r>
            <a:r>
              <a:rPr lang="en-US" dirty="0" smtClean="0">
                <a:solidFill>
                  <a:srgbClr val="FF0000"/>
                </a:solidFill>
              </a:rPr>
              <a:t>: copying or discussing answers,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looking at or copying code or tests (even parts)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Not OK</a:t>
            </a:r>
            <a:r>
              <a:rPr lang="en-US" dirty="0" smtClean="0">
                <a:solidFill>
                  <a:srgbClr val="FF0000"/>
                </a:solidFill>
              </a:rPr>
              <a:t>: talking through the assignment as you code with a classmate</a:t>
            </a:r>
            <a:endParaRPr lang="en-US" dirty="0" smtClean="0"/>
          </a:p>
          <a:p>
            <a:r>
              <a:rPr lang="en-US" b="1" dirty="0" smtClean="0"/>
              <a:t>Whiteboard policy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OK</a:t>
            </a:r>
            <a:r>
              <a:rPr lang="en-US" dirty="0" smtClean="0">
                <a:solidFill>
                  <a:srgbClr val="00B050"/>
                </a:solidFill>
              </a:rPr>
              <a:t>: discussing </a:t>
            </a:r>
            <a:r>
              <a:rPr lang="en-US" i="1" dirty="0" smtClean="0">
                <a:solidFill>
                  <a:srgbClr val="00B050"/>
                </a:solidFill>
              </a:rPr>
              <a:t>approaches</a:t>
            </a:r>
            <a:r>
              <a:rPr lang="en-US" dirty="0" smtClean="0">
                <a:solidFill>
                  <a:srgbClr val="00B050"/>
                </a:solidFill>
              </a:rPr>
              <a:t> to solving a problem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Wait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at least 4 hours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write solutions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individually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Not OK</a:t>
            </a:r>
            <a:r>
              <a:rPr lang="en-US" dirty="0" smtClean="0">
                <a:solidFill>
                  <a:srgbClr val="FF0000"/>
                </a:solidFill>
              </a:rPr>
              <a:t>: taking notes or pictures, memorizing answers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Never OK</a:t>
            </a:r>
            <a:r>
              <a:rPr lang="en-US" dirty="0" smtClean="0">
                <a:solidFill>
                  <a:srgbClr val="FF0000"/>
                </a:solidFill>
              </a:rPr>
              <a:t>: sharing/writing code together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(even </a:t>
            </a:r>
            <a:r>
              <a:rPr lang="en-US" dirty="0" err="1" smtClean="0"/>
              <a:t>pseudocode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use MOSS to catch code duplication across semesters</a:t>
            </a:r>
          </a:p>
          <a:p>
            <a:pPr lvl="3"/>
            <a:endParaRPr lang="en-US" dirty="0" smtClean="0"/>
          </a:p>
          <a:p>
            <a:pPr>
              <a:buNone/>
            </a:pPr>
            <a:r>
              <a:rPr lang="en-US" b="1" dirty="0" smtClean="0"/>
              <a:t>If you make a mistake, come to us, don’t let us come to you</a:t>
            </a:r>
            <a:endParaRPr lang="en-US" b="1" dirty="0"/>
          </a:p>
        </p:txBody>
      </p:sp>
      <p:pic>
        <p:nvPicPr>
          <p:cNvPr id="4" name="Picture 3" descr="2017-11-21 16.46.06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6887361" y="3640720"/>
            <a:ext cx="1761688" cy="22567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2017-11-21 16.46.06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6535024" y="2550152"/>
            <a:ext cx="2139193" cy="811418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668818" y="27825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OK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9572" y="4362059"/>
            <a:ext cx="54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Not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OK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15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Well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stress over grades</a:t>
            </a:r>
          </a:p>
          <a:p>
            <a:r>
              <a:rPr lang="en-US" dirty="0" smtClean="0"/>
              <a:t>Participate</a:t>
            </a:r>
          </a:p>
          <a:p>
            <a:r>
              <a:rPr lang="en-US" dirty="0" smtClean="0"/>
              <a:t>Manage your time wisely</a:t>
            </a:r>
          </a:p>
          <a:p>
            <a:pPr lvl="1"/>
            <a:r>
              <a:rPr lang="en-US" i="1" dirty="0" smtClean="0"/>
              <a:t>Don’t use late days in 1</a:t>
            </a:r>
            <a:r>
              <a:rPr lang="en-US" i="1" baseline="30000" dirty="0" smtClean="0"/>
              <a:t>st</a:t>
            </a:r>
            <a:r>
              <a:rPr lang="en-US" i="1" dirty="0" smtClean="0"/>
              <a:t> half of cours</a:t>
            </a:r>
            <a:r>
              <a:rPr lang="en-US" dirty="0" smtClean="0"/>
              <a:t>e</a:t>
            </a:r>
          </a:p>
          <a:p>
            <a:r>
              <a:rPr lang="en-US" dirty="0" smtClean="0"/>
              <a:t>Start homework early</a:t>
            </a:r>
          </a:p>
          <a:p>
            <a:r>
              <a:rPr lang="en-US" dirty="0" smtClean="0"/>
              <a:t>Get all the help you need</a:t>
            </a:r>
          </a:p>
          <a:p>
            <a:pPr lvl="1"/>
            <a:r>
              <a:rPr lang="en-US" dirty="0" smtClean="0"/>
              <a:t>ask for help, tell us when you’re having trouble</a:t>
            </a:r>
          </a:p>
          <a:p>
            <a:r>
              <a:rPr lang="en-US" dirty="0" smtClean="0"/>
              <a:t>Make time for fun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101600">
              <a:srgbClr val="FFCCFF">
                <a:alpha val="60000"/>
              </a:srgbClr>
            </a:glow>
          </a:effectLst>
        </p:spPr>
        <p:txBody>
          <a:bodyPr/>
          <a:lstStyle/>
          <a:p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Activity debrief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sz="2800" i="1" dirty="0" smtClean="0"/>
              <a:t>Without looking at your paper, write down as many of those words as you can recall</a:t>
            </a:r>
          </a:p>
          <a:p>
            <a:pPr lvl="0">
              <a:defRPr/>
            </a:pPr>
            <a:endParaRPr lang="en-US" sz="2800" i="1" dirty="0" smtClean="0"/>
          </a:p>
          <a:p>
            <a:pPr lvl="0">
              <a:defRPr/>
            </a:pPr>
            <a:r>
              <a:rPr lang="en-US" sz="2800" i="1" dirty="0" smtClean="0"/>
              <a:t>How many people got more from the left column?</a:t>
            </a:r>
          </a:p>
          <a:p>
            <a:pPr lvl="0">
              <a:defRPr/>
            </a:pPr>
            <a:r>
              <a:rPr lang="en-US" sz="2800" i="1" dirty="0" smtClean="0"/>
              <a:t>From the right column?</a:t>
            </a:r>
          </a:p>
          <a:p>
            <a:endParaRPr lang="en-US" sz="2800" dirty="0" smtClean="0"/>
          </a:p>
          <a:p>
            <a:r>
              <a:rPr lang="en-US" sz="2800" b="1" dirty="0" smtClean="0"/>
              <a:t>It’s going to be a lot easier if you take good handwritten notes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Overview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Goals of this course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Interactions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Lectures, recitations, office hours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Assessment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Quizzes, homework, exams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course begins 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694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Mysterious Function Approaches 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12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Overview</a:t>
            </a: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Goals of this course</a:t>
            </a:r>
          </a:p>
          <a:p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Lectures, labs, recitations, office hours</a:t>
            </a:r>
          </a:p>
          <a:p>
            <a:r>
              <a:rPr lang="en-US" dirty="0" smtClean="0"/>
              <a:t>Assessment</a:t>
            </a:r>
          </a:p>
          <a:p>
            <a:pPr lvl="1"/>
            <a:r>
              <a:rPr lang="en-US" dirty="0" smtClean="0"/>
              <a:t>Quizzes, homework (written, </a:t>
            </a:r>
            <a:r>
              <a:rPr lang="en-US" dirty="0" err="1" smtClean="0"/>
              <a:t>prog</a:t>
            </a:r>
            <a:r>
              <a:rPr lang="en-US" dirty="0"/>
              <a:t>.</a:t>
            </a:r>
            <a:r>
              <a:rPr lang="en-US" dirty="0" smtClean="0"/>
              <a:t>), exams</a:t>
            </a:r>
          </a:p>
          <a:p>
            <a:endParaRPr lang="en-US" dirty="0" smtClean="0"/>
          </a:p>
          <a:p>
            <a:r>
              <a:rPr lang="en-US" dirty="0" smtClean="0"/>
              <a:t>The course begins 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44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50085" y="1417638"/>
            <a:ext cx="235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Computational </a:t>
            </a:r>
            <a:b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Thinking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225" y="4756558"/>
            <a:ext cx="216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Programming</a:t>
            </a:r>
            <a:endParaRPr lang="en-US" sz="28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1725" y="4494948"/>
            <a:ext cx="1776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Algorithms</a:t>
            </a:r>
            <a:endParaRPr lang="en-US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62548" y="1952628"/>
            <a:ext cx="4072476" cy="3726720"/>
            <a:chOff x="2756163" y="2559092"/>
            <a:chExt cx="3409745" cy="3120255"/>
          </a:xfrm>
        </p:grpSpPr>
        <p:sp>
          <p:nvSpPr>
            <p:cNvPr id="12" name="Freeform 11"/>
            <p:cNvSpPr/>
            <p:nvPr/>
          </p:nvSpPr>
          <p:spPr>
            <a:xfrm>
              <a:off x="4194495" y="2559092"/>
              <a:ext cx="1971413" cy="3120255"/>
            </a:xfrm>
            <a:custGeom>
              <a:avLst/>
              <a:gdLst>
                <a:gd name="connsiteX0" fmla="*/ 276837 w 1971413"/>
                <a:gd name="connsiteY0" fmla="*/ 8389 h 3112316"/>
                <a:gd name="connsiteX1" fmla="*/ 1971413 w 1971413"/>
                <a:gd name="connsiteY1" fmla="*/ 1979802 h 3112316"/>
                <a:gd name="connsiteX2" fmla="*/ 0 w 1971413"/>
                <a:gd name="connsiteY2" fmla="*/ 3112316 h 3112316"/>
                <a:gd name="connsiteX3" fmla="*/ 276837 w 1971413"/>
                <a:gd name="connsiteY3" fmla="*/ 8389 h 3112316"/>
                <a:gd name="connsiteX0" fmla="*/ 276837 w 1971413"/>
                <a:gd name="connsiteY0" fmla="*/ 0 h 3103927"/>
                <a:gd name="connsiteX1" fmla="*/ 1971413 w 1971413"/>
                <a:gd name="connsiteY1" fmla="*/ 1971413 h 3103927"/>
                <a:gd name="connsiteX2" fmla="*/ 0 w 1971413"/>
                <a:gd name="connsiteY2" fmla="*/ 3103927 h 3103927"/>
                <a:gd name="connsiteX3" fmla="*/ 276837 w 1971413"/>
                <a:gd name="connsiteY3" fmla="*/ 0 h 3103927"/>
                <a:gd name="connsiteX0" fmla="*/ 276837 w 1971413"/>
                <a:gd name="connsiteY0" fmla="*/ 0 h 3103927"/>
                <a:gd name="connsiteX1" fmla="*/ 1971413 w 1971413"/>
                <a:gd name="connsiteY1" fmla="*/ 1971413 h 3103927"/>
                <a:gd name="connsiteX2" fmla="*/ 0 w 1971413"/>
                <a:gd name="connsiteY2" fmla="*/ 3103927 h 3103927"/>
                <a:gd name="connsiteX3" fmla="*/ 276837 w 1971413"/>
                <a:gd name="connsiteY3" fmla="*/ 0 h 3103927"/>
                <a:gd name="connsiteX0" fmla="*/ 276837 w 1971413"/>
                <a:gd name="connsiteY0" fmla="*/ 0 h 3103927"/>
                <a:gd name="connsiteX1" fmla="*/ 1971413 w 1971413"/>
                <a:gd name="connsiteY1" fmla="*/ 1971413 h 3103927"/>
                <a:gd name="connsiteX2" fmla="*/ 0 w 1971413"/>
                <a:gd name="connsiteY2" fmla="*/ 3103927 h 3103927"/>
                <a:gd name="connsiteX3" fmla="*/ 276837 w 1971413"/>
                <a:gd name="connsiteY3" fmla="*/ 0 h 3103927"/>
                <a:gd name="connsiteX0" fmla="*/ 276837 w 1971413"/>
                <a:gd name="connsiteY0" fmla="*/ 0 h 3103927"/>
                <a:gd name="connsiteX1" fmla="*/ 1971413 w 1971413"/>
                <a:gd name="connsiteY1" fmla="*/ 1971413 h 3103927"/>
                <a:gd name="connsiteX2" fmla="*/ 0 w 1971413"/>
                <a:gd name="connsiteY2" fmla="*/ 3103927 h 3103927"/>
                <a:gd name="connsiteX3" fmla="*/ 276837 w 1971413"/>
                <a:gd name="connsiteY3" fmla="*/ 0 h 310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1413" h="3103927">
                  <a:moveTo>
                    <a:pt x="276837" y="0"/>
                  </a:moveTo>
                  <a:lnTo>
                    <a:pt x="1971413" y="1971413"/>
                  </a:lnTo>
                  <a:lnTo>
                    <a:pt x="0" y="3103927"/>
                  </a:lnTo>
                  <a:cubicBezTo>
                    <a:pt x="95052" y="2066739"/>
                    <a:pt x="177469" y="1031846"/>
                    <a:pt x="27683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56163" y="2559092"/>
              <a:ext cx="1715170" cy="3120255"/>
            </a:xfrm>
            <a:custGeom>
              <a:avLst/>
              <a:gdLst>
                <a:gd name="connsiteX0" fmla="*/ 276837 w 1971413"/>
                <a:gd name="connsiteY0" fmla="*/ 8389 h 3112316"/>
                <a:gd name="connsiteX1" fmla="*/ 1971413 w 1971413"/>
                <a:gd name="connsiteY1" fmla="*/ 1979802 h 3112316"/>
                <a:gd name="connsiteX2" fmla="*/ 0 w 1971413"/>
                <a:gd name="connsiteY2" fmla="*/ 3112316 h 3112316"/>
                <a:gd name="connsiteX3" fmla="*/ 276837 w 1971413"/>
                <a:gd name="connsiteY3" fmla="*/ 8389 h 3112316"/>
                <a:gd name="connsiteX0" fmla="*/ 276837 w 1971413"/>
                <a:gd name="connsiteY0" fmla="*/ 0 h 3103927"/>
                <a:gd name="connsiteX1" fmla="*/ 1971413 w 1971413"/>
                <a:gd name="connsiteY1" fmla="*/ 1971413 h 3103927"/>
                <a:gd name="connsiteX2" fmla="*/ 0 w 1971413"/>
                <a:gd name="connsiteY2" fmla="*/ 3103927 h 3103927"/>
                <a:gd name="connsiteX3" fmla="*/ 276837 w 1971413"/>
                <a:gd name="connsiteY3" fmla="*/ 0 h 3103927"/>
                <a:gd name="connsiteX0" fmla="*/ 276837 w 1971413"/>
                <a:gd name="connsiteY0" fmla="*/ 0 h 3103927"/>
                <a:gd name="connsiteX1" fmla="*/ 1971413 w 1971413"/>
                <a:gd name="connsiteY1" fmla="*/ 1971413 h 3103927"/>
                <a:gd name="connsiteX2" fmla="*/ 0 w 1971413"/>
                <a:gd name="connsiteY2" fmla="*/ 3103927 h 3103927"/>
                <a:gd name="connsiteX3" fmla="*/ 276837 w 1971413"/>
                <a:gd name="connsiteY3" fmla="*/ 0 h 3103927"/>
                <a:gd name="connsiteX0" fmla="*/ 276837 w 1971413"/>
                <a:gd name="connsiteY0" fmla="*/ 0 h 3103927"/>
                <a:gd name="connsiteX1" fmla="*/ 1971413 w 1971413"/>
                <a:gd name="connsiteY1" fmla="*/ 1971413 h 3103927"/>
                <a:gd name="connsiteX2" fmla="*/ 0 w 1971413"/>
                <a:gd name="connsiteY2" fmla="*/ 3103927 h 3103927"/>
                <a:gd name="connsiteX3" fmla="*/ 276837 w 1971413"/>
                <a:gd name="connsiteY3" fmla="*/ 0 h 3103927"/>
                <a:gd name="connsiteX0" fmla="*/ 276837 w 1593908"/>
                <a:gd name="connsiteY0" fmla="*/ 0 h 3103927"/>
                <a:gd name="connsiteX1" fmla="*/ 1593908 w 1593908"/>
                <a:gd name="connsiteY1" fmla="*/ 3103927 h 3103927"/>
                <a:gd name="connsiteX2" fmla="*/ 0 w 1593908"/>
                <a:gd name="connsiteY2" fmla="*/ 3103927 h 3103927"/>
                <a:gd name="connsiteX3" fmla="*/ 276837 w 1593908"/>
                <a:gd name="connsiteY3" fmla="*/ 0 h 3103927"/>
                <a:gd name="connsiteX0" fmla="*/ 1870745 w 1870745"/>
                <a:gd name="connsiteY0" fmla="*/ 0 h 3103927"/>
                <a:gd name="connsiteX1" fmla="*/ 1593908 w 1870745"/>
                <a:gd name="connsiteY1" fmla="*/ 3103927 h 3103927"/>
                <a:gd name="connsiteX2" fmla="*/ 0 w 1870745"/>
                <a:gd name="connsiteY2" fmla="*/ 3103927 h 3103927"/>
                <a:gd name="connsiteX3" fmla="*/ 1870745 w 1870745"/>
                <a:gd name="connsiteY3" fmla="*/ 0 h 3103927"/>
                <a:gd name="connsiteX0" fmla="*/ 1715170 w 1715170"/>
                <a:gd name="connsiteY0" fmla="*/ 0 h 3103927"/>
                <a:gd name="connsiteX1" fmla="*/ 1438333 w 1715170"/>
                <a:gd name="connsiteY1" fmla="*/ 3103927 h 3103927"/>
                <a:gd name="connsiteX2" fmla="*/ 0 w 1715170"/>
                <a:gd name="connsiteY2" fmla="*/ 2223533 h 3103927"/>
                <a:gd name="connsiteX3" fmla="*/ 1715170 w 1715170"/>
                <a:gd name="connsiteY3" fmla="*/ 0 h 3103927"/>
                <a:gd name="connsiteX0" fmla="*/ 1715170 w 1715170"/>
                <a:gd name="connsiteY0" fmla="*/ 0 h 3103927"/>
                <a:gd name="connsiteX1" fmla="*/ 1438333 w 1715170"/>
                <a:gd name="connsiteY1" fmla="*/ 3103927 h 3103927"/>
                <a:gd name="connsiteX2" fmla="*/ 0 w 1715170"/>
                <a:gd name="connsiteY2" fmla="*/ 2223533 h 3103927"/>
                <a:gd name="connsiteX3" fmla="*/ 1715170 w 1715170"/>
                <a:gd name="connsiteY3" fmla="*/ 0 h 3103927"/>
                <a:gd name="connsiteX0" fmla="*/ 1715170 w 1715170"/>
                <a:gd name="connsiteY0" fmla="*/ 0 h 3103927"/>
                <a:gd name="connsiteX1" fmla="*/ 1438333 w 1715170"/>
                <a:gd name="connsiteY1" fmla="*/ 3103927 h 3103927"/>
                <a:gd name="connsiteX2" fmla="*/ 0 w 1715170"/>
                <a:gd name="connsiteY2" fmla="*/ 2223533 h 3103927"/>
                <a:gd name="connsiteX3" fmla="*/ 1715170 w 1715170"/>
                <a:gd name="connsiteY3" fmla="*/ 0 h 3103927"/>
                <a:gd name="connsiteX0" fmla="*/ 1715170 w 1715170"/>
                <a:gd name="connsiteY0" fmla="*/ 0 h 3103927"/>
                <a:gd name="connsiteX1" fmla="*/ 1438333 w 1715170"/>
                <a:gd name="connsiteY1" fmla="*/ 3103927 h 3103927"/>
                <a:gd name="connsiteX2" fmla="*/ 0 w 1715170"/>
                <a:gd name="connsiteY2" fmla="*/ 2223533 h 3103927"/>
                <a:gd name="connsiteX3" fmla="*/ 1715170 w 1715170"/>
                <a:gd name="connsiteY3" fmla="*/ 0 h 3103927"/>
                <a:gd name="connsiteX0" fmla="*/ 1715170 w 1715170"/>
                <a:gd name="connsiteY0" fmla="*/ 0 h 3103927"/>
                <a:gd name="connsiteX1" fmla="*/ 1438333 w 1715170"/>
                <a:gd name="connsiteY1" fmla="*/ 3103927 h 3103927"/>
                <a:gd name="connsiteX2" fmla="*/ 0 w 1715170"/>
                <a:gd name="connsiteY2" fmla="*/ 2223533 h 3103927"/>
                <a:gd name="connsiteX3" fmla="*/ 1715170 w 1715170"/>
                <a:gd name="connsiteY3" fmla="*/ 0 h 310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5170" h="3103927">
                  <a:moveTo>
                    <a:pt x="1715170" y="0"/>
                  </a:moveTo>
                  <a:lnTo>
                    <a:pt x="1438333" y="3103927"/>
                  </a:lnTo>
                  <a:lnTo>
                    <a:pt x="0" y="2223533"/>
                  </a:lnTo>
                  <a:cubicBezTo>
                    <a:pt x="853876" y="1134711"/>
                    <a:pt x="978239" y="956345"/>
                    <a:pt x="171517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2700000" scaled="1"/>
              <a:tileRect/>
            </a:gra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3" idx="2"/>
              <a:endCxn id="12" idx="1"/>
            </p:cNvCxnSpPr>
            <p:nvPr/>
          </p:nvCxnSpPr>
          <p:spPr>
            <a:xfrm flipV="1">
              <a:off x="2756163" y="4540876"/>
              <a:ext cx="3409745" cy="2534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622585" y="5679348"/>
            <a:ext cx="2741328" cy="95410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Technical</a:t>
            </a:r>
            <a:br>
              <a:rPr lang="en-US" sz="2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2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 Comprehension</a:t>
            </a:r>
            <a:endParaRPr lang="en-US" sz="2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92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Programming Skills</a:t>
            </a:r>
            <a:endParaRPr lang="en-US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Transforming algorithmic ideas into code</a:t>
            </a:r>
          </a:p>
          <a:p>
            <a:pPr lvl="1"/>
            <a:r>
              <a:rPr lang="en-US" dirty="0" smtClean="0"/>
              <a:t>Code that works the first time around</a:t>
            </a:r>
          </a:p>
          <a:p>
            <a:pPr lvl="2"/>
            <a:r>
              <a:rPr lang="en-US" i="1" dirty="0" smtClean="0"/>
              <a:t>Deliberate programming</a:t>
            </a:r>
          </a:p>
          <a:p>
            <a:pPr lvl="1"/>
            <a:r>
              <a:rPr lang="en-US" dirty="0" smtClean="0"/>
              <a:t>… well, </a:t>
            </a:r>
            <a:r>
              <a:rPr lang="en-US" i="1" dirty="0" smtClean="0"/>
              <a:t>nearly</a:t>
            </a:r>
            <a:r>
              <a:rPr lang="en-US" dirty="0" smtClean="0"/>
              <a:t> the first time around</a:t>
            </a:r>
          </a:p>
          <a:p>
            <a:pPr lvl="2"/>
            <a:r>
              <a:rPr lang="en-US" dirty="0" smtClean="0"/>
              <a:t>Writing tests</a:t>
            </a:r>
          </a:p>
          <a:p>
            <a:r>
              <a:rPr lang="en-US" dirty="0" smtClean="0"/>
              <a:t>Imperative programming in C and C0</a:t>
            </a:r>
          </a:p>
          <a:p>
            <a:r>
              <a:rPr lang="en-US" dirty="0"/>
              <a:t>Basic Unix </a:t>
            </a:r>
            <a:r>
              <a:rPr lang="en-US" dirty="0" smtClean="0"/>
              <a:t>survival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75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Algorithmic Ideas</a:t>
            </a:r>
            <a:endParaRPr lang="en-US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Asymptotic complexity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ime/space</a:t>
            </a:r>
          </a:p>
          <a:p>
            <a:pPr lvl="1"/>
            <a:r>
              <a:rPr lang="en-US" dirty="0" smtClean="0"/>
              <a:t>worst case/average case/amortized analysis</a:t>
            </a:r>
          </a:p>
          <a:p>
            <a:pPr lvl="1"/>
            <a:r>
              <a:rPr lang="en-US" dirty="0" smtClean="0"/>
              <a:t>important classes: </a:t>
            </a:r>
            <a:r>
              <a:rPr lang="en-US" i="1" dirty="0" smtClean="0"/>
              <a:t>O(1), O(log n), O(n log n), O(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k</a:t>
            </a:r>
            <a:r>
              <a:rPr lang="en-US" i="1" dirty="0" smtClean="0"/>
              <a:t>), O(2</a:t>
            </a:r>
            <a:r>
              <a:rPr lang="en-US" i="1" baseline="30000" dirty="0" smtClean="0"/>
              <a:t>n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Important ideas like </a:t>
            </a:r>
            <a:r>
              <a:rPr lang="en-US" i="1" dirty="0" smtClean="0"/>
              <a:t>order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randomness</a:t>
            </a:r>
          </a:p>
          <a:p>
            <a:r>
              <a:rPr lang="en-US" dirty="0" smtClean="0"/>
              <a:t>Lots of fundamental data structures</a:t>
            </a:r>
          </a:p>
          <a:p>
            <a:pPr lvl="1">
              <a:buNone/>
            </a:pPr>
            <a:r>
              <a:rPr lang="en-US" i="1" dirty="0" smtClean="0"/>
              <a:t>(</a:t>
            </a:r>
            <a:r>
              <a:rPr lang="en-US" i="1" dirty="0" err="1" smtClean="0"/>
              <a:t>Psst</a:t>
            </a:r>
            <a:r>
              <a:rPr lang="en-US" i="1" dirty="0" smtClean="0"/>
              <a:t>… </a:t>
            </a:r>
            <a:r>
              <a:rPr lang="en-US" i="1" dirty="0"/>
              <a:t>t</a:t>
            </a:r>
            <a:r>
              <a:rPr lang="en-US" i="1" dirty="0" smtClean="0"/>
              <a:t>his is often what tech interviews test on!)</a:t>
            </a:r>
          </a:p>
        </p:txBody>
      </p:sp>
    </p:spTree>
    <p:extLst>
      <p:ext uri="{BB962C8B-B14F-4D97-AF65-F5344CB8AC3E}">
        <p14:creationId xmlns="" xmlns:p14="http://schemas.microsoft.com/office/powerpoint/2010/main" val="12932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Computational Thinking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Thinking like a computer scientist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Systematic approach to solving a problem</a:t>
            </a:r>
          </a:p>
          <a:p>
            <a:pPr lvl="1"/>
            <a:r>
              <a:rPr lang="en-US" dirty="0" smtClean="0"/>
              <a:t>Finding solutions that are </a:t>
            </a:r>
            <a:r>
              <a:rPr lang="en-US" i="1" dirty="0" smtClean="0"/>
              <a:t>correct</a:t>
            </a:r>
          </a:p>
          <a:p>
            <a:pPr lvl="1"/>
            <a:r>
              <a:rPr lang="en-US" dirty="0" smtClean="0"/>
              <a:t>Finding solutions that are </a:t>
            </a:r>
            <a:r>
              <a:rPr lang="en-US" i="1" dirty="0" smtClean="0"/>
              <a:t>efficient</a:t>
            </a:r>
          </a:p>
          <a:p>
            <a:pPr lvl="5"/>
            <a:endParaRPr lang="en-US" i="1" dirty="0" smtClean="0"/>
          </a:p>
          <a:p>
            <a:r>
              <a:rPr lang="en-US" dirty="0" smtClean="0"/>
              <a:t>Develop vocabulary and tool kit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73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Technical Comprehension</a:t>
            </a:r>
            <a:endParaRPr lang="en-US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1240" cy="4525963"/>
          </a:xfrm>
        </p:spPr>
        <p:txBody>
          <a:bodyPr/>
          <a:lstStyle/>
          <a:p>
            <a:r>
              <a:rPr lang="en-US" dirty="0" smtClean="0"/>
              <a:t>Learning to read technical specifications is an important skill you will be acquiring in this class</a:t>
            </a:r>
          </a:p>
          <a:p>
            <a:pPr lvl="1"/>
            <a:r>
              <a:rPr lang="en-US" dirty="0" smtClean="0"/>
              <a:t>Problem statements will get longer</a:t>
            </a:r>
          </a:p>
          <a:p>
            <a:pPr lvl="1"/>
            <a:r>
              <a:rPr lang="en-US" dirty="0" smtClean="0"/>
              <a:t>Dots to be connected will be further apart</a:t>
            </a:r>
          </a:p>
          <a:p>
            <a:pPr lvl="1">
              <a:buSzPct val="110000"/>
              <a:buFont typeface="Arial" pitchFamily="34" charset="0"/>
              <a:buChar char="+"/>
            </a:pPr>
            <a:r>
              <a:rPr lang="en-US" dirty="0" smtClean="0"/>
              <a:t>You will become more confident</a:t>
            </a:r>
          </a:p>
          <a:p>
            <a:pPr lvl="1">
              <a:buSzPct val="110000"/>
              <a:buFont typeface="Arial" pitchFamily="34" charset="0"/>
              <a:buChar char="+"/>
            </a:pPr>
            <a:r>
              <a:rPr lang="en-US" dirty="0" smtClean="0"/>
              <a:t>You will try more things on your own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Pre- or co-requisites</a:t>
            </a:r>
          </a:p>
          <a:p>
            <a:pPr lvl="1"/>
            <a:r>
              <a:rPr lang="en-US" dirty="0" smtClean="0"/>
              <a:t>either 15-151 (Math Foundations for CS)</a:t>
            </a:r>
          </a:p>
          <a:p>
            <a:pPr lvl="1"/>
            <a:r>
              <a:rPr lang="en-US" dirty="0" smtClean="0"/>
              <a:t>or 21-127 (Concepts of Mathematics)</a:t>
            </a:r>
          </a:p>
          <a:p>
            <a:r>
              <a:rPr lang="en-US" dirty="0" smtClean="0"/>
              <a:t>Counterpart</a:t>
            </a:r>
          </a:p>
          <a:p>
            <a:pPr lvl="1"/>
            <a:r>
              <a:rPr lang="en-US" dirty="0" smtClean="0"/>
              <a:t>15-150 (Principles of Functional Programming)</a:t>
            </a:r>
          </a:p>
          <a:p>
            <a:r>
              <a:rPr lang="en-US" dirty="0" smtClean="0"/>
              <a:t>Pre-requisite for </a:t>
            </a:r>
          </a:p>
          <a:p>
            <a:pPr lvl="1"/>
            <a:r>
              <a:rPr lang="en-US" dirty="0" smtClean="0"/>
              <a:t>15-213 (Introduction to Computer Systems)</a:t>
            </a:r>
            <a:endParaRPr lang="en-US" dirty="0"/>
          </a:p>
          <a:p>
            <a:pPr lvl="1"/>
            <a:r>
              <a:rPr lang="en-US" dirty="0" smtClean="0"/>
              <a:t>15-210 (Parallel and Sequential Data Structures and Algorithms)</a:t>
            </a:r>
          </a:p>
          <a:p>
            <a:pPr lvl="1"/>
            <a:r>
              <a:rPr lang="en-US" dirty="0" smtClean="0"/>
              <a:t>15-214 (Principles of Software System Construction)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83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16775</TotalTime>
  <Words>1417</Words>
  <Application>Microsoft Macintosh PowerPoint</Application>
  <PresentationFormat>On-screen Show (4:3)</PresentationFormat>
  <Paragraphs>279</Paragraphs>
  <Slides>26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15-122: Principles of  Imperative Computation</vt:lpstr>
      <vt:lpstr>Activity</vt:lpstr>
      <vt:lpstr>Overview</vt:lpstr>
      <vt:lpstr>Goals</vt:lpstr>
      <vt:lpstr>Programming Skills</vt:lpstr>
      <vt:lpstr>Algorithmic Ideas</vt:lpstr>
      <vt:lpstr>Computational Thinking</vt:lpstr>
      <vt:lpstr>Technical Comprehension</vt:lpstr>
      <vt:lpstr>The Big Picture</vt:lpstr>
      <vt:lpstr>Overview</vt:lpstr>
      <vt:lpstr>Lectures</vt:lpstr>
      <vt:lpstr>Lectures</vt:lpstr>
      <vt:lpstr>Labs and Recitations</vt:lpstr>
      <vt:lpstr>Getting-started Help</vt:lpstr>
      <vt:lpstr>Lab 01 (Setup Lab)</vt:lpstr>
      <vt:lpstr>Online Resources</vt:lpstr>
      <vt:lpstr>Online communication</vt:lpstr>
      <vt:lpstr>Help through the Semester</vt:lpstr>
      <vt:lpstr>Overview</vt:lpstr>
      <vt:lpstr>Assessment</vt:lpstr>
      <vt:lpstr>Grades</vt:lpstr>
      <vt:lpstr>Academic integrity</vt:lpstr>
      <vt:lpstr>How to do Well in this Course</vt:lpstr>
      <vt:lpstr>Activity debrief</vt:lpstr>
      <vt:lpstr>Overview</vt:lpstr>
      <vt:lpstr>A Mysterious Function Approaches …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15-122: Principles of  Imperative Computation</dc:title>
  <dc:creator>Frank Pfenning</dc:creator>
  <cp:lastModifiedBy>iliano</cp:lastModifiedBy>
  <cp:revision>206</cp:revision>
  <dcterms:created xsi:type="dcterms:W3CDTF">2013-01-11T22:02:29Z</dcterms:created>
  <dcterms:modified xsi:type="dcterms:W3CDTF">2019-08-28T15:25:56Z</dcterms:modified>
</cp:coreProperties>
</file>