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72" r:id="rId5"/>
    <p:sldId id="276" r:id="rId6"/>
    <p:sldId id="274" r:id="rId7"/>
    <p:sldId id="259" r:id="rId8"/>
    <p:sldId id="260" r:id="rId9"/>
    <p:sldId id="270" r:id="rId10"/>
    <p:sldId id="262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7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6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79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70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51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93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72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47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34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50EF-3BDD-A546-A00B-83A770396D4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C3BA-D204-EC40-BB13-1FA53E822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02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7" name="Straight Arrow Connector 6"/>
          <p:cNvCxnSpPr>
            <a:stCxn id="4" idx="3"/>
            <a:endCxn id="5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0" y="812800"/>
            <a:ext cx="406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/>
                <a:cs typeface="Courier New"/>
              </a:rPr>
              <a:t>w</a:t>
            </a:r>
            <a:r>
              <a:rPr lang="en-US" sz="4000" b="1" dirty="0" smtClean="0">
                <a:latin typeface="Courier New"/>
                <a:cs typeface="Courier New"/>
              </a:rPr>
              <a:t>hile</a:t>
            </a:r>
            <a:r>
              <a:rPr lang="en-US" sz="4000" dirty="0" smtClean="0">
                <a:latin typeface="Courier New"/>
                <a:cs typeface="Courier New"/>
              </a:rPr>
              <a:t> (</a:t>
            </a:r>
            <a:r>
              <a:rPr lang="en-US" sz="4000" b="1" dirty="0" smtClean="0">
                <a:solidFill>
                  <a:srgbClr val="7030A0"/>
                </a:solidFill>
                <a:latin typeface="Courier New"/>
                <a:cs typeface="Courier New"/>
              </a:rPr>
              <a:t>C</a:t>
            </a:r>
            <a:r>
              <a:rPr lang="en-US" sz="40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</a:t>
            </a:r>
            <a:r>
              <a:rPr lang="en-US" sz="4000" i="1" dirty="0" smtClean="0">
                <a:latin typeface="Times New Roman"/>
                <a:cs typeface="Times New Roman"/>
              </a:rPr>
              <a:t>loop body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}</a:t>
            </a:r>
          </a:p>
          <a:p>
            <a:endParaRPr lang="en-US" sz="4000" dirty="0" smtClean="0"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50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080000" y="812800"/>
            <a:ext cx="3809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TERMINATION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Show that the loop will always terminate</a:t>
            </a:r>
            <a:br>
              <a:rPr lang="en-US" sz="3200" dirty="0" smtClean="0">
                <a:latin typeface="Times New Roman"/>
                <a:cs typeface="Times New Roman"/>
              </a:rPr>
            </a:br>
            <a:r>
              <a:rPr lang="en-US" sz="3200" dirty="0" smtClean="0">
                <a:latin typeface="Times New Roman"/>
                <a:cs typeface="Times New Roman"/>
              </a:rPr>
              <a:t>(i.e., that </a:t>
            </a:r>
            <a:r>
              <a:rPr lang="en-US" sz="3200" b="1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latin typeface="Times New Roman"/>
                <a:cs typeface="Times New Roman"/>
              </a:rPr>
              <a:t> must eventually be false)</a:t>
            </a:r>
          </a:p>
          <a:p>
            <a:r>
              <a:rPr lang="en-US" sz="3200" dirty="0">
                <a:latin typeface="Times New Roman"/>
                <a:cs typeface="Times New Roman"/>
              </a:rPr>
              <a:t/>
            </a:r>
            <a:br>
              <a:rPr lang="en-US" sz="3200" dirty="0">
                <a:latin typeface="Times New Roman"/>
                <a:cs typeface="Times New Roman"/>
              </a:rPr>
            </a:b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Cloud 19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22" name="Straight Arrow Connector 6"/>
          <p:cNvCxnSpPr>
            <a:endCxn id="20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4035" y="6095999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7878" y="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endParaRPr lang="en-US" sz="36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270934" y="1539330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726370" y="2937226"/>
            <a:ext cx="786637" cy="1588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Correctness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 function with one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that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valid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holds initially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preserved by an arbitrary iteration</a:t>
            </a:r>
          </a:p>
          <a:p>
            <a:pPr lvl="4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^  ~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Post</a:t>
            </a:r>
          </a:p>
          <a:p>
            <a:pPr lvl="4"/>
            <a:endParaRPr lang="en-US" dirty="0" smtClean="0"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TERM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: loop terminates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u="sng" dirty="0" err="1" smtClean="0"/>
              <a:t>boolean</a:t>
            </a:r>
            <a:r>
              <a:rPr lang="en-US" sz="3600" u="sng" dirty="0" smtClean="0"/>
              <a:t> condition </a:t>
            </a:r>
            <a:r>
              <a:rPr lang="en-US" sz="3600" dirty="0" smtClean="0"/>
              <a:t>that is checked </a:t>
            </a:r>
            <a:r>
              <a:rPr lang="en-US" sz="3600" i="1" dirty="0" smtClean="0"/>
              <a:t>immediately before every evaluation of the loop guard</a:t>
            </a:r>
            <a:r>
              <a:rPr lang="en-US" sz="3600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4176889" y="3967160"/>
            <a:ext cx="1097280" cy="10972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6000" dirty="0" smtClean="0"/>
              <a:t>LI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4750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7" name="Straight Arrow Connector 6"/>
          <p:cNvCxnSpPr>
            <a:stCxn id="4" idx="3"/>
            <a:endCxn id="5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0" y="812800"/>
            <a:ext cx="40639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urier New"/>
                <a:cs typeface="Courier New"/>
              </a:rPr>
              <a:t>while</a:t>
            </a:r>
            <a:r>
              <a:rPr lang="en-US" sz="4000" dirty="0" smtClean="0">
                <a:latin typeface="Courier New"/>
                <a:cs typeface="Courier New"/>
              </a:rPr>
              <a:t> (</a:t>
            </a:r>
            <a:r>
              <a:rPr lang="en-US" sz="4000" b="1" dirty="0" smtClean="0">
                <a:solidFill>
                  <a:srgbClr val="7030A0"/>
                </a:solidFill>
                <a:latin typeface="Courier New"/>
                <a:cs typeface="Courier New"/>
              </a:rPr>
              <a:t>C</a:t>
            </a:r>
            <a:r>
              <a:rPr lang="en-US" sz="4000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//@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loop_invariant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LI;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40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</a:t>
            </a:r>
            <a:r>
              <a:rPr lang="en-US" sz="4000" i="1" dirty="0" smtClean="0">
                <a:latin typeface="Times New Roman"/>
                <a:cs typeface="Times New Roman"/>
              </a:rPr>
              <a:t>loop body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06" y="1600200"/>
            <a:ext cx="8906494" cy="48683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 smtClean="0"/>
              <a:t>A </a:t>
            </a:r>
            <a:r>
              <a:rPr lang="en-US" sz="3900" u="sng" dirty="0" err="1" smtClean="0"/>
              <a:t>boolean</a:t>
            </a:r>
            <a:r>
              <a:rPr lang="en-US" sz="3900" u="sng" dirty="0" smtClean="0"/>
              <a:t> condition</a:t>
            </a:r>
            <a:r>
              <a:rPr lang="en-US" sz="3900" dirty="0" smtClean="0"/>
              <a:t> that is checked </a:t>
            </a:r>
            <a:r>
              <a:rPr lang="en-US" sz="3900" i="1" dirty="0" smtClean="0"/>
              <a:t>immediately before every evaluation of the loop guard</a:t>
            </a:r>
            <a:r>
              <a:rPr lang="en-US" sz="3900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even if the loop runs 0 times (i.e., is skipped)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immediately before each evaluation of the loop guard, including the last evaluation if the loop terminates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immediately after the loop terminates, if the loop terminates</a:t>
            </a:r>
          </a:p>
        </p:txBody>
      </p:sp>
    </p:spTree>
    <p:extLst>
      <p:ext uri="{BB962C8B-B14F-4D97-AF65-F5344CB8AC3E}">
        <p14:creationId xmlns="" xmlns:p14="http://schemas.microsoft.com/office/powerpoint/2010/main" val="1827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Proving the Correctness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 function with one loop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8861" y="3886200"/>
            <a:ext cx="6986953" cy="1752600"/>
          </a:xfrm>
        </p:spPr>
        <p:txBody>
          <a:bodyPr/>
          <a:lstStyle/>
          <a:p>
            <a:pPr algn="l"/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Correctness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preconditions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hold,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   then </a:t>
            </a:r>
            <a:r>
              <a:rPr lang="en-US" dirty="0" err="1" smtClean="0">
                <a:solidFill>
                  <a:srgbClr val="0070C0"/>
                </a:solidFill>
              </a:rPr>
              <a:t>postconditions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must hold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7" name="Straight Arrow Connector 6"/>
          <p:cNvCxnSpPr>
            <a:stCxn id="4" idx="3"/>
            <a:endCxn id="5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0" y="812800"/>
            <a:ext cx="40639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//@requires Pre;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/>
                <a:cs typeface="Courier New"/>
              </a:rPr>
              <a:t>//@ensures Post;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...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4000" b="1" dirty="0" smtClean="0">
                <a:latin typeface="Courier New"/>
                <a:cs typeface="Courier New"/>
              </a:rPr>
              <a:t>while</a:t>
            </a:r>
            <a:r>
              <a:rPr lang="en-US" sz="4000" dirty="0" smtClean="0">
                <a:latin typeface="Courier New"/>
                <a:cs typeface="Courier New"/>
              </a:rPr>
              <a:t> (</a:t>
            </a:r>
            <a:r>
              <a:rPr lang="en-US" sz="4000" b="1" dirty="0" smtClean="0">
                <a:solidFill>
                  <a:srgbClr val="7030A0"/>
                </a:solidFill>
                <a:latin typeface="Courier New"/>
                <a:cs typeface="Courier New"/>
              </a:rPr>
              <a:t>C</a:t>
            </a:r>
            <a:r>
              <a:rPr lang="en-US" sz="4000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//@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loop_invariant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LI;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40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</a:t>
            </a:r>
            <a:r>
              <a:rPr lang="en-US" sz="4000" i="1" dirty="0" smtClean="0">
                <a:latin typeface="Times New Roman"/>
                <a:cs typeface="Times New Roman"/>
              </a:rPr>
              <a:t>loop body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4035" y="6095999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47878" y="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endParaRPr lang="en-US" sz="36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080000" y="812800"/>
            <a:ext cx="406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Showing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valid – 1</a:t>
            </a:r>
          </a:p>
          <a:p>
            <a:endParaRPr lang="en-US" sz="3200" dirty="0" smtClean="0">
              <a:latin typeface="Times New Roman"/>
              <a:cs typeface="Times New Roman"/>
            </a:endParaRPr>
          </a:p>
          <a:p>
            <a:r>
              <a:rPr lang="en-US" sz="3200" b="1" dirty="0" smtClean="0">
                <a:latin typeface="Times New Roman"/>
                <a:cs typeface="Times New Roman"/>
              </a:rPr>
              <a:t>INIT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Show that the loop invariant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is true immediately before the first evaluation of the loop guard </a:t>
            </a:r>
            <a:r>
              <a:rPr lang="en-US" sz="3200" b="1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604741" y="468488"/>
            <a:ext cx="948267" cy="1129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25" name="Straight Arrow Connector 6"/>
          <p:cNvCxnSpPr>
            <a:stCxn id="20" idx="3"/>
            <a:endCxn id="22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false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true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4035" y="6095999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3600" b="1" i="1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878" y="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endParaRPr lang="en-US" sz="36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02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iamond 42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50" name="Straight Arrow Connector 6"/>
          <p:cNvCxnSpPr>
            <a:stCxn id="43" idx="3"/>
            <a:endCxn id="48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3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false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080000" y="570508"/>
            <a:ext cx="406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Showing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valid – 2</a:t>
            </a:r>
            <a:endParaRPr lang="en-US" sz="3200" b="1" dirty="0" smtClean="0">
              <a:latin typeface="Times New Roman"/>
              <a:cs typeface="Times New Roman"/>
            </a:endParaRPr>
          </a:p>
          <a:p>
            <a:endParaRPr lang="en-US" sz="3200" b="1" dirty="0" smtClean="0">
              <a:latin typeface="Times New Roman"/>
              <a:cs typeface="Times New Roman"/>
            </a:endParaRPr>
          </a:p>
          <a:p>
            <a:r>
              <a:rPr lang="en-US" sz="3200" b="1" dirty="0" smtClean="0">
                <a:latin typeface="Times New Roman"/>
                <a:cs typeface="Times New Roman"/>
              </a:rPr>
              <a:t>PRESERVATION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Show that:</a:t>
            </a:r>
            <a:br>
              <a:rPr lang="en-US" sz="3200" dirty="0" smtClean="0">
                <a:latin typeface="Times New Roman"/>
                <a:cs typeface="Times New Roman"/>
              </a:rPr>
            </a:br>
            <a:r>
              <a:rPr lang="en-US" sz="3200" i="1" u="sng" dirty="0" smtClean="0">
                <a:latin typeface="Times New Roman"/>
                <a:cs typeface="Times New Roman"/>
              </a:rPr>
              <a:t>if</a:t>
            </a:r>
            <a:r>
              <a:rPr lang="en-US" sz="3200" dirty="0" smtClean="0">
                <a:latin typeface="Times New Roman"/>
                <a:cs typeface="Times New Roman"/>
              </a:rPr>
              <a:t> the loop invariant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is true immediately before the evaluation of the loop guard </a:t>
            </a:r>
            <a:r>
              <a:rPr lang="en-US" sz="3200" b="1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latin typeface="Times New Roman"/>
                <a:cs typeface="Times New Roman"/>
              </a:rPr>
              <a:t>,</a:t>
            </a:r>
            <a:br>
              <a:rPr lang="en-US" sz="3200" dirty="0" smtClean="0">
                <a:latin typeface="Times New Roman"/>
                <a:cs typeface="Times New Roman"/>
              </a:rPr>
            </a:br>
            <a:r>
              <a:rPr lang="en-US" sz="3200" i="1" u="sng" dirty="0" smtClean="0">
                <a:latin typeface="Times New Roman"/>
                <a:cs typeface="Times New Roman"/>
              </a:rPr>
              <a:t>then</a:t>
            </a:r>
            <a:r>
              <a:rPr lang="en-US" sz="3200" dirty="0" smtClean="0">
                <a:latin typeface="Times New Roman"/>
                <a:cs typeface="Times New Roman"/>
              </a:rPr>
              <a:t> 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is true immediately before the next evaluation of the  loop guard </a:t>
            </a:r>
            <a:r>
              <a:rPr lang="en-US" sz="3200" b="1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60286" y="1116044"/>
            <a:ext cx="2537582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42387" y="2467429"/>
            <a:ext cx="0" cy="29681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642387" y="5435600"/>
            <a:ext cx="1455480" cy="16933"/>
          </a:xfrm>
          <a:prstGeom prst="line">
            <a:avLst/>
          </a:prstGeom>
          <a:ln w="381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097867" y="1116044"/>
            <a:ext cx="0" cy="4336490"/>
          </a:xfrm>
          <a:prstGeom prst="line">
            <a:avLst/>
          </a:prstGeom>
          <a:ln w="381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4035" y="6095999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7878" y="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endParaRPr lang="en-US" sz="36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806378" y="812800"/>
            <a:ext cx="43376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EXIT</a:t>
            </a:r>
          </a:p>
          <a:p>
            <a:r>
              <a:rPr lang="en-US" sz="3200" i="1" dirty="0" smtClean="0">
                <a:latin typeface="Times New Roman"/>
                <a:cs typeface="Times New Roman"/>
              </a:rPr>
              <a:t>If loop invariant is valid</a:t>
            </a:r>
            <a:r>
              <a:rPr lang="en-US" sz="3200" dirty="0" smtClean="0">
                <a:latin typeface="Times New Roman"/>
                <a:cs typeface="Times New Roman"/>
              </a:rPr>
              <a:t>, show that:</a:t>
            </a:r>
            <a:br>
              <a:rPr lang="en-US" sz="3200" dirty="0" smtClean="0">
                <a:latin typeface="Times New Roman"/>
                <a:cs typeface="Times New Roman"/>
              </a:rPr>
            </a:br>
            <a:r>
              <a:rPr lang="en-US" sz="3200" dirty="0" smtClean="0">
                <a:latin typeface="Times New Roman"/>
                <a:cs typeface="Times New Roman"/>
              </a:rPr>
              <a:t>the </a:t>
            </a:r>
            <a:r>
              <a:rPr lang="en-US" sz="3200" dirty="0">
                <a:latin typeface="Times New Roman"/>
                <a:cs typeface="Times New Roman"/>
              </a:rPr>
              <a:t>logical conjunction of the loop invariant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 the negation of the loop guard 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>
                <a:latin typeface="Times New Roman"/>
                <a:cs typeface="Times New Roman"/>
              </a:rPr>
              <a:t> implies the desired </a:t>
            </a:r>
            <a:r>
              <a:rPr lang="en-US" sz="3200" dirty="0" err="1">
                <a:latin typeface="Times New Roman"/>
                <a:cs typeface="Times New Roman"/>
              </a:rPr>
              <a:t>postcondition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/>
                <a:cs typeface="Times New Roman"/>
                <a:sym typeface="Wingdings"/>
              </a:rPr>
              <a:t>Post</a:t>
            </a:r>
            <a:r>
              <a:rPr lang="en-US" sz="3200" dirty="0" smtClean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/>
            </a: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sz="3200" dirty="0" smtClean="0">
                <a:latin typeface="Times New Roman"/>
                <a:cs typeface="Times New Roman"/>
              </a:rPr>
              <a:t> ^  </a:t>
            </a:r>
            <a:r>
              <a:rPr lang="en-US" sz="3200" dirty="0">
                <a:latin typeface="Times New Roman"/>
                <a:cs typeface="Times New Roman"/>
              </a:rPr>
              <a:t>~ </a:t>
            </a:r>
            <a:r>
              <a:rPr lang="en-US"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</a:t>
            </a:r>
            <a:r>
              <a:rPr lang="en-US" sz="3200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/>
                <a:cs typeface="Times New Roman"/>
                <a:sym typeface="Wingdings"/>
              </a:rPr>
              <a:t>Post</a:t>
            </a:r>
            <a:endParaRPr lang="en-US" sz="3200" b="1" i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70933" y="1539329"/>
            <a:ext cx="19642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/>
                <a:cs typeface="Courier New"/>
              </a:rPr>
              <a:t>c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1828800" y="3571329"/>
            <a:ext cx="1964267" cy="150706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l</a:t>
            </a:r>
            <a:r>
              <a:rPr lang="en-US" sz="3200" i="1" dirty="0" smtClean="0">
                <a:latin typeface="Times New Roman"/>
                <a:cs typeface="Times New Roman"/>
              </a:rPr>
              <a:t>oop body</a:t>
            </a:r>
          </a:p>
        </p:txBody>
      </p:sp>
      <p:cxnSp>
        <p:nvCxnSpPr>
          <p:cNvPr id="25" name="Straight Arrow Connector 6"/>
          <p:cNvCxnSpPr>
            <a:stCxn id="20" idx="3"/>
            <a:endCxn id="22" idx="3"/>
          </p:cNvCxnSpPr>
          <p:nvPr/>
        </p:nvCxnSpPr>
        <p:spPr>
          <a:xfrm>
            <a:off x="2235200" y="2182796"/>
            <a:ext cx="575734" cy="1474701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</p:cNvCxnSpPr>
          <p:nvPr/>
        </p:nvCxnSpPr>
        <p:spPr>
          <a:xfrm>
            <a:off x="2810934" y="5076791"/>
            <a:ext cx="0" cy="57733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0934" y="5654129"/>
            <a:ext cx="155786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68803" y="812800"/>
            <a:ext cx="0" cy="484133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1253067" y="355600"/>
            <a:ext cx="0" cy="11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3067" y="820873"/>
            <a:ext cx="3115735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</p:cNvCxnSpPr>
          <p:nvPr/>
        </p:nvCxnSpPr>
        <p:spPr>
          <a:xfrm>
            <a:off x="1253067" y="2826262"/>
            <a:ext cx="0" cy="365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1648" y="2808119"/>
            <a:ext cx="86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2123411" y="1683372"/>
            <a:ext cx="9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true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73229" y="948267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4519" y="1512325"/>
            <a:ext cx="0" cy="4431275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4035" y="6095999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878" y="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endParaRPr lang="en-US" sz="36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9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261</Words>
  <Application>Microsoft Macintosh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Loop Invariant</vt:lpstr>
      <vt:lpstr>Slide 3</vt:lpstr>
      <vt:lpstr>Loop Invariant</vt:lpstr>
      <vt:lpstr>Proving the Correctness of a function with one loop</vt:lpstr>
      <vt:lpstr>Slide 6</vt:lpstr>
      <vt:lpstr>Slide 7</vt:lpstr>
      <vt:lpstr>Slide 8</vt:lpstr>
      <vt:lpstr>Slide 9</vt:lpstr>
      <vt:lpstr>Slide 10</vt:lpstr>
      <vt:lpstr>Correctness of a function with one loop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Invariant</dc:title>
  <dc:creator>Thomas Cortina</dc:creator>
  <cp:lastModifiedBy>iliano</cp:lastModifiedBy>
  <cp:revision>32</cp:revision>
  <dcterms:created xsi:type="dcterms:W3CDTF">2013-08-29T02:38:49Z</dcterms:created>
  <dcterms:modified xsi:type="dcterms:W3CDTF">2019-01-17T04:14:48Z</dcterms:modified>
</cp:coreProperties>
</file>