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92" r:id="rId4"/>
    <p:sldId id="260" r:id="rId5"/>
    <p:sldId id="288" r:id="rId6"/>
    <p:sldId id="289" r:id="rId7"/>
    <p:sldId id="290" r:id="rId8"/>
    <p:sldId id="291" r:id="rId9"/>
    <p:sldId id="293" r:id="rId10"/>
    <p:sldId id="262" r:id="rId11"/>
    <p:sldId id="295" r:id="rId12"/>
    <p:sldId id="263" r:id="rId13"/>
    <p:sldId id="297" r:id="rId14"/>
    <p:sldId id="298" r:id="rId15"/>
    <p:sldId id="299" r:id="rId16"/>
    <p:sldId id="300" r:id="rId17"/>
    <p:sldId id="301" r:id="rId18"/>
    <p:sldId id="304" r:id="rId19"/>
    <p:sldId id="305" r:id="rId20"/>
    <p:sldId id="306" r:id="rId21"/>
    <p:sldId id="307" r:id="rId22"/>
    <p:sldId id="308" r:id="rId23"/>
    <p:sldId id="276" r:id="rId24"/>
    <p:sldId id="309" r:id="rId25"/>
    <p:sldId id="310" r:id="rId26"/>
    <p:sldId id="311" r:id="rId27"/>
    <p:sldId id="312" r:id="rId28"/>
    <p:sldId id="30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3" r:id="rId39"/>
    <p:sldId id="324" r:id="rId40"/>
    <p:sldId id="325" r:id="rId41"/>
    <p:sldId id="328" r:id="rId42"/>
    <p:sldId id="326" r:id="rId43"/>
    <p:sldId id="327" r:id="rId44"/>
    <p:sldId id="329" r:id="rId45"/>
  </p:sldIdLst>
  <p:sldSz cx="13004800" cy="9753600"/>
  <p:notesSz cx="7007225" cy="92964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marL="457200" indent="-2286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marL="914400" indent="-4572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marL="1371600" indent="-6858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marL="1828800" indent="-9144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600" y="-10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8750" y="0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pPr>
              <a:defRPr/>
            </a:pPr>
            <a:fld id="{231B3D12-EB5E-4DBD-B1D2-B9BE0915A721}" type="datetimeFigureOut">
              <a:rPr lang="en-US"/>
              <a:pPr>
                <a:defRPr/>
              </a:pPr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8750" y="8829675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pPr>
              <a:defRPr/>
            </a:pPr>
            <a:fld id="{9689D15F-4C94-4BB4-A061-5F06739A4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/>
          </p:cNvSpPr>
          <p:nvPr>
            <p:ph type="sldImg"/>
          </p:nvPr>
        </p:nvSpPr>
        <p:spPr bwMode="auto">
          <a:xfrm>
            <a:off x="1179513" y="696913"/>
            <a:ext cx="4648200" cy="348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35038" y="4416425"/>
            <a:ext cx="5137150" cy="41830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159" tIns="46580" rIns="93159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Helvetica Neue" charset="0"/>
              </a:rPr>
              <a:t>Second level</a:t>
            </a:r>
          </a:p>
          <a:p>
            <a:pPr lvl="2"/>
            <a:r>
              <a:rPr lang="en-US" noProof="0" smtClean="0">
                <a:sym typeface="Helvetica Neue" charset="0"/>
              </a:rPr>
              <a:t>Third level</a:t>
            </a:r>
          </a:p>
          <a:p>
            <a:pPr lvl="3"/>
            <a:r>
              <a:rPr lang="en-US" noProof="0" smtClean="0">
                <a:sym typeface="Helvetica Neue" charset="0"/>
              </a:rPr>
              <a:t>Fourth level</a:t>
            </a:r>
          </a:p>
          <a:p>
            <a:pPr lvl="4"/>
            <a:r>
              <a:rPr lang="en-US" noProof="0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0179" name="Rectangle 2"/>
          <p:cNvSpPr>
            <a:spLocks noChangeArrowheads="1"/>
          </p:cNvSpPr>
          <p:nvPr>
            <p:ph type="body" sz="quarter" idx="1"/>
          </p:nvPr>
        </p:nvSpPr>
        <p:spPr>
          <a:noFill/>
          <a:ln/>
        </p:spPr>
        <p:txBody>
          <a:bodyPr/>
          <a:lstStyle/>
          <a:p>
            <a:pPr eaLnBrk="1"/>
            <a:r>
              <a:rPr lang="en-US" smtClean="0"/>
              <a:t>String gives the illusion of a small type</a:t>
            </a:r>
          </a:p>
          <a:p>
            <a:pPr eaLnBrk="1"/>
            <a:r>
              <a:rPr lang="en-US" smtClean="0"/>
              <a:t>Examples: int[], char[] …</a:t>
            </a:r>
          </a:p>
          <a:p>
            <a:pPr eaLnBrk="1"/>
            <a:r>
              <a:rPr lang="en-US" smtClean="0"/>
              <a:t>Use coin on some examples then recap with the following slides</a:t>
            </a:r>
          </a:p>
          <a:p>
            <a:pPr eaLnBrk="1"/>
            <a:r>
              <a:rPr lang="en-US" smtClean="0"/>
              <a:t>Note the differences from Python arrays such as a static size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9395" name="Rectangle 2"/>
          <p:cNvSpPr>
            <a:spLocks noChangeArrowheads="1"/>
          </p:cNvSpPr>
          <p:nvPr>
            <p:ph type="body" sz="quarter" idx="1"/>
          </p:nvPr>
        </p:nvSpPr>
        <p:spPr>
          <a:noFill/>
          <a:ln/>
        </p:spPr>
        <p:txBody>
          <a:bodyPr/>
          <a:lstStyle/>
          <a:p>
            <a:pPr eaLnBrk="1"/>
            <a:r>
              <a:rPr lang="en-US" smtClean="0"/>
              <a:t>Discuss why this does not work. </a:t>
            </a:r>
          </a:p>
          <a:p>
            <a:pPr eaLnBrk="1"/>
            <a:r>
              <a:rPr lang="en-US" smtClean="0"/>
              <a:t>Caller int[] Y = array_copy(X)</a:t>
            </a:r>
          </a:p>
          <a:p>
            <a:pPr eaLnBrk="1"/>
            <a:r>
              <a:rPr lang="en-US" smtClean="0"/>
              <a:t>Address of X is copied in cell for A (local memory), and returned to caller. Y ends up being an alias for I.</a:t>
            </a:r>
          </a:p>
          <a:p>
            <a:pPr eaLnBrk="1"/>
            <a:endParaRPr lang="en-US" smtClean="0"/>
          </a:p>
          <a:p>
            <a:pPr eaLnBrk="1"/>
            <a:r>
              <a:rPr lang="en-US" smtClean="0"/>
              <a:t>Type `#help' for help or `#quit' to exit.</a:t>
            </a:r>
          </a:p>
          <a:p>
            <a:pPr eaLnBrk="1"/>
            <a:r>
              <a:rPr lang="en-US" smtClean="0"/>
              <a:t>--&gt; int[] MINE = alloc_array(int,5);</a:t>
            </a:r>
          </a:p>
          <a:p>
            <a:pPr eaLnBrk="1"/>
            <a:r>
              <a:rPr lang="en-US" smtClean="0"/>
              <a:t>MINE is 0x2C500000 (int[] with 5 elements)</a:t>
            </a:r>
          </a:p>
          <a:p>
            <a:pPr eaLnBrk="1"/>
            <a:r>
              <a:rPr lang="en-US" smtClean="0"/>
              <a:t>--&gt; int[] Y = array_copy(MINE);</a:t>
            </a:r>
          </a:p>
          <a:p>
            <a:pPr eaLnBrk="1"/>
            <a:r>
              <a:rPr lang="en-US" smtClean="0"/>
              <a:t>Y is 0x2C500000 (int[] with 5 elements)</a:t>
            </a:r>
          </a:p>
          <a:p>
            <a:pPr eaLnBrk="1"/>
            <a:r>
              <a:rPr lang="en-US" smtClean="0"/>
              <a:t>--&gt; MINE[2]=100;</a:t>
            </a:r>
          </a:p>
          <a:p>
            <a:pPr eaLnBrk="1"/>
            <a:r>
              <a:rPr lang="en-US" smtClean="0"/>
              <a:t>MINE[2] is 100 (int)</a:t>
            </a:r>
          </a:p>
          <a:p>
            <a:pPr eaLnBrk="1"/>
            <a:r>
              <a:rPr lang="en-US" smtClean="0"/>
              <a:t>--&gt; Y[2]=100;</a:t>
            </a:r>
          </a:p>
          <a:p>
            <a:pPr eaLnBrk="1"/>
            <a:r>
              <a:rPr lang="en-US" smtClean="0"/>
              <a:t>Y[2] is 100 (int)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60419" name="Rectangle 2"/>
          <p:cNvSpPr>
            <a:spLocks noChangeArrowheads="1"/>
          </p:cNvSpPr>
          <p:nvPr>
            <p:ph type="body" sz="quarter" idx="1"/>
          </p:nvPr>
        </p:nvSpPr>
        <p:spPr>
          <a:noFill/>
          <a:ln/>
        </p:spPr>
        <p:txBody>
          <a:bodyPr/>
          <a:lstStyle/>
          <a:p>
            <a:pPr eaLnBrk="1"/>
            <a:r>
              <a:rPr lang="en-US" smtClean="0"/>
              <a:t>Discuss why this does not work. </a:t>
            </a:r>
          </a:p>
          <a:p>
            <a:pPr eaLnBrk="1"/>
            <a:r>
              <a:rPr lang="en-US" smtClean="0"/>
              <a:t>Caller int[] Y = array_copy(X)</a:t>
            </a:r>
          </a:p>
          <a:p>
            <a:pPr eaLnBrk="1"/>
            <a:r>
              <a:rPr lang="en-US" smtClean="0"/>
              <a:t>Address of X is copied in cell for A (local memory), and returned to caller. Y ends up being an alias for I.</a:t>
            </a:r>
          </a:p>
          <a:p>
            <a:pPr eaLnBrk="1"/>
            <a:endParaRPr lang="en-US" smtClean="0"/>
          </a:p>
          <a:p>
            <a:pPr eaLnBrk="1"/>
            <a:r>
              <a:rPr lang="en-US" smtClean="0"/>
              <a:t>Type `#help' for help or `#quit' to exit.</a:t>
            </a:r>
          </a:p>
          <a:p>
            <a:pPr eaLnBrk="1"/>
            <a:r>
              <a:rPr lang="en-US" smtClean="0"/>
              <a:t>--&gt; int[] MINE = alloc_array(int,5);</a:t>
            </a:r>
          </a:p>
          <a:p>
            <a:pPr eaLnBrk="1"/>
            <a:r>
              <a:rPr lang="en-US" smtClean="0"/>
              <a:t>MINE is 0x2C500000 (int[] with 5 elements)</a:t>
            </a:r>
          </a:p>
          <a:p>
            <a:pPr eaLnBrk="1"/>
            <a:r>
              <a:rPr lang="en-US" smtClean="0"/>
              <a:t>--&gt; int[] Y = array_copy(MINE);</a:t>
            </a:r>
          </a:p>
          <a:p>
            <a:pPr eaLnBrk="1"/>
            <a:r>
              <a:rPr lang="en-US" smtClean="0"/>
              <a:t>Y is 0x2C500000 (int[] with 5 elements)</a:t>
            </a:r>
          </a:p>
          <a:p>
            <a:pPr eaLnBrk="1"/>
            <a:r>
              <a:rPr lang="en-US" smtClean="0"/>
              <a:t>--&gt; MINE[2]=100;</a:t>
            </a:r>
          </a:p>
          <a:p>
            <a:pPr eaLnBrk="1"/>
            <a:r>
              <a:rPr lang="en-US" smtClean="0"/>
              <a:t>MINE[2] is 100 (int)</a:t>
            </a:r>
          </a:p>
          <a:p>
            <a:pPr eaLnBrk="1"/>
            <a:r>
              <a:rPr lang="en-US" smtClean="0"/>
              <a:t>--&gt; Y[2]=100;</a:t>
            </a:r>
          </a:p>
          <a:p>
            <a:pPr eaLnBrk="1"/>
            <a:r>
              <a:rPr lang="en-US" smtClean="0"/>
              <a:t>Y[2] is 100 (int)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1203" name="Rectangle 2"/>
          <p:cNvSpPr>
            <a:spLocks noChangeArrowheads="1"/>
          </p:cNvSpPr>
          <p:nvPr>
            <p:ph type="body" sz="quarter" idx="1"/>
          </p:nvPr>
        </p:nvSpPr>
        <p:spPr>
          <a:noFill/>
          <a:ln/>
        </p:spPr>
        <p:txBody>
          <a:bodyPr/>
          <a:lstStyle/>
          <a:p>
            <a:pPr eaLnBrk="1"/>
            <a:r>
              <a:rPr lang="en-US" smtClean="0"/>
              <a:t>String gives the illusion of a small type</a:t>
            </a:r>
          </a:p>
          <a:p>
            <a:pPr eaLnBrk="1"/>
            <a:r>
              <a:rPr lang="en-US" smtClean="0"/>
              <a:t>Examples: int[], char[] …</a:t>
            </a:r>
          </a:p>
          <a:p>
            <a:pPr eaLnBrk="1"/>
            <a:r>
              <a:rPr lang="en-US" smtClean="0"/>
              <a:t>Use coin on some examples then recap with the following slides</a:t>
            </a:r>
          </a:p>
          <a:p>
            <a:pPr eaLnBrk="1"/>
            <a:r>
              <a:rPr lang="en-US" smtClean="0"/>
              <a:t>Note the differences from Python arrays such as a static size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2227" name="Rectangle 2"/>
          <p:cNvSpPr>
            <a:spLocks noChangeArrowheads="1"/>
          </p:cNvSpPr>
          <p:nvPr>
            <p:ph type="body" sz="quarter" idx="1"/>
          </p:nvPr>
        </p:nvSpPr>
        <p:spPr>
          <a:noFill/>
          <a:ln/>
        </p:spPr>
        <p:txBody>
          <a:bodyPr/>
          <a:lstStyle/>
          <a:p>
            <a:pPr eaLnBrk="1"/>
            <a:r>
              <a:rPr lang="en-US" smtClean="0"/>
              <a:t>Discuss why this does not work. </a:t>
            </a:r>
          </a:p>
          <a:p>
            <a:pPr eaLnBrk="1"/>
            <a:r>
              <a:rPr lang="en-US" smtClean="0"/>
              <a:t>Caller int[] Y = array_copy(X)</a:t>
            </a:r>
          </a:p>
          <a:p>
            <a:pPr eaLnBrk="1"/>
            <a:r>
              <a:rPr lang="en-US" smtClean="0"/>
              <a:t>Address of X is copied in cell for A (local memory), and returned to caller. Y ends up being an alias for I.</a:t>
            </a:r>
          </a:p>
          <a:p>
            <a:pPr eaLnBrk="1"/>
            <a:endParaRPr lang="en-US" smtClean="0"/>
          </a:p>
          <a:p>
            <a:pPr eaLnBrk="1"/>
            <a:r>
              <a:rPr lang="en-US" smtClean="0"/>
              <a:t>Type `#help' for help or `#quit' to exit.</a:t>
            </a:r>
          </a:p>
          <a:p>
            <a:pPr eaLnBrk="1"/>
            <a:r>
              <a:rPr lang="en-US" smtClean="0"/>
              <a:t>--&gt; int[] MINE = alloc_array(int,5);</a:t>
            </a:r>
          </a:p>
          <a:p>
            <a:pPr eaLnBrk="1"/>
            <a:r>
              <a:rPr lang="en-US" smtClean="0"/>
              <a:t>MINE is 0x2C500000 (int[] with 5 elements)</a:t>
            </a:r>
          </a:p>
          <a:p>
            <a:pPr eaLnBrk="1"/>
            <a:r>
              <a:rPr lang="en-US" smtClean="0"/>
              <a:t>--&gt; int[] Y = array_copy(MINE);</a:t>
            </a:r>
          </a:p>
          <a:p>
            <a:pPr eaLnBrk="1"/>
            <a:r>
              <a:rPr lang="en-US" smtClean="0"/>
              <a:t>Y is 0x2C500000 (int[] with 5 elements)</a:t>
            </a:r>
          </a:p>
          <a:p>
            <a:pPr eaLnBrk="1"/>
            <a:r>
              <a:rPr lang="en-US" smtClean="0"/>
              <a:t>--&gt; MINE[2]=100;</a:t>
            </a:r>
          </a:p>
          <a:p>
            <a:pPr eaLnBrk="1"/>
            <a:r>
              <a:rPr lang="en-US" smtClean="0"/>
              <a:t>MINE[2] is 100 (int)</a:t>
            </a:r>
          </a:p>
          <a:p>
            <a:pPr eaLnBrk="1"/>
            <a:r>
              <a:rPr lang="en-US" smtClean="0"/>
              <a:t>--&gt; Y[2]=100;</a:t>
            </a:r>
          </a:p>
          <a:p>
            <a:pPr eaLnBrk="1"/>
            <a:r>
              <a:rPr lang="en-US" smtClean="0"/>
              <a:t>Y[2] is 100 (int)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3251" name="Rectangle 2"/>
          <p:cNvSpPr>
            <a:spLocks noChangeArrowheads="1"/>
          </p:cNvSpPr>
          <p:nvPr>
            <p:ph type="body" sz="quarter" idx="1"/>
          </p:nvPr>
        </p:nvSpPr>
        <p:spPr>
          <a:noFill/>
          <a:ln/>
        </p:spPr>
        <p:txBody>
          <a:bodyPr/>
          <a:lstStyle/>
          <a:p>
            <a:pPr eaLnBrk="1"/>
            <a:r>
              <a:rPr lang="en-US" smtClean="0"/>
              <a:t>Discuss why this does not work. </a:t>
            </a:r>
          </a:p>
          <a:p>
            <a:pPr eaLnBrk="1"/>
            <a:r>
              <a:rPr lang="en-US" smtClean="0"/>
              <a:t>Caller int[] Y = array_copy(X)</a:t>
            </a:r>
          </a:p>
          <a:p>
            <a:pPr eaLnBrk="1"/>
            <a:r>
              <a:rPr lang="en-US" smtClean="0"/>
              <a:t>Address of X is copied in cell for A (local memory), and returned to caller. Y ends up being an alias for I.</a:t>
            </a:r>
          </a:p>
          <a:p>
            <a:pPr eaLnBrk="1"/>
            <a:endParaRPr lang="en-US" smtClean="0"/>
          </a:p>
          <a:p>
            <a:pPr eaLnBrk="1"/>
            <a:r>
              <a:rPr lang="en-US" smtClean="0"/>
              <a:t>Type `#help' for help or `#quit' to exit.</a:t>
            </a:r>
          </a:p>
          <a:p>
            <a:pPr eaLnBrk="1"/>
            <a:r>
              <a:rPr lang="en-US" smtClean="0"/>
              <a:t>--&gt; int[] MINE = alloc_array(int,5);</a:t>
            </a:r>
          </a:p>
          <a:p>
            <a:pPr eaLnBrk="1"/>
            <a:r>
              <a:rPr lang="en-US" smtClean="0"/>
              <a:t>MINE is 0x2C500000 (int[] with 5 elements)</a:t>
            </a:r>
          </a:p>
          <a:p>
            <a:pPr eaLnBrk="1"/>
            <a:r>
              <a:rPr lang="en-US" smtClean="0"/>
              <a:t>--&gt; int[] Y = array_copy(MINE);</a:t>
            </a:r>
          </a:p>
          <a:p>
            <a:pPr eaLnBrk="1"/>
            <a:r>
              <a:rPr lang="en-US" smtClean="0"/>
              <a:t>Y is 0x2C500000 (int[] with 5 elements)</a:t>
            </a:r>
          </a:p>
          <a:p>
            <a:pPr eaLnBrk="1"/>
            <a:r>
              <a:rPr lang="en-US" smtClean="0"/>
              <a:t>--&gt; MINE[2]=100;</a:t>
            </a:r>
          </a:p>
          <a:p>
            <a:pPr eaLnBrk="1"/>
            <a:r>
              <a:rPr lang="en-US" smtClean="0"/>
              <a:t>MINE[2] is 100 (int)</a:t>
            </a:r>
          </a:p>
          <a:p>
            <a:pPr eaLnBrk="1"/>
            <a:r>
              <a:rPr lang="en-US" smtClean="0"/>
              <a:t>--&gt; Y[2]=100;</a:t>
            </a:r>
          </a:p>
          <a:p>
            <a:pPr eaLnBrk="1"/>
            <a:r>
              <a:rPr lang="en-US" smtClean="0"/>
              <a:t>Y[2] is 100 (int)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4275" name="Rectangle 2"/>
          <p:cNvSpPr>
            <a:spLocks noChangeArrowheads="1"/>
          </p:cNvSpPr>
          <p:nvPr>
            <p:ph type="body" sz="quarter" idx="1"/>
          </p:nvPr>
        </p:nvSpPr>
        <p:spPr>
          <a:noFill/>
          <a:ln/>
        </p:spPr>
        <p:txBody>
          <a:bodyPr/>
          <a:lstStyle/>
          <a:p>
            <a:pPr eaLnBrk="1"/>
            <a:r>
              <a:rPr lang="en-US" smtClean="0"/>
              <a:t>Discuss why this does not work. </a:t>
            </a:r>
          </a:p>
          <a:p>
            <a:pPr eaLnBrk="1"/>
            <a:r>
              <a:rPr lang="en-US" smtClean="0"/>
              <a:t>Caller int[] Y = array_copy(X)</a:t>
            </a:r>
          </a:p>
          <a:p>
            <a:pPr eaLnBrk="1"/>
            <a:r>
              <a:rPr lang="en-US" smtClean="0"/>
              <a:t>Address of X is copied in cell for A (local memory), and returned to caller. Y ends up being an alias for I.</a:t>
            </a:r>
          </a:p>
          <a:p>
            <a:pPr eaLnBrk="1"/>
            <a:endParaRPr lang="en-US" smtClean="0"/>
          </a:p>
          <a:p>
            <a:pPr eaLnBrk="1"/>
            <a:r>
              <a:rPr lang="en-US" smtClean="0"/>
              <a:t>Type `#help' for help or `#quit' to exit.</a:t>
            </a:r>
          </a:p>
          <a:p>
            <a:pPr eaLnBrk="1"/>
            <a:r>
              <a:rPr lang="en-US" smtClean="0"/>
              <a:t>--&gt; int[] MINE = alloc_array(int,5);</a:t>
            </a:r>
          </a:p>
          <a:p>
            <a:pPr eaLnBrk="1"/>
            <a:r>
              <a:rPr lang="en-US" smtClean="0"/>
              <a:t>MINE is 0x2C500000 (int[] with 5 elements)</a:t>
            </a:r>
          </a:p>
          <a:p>
            <a:pPr eaLnBrk="1"/>
            <a:r>
              <a:rPr lang="en-US" smtClean="0"/>
              <a:t>--&gt; int[] Y = array_copy(MINE);</a:t>
            </a:r>
          </a:p>
          <a:p>
            <a:pPr eaLnBrk="1"/>
            <a:r>
              <a:rPr lang="en-US" smtClean="0"/>
              <a:t>Y is 0x2C500000 (int[] with 5 elements)</a:t>
            </a:r>
          </a:p>
          <a:p>
            <a:pPr eaLnBrk="1"/>
            <a:r>
              <a:rPr lang="en-US" smtClean="0"/>
              <a:t>--&gt; MINE[2]=100;</a:t>
            </a:r>
          </a:p>
          <a:p>
            <a:pPr eaLnBrk="1"/>
            <a:r>
              <a:rPr lang="en-US" smtClean="0"/>
              <a:t>MINE[2] is 100 (int)</a:t>
            </a:r>
          </a:p>
          <a:p>
            <a:pPr eaLnBrk="1"/>
            <a:r>
              <a:rPr lang="en-US" smtClean="0"/>
              <a:t>--&gt; Y[2]=100;</a:t>
            </a:r>
          </a:p>
          <a:p>
            <a:pPr eaLnBrk="1"/>
            <a:r>
              <a:rPr lang="en-US" smtClean="0"/>
              <a:t>Y[2] is 100 (int)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5299" name="Rectangle 2"/>
          <p:cNvSpPr>
            <a:spLocks noChangeArrowheads="1"/>
          </p:cNvSpPr>
          <p:nvPr>
            <p:ph type="body" sz="quarter" idx="1"/>
          </p:nvPr>
        </p:nvSpPr>
        <p:spPr>
          <a:noFill/>
          <a:ln/>
        </p:spPr>
        <p:txBody>
          <a:bodyPr/>
          <a:lstStyle/>
          <a:p>
            <a:pPr eaLnBrk="1"/>
            <a:r>
              <a:rPr lang="en-US" smtClean="0"/>
              <a:t>Discuss why this does not work. </a:t>
            </a:r>
          </a:p>
          <a:p>
            <a:pPr eaLnBrk="1"/>
            <a:r>
              <a:rPr lang="en-US" smtClean="0"/>
              <a:t>Caller int[] Y = array_copy(X)</a:t>
            </a:r>
          </a:p>
          <a:p>
            <a:pPr eaLnBrk="1"/>
            <a:r>
              <a:rPr lang="en-US" smtClean="0"/>
              <a:t>Address of X is copied in cell for A (local memory), and returned to caller. Y ends up being an alias for I.</a:t>
            </a:r>
          </a:p>
          <a:p>
            <a:pPr eaLnBrk="1"/>
            <a:endParaRPr lang="en-US" smtClean="0"/>
          </a:p>
          <a:p>
            <a:pPr eaLnBrk="1"/>
            <a:r>
              <a:rPr lang="en-US" smtClean="0"/>
              <a:t>Type `#help' for help or `#quit' to exit.</a:t>
            </a:r>
          </a:p>
          <a:p>
            <a:pPr eaLnBrk="1"/>
            <a:r>
              <a:rPr lang="en-US" smtClean="0"/>
              <a:t>--&gt; int[] MINE = alloc_array(int,5);</a:t>
            </a:r>
          </a:p>
          <a:p>
            <a:pPr eaLnBrk="1"/>
            <a:r>
              <a:rPr lang="en-US" smtClean="0"/>
              <a:t>MINE is 0x2C500000 (int[] with 5 elements)</a:t>
            </a:r>
          </a:p>
          <a:p>
            <a:pPr eaLnBrk="1"/>
            <a:r>
              <a:rPr lang="en-US" smtClean="0"/>
              <a:t>--&gt; int[] Y = array_copy(MINE);</a:t>
            </a:r>
          </a:p>
          <a:p>
            <a:pPr eaLnBrk="1"/>
            <a:r>
              <a:rPr lang="en-US" smtClean="0"/>
              <a:t>Y is 0x2C500000 (int[] with 5 elements)</a:t>
            </a:r>
          </a:p>
          <a:p>
            <a:pPr eaLnBrk="1"/>
            <a:r>
              <a:rPr lang="en-US" smtClean="0"/>
              <a:t>--&gt; MINE[2]=100;</a:t>
            </a:r>
          </a:p>
          <a:p>
            <a:pPr eaLnBrk="1"/>
            <a:r>
              <a:rPr lang="en-US" smtClean="0"/>
              <a:t>MINE[2] is 100 (int)</a:t>
            </a:r>
          </a:p>
          <a:p>
            <a:pPr eaLnBrk="1"/>
            <a:r>
              <a:rPr lang="en-US" smtClean="0"/>
              <a:t>--&gt; Y[2]=100;</a:t>
            </a:r>
          </a:p>
          <a:p>
            <a:pPr eaLnBrk="1"/>
            <a:r>
              <a:rPr lang="en-US" smtClean="0"/>
              <a:t>Y[2] is 100 (int)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6323" name="Rectangle 2"/>
          <p:cNvSpPr>
            <a:spLocks noChangeArrowheads="1"/>
          </p:cNvSpPr>
          <p:nvPr>
            <p:ph type="body" sz="quarter" idx="1"/>
          </p:nvPr>
        </p:nvSpPr>
        <p:spPr>
          <a:noFill/>
          <a:ln/>
        </p:spPr>
        <p:txBody>
          <a:bodyPr/>
          <a:lstStyle/>
          <a:p>
            <a:pPr eaLnBrk="1"/>
            <a:r>
              <a:rPr lang="en-US" smtClean="0"/>
              <a:t>Discuss why this does not work. </a:t>
            </a:r>
          </a:p>
          <a:p>
            <a:pPr eaLnBrk="1"/>
            <a:r>
              <a:rPr lang="en-US" smtClean="0"/>
              <a:t>Caller int[] Y = array_copy(X)</a:t>
            </a:r>
          </a:p>
          <a:p>
            <a:pPr eaLnBrk="1"/>
            <a:r>
              <a:rPr lang="en-US" smtClean="0"/>
              <a:t>Address of X is copied in cell for A (local memory), and returned to caller. Y ends up being an alias for I.</a:t>
            </a:r>
          </a:p>
          <a:p>
            <a:pPr eaLnBrk="1"/>
            <a:endParaRPr lang="en-US" smtClean="0"/>
          </a:p>
          <a:p>
            <a:pPr eaLnBrk="1"/>
            <a:r>
              <a:rPr lang="en-US" smtClean="0"/>
              <a:t>Type `#help' for help or `#quit' to exit.</a:t>
            </a:r>
          </a:p>
          <a:p>
            <a:pPr eaLnBrk="1"/>
            <a:r>
              <a:rPr lang="en-US" smtClean="0"/>
              <a:t>--&gt; int[] MINE = alloc_array(int,5);</a:t>
            </a:r>
          </a:p>
          <a:p>
            <a:pPr eaLnBrk="1"/>
            <a:r>
              <a:rPr lang="en-US" smtClean="0"/>
              <a:t>MINE is 0x2C500000 (int[] with 5 elements)</a:t>
            </a:r>
          </a:p>
          <a:p>
            <a:pPr eaLnBrk="1"/>
            <a:r>
              <a:rPr lang="en-US" smtClean="0"/>
              <a:t>--&gt; int[] Y = array_copy(MINE);</a:t>
            </a:r>
          </a:p>
          <a:p>
            <a:pPr eaLnBrk="1"/>
            <a:r>
              <a:rPr lang="en-US" smtClean="0"/>
              <a:t>Y is 0x2C500000 (int[] with 5 elements)</a:t>
            </a:r>
          </a:p>
          <a:p>
            <a:pPr eaLnBrk="1"/>
            <a:r>
              <a:rPr lang="en-US" smtClean="0"/>
              <a:t>--&gt; MINE[2]=100;</a:t>
            </a:r>
          </a:p>
          <a:p>
            <a:pPr eaLnBrk="1"/>
            <a:r>
              <a:rPr lang="en-US" smtClean="0"/>
              <a:t>MINE[2] is 100 (int)</a:t>
            </a:r>
          </a:p>
          <a:p>
            <a:pPr eaLnBrk="1"/>
            <a:r>
              <a:rPr lang="en-US" smtClean="0"/>
              <a:t>--&gt; Y[2]=100;</a:t>
            </a:r>
          </a:p>
          <a:p>
            <a:pPr eaLnBrk="1"/>
            <a:r>
              <a:rPr lang="en-US" smtClean="0"/>
              <a:t>Y[2] is 100 (int)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7347" name="Rectangle 2"/>
          <p:cNvSpPr>
            <a:spLocks noChangeArrowheads="1"/>
          </p:cNvSpPr>
          <p:nvPr>
            <p:ph type="body" sz="quarter" idx="1"/>
          </p:nvPr>
        </p:nvSpPr>
        <p:spPr>
          <a:noFill/>
          <a:ln/>
        </p:spPr>
        <p:txBody>
          <a:bodyPr/>
          <a:lstStyle/>
          <a:p>
            <a:pPr eaLnBrk="1"/>
            <a:r>
              <a:rPr lang="en-US" smtClean="0"/>
              <a:t>Discuss why this does not work. </a:t>
            </a:r>
          </a:p>
          <a:p>
            <a:pPr eaLnBrk="1"/>
            <a:r>
              <a:rPr lang="en-US" smtClean="0"/>
              <a:t>Caller int[] Y = array_copy(X)</a:t>
            </a:r>
          </a:p>
          <a:p>
            <a:pPr eaLnBrk="1"/>
            <a:r>
              <a:rPr lang="en-US" smtClean="0"/>
              <a:t>Address of X is copied in cell for A (local memory), and returned to caller. Y ends up being an alias for I.</a:t>
            </a:r>
          </a:p>
          <a:p>
            <a:pPr eaLnBrk="1"/>
            <a:endParaRPr lang="en-US" smtClean="0"/>
          </a:p>
          <a:p>
            <a:pPr eaLnBrk="1"/>
            <a:r>
              <a:rPr lang="en-US" smtClean="0"/>
              <a:t>Type `#help' for help or `#quit' to exit.</a:t>
            </a:r>
          </a:p>
          <a:p>
            <a:pPr eaLnBrk="1"/>
            <a:r>
              <a:rPr lang="en-US" smtClean="0"/>
              <a:t>--&gt; int[] MINE = alloc_array(int,5);</a:t>
            </a:r>
          </a:p>
          <a:p>
            <a:pPr eaLnBrk="1"/>
            <a:r>
              <a:rPr lang="en-US" smtClean="0"/>
              <a:t>MINE is 0x2C500000 (int[] with 5 elements)</a:t>
            </a:r>
          </a:p>
          <a:p>
            <a:pPr eaLnBrk="1"/>
            <a:r>
              <a:rPr lang="en-US" smtClean="0"/>
              <a:t>--&gt; int[] Y = array_copy(MINE);</a:t>
            </a:r>
          </a:p>
          <a:p>
            <a:pPr eaLnBrk="1"/>
            <a:r>
              <a:rPr lang="en-US" smtClean="0"/>
              <a:t>Y is 0x2C500000 (int[] with 5 elements)</a:t>
            </a:r>
          </a:p>
          <a:p>
            <a:pPr eaLnBrk="1"/>
            <a:r>
              <a:rPr lang="en-US" smtClean="0"/>
              <a:t>--&gt; MINE[2]=100;</a:t>
            </a:r>
          </a:p>
          <a:p>
            <a:pPr eaLnBrk="1"/>
            <a:r>
              <a:rPr lang="en-US" smtClean="0"/>
              <a:t>MINE[2] is 100 (int)</a:t>
            </a:r>
          </a:p>
          <a:p>
            <a:pPr eaLnBrk="1"/>
            <a:r>
              <a:rPr lang="en-US" smtClean="0"/>
              <a:t>--&gt; Y[2]=100;</a:t>
            </a:r>
          </a:p>
          <a:p>
            <a:pPr eaLnBrk="1"/>
            <a:r>
              <a:rPr lang="en-US" smtClean="0"/>
              <a:t>Y[2] is 100 (int)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8371" name="Rectangle 2"/>
          <p:cNvSpPr>
            <a:spLocks noChangeArrowheads="1"/>
          </p:cNvSpPr>
          <p:nvPr>
            <p:ph type="body" sz="quarter" idx="1"/>
          </p:nvPr>
        </p:nvSpPr>
        <p:spPr>
          <a:noFill/>
          <a:ln/>
        </p:spPr>
        <p:txBody>
          <a:bodyPr/>
          <a:lstStyle/>
          <a:p>
            <a:pPr eaLnBrk="1"/>
            <a:r>
              <a:rPr lang="en-US" smtClean="0"/>
              <a:t>Discuss why this does not work. </a:t>
            </a:r>
          </a:p>
          <a:p>
            <a:pPr eaLnBrk="1"/>
            <a:r>
              <a:rPr lang="en-US" smtClean="0"/>
              <a:t>Caller int[] Y = array_copy(X)</a:t>
            </a:r>
          </a:p>
          <a:p>
            <a:pPr eaLnBrk="1"/>
            <a:r>
              <a:rPr lang="en-US" smtClean="0"/>
              <a:t>Address of X is copied in cell for A (local memory), and returned to caller. Y ends up being an alias for I.</a:t>
            </a:r>
          </a:p>
          <a:p>
            <a:pPr eaLnBrk="1"/>
            <a:endParaRPr lang="en-US" smtClean="0"/>
          </a:p>
          <a:p>
            <a:pPr eaLnBrk="1"/>
            <a:r>
              <a:rPr lang="en-US" smtClean="0"/>
              <a:t>Type `#help' for help or `#quit' to exit.</a:t>
            </a:r>
          </a:p>
          <a:p>
            <a:pPr eaLnBrk="1"/>
            <a:r>
              <a:rPr lang="en-US" smtClean="0"/>
              <a:t>--&gt; int[] MINE = alloc_array(int,5);</a:t>
            </a:r>
          </a:p>
          <a:p>
            <a:pPr eaLnBrk="1"/>
            <a:r>
              <a:rPr lang="en-US" smtClean="0"/>
              <a:t>MINE is 0x2C500000 (int[] with 5 elements)</a:t>
            </a:r>
          </a:p>
          <a:p>
            <a:pPr eaLnBrk="1"/>
            <a:r>
              <a:rPr lang="en-US" smtClean="0"/>
              <a:t>--&gt; int[] Y = array_copy(MINE);</a:t>
            </a:r>
          </a:p>
          <a:p>
            <a:pPr eaLnBrk="1"/>
            <a:r>
              <a:rPr lang="en-US" smtClean="0"/>
              <a:t>Y is 0x2C500000 (int[] with 5 elements)</a:t>
            </a:r>
          </a:p>
          <a:p>
            <a:pPr eaLnBrk="1"/>
            <a:r>
              <a:rPr lang="en-US" smtClean="0"/>
              <a:t>--&gt; MINE[2]=100;</a:t>
            </a:r>
          </a:p>
          <a:p>
            <a:pPr eaLnBrk="1"/>
            <a:r>
              <a:rPr lang="en-US" smtClean="0"/>
              <a:t>MINE[2] is 100 (int)</a:t>
            </a:r>
          </a:p>
          <a:p>
            <a:pPr eaLnBrk="1"/>
            <a:r>
              <a:rPr lang="en-US" smtClean="0"/>
              <a:t>--&gt; Y[2]=100;</a:t>
            </a:r>
          </a:p>
          <a:p>
            <a:pPr eaLnBrk="1"/>
            <a:r>
              <a:rPr lang="en-US" smtClean="0"/>
              <a:t>Y[2] is 100 (int)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BF73-A674-4D7B-B1DA-2178CF8CE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DD4EB-4B13-4170-839C-985C8BDD1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254000"/>
            <a:ext cx="2774950" cy="8623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254000"/>
            <a:ext cx="8172450" cy="8623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B3AAA-8235-41AC-B2BA-B48EA4720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1498600"/>
          </a:xfrm>
        </p:spPr>
        <p:txBody>
          <a:bodyPr/>
          <a:lstStyle>
            <a:lvl1pPr>
              <a:defRPr sz="4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6896100"/>
          </a:xfrm>
        </p:spPr>
        <p:txBody>
          <a:bodyPr anchor="t"/>
          <a:lstStyle>
            <a:lvl1pPr marL="457200" indent="-457200">
              <a:spcBef>
                <a:spcPts val="800"/>
              </a:spcBef>
              <a:buSzPct val="100000"/>
              <a:buFont typeface="Wingdings" pitchFamily="2" charset="2"/>
              <a:buChar char="l"/>
              <a:defRPr/>
            </a:lvl1pPr>
            <a:lvl2pPr marL="800100" indent="-342900">
              <a:spcBef>
                <a:spcPts val="700"/>
              </a:spcBef>
              <a:buSzPct val="125000"/>
              <a:buFont typeface="Courier New" pitchFamily="49" charset="0"/>
              <a:buChar char="o"/>
              <a:defRPr sz="2800"/>
            </a:lvl2pPr>
            <a:lvl3pPr marL="1092200" indent="-292100" defTabSz="622300">
              <a:spcBef>
                <a:spcPts val="600"/>
              </a:spcBef>
              <a:buSzPct val="100000"/>
              <a:buFont typeface="Wingdings" pitchFamily="2" charset="2"/>
              <a:buChar char="Ø"/>
              <a:defRPr sz="2400"/>
            </a:lvl3pPr>
            <a:lvl4pPr marL="1435100" indent="-342900">
              <a:spcBef>
                <a:spcPts val="480"/>
              </a:spcBef>
              <a:buSzPct val="90000"/>
              <a:buFont typeface="Wingdings" pitchFamily="2" charset="2"/>
              <a:buChar char="q"/>
              <a:defRPr sz="2000"/>
            </a:lvl4pPr>
            <a:lvl5pPr marL="1663700" indent="-228600">
              <a:spcBef>
                <a:spcPts val="480"/>
              </a:spcBef>
              <a:buSzPct val="100000"/>
              <a:buFont typeface="Wingdings" pitchFamily="2" charset="2"/>
              <a:buChar char="§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083050"/>
            <a:ext cx="11053762" cy="1936750"/>
          </a:xfrm>
        </p:spPr>
        <p:txBody>
          <a:bodyPr anchor="t"/>
          <a:lstStyle>
            <a:lvl1pPr algn="ctr">
              <a:defRPr sz="44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594360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FB8B4-07D6-4010-AB0B-CBD0D8E2D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2C210-B940-4792-8C46-1EE289A7C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04A6F-6B50-4A70-90D5-CDD606E1E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E4FFF-F21E-4CEF-A104-7D137C108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7C558-6DD2-4120-9354-832E35A40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CE213-355E-4C6F-897A-F8E85C236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Medium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2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6327775" y="9296400"/>
            <a:ext cx="341313" cy="32385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600" b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</a:lstStyle>
          <a:p>
            <a:pPr>
              <a:defRPr/>
            </a:pPr>
            <a:fld id="{25C490D4-7A1B-45D2-B551-E1B1E148D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4" r:id="rId2"/>
    <p:sldLayoutId id="214748368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Neue Medium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9pPr>
    </p:titleStyle>
    <p:bodyStyle>
      <a:lvl1pPr marL="444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1333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26797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6pPr>
      <a:lvl7pPr marL="31369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7pPr>
      <a:lvl8pPr marL="35941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8pPr>
      <a:lvl9pPr marL="40513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>
            <p:ph type="ctrTitle"/>
          </p:nvPr>
        </p:nvSpPr>
        <p:spPr>
          <a:xfrm>
            <a:off x="1270000" y="1638300"/>
            <a:ext cx="10464800" cy="3302000"/>
          </a:xfrm>
        </p:spPr>
        <p:txBody>
          <a:bodyPr anchor="b"/>
          <a:lstStyle/>
          <a:p>
            <a:pPr eaLnBrk="1"/>
            <a:r>
              <a:rPr lang="en-US" smtClean="0"/>
              <a:t>Arrays</a:t>
            </a:r>
          </a:p>
        </p:txBody>
      </p:sp>
      <p:sp>
        <p:nvSpPr>
          <p:cNvPr id="4099" name="Rectangle 2"/>
          <p:cNvSpPr>
            <a:spLocks noChangeArrowheads="1"/>
          </p:cNvSpPr>
          <p:nvPr>
            <p:ph type="subTitle" sz="quarter" idx="1"/>
          </p:nvPr>
        </p:nvSpPr>
        <p:spPr>
          <a:xfrm>
            <a:off x="1270000" y="5041900"/>
            <a:ext cx="10464800" cy="1130300"/>
          </a:xfrm>
        </p:spPr>
        <p:txBody>
          <a:bodyPr anchor="t"/>
          <a:lstStyle/>
          <a:p>
            <a:pPr eaLnBrk="1">
              <a:spcBef>
                <a:spcPct val="0"/>
              </a:spcBef>
              <a:buSzTx/>
            </a:pPr>
            <a:endParaRPr lang="en-US" sz="37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Arrays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0" y="1981200"/>
            <a:ext cx="11099800" cy="7315200"/>
          </a:xfrm>
        </p:spPr>
        <p:txBody>
          <a:bodyPr/>
          <a:lstStyle/>
          <a:p>
            <a:pPr eaLnBrk="1">
              <a:defRPr/>
            </a:pP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Types so far</a:t>
            </a:r>
          </a:p>
          <a:p>
            <a:pPr lvl="1" eaLnBrk="1">
              <a:defRPr/>
            </a:pP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kern="120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kern="120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bool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kern="120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char</a:t>
            </a:r>
            <a:r>
              <a:rPr lang="en-US" sz="320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z="3200" kern="120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string</a:t>
            </a:r>
            <a:endParaRPr lang="en-US" sz="2400" kern="1200" dirty="0" smtClean="0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Courier New" pitchFamily="49" charset="0"/>
            </a:endParaRPr>
          </a:p>
          <a:p>
            <a:pPr lvl="4" eaLnBrk="1">
              <a:defRPr/>
            </a:pPr>
            <a:endParaRPr lang="en-US" dirty="0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eaLnBrk="1">
              <a:defRPr/>
            </a:pP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Arrays are collections of data of the same type</a:t>
            </a:r>
          </a:p>
          <a:p>
            <a:pPr lvl="1" eaLnBrk="1">
              <a:defRPr/>
            </a:pPr>
            <a:r>
              <a:rPr lang="en-US" dirty="0" smtClean="0">
                <a:latin typeface="Menlo" charset="0"/>
                <a:sym typeface="Menlo" charset="0"/>
              </a:rPr>
              <a:t> </a:t>
            </a:r>
            <a:r>
              <a:rPr lang="en-US" kern="120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kern="120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 </a:t>
            </a:r>
            <a:r>
              <a:rPr lang="en-US" dirty="0" smtClean="0">
                <a:latin typeface="Menlo" charset="0"/>
                <a:sym typeface="Menlo" charset="0"/>
              </a:rPr>
              <a:t>is the type of arrays whose elements have type </a:t>
            </a:r>
            <a:r>
              <a:rPr lang="en-US" kern="120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endParaRPr lang="en-US" kern="1200" dirty="0" smtClean="0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lvl="1" eaLnBrk="1">
              <a:defRPr/>
            </a:pPr>
            <a:r>
              <a:rPr lang="en-US" dirty="0" smtClean="0">
                <a:latin typeface="Menlo" charset="0"/>
                <a:sym typeface="Menlo" charset="0"/>
              </a:rPr>
              <a:t> </a:t>
            </a:r>
            <a:r>
              <a:rPr lang="en-US" kern="120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string[] </a:t>
            </a:r>
            <a:r>
              <a:rPr lang="en-US" dirty="0" smtClean="0">
                <a:latin typeface="Menlo" charset="0"/>
                <a:sym typeface="Menlo" charset="0"/>
              </a:rPr>
              <a:t>is the type of arrays whose elements have type </a:t>
            </a:r>
            <a:r>
              <a:rPr lang="en-US" kern="120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string</a:t>
            </a:r>
            <a:endParaRPr lang="en-US" dirty="0" smtClean="0">
              <a:latin typeface="Menlo" charset="0"/>
              <a:sym typeface="Menlo" charset="0"/>
            </a:endParaRPr>
          </a:p>
          <a:p>
            <a:pPr lvl="1" eaLnBrk="1">
              <a:defRPr/>
            </a:pPr>
            <a:r>
              <a:rPr lang="en-US" dirty="0" smtClean="0">
                <a:latin typeface="Menlo" charset="0"/>
                <a:sym typeface="Menlo" charset="0"/>
              </a:rPr>
              <a:t>We can have arrays with elements of </a:t>
            </a:r>
            <a:r>
              <a:rPr lang="en-US" i="1" dirty="0" smtClean="0">
                <a:latin typeface="Menlo" charset="0"/>
                <a:sym typeface="Menlo" charset="0"/>
              </a:rPr>
              <a:t>any</a:t>
            </a:r>
            <a:r>
              <a:rPr lang="en-US" dirty="0" smtClean="0">
                <a:latin typeface="Menlo" charset="0"/>
                <a:sym typeface="Menlo" charset="0"/>
              </a:rPr>
              <a:t> 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Creating an Array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0" y="1981200"/>
            <a:ext cx="11099800" cy="7315200"/>
          </a:xfrm>
        </p:spPr>
        <p:txBody>
          <a:bodyPr/>
          <a:lstStyle/>
          <a:p>
            <a:pPr eaLnBrk="1">
              <a:defRPr/>
            </a:pPr>
            <a:r>
              <a:rPr lang="en-US" dirty="0" smtClean="0">
                <a:latin typeface="Menlo" charset="0"/>
                <a:sym typeface="Menlo" charset="0"/>
              </a:rPr>
              <a:t>We create an array with</a:t>
            </a:r>
          </a:p>
          <a:p>
            <a:pPr lvl="4" eaLnBrk="1">
              <a:defRPr/>
            </a:pPr>
            <a:endParaRPr lang="en-US" dirty="0" smtClean="0">
              <a:latin typeface="Menlo" charset="0"/>
              <a:sym typeface="Menlo" charset="0"/>
            </a:endParaRPr>
          </a:p>
          <a:p>
            <a:pPr lvl="4" eaLnBrk="1">
              <a:defRPr/>
            </a:pPr>
            <a:endParaRPr lang="en-US" dirty="0" smtClean="0">
              <a:latin typeface="Menlo" charset="0"/>
              <a:sym typeface="Menlo" charset="0"/>
            </a:endParaRPr>
          </a:p>
          <a:p>
            <a:pPr lvl="4" eaLnBrk="1">
              <a:defRPr/>
            </a:pPr>
            <a:endParaRPr lang="en-US" dirty="0" smtClean="0">
              <a:latin typeface="Menlo" charset="0"/>
              <a:sym typeface="Menlo" charset="0"/>
            </a:endParaRPr>
          </a:p>
          <a:p>
            <a:pPr algn="ctr" eaLnBrk="1">
              <a:buFont typeface="Wingdings" pitchFamily="2" charset="2"/>
              <a:buNone/>
              <a:defRPr/>
            </a:pPr>
            <a:r>
              <a:rPr lang="en-US" dirty="0" err="1" smtClean="0">
                <a:latin typeface="Menlo" charset="0"/>
                <a:sym typeface="Menlo" charset="0"/>
              </a:rPr>
              <a:t>alloc_array</a:t>
            </a:r>
            <a:r>
              <a:rPr lang="en-US" dirty="0" smtClean="0">
                <a:latin typeface="Menlo" charset="0"/>
                <a:sym typeface="Menlo" charset="0"/>
              </a:rPr>
              <a:t>(</a:t>
            </a:r>
            <a:r>
              <a:rPr lang="en-US" kern="120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dirty="0" smtClean="0">
                <a:latin typeface="Menlo" charset="0"/>
                <a:sym typeface="Menlo" charset="0"/>
              </a:rPr>
              <a:t>, 5)</a:t>
            </a:r>
          </a:p>
          <a:p>
            <a:pPr lvl="4" eaLnBrk="1">
              <a:defRPr/>
            </a:pPr>
            <a:endParaRPr lang="en-US" dirty="0" smtClean="0"/>
          </a:p>
          <a:p>
            <a:pPr lvl="1" eaLnBrk="1">
              <a:defRPr/>
            </a:pPr>
            <a:r>
              <a:rPr lang="en-US" dirty="0" smtClean="0"/>
              <a:t>This returns an </a:t>
            </a:r>
            <a:r>
              <a:rPr lang="en-US" kern="120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kern="120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dirty="0" smtClean="0"/>
              <a:t>, an array of 5 </a:t>
            </a:r>
            <a:r>
              <a:rPr lang="en-US" kern="120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dirty="0" err="1" smtClean="0"/>
              <a:t>’s</a:t>
            </a:r>
            <a:endParaRPr lang="en-US" dirty="0" smtClean="0"/>
          </a:p>
          <a:p>
            <a:pPr eaLnBrk="1">
              <a:defRPr/>
            </a:pPr>
            <a:r>
              <a:rPr lang="en-US" i="1" dirty="0" smtClean="0"/>
              <a:t>Coin session</a:t>
            </a:r>
          </a:p>
          <a:p>
            <a:pPr lvl="1" eaLnBrk="1">
              <a:buFont typeface="Courier New" pitchFamily="49" charset="0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--&gt;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kern="120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kern="120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cs typeface="Courier New" pitchFamily="49" charset="0"/>
              </a:rPr>
              <a:t>A</a:t>
            </a:r>
            <a:r>
              <a:rPr lang="en-US" dirty="0" smtClean="0">
                <a:cs typeface="Courier New" pitchFamily="49" charset="0"/>
              </a:rPr>
              <a:t> = </a:t>
            </a:r>
            <a:r>
              <a:rPr lang="en-US" dirty="0" err="1" smtClean="0">
                <a:cs typeface="Courier New" pitchFamily="49" charset="0"/>
              </a:rPr>
              <a:t>alloc_array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kern="120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 5);</a:t>
            </a:r>
          </a:p>
          <a:p>
            <a:pPr lvl="1" eaLnBrk="1"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A is 0xF72260 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[] with 5 elements)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4749800" y="2841625"/>
            <a:ext cx="2590800" cy="708025"/>
          </a:xfrm>
          <a:prstGeom prst="wedgeRectCallout">
            <a:avLst>
              <a:gd name="adj1" fmla="val 44209"/>
              <a:gd name="adj2" fmla="val 8095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r>
              <a:rPr lang="en-US" sz="2000" b="0" dirty="0"/>
              <a:t>type of elements of the array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7721600" y="2819400"/>
            <a:ext cx="2590800" cy="708025"/>
          </a:xfrm>
          <a:prstGeom prst="wedgeRectCallout">
            <a:avLst>
              <a:gd name="adj1" fmla="val -44531"/>
              <a:gd name="adj2" fmla="val 8095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r>
              <a:rPr lang="en-US" sz="2000" b="0" dirty="0"/>
              <a:t>number of elements in the array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930400" y="6172200"/>
            <a:ext cx="19050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3683000" y="7924800"/>
            <a:ext cx="3581400" cy="762000"/>
          </a:xfrm>
          <a:prstGeom prst="wedgeRectCallout">
            <a:avLst>
              <a:gd name="adj1" fmla="val -59495"/>
              <a:gd name="adj2" fmla="val -18950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This is a </a:t>
            </a:r>
            <a:r>
              <a:rPr lang="en-US" sz="2000" dirty="0"/>
              <a:t>memory address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C0 Memory Model – Revisited</a:t>
            </a:r>
          </a:p>
        </p:txBody>
      </p:sp>
      <p:sp>
        <p:nvSpPr>
          <p:cNvPr id="15363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 content live in </a:t>
            </a:r>
            <a:r>
              <a:rPr lang="en-US" b="1" smtClean="0"/>
              <a:t>allocated memory</a:t>
            </a:r>
          </a:p>
          <a:p>
            <a:pPr lvl="1"/>
            <a:r>
              <a:rPr lang="en-US" smtClean="0"/>
              <a:t>A </a:t>
            </a:r>
            <a:r>
              <a:rPr lang="en-US" i="1" smtClean="0"/>
              <a:t>new segment </a:t>
            </a:r>
            <a:r>
              <a:rPr lang="en-US" smtClean="0"/>
              <a:t>of memory distinct from local memory</a:t>
            </a:r>
          </a:p>
          <a:p>
            <a:pPr lvl="1"/>
            <a:r>
              <a:rPr lang="en-US" smtClean="0"/>
              <a:t>The variable A lives in local memory and</a:t>
            </a:r>
          </a:p>
          <a:p>
            <a:pPr lvl="1"/>
            <a:r>
              <a:rPr lang="en-US" smtClean="0"/>
              <a:t>contains the address of the array in allocated memory</a:t>
            </a:r>
          </a:p>
        </p:txBody>
      </p:sp>
      <p:sp>
        <p:nvSpPr>
          <p:cNvPr id="15364" name="Rectangle 3"/>
          <p:cNvSpPr>
            <a:spLocks/>
          </p:cNvSpPr>
          <p:nvPr/>
        </p:nvSpPr>
        <p:spPr bwMode="auto">
          <a:xfrm>
            <a:off x="7277100" y="4648200"/>
            <a:ext cx="2759075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Allocated Memory</a:t>
            </a:r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403225" y="8531225"/>
            <a:ext cx="5357813" cy="841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b="0" i="1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Contains the values of local variables </a:t>
            </a:r>
          </a:p>
          <a:p>
            <a:pPr algn="l"/>
            <a:r>
              <a:rPr lang="en-US" b="0" i="1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int, bool, char, string, and </a:t>
            </a:r>
            <a:r>
              <a:rPr lang="en-US" i="1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addresses</a:t>
            </a:r>
          </a:p>
        </p:txBody>
      </p:sp>
      <p:sp>
        <p:nvSpPr>
          <p:cNvPr id="15366" name="Rectangle 6"/>
          <p:cNvSpPr>
            <a:spLocks/>
          </p:cNvSpPr>
          <p:nvPr/>
        </p:nvSpPr>
        <p:spPr bwMode="auto">
          <a:xfrm>
            <a:off x="6403975" y="8531225"/>
            <a:ext cx="4792663" cy="841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b="0" i="1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Contains arrays themselves as we</a:t>
            </a:r>
            <a:br>
              <a:rPr lang="en-US" b="0" i="1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</a:br>
            <a:r>
              <a:rPr lang="en-US" b="0" i="1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create them using </a:t>
            </a:r>
            <a:r>
              <a:rPr lang="en-US" i="1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alloc_array</a:t>
            </a:r>
          </a:p>
        </p:txBody>
      </p:sp>
      <p:sp>
        <p:nvSpPr>
          <p:cNvPr id="15367" name="Rectangle 2"/>
          <p:cNvSpPr>
            <a:spLocks/>
          </p:cNvSpPr>
          <p:nvPr/>
        </p:nvSpPr>
        <p:spPr bwMode="auto">
          <a:xfrm>
            <a:off x="3378200" y="4648200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15368" name="Rectangle 7"/>
          <p:cNvSpPr>
            <a:spLocks/>
          </p:cNvSpPr>
          <p:nvPr/>
        </p:nvSpPr>
        <p:spPr bwMode="auto">
          <a:xfrm>
            <a:off x="4064000" y="5181600"/>
            <a:ext cx="307975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A</a:t>
            </a:r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4518025" y="5214938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/>
              <a:t>0xF72260</a:t>
            </a:r>
          </a:p>
        </p:txBody>
      </p:sp>
      <p:sp>
        <p:nvSpPr>
          <p:cNvPr id="15370" name="TextBox 15"/>
          <p:cNvSpPr txBox="1">
            <a:spLocks noChangeArrowheads="1"/>
          </p:cNvSpPr>
          <p:nvPr/>
        </p:nvSpPr>
        <p:spPr bwMode="auto">
          <a:xfrm>
            <a:off x="2449513" y="5105400"/>
            <a:ext cx="955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(coin)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035800" y="5407025"/>
          <a:ext cx="3200400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390" name="TextBox 21"/>
          <p:cNvSpPr txBox="1">
            <a:spLocks noChangeArrowheads="1"/>
          </p:cNvSpPr>
          <p:nvPr/>
        </p:nvSpPr>
        <p:spPr bwMode="auto">
          <a:xfrm>
            <a:off x="6959600" y="6321425"/>
            <a:ext cx="9794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0xF72260</a:t>
            </a:r>
            <a:endParaRPr lang="en-US" sz="1400"/>
          </a:p>
        </p:txBody>
      </p:sp>
      <p:sp>
        <p:nvSpPr>
          <p:cNvPr id="23" name="Rectangular Callout 22"/>
          <p:cNvSpPr/>
          <p:nvPr/>
        </p:nvSpPr>
        <p:spPr bwMode="auto">
          <a:xfrm>
            <a:off x="8102600" y="6934200"/>
            <a:ext cx="2667000" cy="762000"/>
          </a:xfrm>
          <a:prstGeom prst="wedgeRectCallout">
            <a:avLst>
              <a:gd name="adj1" fmla="val -55118"/>
              <a:gd name="adj2" fmla="val -10550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Address of new array in allocated memory</a:t>
            </a:r>
          </a:p>
        </p:txBody>
      </p:sp>
      <p:sp>
        <p:nvSpPr>
          <p:cNvPr id="15392" name="Left Brace 23"/>
          <p:cNvSpPr>
            <a:spLocks/>
          </p:cNvSpPr>
          <p:nvPr/>
        </p:nvSpPr>
        <p:spPr bwMode="auto">
          <a:xfrm rot="-5400000">
            <a:off x="3313112" y="5910263"/>
            <a:ext cx="327025" cy="4616450"/>
          </a:xfrm>
          <a:prstGeom prst="leftBrace">
            <a:avLst>
              <a:gd name="adj1" fmla="val 8300"/>
              <a:gd name="adj2" fmla="val 50000"/>
            </a:avLst>
          </a:prstGeom>
          <a:noFill/>
          <a:ln w="25400" algn="ctr">
            <a:solidFill>
              <a:srgbClr val="000000"/>
            </a:solidFill>
            <a:miter lim="400000"/>
            <a:headEnd/>
            <a:tailEnd/>
          </a:ln>
        </p:spPr>
        <p:txBody>
          <a:bodyPr wrap="none" lIns="50800" tIns="50800" rIns="50800" bIns="50800" anchor="ctr"/>
          <a:lstStyle/>
          <a:p>
            <a:endParaRPr lang="en-US"/>
          </a:p>
        </p:txBody>
      </p:sp>
      <p:sp>
        <p:nvSpPr>
          <p:cNvPr id="15393" name="Left Brace 24"/>
          <p:cNvSpPr>
            <a:spLocks/>
          </p:cNvSpPr>
          <p:nvPr/>
        </p:nvSpPr>
        <p:spPr bwMode="auto">
          <a:xfrm rot="-5400000">
            <a:off x="8526462" y="5932488"/>
            <a:ext cx="327025" cy="4616450"/>
          </a:xfrm>
          <a:prstGeom prst="leftBrace">
            <a:avLst>
              <a:gd name="adj1" fmla="val 8300"/>
              <a:gd name="adj2" fmla="val 50000"/>
            </a:avLst>
          </a:prstGeom>
          <a:noFill/>
          <a:ln w="25400" algn="ctr">
            <a:solidFill>
              <a:srgbClr val="000000"/>
            </a:solidFill>
            <a:miter lim="400000"/>
            <a:headEnd/>
            <a:tailEnd/>
          </a:ln>
        </p:spPr>
        <p:txBody>
          <a:bodyPr wrap="none" lIns="50800" tIns="50800" rIns="50800" bIns="50800" anchor="ctr"/>
          <a:lstStyle/>
          <a:p>
            <a:endParaRPr lang="en-US"/>
          </a:p>
        </p:txBody>
      </p:sp>
      <p:cxnSp>
        <p:nvCxnSpPr>
          <p:cNvPr id="15394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4940301" y="5829300"/>
            <a:ext cx="2362200" cy="3175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C0 Memory Model – Revisited</a:t>
            </a:r>
          </a:p>
        </p:txBody>
      </p:sp>
      <p:sp>
        <p:nvSpPr>
          <p:cNvPr id="16387" name="Content Placeholder 15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2362200"/>
          </a:xfrm>
        </p:spPr>
        <p:txBody>
          <a:bodyPr/>
          <a:lstStyle/>
          <a:p>
            <a:r>
              <a:rPr lang="en-US" smtClean="0"/>
              <a:t>Array addresses are invisible to the programmer</a:t>
            </a:r>
          </a:p>
          <a:p>
            <a:pPr lvl="1"/>
            <a:r>
              <a:rPr lang="en-US" smtClean="0"/>
              <a:t>Except in coin</a:t>
            </a:r>
          </a:p>
          <a:p>
            <a:pPr lvl="1"/>
            <a:r>
              <a:rPr lang="en-US" smtClean="0"/>
              <a:t>Different runs may result in different addresses</a:t>
            </a:r>
          </a:p>
          <a:p>
            <a:r>
              <a:rPr lang="en-US" smtClean="0"/>
              <a:t>We often abstract them as arrows</a:t>
            </a:r>
          </a:p>
          <a:p>
            <a:endParaRPr lang="en-US" smtClean="0"/>
          </a:p>
        </p:txBody>
      </p:sp>
      <p:sp>
        <p:nvSpPr>
          <p:cNvPr id="16388" name="Rectangle 3"/>
          <p:cNvSpPr>
            <a:spLocks/>
          </p:cNvSpPr>
          <p:nvPr/>
        </p:nvSpPr>
        <p:spPr bwMode="auto">
          <a:xfrm>
            <a:off x="7277100" y="4648200"/>
            <a:ext cx="2759075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Allocated Memory</a:t>
            </a:r>
          </a:p>
        </p:txBody>
      </p:sp>
      <p:sp>
        <p:nvSpPr>
          <p:cNvPr id="16389" name="Rectangle 2"/>
          <p:cNvSpPr>
            <a:spLocks/>
          </p:cNvSpPr>
          <p:nvPr/>
        </p:nvSpPr>
        <p:spPr bwMode="auto">
          <a:xfrm>
            <a:off x="3378200" y="4648200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16390" name="Rectangle 7"/>
          <p:cNvSpPr>
            <a:spLocks/>
          </p:cNvSpPr>
          <p:nvPr/>
        </p:nvSpPr>
        <p:spPr bwMode="auto">
          <a:xfrm>
            <a:off x="4064000" y="5181600"/>
            <a:ext cx="307975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A</a:t>
            </a:r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4518025" y="5214938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6392" name="TextBox 15"/>
          <p:cNvSpPr txBox="1">
            <a:spLocks noChangeArrowheads="1"/>
          </p:cNvSpPr>
          <p:nvPr/>
        </p:nvSpPr>
        <p:spPr bwMode="auto">
          <a:xfrm>
            <a:off x="2449513" y="5105400"/>
            <a:ext cx="955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(coin)</a:t>
            </a:r>
          </a:p>
        </p:txBody>
      </p:sp>
      <p:cxnSp>
        <p:nvCxnSpPr>
          <p:cNvPr id="16393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4940301" y="5829300"/>
            <a:ext cx="2362200" cy="3175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23" name="Rectangular Callout 22"/>
          <p:cNvSpPr/>
          <p:nvPr/>
        </p:nvSpPr>
        <p:spPr bwMode="auto">
          <a:xfrm>
            <a:off x="6273800" y="7010400"/>
            <a:ext cx="2667000" cy="762000"/>
          </a:xfrm>
          <a:prstGeom prst="wedgeRectCallout">
            <a:avLst>
              <a:gd name="adj1" fmla="val -46302"/>
              <a:gd name="adj2" fmla="val -23064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Address of new array in allocated memory</a:t>
            </a:r>
          </a:p>
        </p:txBody>
      </p:sp>
      <p:cxnSp>
        <p:nvCxnSpPr>
          <p:cNvPr id="16395" name="Straight Arrow Connector 18"/>
          <p:cNvCxnSpPr>
            <a:cxnSpLocks noChangeShapeType="1"/>
          </p:cNvCxnSpPr>
          <p:nvPr/>
        </p:nvCxnSpPr>
        <p:spPr bwMode="auto">
          <a:xfrm>
            <a:off x="5194300" y="5446713"/>
            <a:ext cx="1841500" cy="19208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7035800" y="5181600"/>
          <a:ext cx="3200400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defRPr/>
            </a:pPr>
            <a:r>
              <a:rPr lang="en-US" i="1" dirty="0" err="1" smtClean="0"/>
              <a:t>i</a:t>
            </a:r>
            <a:r>
              <a:rPr lang="en-US" dirty="0" err="1" smtClean="0"/>
              <a:t>-th</a:t>
            </a:r>
            <a:r>
              <a:rPr lang="en-US" dirty="0" smtClean="0"/>
              <a:t> element of A is accesses as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lvl="1" eaLnBrk="1">
              <a:defRPr/>
            </a:pPr>
            <a:r>
              <a:rPr lang="en-US" dirty="0" smtClean="0"/>
              <a:t>Indices start at 0</a:t>
            </a:r>
          </a:p>
          <a:p>
            <a:pPr lvl="1" eaLnBrk="1">
              <a:defRPr/>
            </a:pPr>
            <a:endParaRPr lang="en-US" dirty="0" smtClean="0"/>
          </a:p>
          <a:p>
            <a:pPr eaLnBrk="1">
              <a:defRPr/>
            </a:pPr>
            <a:r>
              <a:rPr lang="en-US" i="1" dirty="0" smtClean="0"/>
              <a:t>Coin session (continued)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--&gt;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/>
              <a:t>A[0] = 42;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A[0] is 42 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)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--&gt;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/>
              <a:t>A[0];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42 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)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--&gt;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/>
              <a:t>A[3] = A[0] + 1;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A[3] is 43 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)</a:t>
            </a:r>
          </a:p>
          <a:p>
            <a:pPr lvl="1">
              <a:buFont typeface="Courier New" pitchFamily="49" charset="0"/>
              <a:buNone/>
              <a:defRPr/>
            </a:pPr>
            <a:endParaRPr lang="en-US" dirty="0"/>
          </a:p>
        </p:txBody>
      </p:sp>
      <p:sp>
        <p:nvSpPr>
          <p:cNvPr id="17412" name="Rectangle 3"/>
          <p:cNvSpPr>
            <a:spLocks/>
          </p:cNvSpPr>
          <p:nvPr/>
        </p:nvSpPr>
        <p:spPr bwMode="auto">
          <a:xfrm>
            <a:off x="9867900" y="4799013"/>
            <a:ext cx="2759075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Allocated Memory</a:t>
            </a:r>
          </a:p>
        </p:txBody>
      </p:sp>
      <p:sp>
        <p:nvSpPr>
          <p:cNvPr id="17413" name="Rectangle 2"/>
          <p:cNvSpPr>
            <a:spLocks/>
          </p:cNvSpPr>
          <p:nvPr/>
        </p:nvSpPr>
        <p:spPr bwMode="auto">
          <a:xfrm>
            <a:off x="5969000" y="4799013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17414" name="Rectangle 7"/>
          <p:cNvSpPr>
            <a:spLocks/>
          </p:cNvSpPr>
          <p:nvPr/>
        </p:nvSpPr>
        <p:spPr bwMode="auto">
          <a:xfrm>
            <a:off x="6654800" y="5332413"/>
            <a:ext cx="307975" cy="473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A</a:t>
            </a:r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7108825" y="5367338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7416" name="TextBox 15"/>
          <p:cNvSpPr txBox="1">
            <a:spLocks noChangeArrowheads="1"/>
          </p:cNvSpPr>
          <p:nvPr/>
        </p:nvSpPr>
        <p:spPr bwMode="auto">
          <a:xfrm>
            <a:off x="5040313" y="5256213"/>
            <a:ext cx="955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(coin)</a:t>
            </a:r>
          </a:p>
        </p:txBody>
      </p:sp>
      <p:cxnSp>
        <p:nvCxnSpPr>
          <p:cNvPr id="17417" name="Straight Arrow Connector 9"/>
          <p:cNvCxnSpPr>
            <a:cxnSpLocks noChangeShapeType="1"/>
          </p:cNvCxnSpPr>
          <p:nvPr/>
        </p:nvCxnSpPr>
        <p:spPr bwMode="auto">
          <a:xfrm>
            <a:off x="7785100" y="5599113"/>
            <a:ext cx="1841500" cy="1905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626600" y="5332413"/>
          <a:ext cx="3200400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437" name="Straight Connector 11"/>
          <p:cNvCxnSpPr>
            <a:cxnSpLocks noChangeShapeType="1"/>
          </p:cNvCxnSpPr>
          <p:nvPr/>
        </p:nvCxnSpPr>
        <p:spPr bwMode="auto">
          <a:xfrm rot="5400000" flipH="1" flipV="1">
            <a:off x="7530307" y="5980906"/>
            <a:ext cx="2362200" cy="1587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defRPr/>
            </a:pPr>
            <a:r>
              <a:rPr lang="en-US" dirty="0" smtClean="0"/>
              <a:t>Allocated memory is initialized with default values</a:t>
            </a:r>
          </a:p>
          <a:p>
            <a:pPr lvl="1" eaLnBrk="1">
              <a:defRPr/>
            </a:pPr>
            <a:r>
              <a:rPr lang="en-US" dirty="0" smtClean="0"/>
              <a:t>0 for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err="1" smtClean="0"/>
              <a:t>’s</a:t>
            </a:r>
            <a:endParaRPr lang="en-US" dirty="0" smtClean="0"/>
          </a:p>
          <a:p>
            <a:pPr lvl="1" eaLnBrk="1">
              <a:defRPr/>
            </a:pPr>
            <a:endParaRPr lang="en-US" dirty="0" smtClean="0"/>
          </a:p>
          <a:p>
            <a:pPr eaLnBrk="1">
              <a:defRPr/>
            </a:pPr>
            <a:r>
              <a:rPr lang="en-US" i="1" dirty="0" smtClean="0"/>
              <a:t>Coin session (continued)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--&gt;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/>
              <a:t>A[1];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0 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)</a:t>
            </a:r>
          </a:p>
          <a:p>
            <a:pPr lvl="1">
              <a:buFont typeface="Courier New" pitchFamily="49" charset="0"/>
              <a:buNone/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  <a:cs typeface="Courier New" pitchFamily="49" charset="0"/>
            </a:endParaRPr>
          </a:p>
          <a:p>
            <a:pPr lvl="1">
              <a:buFont typeface="Courier New" pitchFamily="49" charset="0"/>
              <a:buNone/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  <a:cs typeface="Courier New" pitchFamily="49" charset="0"/>
            </a:endParaRPr>
          </a:p>
          <a:p>
            <a:pPr lvl="1">
              <a:buFont typeface="Courier New" pitchFamily="49" charset="0"/>
              <a:buNone/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  <a:cs typeface="Courier New" pitchFamily="49" charset="0"/>
            </a:endParaRPr>
          </a:p>
          <a:p>
            <a:pPr lvl="1">
              <a:buFont typeface="Courier New" pitchFamily="49" charset="0"/>
              <a:buNone/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  <a:cs typeface="Courier New" pitchFamily="49" charset="0"/>
            </a:endParaRPr>
          </a:p>
          <a:p>
            <a:pPr lvl="1" eaLnBrk="1">
              <a:defRPr/>
            </a:pPr>
            <a:endParaRPr lang="en-US" dirty="0" smtClean="0"/>
          </a:p>
          <a:p>
            <a:pPr lvl="1" eaLnBrk="1">
              <a:defRPr/>
            </a:pPr>
            <a:r>
              <a:rPr lang="en-US" dirty="0" smtClean="0"/>
              <a:t>For readability, we generally don’t write default values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cs typeface="Courier New" pitchFamily="49" charset="0"/>
            </a:endParaRPr>
          </a:p>
        </p:txBody>
      </p:sp>
      <p:sp>
        <p:nvSpPr>
          <p:cNvPr id="18436" name="Rectangle 3"/>
          <p:cNvSpPr>
            <a:spLocks/>
          </p:cNvSpPr>
          <p:nvPr/>
        </p:nvSpPr>
        <p:spPr bwMode="auto">
          <a:xfrm>
            <a:off x="9867900" y="4799013"/>
            <a:ext cx="2759075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Allocated Memory</a:t>
            </a:r>
          </a:p>
        </p:txBody>
      </p:sp>
      <p:sp>
        <p:nvSpPr>
          <p:cNvPr id="18437" name="Rectangle 2"/>
          <p:cNvSpPr>
            <a:spLocks/>
          </p:cNvSpPr>
          <p:nvPr/>
        </p:nvSpPr>
        <p:spPr bwMode="auto">
          <a:xfrm>
            <a:off x="5969000" y="4799013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6654800" y="5332413"/>
            <a:ext cx="307975" cy="473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A</a:t>
            </a:r>
          </a:p>
        </p:txBody>
      </p: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7108825" y="5367338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8440" name="TextBox 15"/>
          <p:cNvSpPr txBox="1">
            <a:spLocks noChangeArrowheads="1"/>
          </p:cNvSpPr>
          <p:nvPr/>
        </p:nvSpPr>
        <p:spPr bwMode="auto">
          <a:xfrm>
            <a:off x="5040313" y="5256213"/>
            <a:ext cx="955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(coin)</a:t>
            </a:r>
          </a:p>
        </p:txBody>
      </p:sp>
      <p:cxnSp>
        <p:nvCxnSpPr>
          <p:cNvPr id="18441" name="Straight Arrow Connector 9"/>
          <p:cNvCxnSpPr>
            <a:cxnSpLocks noChangeShapeType="1"/>
          </p:cNvCxnSpPr>
          <p:nvPr/>
        </p:nvCxnSpPr>
        <p:spPr bwMode="auto">
          <a:xfrm>
            <a:off x="7785100" y="5599113"/>
            <a:ext cx="1841500" cy="1905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626600" y="5332413"/>
          <a:ext cx="3200400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461" name="Straight Connector 11"/>
          <p:cNvCxnSpPr>
            <a:cxnSpLocks noChangeShapeType="1"/>
          </p:cNvCxnSpPr>
          <p:nvPr/>
        </p:nvCxnSpPr>
        <p:spPr bwMode="auto">
          <a:xfrm rot="5400000" flipH="1" flipV="1">
            <a:off x="7530307" y="5980906"/>
            <a:ext cx="2362200" cy="1587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Out-of-bound Array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defRPr/>
            </a:pPr>
            <a:r>
              <a:rPr lang="en-US" i="1" dirty="0" smtClean="0"/>
              <a:t>Coin session (continued)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--&gt;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/>
              <a:t>A[-1];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Error: accessing negative</a:t>
            </a:r>
          </a:p>
          <a:p>
            <a:pPr lvl="1">
              <a:spcBef>
                <a:spcPts val="0"/>
              </a:spcBef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element in 5-element array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--&gt;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/>
              <a:t>A[100];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Error: accessing element</a:t>
            </a:r>
          </a:p>
          <a:p>
            <a:pPr lvl="1">
              <a:spcBef>
                <a:spcPts val="0"/>
              </a:spcBef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100 in 5-element array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--&gt;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/>
              <a:t>A[5];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Error: accessing element</a:t>
            </a:r>
          </a:p>
          <a:p>
            <a:pPr lvl="1">
              <a:spcBef>
                <a:spcPts val="0"/>
              </a:spcBef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5 in 5-element array</a:t>
            </a:r>
          </a:p>
          <a:p>
            <a:pPr lvl="1">
              <a:buFont typeface="Courier New" pitchFamily="49" charset="0"/>
              <a:buNone/>
              <a:defRPr/>
            </a:pPr>
            <a:endParaRPr lang="en-US" dirty="0"/>
          </a:p>
          <a:p>
            <a:pPr eaLnBrk="1">
              <a:defRPr/>
            </a:pPr>
            <a:r>
              <a:rPr lang="en-US" dirty="0" smtClean="0"/>
              <a:t>Valid indices are only 0 to length of the array</a:t>
            </a:r>
          </a:p>
          <a:p>
            <a:pPr lvl="1" eaLnBrk="1">
              <a:defRPr/>
            </a:pPr>
            <a:r>
              <a:rPr lang="en-US" dirty="0" smtClean="0"/>
              <a:t>Anything else is out of bounds</a:t>
            </a:r>
          </a:p>
        </p:txBody>
      </p:sp>
      <p:sp>
        <p:nvSpPr>
          <p:cNvPr id="19460" name="Rectangle 11"/>
          <p:cNvSpPr>
            <a:spLocks/>
          </p:cNvSpPr>
          <p:nvPr/>
        </p:nvSpPr>
        <p:spPr bwMode="auto">
          <a:xfrm>
            <a:off x="9867900" y="4799013"/>
            <a:ext cx="2759075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Allocated Memory</a:t>
            </a: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5969000" y="4799013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6654800" y="5332413"/>
            <a:ext cx="307975" cy="473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A</a:t>
            </a:r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7108825" y="5367338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19464" name="Straight Arrow Connector 17"/>
          <p:cNvCxnSpPr>
            <a:cxnSpLocks noChangeShapeType="1"/>
          </p:cNvCxnSpPr>
          <p:nvPr/>
        </p:nvCxnSpPr>
        <p:spPr bwMode="auto">
          <a:xfrm>
            <a:off x="7785100" y="5599113"/>
            <a:ext cx="1841500" cy="1905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9626600" y="5332413"/>
          <a:ext cx="3200400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484" name="Straight Connector 19"/>
          <p:cNvCxnSpPr>
            <a:cxnSpLocks noChangeShapeType="1"/>
          </p:cNvCxnSpPr>
          <p:nvPr/>
        </p:nvCxnSpPr>
        <p:spPr bwMode="auto">
          <a:xfrm rot="5400000" flipH="1" flipV="1">
            <a:off x="7530307" y="5980906"/>
            <a:ext cx="2362200" cy="1587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Preconditions of Array Operations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Out-of-bound array accesses are </a:t>
            </a:r>
            <a:r>
              <a:rPr lang="en-US" b="1" smtClean="0"/>
              <a:t>unsafe</a:t>
            </a:r>
          </a:p>
          <a:p>
            <a:r>
              <a:rPr lang="en-US" smtClean="0"/>
              <a:t>Array operations have preconditions</a:t>
            </a:r>
          </a:p>
          <a:p>
            <a:pPr lvl="4">
              <a:spcBef>
                <a:spcPts val="475"/>
              </a:spcBef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z="2800" smtClean="0"/>
              <a:t>	alloc_array(</a:t>
            </a:r>
            <a:r>
              <a:rPr lang="en-US" sz="2800" i="1" smtClean="0">
                <a:solidFill>
                  <a:srgbClr val="00B050"/>
                </a:solidFill>
              </a:rPr>
              <a:t>type</a:t>
            </a:r>
            <a:r>
              <a:rPr lang="en-US" sz="2800" smtClean="0"/>
              <a:t>, n)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800" b="1" smtClean="0">
                <a:solidFill>
                  <a:srgbClr val="C00000"/>
                </a:solidFill>
              </a:rPr>
              <a:t>	//@requires </a:t>
            </a:r>
            <a:r>
              <a:rPr lang="en-US" sz="2800" smtClean="0">
                <a:solidFill>
                  <a:srgbClr val="C00000"/>
                </a:solidFill>
              </a:rPr>
              <a:t>n &gt;= 0;</a:t>
            </a:r>
          </a:p>
          <a:p>
            <a:pPr lvl="4">
              <a:spcBef>
                <a:spcPct val="0"/>
              </a:spcBef>
            </a:pPr>
            <a:endParaRPr lang="en-US" sz="1600" smtClean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2800" smtClean="0"/>
              <a:t>	A[i]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800" b="1" smtClean="0">
                <a:solidFill>
                  <a:srgbClr val="C00000"/>
                </a:solidFill>
              </a:rPr>
              <a:t>	//@requires </a:t>
            </a:r>
            <a:r>
              <a:rPr lang="en-US" sz="2800" smtClean="0">
                <a:solidFill>
                  <a:srgbClr val="C00000"/>
                </a:solidFill>
              </a:rPr>
              <a:t>0 &lt;= i &amp;&amp; i &lt; </a:t>
            </a:r>
            <a:r>
              <a:rPr lang="en-US" sz="2800" i="1" smtClean="0">
                <a:solidFill>
                  <a:schemeClr val="tx1"/>
                </a:solidFill>
              </a:rPr>
              <a:t>‘length of A’</a:t>
            </a:r>
            <a:r>
              <a:rPr lang="en-US" sz="2800" smtClean="0">
                <a:solidFill>
                  <a:srgbClr val="C00000"/>
                </a:solidFill>
              </a:rPr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4400" smtClean="0"/>
          </a:p>
          <a:p>
            <a:pPr lvl="1">
              <a:spcBef>
                <a:spcPct val="0"/>
              </a:spcBef>
            </a:pPr>
            <a:r>
              <a:rPr lang="en-US" smtClean="0"/>
              <a:t>When using array operations, we must </a:t>
            </a:r>
            <a:r>
              <a:rPr lang="en-US" b="1" smtClean="0"/>
              <a:t>prove</a:t>
            </a:r>
            <a:r>
              <a:rPr lang="en-US" smtClean="0"/>
              <a:t> these preconditions are met</a:t>
            </a:r>
          </a:p>
          <a:p>
            <a:pPr lvl="1">
              <a:spcBef>
                <a:spcPct val="0"/>
              </a:spcBef>
            </a:pPr>
            <a:endParaRPr lang="en-US" smtClean="0"/>
          </a:p>
          <a:p>
            <a:pPr lvl="1">
              <a:spcBef>
                <a:spcPct val="0"/>
              </a:spcBef>
            </a:pPr>
            <a:r>
              <a:rPr lang="en-US" smtClean="0"/>
              <a:t>Arrays can have length 0</a:t>
            </a:r>
          </a:p>
          <a:p>
            <a:pPr lvl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7467600"/>
          </a:xfrm>
        </p:spPr>
        <p:txBody>
          <a:bodyPr/>
          <a:lstStyle/>
          <a:p>
            <a:pPr eaLnBrk="1">
              <a:defRPr/>
            </a:pPr>
            <a:r>
              <a:rPr lang="en-US" i="1" dirty="0" smtClean="0"/>
              <a:t>Coin session (continued)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--&gt;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kern="120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kern="120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cs typeface="Courier New" pitchFamily="49" charset="0"/>
              </a:rPr>
              <a:t>B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= A;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B is 0xF72260 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[] with 5 elements</a:t>
            </a:r>
            <a:r>
              <a:rPr lang="en-US" dirty="0" smtClean="0"/>
              <a:t>)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--&gt;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/>
              <a:t>B[2] = 7;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B[2] is 7 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)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--&gt;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/>
              <a:t>A[2];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7 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)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--&gt;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/>
              <a:t>A == B;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true 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bool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)</a:t>
            </a:r>
          </a:p>
          <a:p>
            <a:pPr lvl="1">
              <a:buFont typeface="Courier New" pitchFamily="49" charset="0"/>
              <a:buNone/>
              <a:defRPr/>
            </a:pPr>
            <a:endParaRPr lang="en-US" dirty="0"/>
          </a:p>
          <a:p>
            <a:pPr eaLnBrk="1">
              <a:defRPr/>
            </a:pPr>
            <a:r>
              <a:rPr lang="en-US" dirty="0" smtClean="0"/>
              <a:t>A and B contain the same address</a:t>
            </a:r>
          </a:p>
          <a:p>
            <a:pPr lvl="1" eaLnBrk="1">
              <a:defRPr/>
            </a:pPr>
            <a:r>
              <a:rPr lang="en-US" dirty="0" smtClean="0"/>
              <a:t>They refer to the same array in local memory</a:t>
            </a:r>
          </a:p>
          <a:p>
            <a:pPr lvl="1" eaLnBrk="1">
              <a:defRPr/>
            </a:pPr>
            <a:r>
              <a:rPr lang="en-US" dirty="0" smtClean="0"/>
              <a:t>They are </a:t>
            </a:r>
            <a:r>
              <a:rPr lang="en-US" b="1" dirty="0" smtClean="0"/>
              <a:t>aliases</a:t>
            </a:r>
            <a:endParaRPr lang="en-US" dirty="0" smtClean="0"/>
          </a:p>
          <a:p>
            <a:pPr lvl="1" eaLnBrk="1">
              <a:defRPr/>
            </a:pPr>
            <a:r>
              <a:rPr lang="en-US" dirty="0" smtClean="0"/>
              <a:t>Modifying array through one modifies it through the other</a:t>
            </a:r>
          </a:p>
        </p:txBody>
      </p:sp>
      <p:sp>
        <p:nvSpPr>
          <p:cNvPr id="21508" name="Rectangle 11"/>
          <p:cNvSpPr>
            <a:spLocks/>
          </p:cNvSpPr>
          <p:nvPr/>
        </p:nvSpPr>
        <p:spPr bwMode="auto">
          <a:xfrm>
            <a:off x="9867900" y="4799013"/>
            <a:ext cx="2759075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Allocated Memory</a:t>
            </a:r>
          </a:p>
        </p:txBody>
      </p:sp>
      <p:sp>
        <p:nvSpPr>
          <p:cNvPr id="21509" name="Rectangle 2"/>
          <p:cNvSpPr>
            <a:spLocks/>
          </p:cNvSpPr>
          <p:nvPr/>
        </p:nvSpPr>
        <p:spPr bwMode="auto">
          <a:xfrm>
            <a:off x="5969000" y="4799013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21510" name="Rectangle 7"/>
          <p:cNvSpPr>
            <a:spLocks/>
          </p:cNvSpPr>
          <p:nvPr/>
        </p:nvSpPr>
        <p:spPr bwMode="auto">
          <a:xfrm>
            <a:off x="6654800" y="5332413"/>
            <a:ext cx="307975" cy="473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A</a:t>
            </a:r>
          </a:p>
        </p:txBody>
      </p:sp>
      <p:sp>
        <p:nvSpPr>
          <p:cNvPr id="21511" name="Rectangle 12"/>
          <p:cNvSpPr>
            <a:spLocks noChangeArrowheads="1"/>
          </p:cNvSpPr>
          <p:nvPr/>
        </p:nvSpPr>
        <p:spPr bwMode="auto">
          <a:xfrm>
            <a:off x="7108825" y="5367338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/>
              <a:t>0xF72260</a:t>
            </a:r>
          </a:p>
        </p:txBody>
      </p:sp>
      <p:cxnSp>
        <p:nvCxnSpPr>
          <p:cNvPr id="21512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7530307" y="5980906"/>
            <a:ext cx="2362200" cy="1587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9626600" y="5332413"/>
          <a:ext cx="3200400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532" name="Rectangle 7"/>
          <p:cNvSpPr>
            <a:spLocks/>
          </p:cNvSpPr>
          <p:nvPr/>
        </p:nvSpPr>
        <p:spPr bwMode="auto">
          <a:xfrm>
            <a:off x="6654800" y="5986463"/>
            <a:ext cx="307975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B</a:t>
            </a:r>
          </a:p>
        </p:txBody>
      </p:sp>
      <p:sp>
        <p:nvSpPr>
          <p:cNvPr id="21533" name="Rectangle 12"/>
          <p:cNvSpPr>
            <a:spLocks noChangeArrowheads="1"/>
          </p:cNvSpPr>
          <p:nvPr/>
        </p:nvSpPr>
        <p:spPr bwMode="auto">
          <a:xfrm>
            <a:off x="7108825" y="6019800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/>
              <a:t>0xF72260</a:t>
            </a:r>
          </a:p>
        </p:txBody>
      </p:sp>
      <p:sp>
        <p:nvSpPr>
          <p:cNvPr id="21534" name="TextBox 19"/>
          <p:cNvSpPr txBox="1">
            <a:spLocks noChangeArrowheads="1"/>
          </p:cNvSpPr>
          <p:nvPr/>
        </p:nvSpPr>
        <p:spPr bwMode="auto">
          <a:xfrm>
            <a:off x="9561513" y="6248400"/>
            <a:ext cx="9794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0xF72260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7467600"/>
          </a:xfrm>
        </p:spPr>
        <p:txBody>
          <a:bodyPr/>
          <a:lstStyle/>
          <a:p>
            <a:pPr eaLnBrk="1">
              <a:defRPr/>
            </a:pPr>
            <a:r>
              <a:rPr lang="en-US" i="1" dirty="0" smtClean="0"/>
              <a:t>Coin session (continued)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--&gt;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kern="120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kern="1200" dirty="0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cs typeface="Courier New" pitchFamily="49" charset="0"/>
              </a:rPr>
              <a:t>C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= </a:t>
            </a:r>
            <a:r>
              <a:rPr lang="en-US" dirty="0" err="1" smtClean="0"/>
              <a:t>alloc_array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, 5);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C is 0xA1837B 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[] with 5 elements</a:t>
            </a:r>
            <a:r>
              <a:rPr lang="en-US" dirty="0" smtClean="0"/>
              <a:t>)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--&gt;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/>
              <a:t>C[0] = 42;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C[0] is 42 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)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--&gt;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/>
              <a:t>C[2] = 7;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C[2] is 7 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)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--&gt;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/>
              <a:t>C == A;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false 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bool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)</a:t>
            </a:r>
          </a:p>
          <a:p>
            <a:pPr lvl="1">
              <a:buFont typeface="Courier New" pitchFamily="49" charset="0"/>
              <a:buNone/>
              <a:defRPr/>
            </a:pPr>
            <a:endParaRPr lang="en-US" dirty="0"/>
          </a:p>
          <a:p>
            <a:pPr eaLnBrk="1">
              <a:defRPr/>
            </a:pPr>
            <a:r>
              <a:rPr lang="en-US" dirty="0" smtClean="0"/>
              <a:t>A and C reference distinct arrays</a:t>
            </a:r>
          </a:p>
          <a:p>
            <a:pPr lvl="1" eaLnBrk="1">
              <a:defRPr/>
            </a:pPr>
            <a:r>
              <a:rPr lang="en-US" dirty="0" smtClean="0"/>
              <a:t>which happen to have the same elements</a:t>
            </a:r>
          </a:p>
        </p:txBody>
      </p:sp>
      <p:sp>
        <p:nvSpPr>
          <p:cNvPr id="22532" name="Rectangle 11"/>
          <p:cNvSpPr>
            <a:spLocks/>
          </p:cNvSpPr>
          <p:nvPr/>
        </p:nvSpPr>
        <p:spPr bwMode="auto">
          <a:xfrm>
            <a:off x="9867900" y="3962400"/>
            <a:ext cx="2759075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Allocated Memory</a:t>
            </a:r>
          </a:p>
        </p:txBody>
      </p:sp>
      <p:sp>
        <p:nvSpPr>
          <p:cNvPr id="22533" name="Rectangle 2"/>
          <p:cNvSpPr>
            <a:spLocks/>
          </p:cNvSpPr>
          <p:nvPr/>
        </p:nvSpPr>
        <p:spPr bwMode="auto">
          <a:xfrm>
            <a:off x="5969000" y="3962400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22534" name="Rectangle 7"/>
          <p:cNvSpPr>
            <a:spLocks/>
          </p:cNvSpPr>
          <p:nvPr/>
        </p:nvSpPr>
        <p:spPr bwMode="auto">
          <a:xfrm>
            <a:off x="6654800" y="4495800"/>
            <a:ext cx="307975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A</a:t>
            </a:r>
          </a:p>
        </p:txBody>
      </p:sp>
      <p:sp>
        <p:nvSpPr>
          <p:cNvPr id="22535" name="Rectangle 12"/>
          <p:cNvSpPr>
            <a:spLocks noChangeArrowheads="1"/>
          </p:cNvSpPr>
          <p:nvPr/>
        </p:nvSpPr>
        <p:spPr bwMode="auto">
          <a:xfrm>
            <a:off x="7108825" y="4529138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22536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7188994" y="5487194"/>
            <a:ext cx="3046412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9626600" y="4495800"/>
          <a:ext cx="3200400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56" name="Rectangle 7"/>
          <p:cNvSpPr>
            <a:spLocks/>
          </p:cNvSpPr>
          <p:nvPr/>
        </p:nvSpPr>
        <p:spPr bwMode="auto">
          <a:xfrm>
            <a:off x="6654800" y="5148263"/>
            <a:ext cx="307975" cy="473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B</a:t>
            </a:r>
          </a:p>
        </p:txBody>
      </p:sp>
      <p:sp>
        <p:nvSpPr>
          <p:cNvPr id="22557" name="Rectangle 12"/>
          <p:cNvSpPr>
            <a:spLocks noChangeArrowheads="1"/>
          </p:cNvSpPr>
          <p:nvPr/>
        </p:nvSpPr>
        <p:spPr bwMode="auto">
          <a:xfrm>
            <a:off x="7108825" y="5183188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22558" name="Straight Arrow Connector 17"/>
          <p:cNvCxnSpPr>
            <a:cxnSpLocks noChangeShapeType="1"/>
          </p:cNvCxnSpPr>
          <p:nvPr/>
        </p:nvCxnSpPr>
        <p:spPr bwMode="auto">
          <a:xfrm>
            <a:off x="7785100" y="4760913"/>
            <a:ext cx="1841500" cy="19208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cxnSp>
        <p:nvCxnSpPr>
          <p:cNvPr id="22559" name="Straight Arrow Connector 20"/>
          <p:cNvCxnSpPr>
            <a:cxnSpLocks noChangeShapeType="1"/>
          </p:cNvCxnSpPr>
          <p:nvPr/>
        </p:nvCxnSpPr>
        <p:spPr bwMode="auto">
          <a:xfrm flipV="1">
            <a:off x="7772400" y="5106988"/>
            <a:ext cx="1854200" cy="3048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22560" name="Rectangle 7"/>
          <p:cNvSpPr>
            <a:spLocks/>
          </p:cNvSpPr>
          <p:nvPr/>
        </p:nvSpPr>
        <p:spPr bwMode="auto">
          <a:xfrm>
            <a:off x="6654800" y="5867400"/>
            <a:ext cx="325438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C</a:t>
            </a:r>
          </a:p>
        </p:txBody>
      </p:sp>
      <p:sp>
        <p:nvSpPr>
          <p:cNvPr id="22561" name="Rectangle 12"/>
          <p:cNvSpPr>
            <a:spLocks noChangeArrowheads="1"/>
          </p:cNvSpPr>
          <p:nvPr/>
        </p:nvSpPr>
        <p:spPr bwMode="auto">
          <a:xfrm>
            <a:off x="7108825" y="5900738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626600" y="5867400"/>
          <a:ext cx="3200400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581" name="Straight Arrow Connector 28"/>
          <p:cNvCxnSpPr>
            <a:cxnSpLocks noChangeShapeType="1"/>
          </p:cNvCxnSpPr>
          <p:nvPr/>
        </p:nvCxnSpPr>
        <p:spPr bwMode="auto">
          <a:xfrm>
            <a:off x="7785100" y="6132513"/>
            <a:ext cx="1841500" cy="19208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32" name="Rectangular Callout 31"/>
          <p:cNvSpPr/>
          <p:nvPr/>
        </p:nvSpPr>
        <p:spPr bwMode="auto">
          <a:xfrm>
            <a:off x="9855200" y="1828800"/>
            <a:ext cx="2286000" cy="457200"/>
          </a:xfrm>
          <a:prstGeom prst="wedgeRectCallout">
            <a:avLst>
              <a:gd name="adj1" fmla="val -82936"/>
              <a:gd name="adj2" fmla="val 57154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Now using arrows</a:t>
            </a:r>
          </a:p>
        </p:txBody>
      </p:sp>
      <p:sp>
        <p:nvSpPr>
          <p:cNvPr id="22583" name="TextBox 32"/>
          <p:cNvSpPr txBox="1">
            <a:spLocks noChangeArrowheads="1"/>
          </p:cNvSpPr>
          <p:nvPr/>
        </p:nvSpPr>
        <p:spPr bwMode="auto">
          <a:xfrm>
            <a:off x="9561513" y="5407025"/>
            <a:ext cx="9794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0xF72260</a:t>
            </a:r>
            <a:endParaRPr lang="en-US" sz="1400"/>
          </a:p>
        </p:txBody>
      </p:sp>
      <p:sp>
        <p:nvSpPr>
          <p:cNvPr id="22584" name="TextBox 33"/>
          <p:cNvSpPr txBox="1">
            <a:spLocks noChangeArrowheads="1"/>
          </p:cNvSpPr>
          <p:nvPr/>
        </p:nvSpPr>
        <p:spPr bwMode="auto">
          <a:xfrm>
            <a:off x="9550400" y="6778625"/>
            <a:ext cx="10112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0xA1837B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211263" y="2589213"/>
            <a:ext cx="1641475" cy="15763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sz="3200"/>
              <a:t>LAST</a:t>
            </a:r>
          </a:p>
          <a:p>
            <a:pPr algn="l"/>
            <a:endParaRPr lang="en-US" sz="3200"/>
          </a:p>
          <a:p>
            <a:pPr algn="l"/>
            <a:r>
              <a:rPr lang="en-US" sz="3200" b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Integers</a:t>
            </a:r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4092575" y="2570163"/>
            <a:ext cx="3367088" cy="30622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sz="3200"/>
              <a:t>TODAY</a:t>
            </a:r>
          </a:p>
          <a:p>
            <a:pPr algn="l"/>
            <a:endParaRPr lang="en-US" sz="3200"/>
          </a:p>
          <a:p>
            <a:pPr algn="l"/>
            <a:r>
              <a:rPr lang="en-US" sz="3200" b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Array mechanics</a:t>
            </a:r>
          </a:p>
          <a:p>
            <a:pPr algn="l"/>
            <a:r>
              <a:rPr lang="en-US" sz="3200" b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Memory model</a:t>
            </a:r>
          </a:p>
          <a:p>
            <a:pPr algn="l"/>
            <a:r>
              <a:rPr lang="en-US" sz="3200" b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Aliasing</a:t>
            </a:r>
          </a:p>
          <a:p>
            <a:pPr algn="l"/>
            <a:r>
              <a:rPr lang="en-US" sz="3200" b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Safety</a:t>
            </a: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8110538" y="2582863"/>
            <a:ext cx="3382962" cy="20716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sz="3200"/>
              <a:t>NEXT</a:t>
            </a:r>
          </a:p>
          <a:p>
            <a:pPr algn="l"/>
            <a:endParaRPr lang="en-US" sz="3200"/>
          </a:p>
          <a:p>
            <a:pPr algn="l"/>
            <a:r>
              <a:rPr lang="en-US" sz="3200" b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Searching arrays</a:t>
            </a:r>
          </a:p>
          <a:p>
            <a:pPr algn="l"/>
            <a:r>
              <a:rPr lang="en-US" sz="3200" b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Correctness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" grpId="0" autoUpdateAnimBg="0"/>
      <p:bldP spid="4098" grpId="0" autoUpdateAnimBg="0"/>
      <p:bldP spid="409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7467600"/>
          </a:xfrm>
        </p:spPr>
        <p:txBody>
          <a:bodyPr/>
          <a:lstStyle/>
          <a:p>
            <a:pPr eaLnBrk="1">
              <a:defRPr/>
            </a:pPr>
            <a:r>
              <a:rPr lang="en-US" i="1" dirty="0" smtClean="0"/>
              <a:t>Coin session (continued)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--&gt;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kern="12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 </a:t>
            </a:r>
            <a:r>
              <a:rPr lang="en-US" dirty="0" smtClean="0"/>
              <a:t>= </a:t>
            </a:r>
            <a:r>
              <a:rPr lang="en-US" dirty="0" err="1" smtClean="0"/>
              <a:t>alloc_array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, 3);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A is 0xF722C0 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[] with 3 elements</a:t>
            </a:r>
            <a:r>
              <a:rPr lang="en-US" dirty="0" smtClean="0"/>
              <a:t>)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--&gt;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kern="12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B </a:t>
            </a:r>
            <a:r>
              <a:rPr lang="en-US" dirty="0" smtClean="0"/>
              <a:t>= </a:t>
            </a:r>
            <a:r>
              <a:rPr lang="en-US" dirty="0" err="1" smtClean="0"/>
              <a:t>alloc_array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, 2);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B is 0xF722F0</a:t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[] with 2 elements)</a:t>
            </a:r>
          </a:p>
          <a:p>
            <a:pPr lvl="1">
              <a:buFont typeface="Courier New" pitchFamily="49" charset="0"/>
              <a:buNone/>
              <a:defRPr/>
            </a:pPr>
            <a:endParaRPr lang="en-US" dirty="0"/>
          </a:p>
          <a:p>
            <a:pPr eaLnBrk="1">
              <a:defRPr/>
            </a:pPr>
            <a:r>
              <a:rPr lang="en-US" dirty="0" smtClean="0"/>
              <a:t>Elements of the initial array</a:t>
            </a:r>
            <a:br>
              <a:rPr lang="en-US" dirty="0" smtClean="0"/>
            </a:br>
            <a:r>
              <a:rPr lang="en-US" dirty="0" smtClean="0"/>
              <a:t>(at address 0xF72260) are</a:t>
            </a:r>
            <a:br>
              <a:rPr lang="en-US" dirty="0" smtClean="0"/>
            </a:br>
            <a:r>
              <a:rPr lang="en-US" dirty="0" smtClean="0"/>
              <a:t>inaccessible</a:t>
            </a:r>
          </a:p>
          <a:p>
            <a:pPr lvl="1" eaLnBrk="1">
              <a:defRPr/>
            </a:pPr>
            <a:r>
              <a:rPr lang="en-US" dirty="0" smtClean="0"/>
              <a:t>It will be automatically</a:t>
            </a:r>
            <a:br>
              <a:rPr lang="en-US" dirty="0" smtClean="0"/>
            </a:br>
            <a:r>
              <a:rPr lang="en-US" b="1" dirty="0" smtClean="0">
                <a:solidFill>
                  <a:schemeClr val="tx1"/>
                </a:solidFill>
              </a:rPr>
              <a:t>garbage-collected</a:t>
            </a:r>
          </a:p>
        </p:txBody>
      </p:sp>
      <p:sp>
        <p:nvSpPr>
          <p:cNvPr id="23556" name="Rectangle 11"/>
          <p:cNvSpPr>
            <a:spLocks/>
          </p:cNvSpPr>
          <p:nvPr/>
        </p:nvSpPr>
        <p:spPr bwMode="auto">
          <a:xfrm>
            <a:off x="9867900" y="3962400"/>
            <a:ext cx="2759075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Allocated Memory</a:t>
            </a:r>
          </a:p>
        </p:txBody>
      </p:sp>
      <p:sp>
        <p:nvSpPr>
          <p:cNvPr id="23557" name="Rectangle 2"/>
          <p:cNvSpPr>
            <a:spLocks/>
          </p:cNvSpPr>
          <p:nvPr/>
        </p:nvSpPr>
        <p:spPr bwMode="auto">
          <a:xfrm>
            <a:off x="5969000" y="3962400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23558" name="Rectangle 7"/>
          <p:cNvSpPr>
            <a:spLocks/>
          </p:cNvSpPr>
          <p:nvPr/>
        </p:nvSpPr>
        <p:spPr bwMode="auto">
          <a:xfrm>
            <a:off x="6654800" y="4495800"/>
            <a:ext cx="307975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A</a:t>
            </a:r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7108825" y="4529138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23560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6198394" y="6477794"/>
            <a:ext cx="5027612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9626600" y="4495800"/>
          <a:ext cx="3200400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580" name="Rectangle 7"/>
          <p:cNvSpPr>
            <a:spLocks/>
          </p:cNvSpPr>
          <p:nvPr/>
        </p:nvSpPr>
        <p:spPr bwMode="auto">
          <a:xfrm>
            <a:off x="6654800" y="5148263"/>
            <a:ext cx="307975" cy="473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B</a:t>
            </a:r>
          </a:p>
        </p:txBody>
      </p:sp>
      <p:sp>
        <p:nvSpPr>
          <p:cNvPr id="23581" name="Rectangle 12"/>
          <p:cNvSpPr>
            <a:spLocks noChangeArrowheads="1"/>
          </p:cNvSpPr>
          <p:nvPr/>
        </p:nvSpPr>
        <p:spPr bwMode="auto">
          <a:xfrm>
            <a:off x="7108825" y="5183188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23582" name="Straight Arrow Connector 17"/>
          <p:cNvCxnSpPr>
            <a:cxnSpLocks noChangeShapeType="1"/>
          </p:cNvCxnSpPr>
          <p:nvPr/>
        </p:nvCxnSpPr>
        <p:spPr bwMode="auto">
          <a:xfrm rot="16200000" flipH="1">
            <a:off x="7428706" y="5117307"/>
            <a:ext cx="2554287" cy="18415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cxnSp>
        <p:nvCxnSpPr>
          <p:cNvPr id="23583" name="Straight Arrow Connector 20"/>
          <p:cNvCxnSpPr>
            <a:cxnSpLocks noChangeShapeType="1"/>
          </p:cNvCxnSpPr>
          <p:nvPr/>
        </p:nvCxnSpPr>
        <p:spPr bwMode="auto">
          <a:xfrm rot="16200000" flipH="1">
            <a:off x="7252494" y="5931694"/>
            <a:ext cx="2894012" cy="18542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23584" name="Rectangle 7"/>
          <p:cNvSpPr>
            <a:spLocks/>
          </p:cNvSpPr>
          <p:nvPr/>
        </p:nvSpPr>
        <p:spPr bwMode="auto">
          <a:xfrm>
            <a:off x="6654800" y="5867400"/>
            <a:ext cx="325438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C</a:t>
            </a:r>
          </a:p>
        </p:txBody>
      </p:sp>
      <p:sp>
        <p:nvSpPr>
          <p:cNvPr id="23585" name="Rectangle 12"/>
          <p:cNvSpPr>
            <a:spLocks noChangeArrowheads="1"/>
          </p:cNvSpPr>
          <p:nvPr/>
        </p:nvSpPr>
        <p:spPr bwMode="auto">
          <a:xfrm>
            <a:off x="7108825" y="5900738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626600" y="5867400"/>
          <a:ext cx="3200400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605" name="Straight Arrow Connector 28"/>
          <p:cNvCxnSpPr>
            <a:cxnSpLocks noChangeShapeType="1"/>
          </p:cNvCxnSpPr>
          <p:nvPr/>
        </p:nvCxnSpPr>
        <p:spPr bwMode="auto">
          <a:xfrm>
            <a:off x="7785100" y="6132513"/>
            <a:ext cx="1841500" cy="19208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23606" name="TextBox 32"/>
          <p:cNvSpPr txBox="1">
            <a:spLocks noChangeArrowheads="1"/>
          </p:cNvSpPr>
          <p:nvPr/>
        </p:nvSpPr>
        <p:spPr bwMode="auto">
          <a:xfrm>
            <a:off x="9561513" y="5407025"/>
            <a:ext cx="9794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0xF72260</a:t>
            </a:r>
            <a:endParaRPr lang="en-US" sz="140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9626600" y="6858000"/>
          <a:ext cx="1920875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9626600" y="7848600"/>
          <a:ext cx="1279525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Pie 30"/>
          <p:cNvSpPr/>
          <p:nvPr/>
        </p:nvSpPr>
        <p:spPr bwMode="auto">
          <a:xfrm rot="5400000">
            <a:off x="8864600" y="4114800"/>
            <a:ext cx="1143000" cy="1143000"/>
          </a:xfrm>
          <a:prstGeom prst="pie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/>
            <a:r>
              <a:rPr lang="en-US" smtClean="0"/>
              <a:t>Coding with Arrays</a:t>
            </a:r>
          </a:p>
        </p:txBody>
      </p:sp>
      <p:sp>
        <p:nvSpPr>
          <p:cNvPr id="2457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array_copy</a:t>
            </a: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1828800"/>
          </a:xfrm>
        </p:spPr>
        <p:txBody>
          <a:bodyPr/>
          <a:lstStyle/>
          <a:p>
            <a:r>
              <a:rPr lang="en-US" smtClean="0"/>
              <a:t>We want to write a function, array_copy, that returns a new array with the same elements the array passed to it</a:t>
            </a:r>
          </a:p>
          <a:p>
            <a:pPr lvl="1"/>
            <a:r>
              <a:rPr lang="en-US" smtClean="0"/>
              <a:t>array_copy returns a </a:t>
            </a:r>
            <a:r>
              <a:rPr lang="en-US" i="1" smtClean="0"/>
              <a:t>deep copy </a:t>
            </a:r>
            <a:r>
              <a:rPr lang="en-US" smtClean="0"/>
              <a:t>of input</a:t>
            </a:r>
          </a:p>
          <a:p>
            <a:pPr lvl="2" defTabSz="584200"/>
            <a:r>
              <a:rPr lang="en-US" smtClean="0"/>
              <a:t>Not a alias!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1549400" y="4797425"/>
            <a:ext cx="4114800" cy="350837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	…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… [5, 6, 7] …;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array_copy(I);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06400" y="7159625"/>
            <a:ext cx="1143000" cy="762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Here</a:t>
            </a:r>
          </a:p>
        </p:txBody>
      </p:sp>
      <p:sp>
        <p:nvSpPr>
          <p:cNvPr id="25606" name="Rectangle 7"/>
          <p:cNvSpPr>
            <a:spLocks/>
          </p:cNvSpPr>
          <p:nvPr/>
        </p:nvSpPr>
        <p:spPr bwMode="auto">
          <a:xfrm>
            <a:off x="9915525" y="5257800"/>
            <a:ext cx="2759075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Allocated Memory</a:t>
            </a:r>
          </a:p>
        </p:txBody>
      </p:sp>
      <p:sp>
        <p:nvSpPr>
          <p:cNvPr id="25607" name="Rectangle 2"/>
          <p:cNvSpPr>
            <a:spLocks/>
          </p:cNvSpPr>
          <p:nvPr/>
        </p:nvSpPr>
        <p:spPr bwMode="auto">
          <a:xfrm>
            <a:off x="6638925" y="5257800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25608" name="Rectangle 7"/>
          <p:cNvSpPr>
            <a:spLocks/>
          </p:cNvSpPr>
          <p:nvPr/>
        </p:nvSpPr>
        <p:spPr bwMode="auto">
          <a:xfrm>
            <a:off x="7392988" y="6092825"/>
            <a:ext cx="188912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I</a:t>
            </a:r>
          </a:p>
        </p:txBody>
      </p:sp>
      <p:sp>
        <p:nvSpPr>
          <p:cNvPr id="25609" name="Rectangle 12"/>
          <p:cNvSpPr>
            <a:spLocks noChangeArrowheads="1"/>
          </p:cNvSpPr>
          <p:nvPr/>
        </p:nvSpPr>
        <p:spPr bwMode="auto">
          <a:xfrm>
            <a:off x="7778750" y="6126163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25610" name="Straight Connector 11"/>
          <p:cNvCxnSpPr>
            <a:cxnSpLocks noChangeShapeType="1"/>
          </p:cNvCxnSpPr>
          <p:nvPr/>
        </p:nvCxnSpPr>
        <p:spPr bwMode="auto">
          <a:xfrm rot="5400000" flipH="1" flipV="1">
            <a:off x="7973219" y="6668294"/>
            <a:ext cx="2817812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0296525" y="5943600"/>
          <a:ext cx="1920875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624" name="Rectangle 7"/>
          <p:cNvSpPr>
            <a:spLocks/>
          </p:cNvSpPr>
          <p:nvPr/>
        </p:nvSpPr>
        <p:spPr bwMode="auto">
          <a:xfrm>
            <a:off x="7324725" y="6746875"/>
            <a:ext cx="257175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J</a:t>
            </a:r>
          </a:p>
        </p:txBody>
      </p:sp>
      <p:sp>
        <p:nvSpPr>
          <p:cNvPr id="25625" name="Rectangle 12"/>
          <p:cNvSpPr>
            <a:spLocks noChangeArrowheads="1"/>
          </p:cNvSpPr>
          <p:nvPr/>
        </p:nvSpPr>
        <p:spPr bwMode="auto">
          <a:xfrm>
            <a:off x="7778750" y="6780213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25626" name="Straight Arrow Connector 15"/>
          <p:cNvCxnSpPr>
            <a:cxnSpLocks noChangeShapeType="1"/>
          </p:cNvCxnSpPr>
          <p:nvPr/>
        </p:nvCxnSpPr>
        <p:spPr bwMode="auto">
          <a:xfrm>
            <a:off x="8455025" y="6357938"/>
            <a:ext cx="1857375" cy="4286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cxnSp>
        <p:nvCxnSpPr>
          <p:cNvPr id="25627" name="Straight Arrow Connector 16"/>
          <p:cNvCxnSpPr>
            <a:cxnSpLocks noChangeShapeType="1"/>
          </p:cNvCxnSpPr>
          <p:nvPr/>
        </p:nvCxnSpPr>
        <p:spPr bwMode="auto">
          <a:xfrm>
            <a:off x="8442325" y="7008813"/>
            <a:ext cx="1870075" cy="61118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0296525" y="7162800"/>
          <a:ext cx="1920875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641" name="TextBox 15"/>
          <p:cNvSpPr txBox="1">
            <a:spLocks noChangeArrowheads="1"/>
          </p:cNvSpPr>
          <p:nvPr/>
        </p:nvSpPr>
        <p:spPr bwMode="auto">
          <a:xfrm>
            <a:off x="6426200" y="5634038"/>
            <a:ext cx="852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First Attempt</a:t>
            </a:r>
          </a:p>
        </p:txBody>
      </p:sp>
      <p:sp>
        <p:nvSpPr>
          <p:cNvPr id="26627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Calling a function with an array</a:t>
            </a:r>
          </a:p>
          <a:p>
            <a:pPr lvl="1"/>
            <a:r>
              <a:rPr lang="en-US" smtClean="0"/>
              <a:t>Copy the </a:t>
            </a:r>
            <a:r>
              <a:rPr lang="en-US" b="1" smtClean="0"/>
              <a:t>address</a:t>
            </a:r>
            <a:r>
              <a:rPr lang="en-US" smtClean="0"/>
              <a:t> of the array into its parameter</a:t>
            </a:r>
          </a:p>
          <a:p>
            <a:r>
              <a:rPr lang="en-US" smtClean="0"/>
              <a:t>Returning an array from a function</a:t>
            </a:r>
          </a:p>
          <a:p>
            <a:pPr lvl="1"/>
            <a:r>
              <a:rPr lang="en-US" smtClean="0"/>
              <a:t>Return the </a:t>
            </a:r>
            <a:r>
              <a:rPr lang="en-US" b="1" smtClean="0"/>
              <a:t>address</a:t>
            </a:r>
            <a:r>
              <a:rPr lang="en-US" smtClean="0"/>
              <a:t> of array to the caller</a:t>
            </a: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1549400" y="4797425"/>
            <a:ext cx="4114800" cy="350837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A;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… [5, 6, 7] …;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array_copy(I);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06400" y="4953000"/>
            <a:ext cx="1143000" cy="762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Here</a:t>
            </a:r>
          </a:p>
        </p:txBody>
      </p:sp>
      <p:sp>
        <p:nvSpPr>
          <p:cNvPr id="26630" name="Rectangle 21"/>
          <p:cNvSpPr>
            <a:spLocks/>
          </p:cNvSpPr>
          <p:nvPr/>
        </p:nvSpPr>
        <p:spPr bwMode="auto">
          <a:xfrm>
            <a:off x="9915525" y="5257800"/>
            <a:ext cx="2759075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Allocated Memory</a:t>
            </a:r>
          </a:p>
        </p:txBody>
      </p:sp>
      <p:sp>
        <p:nvSpPr>
          <p:cNvPr id="26631" name="Rectangle 2"/>
          <p:cNvSpPr>
            <a:spLocks/>
          </p:cNvSpPr>
          <p:nvPr/>
        </p:nvSpPr>
        <p:spPr bwMode="auto">
          <a:xfrm>
            <a:off x="6638925" y="5257800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26632" name="Rectangle 7"/>
          <p:cNvSpPr>
            <a:spLocks/>
          </p:cNvSpPr>
          <p:nvPr/>
        </p:nvSpPr>
        <p:spPr bwMode="auto">
          <a:xfrm>
            <a:off x="7458075" y="6092825"/>
            <a:ext cx="187325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I</a:t>
            </a:r>
          </a:p>
        </p:txBody>
      </p:sp>
      <p:sp>
        <p:nvSpPr>
          <p:cNvPr id="26633" name="Rectangle 12"/>
          <p:cNvSpPr>
            <a:spLocks noChangeArrowheads="1"/>
          </p:cNvSpPr>
          <p:nvPr/>
        </p:nvSpPr>
        <p:spPr bwMode="auto">
          <a:xfrm>
            <a:off x="7778750" y="6126163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26634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7973219" y="6668294"/>
            <a:ext cx="2817812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0296525" y="5943600"/>
          <a:ext cx="1920875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648" name="Rectangle 7"/>
          <p:cNvSpPr>
            <a:spLocks/>
          </p:cNvSpPr>
          <p:nvPr/>
        </p:nvSpPr>
        <p:spPr bwMode="auto">
          <a:xfrm>
            <a:off x="7388225" y="6746875"/>
            <a:ext cx="257175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J</a:t>
            </a:r>
          </a:p>
        </p:txBody>
      </p:sp>
      <p:sp>
        <p:nvSpPr>
          <p:cNvPr id="26649" name="Rectangle 12"/>
          <p:cNvSpPr>
            <a:spLocks noChangeArrowheads="1"/>
          </p:cNvSpPr>
          <p:nvPr/>
        </p:nvSpPr>
        <p:spPr bwMode="auto">
          <a:xfrm>
            <a:off x="7778750" y="6780213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26650" name="Straight Arrow Connector 29"/>
          <p:cNvCxnSpPr>
            <a:cxnSpLocks noChangeShapeType="1"/>
          </p:cNvCxnSpPr>
          <p:nvPr/>
        </p:nvCxnSpPr>
        <p:spPr bwMode="auto">
          <a:xfrm>
            <a:off x="8455025" y="6357938"/>
            <a:ext cx="1857375" cy="11906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26651" name="TextBox 15"/>
          <p:cNvSpPr txBox="1">
            <a:spLocks noChangeArrowheads="1"/>
          </p:cNvSpPr>
          <p:nvPr/>
        </p:nvSpPr>
        <p:spPr bwMode="auto">
          <a:xfrm>
            <a:off x="6426200" y="5634038"/>
            <a:ext cx="852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main</a:t>
            </a:r>
          </a:p>
        </p:txBody>
      </p:sp>
      <p:sp>
        <p:nvSpPr>
          <p:cNvPr id="26652" name="TextBox 22"/>
          <p:cNvSpPr txBox="1">
            <a:spLocks noChangeArrowheads="1"/>
          </p:cNvSpPr>
          <p:nvPr/>
        </p:nvSpPr>
        <p:spPr bwMode="auto">
          <a:xfrm>
            <a:off x="5962650" y="7434263"/>
            <a:ext cx="1709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0"/>
              <a:t>array_copy</a:t>
            </a:r>
          </a:p>
        </p:txBody>
      </p:sp>
      <p:sp>
        <p:nvSpPr>
          <p:cNvPr id="26653" name="Rectangle 26"/>
          <p:cNvSpPr>
            <a:spLocks noChangeArrowheads="1"/>
          </p:cNvSpPr>
          <p:nvPr/>
        </p:nvSpPr>
        <p:spPr bwMode="auto">
          <a:xfrm>
            <a:off x="2844800" y="7086600"/>
            <a:ext cx="1828800" cy="381000"/>
          </a:xfrm>
          <a:prstGeom prst="rect">
            <a:avLst/>
          </a:prstGeom>
          <a:solidFill>
            <a:srgbClr val="CCECFF">
              <a:alpha val="50195"/>
            </a:srgbClr>
          </a:solidFill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26654" name="Straight Connector 27"/>
          <p:cNvCxnSpPr>
            <a:cxnSpLocks noChangeShapeType="1"/>
          </p:cNvCxnSpPr>
          <p:nvPr/>
        </p:nvCxnSpPr>
        <p:spPr bwMode="auto">
          <a:xfrm>
            <a:off x="6654800" y="7389813"/>
            <a:ext cx="2743200" cy="1587"/>
          </a:xfrm>
          <a:prstGeom prst="line">
            <a:avLst/>
          </a:prstGeom>
          <a:noFill/>
          <a:ln w="254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26655" name="Rectangle 12"/>
          <p:cNvSpPr>
            <a:spLocks noChangeArrowheads="1"/>
          </p:cNvSpPr>
          <p:nvPr/>
        </p:nvSpPr>
        <p:spPr bwMode="auto">
          <a:xfrm>
            <a:off x="7797800" y="7924800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26656" name="Straight Arrow Connector 39"/>
          <p:cNvCxnSpPr>
            <a:cxnSpLocks noChangeShapeType="1"/>
          </p:cNvCxnSpPr>
          <p:nvPr/>
        </p:nvCxnSpPr>
        <p:spPr bwMode="auto">
          <a:xfrm flipV="1">
            <a:off x="8474075" y="6629400"/>
            <a:ext cx="1838325" cy="15271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26657" name="Rectangle 7"/>
          <p:cNvSpPr>
            <a:spLocks/>
          </p:cNvSpPr>
          <p:nvPr/>
        </p:nvSpPr>
        <p:spPr bwMode="auto">
          <a:xfrm>
            <a:off x="7337425" y="7910513"/>
            <a:ext cx="307975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b="0"/>
              <a:t>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First Attempt</a:t>
            </a:r>
          </a:p>
        </p:txBody>
      </p:sp>
      <p:sp>
        <p:nvSpPr>
          <p:cNvPr id="27651" name="Content Placeholder 20"/>
          <p:cNvSpPr>
            <a:spLocks noGrp="1"/>
          </p:cNvSpPr>
          <p:nvPr>
            <p:ph idx="1"/>
          </p:nvPr>
        </p:nvSpPr>
        <p:spPr>
          <a:xfrm>
            <a:off x="952500" y="7467600"/>
            <a:ext cx="11099800" cy="1371600"/>
          </a:xfrm>
        </p:spPr>
        <p:txBody>
          <a:bodyPr/>
          <a:lstStyle/>
          <a:p>
            <a:r>
              <a:rPr lang="en-US" smtClean="0"/>
              <a:t>We returned an </a:t>
            </a:r>
            <a:r>
              <a:rPr lang="en-US" i="1" smtClean="0"/>
              <a:t>alias</a:t>
            </a:r>
            <a:r>
              <a:rPr lang="en-US" smtClean="0"/>
              <a:t> to I</a:t>
            </a:r>
          </a:p>
          <a:p>
            <a:pPr lvl="1"/>
            <a:r>
              <a:rPr lang="en-US" smtClean="0"/>
              <a:t>Not what we were aiming for!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1549400" y="2206625"/>
            <a:ext cx="4114800" cy="350837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A;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… [5, 6, 7] …;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array_copy(I);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06400" y="4572000"/>
            <a:ext cx="1143000" cy="762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Here</a:t>
            </a:r>
          </a:p>
        </p:txBody>
      </p:sp>
      <p:sp>
        <p:nvSpPr>
          <p:cNvPr id="27654" name="Rectangle 21"/>
          <p:cNvSpPr>
            <a:spLocks/>
          </p:cNvSpPr>
          <p:nvPr/>
        </p:nvSpPr>
        <p:spPr bwMode="auto">
          <a:xfrm>
            <a:off x="9915525" y="2667000"/>
            <a:ext cx="2759075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Allocated Memory</a:t>
            </a:r>
          </a:p>
        </p:txBody>
      </p:sp>
      <p:sp>
        <p:nvSpPr>
          <p:cNvPr id="27655" name="Rectangle 2"/>
          <p:cNvSpPr>
            <a:spLocks/>
          </p:cNvSpPr>
          <p:nvPr/>
        </p:nvSpPr>
        <p:spPr bwMode="auto">
          <a:xfrm>
            <a:off x="6638925" y="2667000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27656" name="Rectangle 7"/>
          <p:cNvSpPr>
            <a:spLocks/>
          </p:cNvSpPr>
          <p:nvPr/>
        </p:nvSpPr>
        <p:spPr bwMode="auto">
          <a:xfrm>
            <a:off x="7458075" y="3502025"/>
            <a:ext cx="187325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I</a:t>
            </a:r>
          </a:p>
        </p:txBody>
      </p:sp>
      <p:sp>
        <p:nvSpPr>
          <p:cNvPr id="27657" name="Rectangle 12"/>
          <p:cNvSpPr>
            <a:spLocks noChangeArrowheads="1"/>
          </p:cNvSpPr>
          <p:nvPr/>
        </p:nvSpPr>
        <p:spPr bwMode="auto">
          <a:xfrm>
            <a:off x="7778750" y="3535363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27658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7972425" y="4076700"/>
            <a:ext cx="2819400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0296525" y="3352800"/>
          <a:ext cx="1920875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672" name="Rectangle 7"/>
          <p:cNvSpPr>
            <a:spLocks/>
          </p:cNvSpPr>
          <p:nvPr/>
        </p:nvSpPr>
        <p:spPr bwMode="auto">
          <a:xfrm>
            <a:off x="7388225" y="4154488"/>
            <a:ext cx="257175" cy="473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J</a:t>
            </a:r>
          </a:p>
        </p:txBody>
      </p:sp>
      <p:sp>
        <p:nvSpPr>
          <p:cNvPr id="27673" name="Rectangle 12"/>
          <p:cNvSpPr>
            <a:spLocks noChangeArrowheads="1"/>
          </p:cNvSpPr>
          <p:nvPr/>
        </p:nvSpPr>
        <p:spPr bwMode="auto">
          <a:xfrm>
            <a:off x="7778750" y="4187825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27674" name="Straight Arrow Connector 29"/>
          <p:cNvCxnSpPr>
            <a:cxnSpLocks noChangeShapeType="1"/>
          </p:cNvCxnSpPr>
          <p:nvPr/>
        </p:nvCxnSpPr>
        <p:spPr bwMode="auto">
          <a:xfrm>
            <a:off x="8455025" y="3767138"/>
            <a:ext cx="1857375" cy="11906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27675" name="TextBox 15"/>
          <p:cNvSpPr txBox="1">
            <a:spLocks noChangeArrowheads="1"/>
          </p:cNvSpPr>
          <p:nvPr/>
        </p:nvSpPr>
        <p:spPr bwMode="auto">
          <a:xfrm>
            <a:off x="6426200" y="3043238"/>
            <a:ext cx="852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main</a:t>
            </a:r>
          </a:p>
        </p:txBody>
      </p:sp>
      <p:sp>
        <p:nvSpPr>
          <p:cNvPr id="34" name="TextBox 22"/>
          <p:cNvSpPr txBox="1">
            <a:spLocks noChangeArrowheads="1"/>
          </p:cNvSpPr>
          <p:nvPr/>
        </p:nvSpPr>
        <p:spPr bwMode="auto">
          <a:xfrm>
            <a:off x="5962650" y="4843463"/>
            <a:ext cx="1709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0" dirty="0" err="1">
                <a:solidFill>
                  <a:schemeClr val="bg1">
                    <a:lumMod val="75000"/>
                  </a:schemeClr>
                </a:solidFill>
              </a:rPr>
              <a:t>array_copy</a:t>
            </a:r>
            <a:endParaRPr lang="en-US" b="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6" name="Straight Connector 27"/>
          <p:cNvCxnSpPr>
            <a:cxnSpLocks noChangeShapeType="1"/>
          </p:cNvCxnSpPr>
          <p:nvPr/>
        </p:nvCxnSpPr>
        <p:spPr bwMode="auto">
          <a:xfrm>
            <a:off x="6654800" y="4799013"/>
            <a:ext cx="2743200" cy="1587"/>
          </a:xfrm>
          <a:prstGeom prst="line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</p:cxn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7797800" y="5334000"/>
            <a:ext cx="1298575" cy="4572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8474075" y="4038600"/>
            <a:ext cx="1838325" cy="15271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42" name="Rectangle 7"/>
          <p:cNvSpPr>
            <a:spLocks/>
          </p:cNvSpPr>
          <p:nvPr/>
        </p:nvSpPr>
        <p:spPr bwMode="auto">
          <a:xfrm>
            <a:off x="7337425" y="5319713"/>
            <a:ext cx="307975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>
              <a:defRPr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A</a:t>
            </a:r>
          </a:p>
        </p:txBody>
      </p:sp>
      <p:cxnSp>
        <p:nvCxnSpPr>
          <p:cNvPr id="27681" name="Straight Arrow Connector 30"/>
          <p:cNvCxnSpPr>
            <a:cxnSpLocks noChangeShapeType="1"/>
          </p:cNvCxnSpPr>
          <p:nvPr/>
        </p:nvCxnSpPr>
        <p:spPr bwMode="auto">
          <a:xfrm flipV="1">
            <a:off x="8455025" y="3962400"/>
            <a:ext cx="1857375" cy="4572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37" name="Rectangular Callout 36"/>
          <p:cNvSpPr/>
          <p:nvPr/>
        </p:nvSpPr>
        <p:spPr bwMode="auto">
          <a:xfrm>
            <a:off x="10160000" y="5334000"/>
            <a:ext cx="2286000" cy="457200"/>
          </a:xfrm>
          <a:prstGeom prst="wedgeRectCallout">
            <a:avLst>
              <a:gd name="adj1" fmla="val -102936"/>
              <a:gd name="adj2" fmla="val -13115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(decommissioned)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Second Attempt</a:t>
            </a:r>
          </a:p>
        </p:txBody>
      </p:sp>
      <p:sp>
        <p:nvSpPr>
          <p:cNvPr id="28675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array_copy needs to </a:t>
            </a:r>
            <a:r>
              <a:rPr lang="en-US" i="1" smtClean="0"/>
              <a:t>allocate</a:t>
            </a:r>
            <a:r>
              <a:rPr lang="en-US" smtClean="0"/>
              <a:t> a new array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What length should B be?</a:t>
            </a:r>
          </a:p>
          <a:p>
            <a:pPr lvl="1"/>
            <a:r>
              <a:rPr lang="en-US" smtClean="0"/>
              <a:t>No way to get the length of an array in C0</a:t>
            </a:r>
          </a:p>
          <a:p>
            <a:pPr lvl="1"/>
            <a:r>
              <a:rPr lang="en-US" smtClean="0"/>
              <a:t>We need to pass it as an argument</a:t>
            </a:r>
          </a:p>
          <a:p>
            <a:pPr lvl="1"/>
            <a:endParaRPr lang="en-US" smtClean="0"/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1549400" y="2819400"/>
            <a:ext cx="4114800" cy="4246563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B = alloc_array(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??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…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B;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… [5, 6, 7] …;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array_copy(I);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Second Attempt</a:t>
            </a:r>
          </a:p>
        </p:txBody>
      </p:sp>
      <p:sp>
        <p:nvSpPr>
          <p:cNvPr id="29699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Pass the length of A as a second argument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Is call to alloc_array safe?</a:t>
            </a:r>
          </a:p>
          <a:p>
            <a:pPr lvl="1"/>
            <a:r>
              <a:rPr lang="en-US" smtClean="0"/>
              <a:t>No: we want n &gt;= 0</a:t>
            </a:r>
          </a:p>
          <a:p>
            <a:pPr lvl="1"/>
            <a:r>
              <a:rPr lang="en-US" smtClean="0"/>
              <a:t>Add precondition</a:t>
            </a:r>
          </a:p>
          <a:p>
            <a:pPr lvl="2" defTabSz="584200">
              <a:buFont typeface="Wingdings" pitchFamily="2" charset="2"/>
              <a:buNone/>
            </a:pPr>
            <a:r>
              <a:rPr lang="en-US" smtClean="0">
                <a:solidFill>
                  <a:srgbClr val="C00000"/>
                </a:solidFill>
              </a:rPr>
              <a:t>//@requires n &gt;= 0;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7797800" y="2895600"/>
            <a:ext cx="4267200" cy="4246563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,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B = alloc_array(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…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B;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… [5, 6, 7] …;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array_copy(I, 3);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0922000" y="2971800"/>
            <a:ext cx="9144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0998200" y="3352800"/>
            <a:ext cx="4572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0820400" y="5867400"/>
            <a:ext cx="4572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Second Attempt</a:t>
            </a:r>
          </a:p>
        </p:txBody>
      </p:sp>
      <p:sp>
        <p:nvSpPr>
          <p:cNvPr id="30723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 this enough to get intended behavior</a:t>
            </a:r>
            <a:r>
              <a:rPr lang="en-US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No: n should be the length of A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But we can’t get the length of an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array</a:t>
            </a:r>
          </a:p>
          <a:p>
            <a:endParaRPr lang="en-US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Special </a:t>
            </a:r>
            <a:r>
              <a:rPr lang="en-US" b="1" smtClean="0">
                <a:solidFill>
                  <a:schemeClr val="tx1"/>
                </a:solidFill>
              </a:rPr>
              <a:t>contract-only</a:t>
            </a:r>
            <a:r>
              <a:rPr lang="en-US" smtClean="0">
                <a:solidFill>
                  <a:schemeClr val="tx1"/>
                </a:solidFill>
              </a:rPr>
              <a:t> function: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chemeClr val="tx1"/>
                </a:solidFill>
              </a:rPr>
              <a:t>					</a:t>
            </a:r>
            <a:r>
              <a:rPr lang="en-US" smtClean="0">
                <a:solidFill>
                  <a:srgbClr val="C00000"/>
                </a:solidFill>
              </a:rPr>
              <a:t>\length(A)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Can </a:t>
            </a:r>
            <a:r>
              <a:rPr lang="en-US" b="1" smtClean="0">
                <a:solidFill>
                  <a:schemeClr val="tx1"/>
                </a:solidFill>
              </a:rPr>
              <a:t>only</a:t>
            </a:r>
            <a:r>
              <a:rPr lang="en-US" smtClean="0">
                <a:solidFill>
                  <a:schemeClr val="tx1"/>
                </a:solidFill>
              </a:rPr>
              <a:t> be used in contracts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Evaluates to the length of A</a:t>
            </a:r>
          </a:p>
        </p:txBody>
      </p:sp>
      <p:sp>
        <p:nvSpPr>
          <p:cNvPr id="30724" name="Rectangle 4"/>
          <p:cNvSpPr>
            <a:spLocks/>
          </p:cNvSpPr>
          <p:nvPr/>
        </p:nvSpPr>
        <p:spPr bwMode="auto">
          <a:xfrm>
            <a:off x="7797800" y="2895600"/>
            <a:ext cx="4267200" cy="4986338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,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B = alloc_array(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…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B;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… [5, 6, 7] …;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array_copy(I, 3);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Contracts of 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 can now write strong contracts for array operations</a:t>
            </a:r>
          </a:p>
          <a:p>
            <a:pPr lvl="1">
              <a:defRPr/>
            </a:pPr>
            <a:r>
              <a:rPr lang="en-US" dirty="0" smtClean="0"/>
              <a:t>Better precondition of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lvl="1">
              <a:defRPr/>
            </a:pPr>
            <a:r>
              <a:rPr lang="en-US" dirty="0" err="1" smtClean="0"/>
              <a:t>Postcondition</a:t>
            </a:r>
            <a:r>
              <a:rPr lang="en-US" dirty="0" smtClean="0"/>
              <a:t> for </a:t>
            </a:r>
            <a:r>
              <a:rPr lang="en-US" dirty="0" err="1" smtClean="0"/>
              <a:t>alloc_array</a:t>
            </a:r>
            <a:endParaRPr lang="en-US" dirty="0" smtClean="0"/>
          </a:p>
          <a:p>
            <a:pPr lvl="4"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			</a:t>
            </a:r>
            <a:r>
              <a:rPr lang="en-US" sz="2800" dirty="0" err="1" smtClean="0"/>
              <a:t>alloc_array</a:t>
            </a:r>
            <a:r>
              <a:rPr lang="en-US" sz="2800" dirty="0" smtClean="0"/>
              <a:t>(</a:t>
            </a:r>
            <a:r>
              <a:rPr lang="en-US" sz="2800" i="1" dirty="0" smtClean="0">
                <a:solidFill>
                  <a:srgbClr val="00B050"/>
                </a:solidFill>
              </a:rPr>
              <a:t>type</a:t>
            </a:r>
            <a:r>
              <a:rPr lang="en-US" sz="2800" dirty="0" smtClean="0"/>
              <a:t>, n)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</a:rPr>
              <a:t>			//@requires </a:t>
            </a:r>
            <a:r>
              <a:rPr lang="en-US" sz="2800" dirty="0" smtClean="0">
                <a:solidFill>
                  <a:srgbClr val="C00000"/>
                </a:solidFill>
              </a:rPr>
              <a:t>n &gt;= 0;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</a:rPr>
              <a:t>			//@ensures </a:t>
            </a:r>
            <a:r>
              <a:rPr lang="en-US" sz="2800" dirty="0" smtClean="0">
                <a:solidFill>
                  <a:srgbClr val="C00000"/>
                </a:solidFill>
              </a:rPr>
              <a:t>\length(\result) == n;</a:t>
            </a:r>
          </a:p>
          <a:p>
            <a:pPr lvl="4">
              <a:spcBef>
                <a:spcPts val="0"/>
              </a:spcBef>
              <a:defRPr/>
            </a:pPr>
            <a:endParaRPr lang="en-US" sz="1600" dirty="0" smtClean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2800" dirty="0" smtClean="0"/>
              <a:t>			A[</a:t>
            </a:r>
            <a:r>
              <a:rPr lang="en-US" sz="2800" dirty="0" err="1" smtClean="0"/>
              <a:t>i</a:t>
            </a:r>
            <a:r>
              <a:rPr lang="en-US" sz="2800" dirty="0" smtClean="0"/>
              <a:t>]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</a:rPr>
              <a:t>			//@requires </a:t>
            </a:r>
            <a:r>
              <a:rPr lang="en-US" sz="2800" dirty="0" smtClean="0">
                <a:solidFill>
                  <a:srgbClr val="C00000"/>
                </a:solidFill>
              </a:rPr>
              <a:t>0 &lt;=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 &amp;&amp;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 &lt; \length(A);</a:t>
            </a:r>
          </a:p>
          <a:p>
            <a:pPr marL="1720850" lvl="4" indent="-514350">
              <a:spcBef>
                <a:spcPts val="0"/>
              </a:spcBef>
              <a:defRPr/>
            </a:pPr>
            <a:endParaRPr lang="en-US" sz="1600" dirty="0" smtClean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2800" dirty="0" smtClean="0"/>
              <a:t>			\length(A)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</a:rPr>
              <a:t>			//@ensures </a:t>
            </a:r>
            <a:r>
              <a:rPr lang="en-US" sz="2800" dirty="0" smtClean="0">
                <a:solidFill>
                  <a:srgbClr val="C00000"/>
                </a:solidFill>
              </a:rPr>
              <a:t>\result &gt;= 0;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800" dirty="0" smtClean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sz="2400" dirty="0" smtClean="0"/>
              <a:t>We can use them in our proofs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Second Attempt</a:t>
            </a:r>
          </a:p>
        </p:txBody>
      </p:sp>
      <p:sp>
        <p:nvSpPr>
          <p:cNvPr id="32771" name="Content Placeholder 20"/>
          <p:cNvSpPr>
            <a:spLocks noGrp="1"/>
          </p:cNvSpPr>
          <p:nvPr>
            <p:ph idx="1"/>
          </p:nvPr>
        </p:nvSpPr>
        <p:spPr>
          <a:xfrm>
            <a:off x="952500" y="7581900"/>
            <a:ext cx="11099800" cy="1790700"/>
          </a:xfrm>
        </p:spPr>
        <p:txBody>
          <a:bodyPr/>
          <a:lstStyle/>
          <a:p>
            <a:r>
              <a:rPr lang="en-US" smtClean="0"/>
              <a:t>B is aliased to A</a:t>
            </a:r>
          </a:p>
          <a:p>
            <a:pPr lvl="1"/>
            <a:r>
              <a:rPr lang="en-US" smtClean="0"/>
              <a:t>Newly allocated array is garbage collected</a:t>
            </a:r>
          </a:p>
          <a:p>
            <a:pPr lvl="1"/>
            <a:r>
              <a:rPr lang="en-US" smtClean="0"/>
              <a:t>We return an </a:t>
            </a:r>
            <a:r>
              <a:rPr lang="en-US" i="1" smtClean="0"/>
              <a:t>alias</a:t>
            </a:r>
            <a:r>
              <a:rPr lang="en-US" smtClean="0"/>
              <a:t> to I</a:t>
            </a:r>
          </a:p>
          <a:p>
            <a:pPr lvl="1"/>
            <a:endParaRPr lang="en-US" smtClean="0"/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1549400" y="2057400"/>
            <a:ext cx="4267200" cy="4986338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,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B = alloc_array(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B = A;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B;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… [5, 6, 7] …;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array_copy(I, 3);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06400" y="5867400"/>
            <a:ext cx="1143000" cy="762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Here</a:t>
            </a:r>
          </a:p>
        </p:txBody>
      </p:sp>
      <p:sp>
        <p:nvSpPr>
          <p:cNvPr id="32774" name="Rectangle 8"/>
          <p:cNvSpPr>
            <a:spLocks/>
          </p:cNvSpPr>
          <p:nvPr/>
        </p:nvSpPr>
        <p:spPr bwMode="auto">
          <a:xfrm>
            <a:off x="9915525" y="1981200"/>
            <a:ext cx="2759075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Allocated Memory</a:t>
            </a:r>
          </a:p>
        </p:txBody>
      </p:sp>
      <p:sp>
        <p:nvSpPr>
          <p:cNvPr id="32775" name="Rectangle 2"/>
          <p:cNvSpPr>
            <a:spLocks/>
          </p:cNvSpPr>
          <p:nvPr/>
        </p:nvSpPr>
        <p:spPr bwMode="auto">
          <a:xfrm>
            <a:off x="6638925" y="1981200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32776" name="Rectangle 7"/>
          <p:cNvSpPr>
            <a:spLocks/>
          </p:cNvSpPr>
          <p:nvPr/>
        </p:nvSpPr>
        <p:spPr bwMode="auto">
          <a:xfrm>
            <a:off x="7458075" y="2816225"/>
            <a:ext cx="187325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I</a:t>
            </a:r>
          </a:p>
        </p:txBody>
      </p:sp>
      <p:sp>
        <p:nvSpPr>
          <p:cNvPr id="32777" name="Rectangle 12"/>
          <p:cNvSpPr>
            <a:spLocks noChangeArrowheads="1"/>
          </p:cNvSpPr>
          <p:nvPr/>
        </p:nvSpPr>
        <p:spPr bwMode="auto">
          <a:xfrm>
            <a:off x="7778750" y="2849563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32778" name="Straight Connector 12"/>
          <p:cNvCxnSpPr>
            <a:cxnSpLocks noChangeShapeType="1"/>
          </p:cNvCxnSpPr>
          <p:nvPr/>
        </p:nvCxnSpPr>
        <p:spPr bwMode="auto">
          <a:xfrm rot="16200000" flipV="1">
            <a:off x="7408863" y="3954462"/>
            <a:ext cx="3962400" cy="15875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296525" y="2667000"/>
          <a:ext cx="1920875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792" name="Rectangle 7"/>
          <p:cNvSpPr>
            <a:spLocks/>
          </p:cNvSpPr>
          <p:nvPr/>
        </p:nvSpPr>
        <p:spPr bwMode="auto">
          <a:xfrm>
            <a:off x="7388225" y="3468688"/>
            <a:ext cx="257175" cy="473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J</a:t>
            </a:r>
          </a:p>
        </p:txBody>
      </p:sp>
      <p:sp>
        <p:nvSpPr>
          <p:cNvPr id="32793" name="Rectangle 12"/>
          <p:cNvSpPr>
            <a:spLocks noChangeArrowheads="1"/>
          </p:cNvSpPr>
          <p:nvPr/>
        </p:nvSpPr>
        <p:spPr bwMode="auto">
          <a:xfrm>
            <a:off x="7778750" y="3502025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32794" name="Straight Arrow Connector 16"/>
          <p:cNvCxnSpPr>
            <a:cxnSpLocks noChangeShapeType="1"/>
          </p:cNvCxnSpPr>
          <p:nvPr/>
        </p:nvCxnSpPr>
        <p:spPr bwMode="auto">
          <a:xfrm>
            <a:off x="8455025" y="3081338"/>
            <a:ext cx="1857375" cy="11906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32795" name="TextBox 15"/>
          <p:cNvSpPr txBox="1">
            <a:spLocks noChangeArrowheads="1"/>
          </p:cNvSpPr>
          <p:nvPr/>
        </p:nvSpPr>
        <p:spPr bwMode="auto">
          <a:xfrm>
            <a:off x="6426200" y="2357438"/>
            <a:ext cx="852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main</a:t>
            </a:r>
          </a:p>
        </p:txBody>
      </p:sp>
      <p:sp>
        <p:nvSpPr>
          <p:cNvPr id="19" name="TextBox 22"/>
          <p:cNvSpPr txBox="1">
            <a:spLocks noChangeArrowheads="1"/>
          </p:cNvSpPr>
          <p:nvPr/>
        </p:nvSpPr>
        <p:spPr bwMode="auto">
          <a:xfrm>
            <a:off x="5962650" y="4157663"/>
            <a:ext cx="1709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0" dirty="0" err="1">
                <a:solidFill>
                  <a:schemeClr val="bg1">
                    <a:lumMod val="75000"/>
                  </a:schemeClr>
                </a:solidFill>
              </a:rPr>
              <a:t>array_copy</a:t>
            </a:r>
            <a:endParaRPr lang="en-US" b="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Straight Connector 27"/>
          <p:cNvCxnSpPr>
            <a:cxnSpLocks noChangeShapeType="1"/>
          </p:cNvCxnSpPr>
          <p:nvPr/>
        </p:nvCxnSpPr>
        <p:spPr bwMode="auto">
          <a:xfrm>
            <a:off x="6654800" y="4113213"/>
            <a:ext cx="2743200" cy="1587"/>
          </a:xfrm>
          <a:prstGeom prst="line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7797800" y="4648200"/>
            <a:ext cx="1298575" cy="4572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8474075" y="3352800"/>
            <a:ext cx="1838325" cy="15271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24" name="Rectangle 7"/>
          <p:cNvSpPr>
            <a:spLocks/>
          </p:cNvSpPr>
          <p:nvPr/>
        </p:nvSpPr>
        <p:spPr bwMode="auto">
          <a:xfrm>
            <a:off x="7337425" y="4633913"/>
            <a:ext cx="307975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>
              <a:defRPr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A</a:t>
            </a:r>
          </a:p>
        </p:txBody>
      </p:sp>
      <p:cxnSp>
        <p:nvCxnSpPr>
          <p:cNvPr id="32801" name="Straight Arrow Connector 24"/>
          <p:cNvCxnSpPr>
            <a:cxnSpLocks noChangeShapeType="1"/>
          </p:cNvCxnSpPr>
          <p:nvPr/>
        </p:nvCxnSpPr>
        <p:spPr bwMode="auto">
          <a:xfrm flipV="1">
            <a:off x="8455025" y="3276600"/>
            <a:ext cx="1857375" cy="4572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26" name="Rectangular Callout 25"/>
          <p:cNvSpPr/>
          <p:nvPr/>
        </p:nvSpPr>
        <p:spPr bwMode="auto">
          <a:xfrm>
            <a:off x="10160000" y="5943600"/>
            <a:ext cx="2286000" cy="457200"/>
          </a:xfrm>
          <a:prstGeom prst="wedgeRectCallout">
            <a:avLst>
              <a:gd name="adj1" fmla="val -91585"/>
              <a:gd name="adj2" fmla="val -20412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(decommissioned)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7800975" y="5334000"/>
            <a:ext cx="1298575" cy="4572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 flipH="1" flipV="1">
            <a:off x="8402637" y="3656013"/>
            <a:ext cx="1984375" cy="18351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29" name="Rectangle 7"/>
          <p:cNvSpPr>
            <a:spLocks/>
          </p:cNvSpPr>
          <p:nvPr/>
        </p:nvSpPr>
        <p:spPr bwMode="auto">
          <a:xfrm>
            <a:off x="7340600" y="5319713"/>
            <a:ext cx="307975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>
              <a:defRPr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B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0312400" y="3733800"/>
          <a:ext cx="1920875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Pie 34"/>
          <p:cNvSpPr/>
          <p:nvPr/>
        </p:nvSpPr>
        <p:spPr bwMode="auto">
          <a:xfrm>
            <a:off x="9626600" y="4267200"/>
            <a:ext cx="1143000" cy="1143000"/>
          </a:xfrm>
          <a:prstGeom prst="pie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/>
            <a:r>
              <a:rPr lang="en-US" smtClean="0"/>
              <a:t>Memory Model</a:t>
            </a:r>
          </a:p>
        </p:txBody>
      </p:sp>
      <p:sp>
        <p:nvSpPr>
          <p:cNvPr id="614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Third Attempt</a:t>
            </a:r>
          </a:p>
        </p:txBody>
      </p:sp>
      <p:sp>
        <p:nvSpPr>
          <p:cNvPr id="33795" name="Content Placeholder 20"/>
          <p:cNvSpPr>
            <a:spLocks noGrp="1"/>
          </p:cNvSpPr>
          <p:nvPr>
            <p:ph idx="1"/>
          </p:nvPr>
        </p:nvSpPr>
        <p:spPr>
          <a:xfrm>
            <a:off x="952500" y="8001000"/>
            <a:ext cx="11099800" cy="1524000"/>
          </a:xfrm>
        </p:spPr>
        <p:txBody>
          <a:bodyPr/>
          <a:lstStyle/>
          <a:p>
            <a:r>
              <a:rPr lang="en-US" smtClean="0"/>
              <a:t>Works as expected</a:t>
            </a:r>
          </a:p>
          <a:p>
            <a:pPr lvl="1"/>
            <a:r>
              <a:rPr lang="en-US" smtClean="0"/>
              <a:t>for-loops are convenient to iterate through arrays</a:t>
            </a:r>
          </a:p>
          <a:p>
            <a:pPr lvl="1"/>
            <a:r>
              <a:rPr lang="en-US" smtClean="0"/>
              <a:t>Local variable i is only defined inside the loop</a:t>
            </a:r>
          </a:p>
          <a:p>
            <a:pPr lvl="1"/>
            <a:endParaRPr lang="en-US" smtClean="0"/>
          </a:p>
        </p:txBody>
      </p:sp>
      <p:sp>
        <p:nvSpPr>
          <p:cNvPr id="33796" name="Rectangle 4"/>
          <p:cNvSpPr>
            <a:spLocks/>
          </p:cNvSpPr>
          <p:nvPr/>
        </p:nvSpPr>
        <p:spPr bwMode="auto">
          <a:xfrm>
            <a:off x="1549400" y="2057400"/>
            <a:ext cx="4267200" cy="572452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,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B = alloc_array(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for 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i=0; i &lt; n; i++)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   B[i] = A[i];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B;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… [5, 6, 7] …;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array_copy(I, 3);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06400" y="6629400"/>
            <a:ext cx="1143000" cy="762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Here</a:t>
            </a:r>
          </a:p>
        </p:txBody>
      </p:sp>
      <p:sp>
        <p:nvSpPr>
          <p:cNvPr id="33798" name="Rectangle 8"/>
          <p:cNvSpPr>
            <a:spLocks/>
          </p:cNvSpPr>
          <p:nvPr/>
        </p:nvSpPr>
        <p:spPr bwMode="auto">
          <a:xfrm>
            <a:off x="9915525" y="1981200"/>
            <a:ext cx="2759075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Allocated Memory</a:t>
            </a:r>
          </a:p>
        </p:txBody>
      </p:sp>
      <p:sp>
        <p:nvSpPr>
          <p:cNvPr id="33799" name="Rectangle 2"/>
          <p:cNvSpPr>
            <a:spLocks/>
          </p:cNvSpPr>
          <p:nvPr/>
        </p:nvSpPr>
        <p:spPr bwMode="auto">
          <a:xfrm>
            <a:off x="6638925" y="1981200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33800" name="Rectangle 7"/>
          <p:cNvSpPr>
            <a:spLocks/>
          </p:cNvSpPr>
          <p:nvPr/>
        </p:nvSpPr>
        <p:spPr bwMode="auto">
          <a:xfrm>
            <a:off x="7458075" y="2816225"/>
            <a:ext cx="187325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I</a:t>
            </a:r>
          </a:p>
        </p:txBody>
      </p:sp>
      <p:sp>
        <p:nvSpPr>
          <p:cNvPr id="33801" name="Rectangle 12"/>
          <p:cNvSpPr>
            <a:spLocks noChangeArrowheads="1"/>
          </p:cNvSpPr>
          <p:nvPr/>
        </p:nvSpPr>
        <p:spPr bwMode="auto">
          <a:xfrm>
            <a:off x="7778750" y="2849563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33802" name="Straight Connector 12"/>
          <p:cNvCxnSpPr>
            <a:cxnSpLocks noChangeShapeType="1"/>
          </p:cNvCxnSpPr>
          <p:nvPr/>
        </p:nvCxnSpPr>
        <p:spPr bwMode="auto">
          <a:xfrm rot="16200000" flipV="1">
            <a:off x="7408863" y="3954462"/>
            <a:ext cx="3962400" cy="15875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296525" y="2667000"/>
          <a:ext cx="1920875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816" name="Rectangle 7"/>
          <p:cNvSpPr>
            <a:spLocks/>
          </p:cNvSpPr>
          <p:nvPr/>
        </p:nvSpPr>
        <p:spPr bwMode="auto">
          <a:xfrm>
            <a:off x="7388225" y="3468688"/>
            <a:ext cx="257175" cy="473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J</a:t>
            </a:r>
          </a:p>
        </p:txBody>
      </p:sp>
      <p:sp>
        <p:nvSpPr>
          <p:cNvPr id="33817" name="Rectangle 12"/>
          <p:cNvSpPr>
            <a:spLocks noChangeArrowheads="1"/>
          </p:cNvSpPr>
          <p:nvPr/>
        </p:nvSpPr>
        <p:spPr bwMode="auto">
          <a:xfrm>
            <a:off x="7778750" y="3502025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33818" name="Straight Arrow Connector 16"/>
          <p:cNvCxnSpPr>
            <a:cxnSpLocks noChangeShapeType="1"/>
          </p:cNvCxnSpPr>
          <p:nvPr/>
        </p:nvCxnSpPr>
        <p:spPr bwMode="auto">
          <a:xfrm>
            <a:off x="8455025" y="3081338"/>
            <a:ext cx="1857375" cy="11906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33819" name="TextBox 15"/>
          <p:cNvSpPr txBox="1">
            <a:spLocks noChangeArrowheads="1"/>
          </p:cNvSpPr>
          <p:nvPr/>
        </p:nvSpPr>
        <p:spPr bwMode="auto">
          <a:xfrm>
            <a:off x="6426200" y="2357438"/>
            <a:ext cx="852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main</a:t>
            </a:r>
          </a:p>
        </p:txBody>
      </p:sp>
      <p:sp>
        <p:nvSpPr>
          <p:cNvPr id="19" name="TextBox 22"/>
          <p:cNvSpPr txBox="1">
            <a:spLocks noChangeArrowheads="1"/>
          </p:cNvSpPr>
          <p:nvPr/>
        </p:nvSpPr>
        <p:spPr bwMode="auto">
          <a:xfrm>
            <a:off x="5962650" y="4157663"/>
            <a:ext cx="1709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0" dirty="0" err="1">
                <a:solidFill>
                  <a:schemeClr val="bg1">
                    <a:lumMod val="75000"/>
                  </a:schemeClr>
                </a:solidFill>
              </a:rPr>
              <a:t>array_copy</a:t>
            </a:r>
            <a:endParaRPr lang="en-US" b="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Straight Connector 27"/>
          <p:cNvCxnSpPr>
            <a:cxnSpLocks noChangeShapeType="1"/>
          </p:cNvCxnSpPr>
          <p:nvPr/>
        </p:nvCxnSpPr>
        <p:spPr bwMode="auto">
          <a:xfrm>
            <a:off x="6654800" y="4113213"/>
            <a:ext cx="2743200" cy="1587"/>
          </a:xfrm>
          <a:prstGeom prst="line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7797800" y="4648200"/>
            <a:ext cx="1298575" cy="4572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8474075" y="3352800"/>
            <a:ext cx="1838325" cy="15271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24" name="Rectangle 7"/>
          <p:cNvSpPr>
            <a:spLocks/>
          </p:cNvSpPr>
          <p:nvPr/>
        </p:nvSpPr>
        <p:spPr bwMode="auto">
          <a:xfrm>
            <a:off x="7337425" y="4633913"/>
            <a:ext cx="307975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>
              <a:defRPr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A</a:t>
            </a:r>
          </a:p>
        </p:txBody>
      </p:sp>
      <p:cxnSp>
        <p:nvCxnSpPr>
          <p:cNvPr id="33825" name="Straight Arrow Connector 24"/>
          <p:cNvCxnSpPr>
            <a:cxnSpLocks noChangeShapeType="1"/>
          </p:cNvCxnSpPr>
          <p:nvPr/>
        </p:nvCxnSpPr>
        <p:spPr bwMode="auto">
          <a:xfrm>
            <a:off x="8455025" y="3733800"/>
            <a:ext cx="1857375" cy="4572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26" name="Rectangular Callout 25"/>
          <p:cNvSpPr/>
          <p:nvPr/>
        </p:nvSpPr>
        <p:spPr bwMode="auto">
          <a:xfrm>
            <a:off x="10160000" y="5943600"/>
            <a:ext cx="2286000" cy="457200"/>
          </a:xfrm>
          <a:prstGeom prst="wedgeRectCallout">
            <a:avLst>
              <a:gd name="adj1" fmla="val -91585"/>
              <a:gd name="adj2" fmla="val -20412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(decommissioned)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7800975" y="5334000"/>
            <a:ext cx="1298575" cy="4572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8477250" y="4419600"/>
            <a:ext cx="1835150" cy="11461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29" name="Rectangle 7"/>
          <p:cNvSpPr>
            <a:spLocks/>
          </p:cNvSpPr>
          <p:nvPr/>
        </p:nvSpPr>
        <p:spPr bwMode="auto">
          <a:xfrm>
            <a:off x="7340600" y="5319713"/>
            <a:ext cx="307975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>
              <a:defRPr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B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0312400" y="3733800"/>
          <a:ext cx="1920875" cy="917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/>
            <a:r>
              <a:rPr lang="en-US" smtClean="0"/>
              <a:t>Safety of Array Code</a:t>
            </a:r>
          </a:p>
        </p:txBody>
      </p:sp>
      <p:sp>
        <p:nvSpPr>
          <p:cNvPr id="3481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Safety of array_copy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6692900" cy="6896100"/>
          </a:xfrm>
        </p:spPr>
        <p:txBody>
          <a:bodyPr/>
          <a:lstStyle/>
          <a:p>
            <a:r>
              <a:rPr lang="en-US" smtClean="0"/>
              <a:t>Is array_copy safe?</a:t>
            </a:r>
          </a:p>
          <a:p>
            <a:pPr lvl="2" defTabSz="584200"/>
            <a:endParaRPr lang="en-US" smtClean="0"/>
          </a:p>
          <a:p>
            <a:pPr lvl="1"/>
            <a:r>
              <a:rPr lang="en-US" smtClean="0">
                <a:latin typeface="Menlo" charset="0"/>
                <a:ea typeface="Menlo" charset="0"/>
                <a:cs typeface="Menlo" charset="0"/>
                <a:sym typeface="Menlo" charset="0"/>
              </a:rPr>
              <a:t>alloc_array(</a:t>
            </a:r>
            <a:r>
              <a:rPr lang="en-US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smtClean="0">
                <a:latin typeface="Menlo" charset="0"/>
                <a:ea typeface="Menlo" charset="0"/>
                <a:cs typeface="Menlo" charset="0"/>
                <a:sym typeface="Menlo" charset="0"/>
              </a:rPr>
              <a:t>) ?   To show:</a:t>
            </a:r>
          </a:p>
          <a:p>
            <a:pPr lvl="2" defTabSz="584200"/>
            <a:r>
              <a:rPr lang="en-US" smtClean="0">
                <a:latin typeface="Menlo" charset="0"/>
                <a:sym typeface="Menlo" charset="0"/>
              </a:rPr>
              <a:t>n &gt;= 0</a:t>
            </a:r>
          </a:p>
          <a:p>
            <a:pPr lvl="2" defTabSz="584200"/>
            <a:endParaRPr lang="en-US" smtClean="0">
              <a:latin typeface="Menlo" charset="0"/>
              <a:sym typeface="Menlo" charset="0"/>
            </a:endParaRPr>
          </a:p>
          <a:p>
            <a:pPr lvl="1"/>
            <a:r>
              <a:rPr lang="en-US" smtClean="0">
                <a:latin typeface="Menlo" charset="0"/>
                <a:sym typeface="Menlo" charset="0"/>
              </a:rPr>
              <a:t>A[i]</a:t>
            </a:r>
            <a:r>
              <a:rPr lang="en-US" smtClean="0">
                <a:latin typeface="Menlo" charset="0"/>
                <a:ea typeface="Menlo" charset="0"/>
                <a:cs typeface="Menlo" charset="0"/>
                <a:sym typeface="Menlo" charset="0"/>
              </a:rPr>
              <a:t> ?   To show:</a:t>
            </a:r>
            <a:endParaRPr lang="en-US" smtClean="0">
              <a:latin typeface="Menlo" charset="0"/>
              <a:sym typeface="Menlo" charset="0"/>
            </a:endParaRPr>
          </a:p>
          <a:p>
            <a:pPr lvl="2" defTabSz="584200"/>
            <a:r>
              <a:rPr lang="en-US" smtClean="0">
                <a:latin typeface="Menlo" charset="0"/>
                <a:sym typeface="Menlo" charset="0"/>
              </a:rPr>
              <a:t>0 &lt;= i</a:t>
            </a:r>
          </a:p>
          <a:p>
            <a:pPr lvl="2" defTabSz="584200"/>
            <a:r>
              <a:rPr lang="en-US" smtClean="0">
                <a:latin typeface="Menlo" charset="0"/>
                <a:sym typeface="Menlo" charset="0"/>
              </a:rPr>
              <a:t>i &lt; \length(A)</a:t>
            </a:r>
          </a:p>
          <a:p>
            <a:pPr lvl="2" defTabSz="584200"/>
            <a:endParaRPr lang="en-US" smtClean="0">
              <a:latin typeface="Menlo" charset="0"/>
              <a:sym typeface="Menlo" charset="0"/>
            </a:endParaRPr>
          </a:p>
          <a:p>
            <a:pPr lvl="1"/>
            <a:r>
              <a:rPr lang="en-US" smtClean="0">
                <a:latin typeface="Menlo" charset="0"/>
                <a:sym typeface="Menlo" charset="0"/>
              </a:rPr>
              <a:t>B[i]</a:t>
            </a:r>
            <a:r>
              <a:rPr lang="en-US" smtClean="0">
                <a:latin typeface="Menlo" charset="0"/>
                <a:ea typeface="Menlo" charset="0"/>
                <a:cs typeface="Menlo" charset="0"/>
                <a:sym typeface="Menlo" charset="0"/>
              </a:rPr>
              <a:t> ?   To show:</a:t>
            </a:r>
            <a:endParaRPr lang="en-US" smtClean="0">
              <a:latin typeface="Menlo" charset="0"/>
              <a:sym typeface="Menlo" charset="0"/>
            </a:endParaRPr>
          </a:p>
          <a:p>
            <a:pPr lvl="2" defTabSz="584200"/>
            <a:r>
              <a:rPr lang="en-US" smtClean="0">
                <a:latin typeface="Menlo" charset="0"/>
                <a:sym typeface="Menlo" charset="0"/>
              </a:rPr>
              <a:t>0 &lt;= i</a:t>
            </a:r>
          </a:p>
          <a:p>
            <a:pPr lvl="2" defTabSz="584200"/>
            <a:r>
              <a:rPr lang="en-US" smtClean="0">
                <a:latin typeface="Menlo" charset="0"/>
                <a:sym typeface="Menlo" charset="0"/>
              </a:rPr>
              <a:t>i &lt; \length(B)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824788" y="2133600"/>
            <a:ext cx="4316412" cy="572452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,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alloc_array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for 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=0;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++)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   B[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 = A[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… [5, 6, 7] …;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(I, 3);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296400" y="3238500"/>
            <a:ext cx="24384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296400" y="4038600"/>
            <a:ext cx="5334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521700" y="4038600"/>
            <a:ext cx="5334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Safety of array_copy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6692900" cy="68961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alloc_array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ctr">
              <a:buFont typeface="Wingdings" pitchFamily="2" charset="2"/>
              <a:buNone/>
              <a:defRPr/>
            </a:pPr>
            <a:endParaRPr lang="en-US" sz="1800" dirty="0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>
              <a:defRPr/>
            </a:pPr>
            <a:r>
              <a:rPr lang="en-US" b="1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To show: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dirty="0" smtClean="0">
                <a:latin typeface="Menlo" charset="0"/>
                <a:sym typeface="Menlo" charset="0"/>
              </a:rPr>
              <a:t>n &gt;= 0</a:t>
            </a:r>
          </a:p>
          <a:p>
            <a:pPr lvl="3">
              <a:defRPr/>
            </a:pPr>
            <a:endParaRPr lang="en-US" dirty="0" smtClean="0">
              <a:latin typeface="Menlo" charset="0"/>
              <a:sym typeface="Menlo" charset="0"/>
            </a:endParaRPr>
          </a:p>
          <a:p>
            <a:pPr marL="971550" lvl="1" indent="-514350">
              <a:buSzPct val="100000"/>
              <a:buFont typeface="+mj-lt"/>
              <a:buAutoNum type="alphaUcPeriod"/>
              <a:defRPr/>
            </a:pPr>
            <a:r>
              <a:rPr lang="en-US" dirty="0" smtClean="0">
                <a:latin typeface="Menlo" charset="0"/>
                <a:sym typeface="Menlo" charset="0"/>
              </a:rPr>
              <a:t>n == \length(A)		by line 2</a:t>
            </a:r>
          </a:p>
          <a:p>
            <a:pPr marL="971550" lvl="1" indent="-514350">
              <a:buSzPct val="100000"/>
              <a:buFont typeface="+mj-lt"/>
              <a:buAutoNum type="alphaUcPeriod"/>
              <a:defRPr/>
            </a:pPr>
            <a:r>
              <a:rPr lang="en-US" dirty="0" smtClean="0">
                <a:latin typeface="Menlo" charset="0"/>
                <a:sym typeface="Menlo" charset="0"/>
              </a:rPr>
              <a:t>\length(A) &gt;= 0		by \length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latin typeface="Menlo" charset="0"/>
                <a:sym typeface="Menlo" charset="0"/>
              </a:rPr>
              <a:t>So, n &gt;= 0				by A and B</a:t>
            </a:r>
          </a:p>
          <a:p>
            <a:pPr lvl="1">
              <a:buFont typeface="Courier New" pitchFamily="49" charset="0"/>
              <a:buNone/>
              <a:defRPr/>
            </a:pPr>
            <a:endParaRPr lang="en-US" dirty="0" smtClean="0">
              <a:latin typeface="Menlo" charset="0"/>
              <a:sym typeface="Menlo" charset="0"/>
            </a:endParaRPr>
          </a:p>
          <a:p>
            <a:pPr lvl="1">
              <a:buFont typeface="Courier New" pitchFamily="49" charset="0"/>
              <a:buNone/>
              <a:defRPr/>
            </a:pPr>
            <a:endParaRPr lang="en-US" dirty="0" smtClean="0">
              <a:latin typeface="Menlo" charset="0"/>
              <a:sym typeface="Menlo" charset="0"/>
            </a:endParaRP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824788" y="2133600"/>
            <a:ext cx="4316412" cy="572452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,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alloc_array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for 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=0;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++)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   B[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 = A[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… [5, 6, 7] …;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(I, 3);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296400" y="3238500"/>
            <a:ext cx="24384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Safety of array_copy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6692900" cy="68961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A[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]</a:t>
            </a:r>
          </a:p>
          <a:p>
            <a:pPr algn="ctr">
              <a:buFont typeface="Wingdings" pitchFamily="2" charset="2"/>
              <a:buNone/>
              <a:defRPr/>
            </a:pPr>
            <a:endParaRPr lang="en-US" sz="1800" dirty="0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>
              <a:defRPr/>
            </a:pPr>
            <a:r>
              <a:rPr lang="en-US" b="1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To show: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&lt; \length(A)</a:t>
            </a:r>
          </a:p>
          <a:p>
            <a:pPr lvl="3">
              <a:defRPr/>
            </a:pPr>
            <a:endParaRPr lang="en-US" dirty="0" smtClean="0">
              <a:latin typeface="Menlo" charset="0"/>
              <a:sym typeface="Menlo" charset="0"/>
            </a:endParaRPr>
          </a:p>
          <a:p>
            <a:pPr marL="971550" lvl="1" indent="-514350">
              <a:buSzPct val="100000"/>
              <a:buFont typeface="+mj-lt"/>
              <a:buAutoNum type="alphaUcPeriod"/>
              <a:defRPr/>
            </a:pPr>
            <a:r>
              <a:rPr lang="en-US" dirty="0" smtClean="0">
                <a:latin typeface="Menlo" charset="0"/>
                <a:sym typeface="Menlo" charset="0"/>
              </a:rPr>
              <a:t>n == \length(A)		by line 2</a:t>
            </a:r>
          </a:p>
          <a:p>
            <a:pPr marL="971550" lvl="1" indent="-514350">
              <a:buSzPct val="100000"/>
              <a:buFont typeface="+mj-lt"/>
              <a:buAutoNum type="alphaUcPeriod"/>
              <a:defRPr/>
            </a:pPr>
            <a:r>
              <a:rPr lang="en-US" dirty="0" err="1" smtClean="0">
                <a:latin typeface="Menlo" charset="0"/>
                <a:sym typeface="Menlo" charset="0"/>
              </a:rPr>
              <a:t>i</a:t>
            </a:r>
            <a:r>
              <a:rPr lang="en-US" dirty="0" smtClean="0">
                <a:latin typeface="Menlo" charset="0"/>
                <a:sym typeface="Menlo" charset="0"/>
              </a:rPr>
              <a:t> &lt; n					by line 4</a:t>
            </a:r>
          </a:p>
          <a:p>
            <a:pPr lvl="1">
              <a:buFont typeface="Courier New" pitchFamily="49" charset="0"/>
              <a:buNone/>
              <a:defRPr/>
            </a:pPr>
            <a:r>
              <a:rPr lang="en-US" dirty="0" smtClean="0">
                <a:latin typeface="Menlo" charset="0"/>
                <a:sym typeface="Menlo" charset="0"/>
              </a:rPr>
              <a:t>So, </a:t>
            </a:r>
            <a:r>
              <a:rPr lang="en-US" dirty="0" err="1" smtClean="0">
                <a:latin typeface="Menlo" charset="0"/>
                <a:sym typeface="Menlo" charset="0"/>
              </a:rPr>
              <a:t>i</a:t>
            </a:r>
            <a:r>
              <a:rPr lang="en-US" dirty="0" smtClean="0">
                <a:latin typeface="Menlo" charset="0"/>
                <a:sym typeface="Menlo" charset="0"/>
              </a:rPr>
              <a:t> &lt; \length(A) 		by A and B</a:t>
            </a:r>
          </a:p>
          <a:p>
            <a:pPr lvl="1">
              <a:buFont typeface="Courier New" pitchFamily="49" charset="0"/>
              <a:buNone/>
              <a:defRPr/>
            </a:pPr>
            <a:endParaRPr lang="en-US" dirty="0" smtClean="0">
              <a:latin typeface="Menlo" charset="0"/>
              <a:sym typeface="Menlo" charset="0"/>
            </a:endParaRPr>
          </a:p>
          <a:p>
            <a:pPr marL="457200" lvl="1" indent="-457200">
              <a:spcBef>
                <a:spcPts val="800"/>
              </a:spcBef>
              <a:buSzPct val="100000"/>
              <a:buFont typeface="Wingdings" pitchFamily="2" charset="2"/>
              <a:buChar char="l"/>
              <a:defRPr/>
            </a:pPr>
            <a:r>
              <a:rPr lang="en-US" sz="3200" b="1" dirty="0" smtClean="0">
                <a:latin typeface="Menlo" charset="0"/>
                <a:sym typeface="Menlo" charset="0"/>
              </a:rPr>
              <a:t>To show:</a:t>
            </a:r>
            <a:r>
              <a:rPr lang="en-US" sz="3200" dirty="0" smtClean="0">
                <a:latin typeface="Menlo" charset="0"/>
                <a:sym typeface="Menlo" charset="0"/>
              </a:rPr>
              <a:t> 0 &lt;= </a:t>
            </a:r>
            <a:r>
              <a:rPr lang="en-US" sz="3200" dirty="0" err="1" smtClean="0">
                <a:latin typeface="Menlo" charset="0"/>
                <a:sym typeface="Menlo" charset="0"/>
              </a:rPr>
              <a:t>i</a:t>
            </a:r>
            <a:endParaRPr lang="en-US" sz="3200" dirty="0" smtClean="0">
              <a:latin typeface="Menlo" charset="0"/>
              <a:sym typeface="Menlo" charset="0"/>
            </a:endParaRPr>
          </a:p>
          <a:p>
            <a:pPr lvl="3">
              <a:defRPr/>
            </a:pPr>
            <a:endParaRPr lang="en-US" dirty="0" smtClean="0">
              <a:latin typeface="Menlo" charset="0"/>
              <a:sym typeface="Menlo" charset="0"/>
            </a:endParaRPr>
          </a:p>
          <a:p>
            <a:pPr lvl="1">
              <a:defRPr/>
            </a:pPr>
            <a:r>
              <a:rPr lang="en-US" dirty="0" smtClean="0">
                <a:latin typeface="Menlo" charset="0"/>
                <a:sym typeface="Menlo" charset="0"/>
              </a:rPr>
              <a:t>“</a:t>
            </a:r>
            <a:r>
              <a:rPr lang="en-US" dirty="0" err="1" smtClean="0">
                <a:latin typeface="Menlo" charset="0"/>
                <a:sym typeface="Menlo" charset="0"/>
              </a:rPr>
              <a:t>i</a:t>
            </a:r>
            <a:r>
              <a:rPr lang="en-US" dirty="0" smtClean="0">
                <a:latin typeface="Menlo" charset="0"/>
                <a:sym typeface="Menlo" charset="0"/>
              </a:rPr>
              <a:t> starts at 0 and is always incremented” … this is </a:t>
            </a:r>
            <a:r>
              <a:rPr lang="en-US" b="1" dirty="0" smtClean="0">
                <a:latin typeface="Menlo" charset="0"/>
                <a:sym typeface="Menlo" charset="0"/>
              </a:rPr>
              <a:t>operational reasoning</a:t>
            </a:r>
          </a:p>
          <a:p>
            <a:pPr lvl="1">
              <a:defRPr/>
            </a:pPr>
            <a:r>
              <a:rPr lang="en-US" dirty="0" smtClean="0">
                <a:latin typeface="Menlo" charset="0"/>
                <a:sym typeface="Menlo" charset="0"/>
              </a:rPr>
              <a:t>Nothing we can </a:t>
            </a:r>
            <a:r>
              <a:rPr lang="en-US" i="1" dirty="0" smtClean="0">
                <a:latin typeface="Menlo" charset="0"/>
                <a:sym typeface="Menlo" charset="0"/>
              </a:rPr>
              <a:t>point to</a:t>
            </a:r>
            <a:r>
              <a:rPr lang="en-US" dirty="0" smtClean="0">
                <a:latin typeface="Menlo" charset="0"/>
                <a:sym typeface="Menlo" charset="0"/>
              </a:rPr>
              <a:t>!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824788" y="2133600"/>
            <a:ext cx="4316412" cy="572452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,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alloc_array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for 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=0;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++)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   B[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 = A[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… [5, 6, 7] …;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(I, 3);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296400" y="4038600"/>
            <a:ext cx="5334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Safety of array_copy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6692900" cy="68961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>
                <a:latin typeface="Menlo" charset="0"/>
                <a:ea typeface="Menlo" charset="0"/>
                <a:cs typeface="Menlo" charset="0"/>
                <a:sym typeface="Menlo" charset="0"/>
              </a:rPr>
              <a:t>A[i]</a:t>
            </a:r>
          </a:p>
          <a:p>
            <a:pPr algn="ctr">
              <a:buFont typeface="Wingdings" pitchFamily="2" charset="2"/>
              <a:buNone/>
            </a:pPr>
            <a:endParaRPr lang="en-US" sz="1800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457200" lvl="1" indent="-457200">
              <a:spcBef>
                <a:spcPts val="800"/>
              </a:spcBef>
              <a:buSzPct val="100000"/>
              <a:buFont typeface="Wingdings" pitchFamily="2" charset="2"/>
              <a:buChar char="l"/>
            </a:pPr>
            <a:r>
              <a:rPr lang="en-US" sz="3200" b="1" smtClean="0">
                <a:latin typeface="Menlo" charset="0"/>
                <a:sym typeface="Menlo" charset="0"/>
              </a:rPr>
              <a:t>To show:</a:t>
            </a:r>
            <a:r>
              <a:rPr lang="en-US" sz="3200" smtClean="0">
                <a:latin typeface="Menlo" charset="0"/>
                <a:sym typeface="Menlo" charset="0"/>
              </a:rPr>
              <a:t> 0 &lt;= i</a:t>
            </a:r>
          </a:p>
          <a:p>
            <a:pPr lvl="3">
              <a:spcBef>
                <a:spcPts val="475"/>
              </a:spcBef>
            </a:pPr>
            <a:endParaRPr lang="en-US" smtClean="0">
              <a:latin typeface="Menlo" charset="0"/>
              <a:sym typeface="Menlo" charset="0"/>
            </a:endParaRPr>
          </a:p>
          <a:p>
            <a:pPr marL="457200" lvl="1" indent="-457200"/>
            <a:r>
              <a:rPr lang="en-US" smtClean="0">
                <a:latin typeface="Menlo" charset="0"/>
                <a:sym typeface="Menlo" charset="0"/>
              </a:rPr>
              <a:t>Add it as a loop invariant</a:t>
            </a:r>
          </a:p>
          <a:p>
            <a:pPr lvl="2" defTabSz="584200"/>
            <a:r>
              <a:rPr lang="en-US" smtClean="0">
                <a:latin typeface="Menlo" charset="0"/>
                <a:sym typeface="Menlo" charset="0"/>
              </a:rPr>
              <a:t>We will need to show it is valid</a:t>
            </a:r>
          </a:p>
          <a:p>
            <a:pPr lvl="2" defTabSz="584200"/>
            <a:endParaRPr lang="en-US" smtClean="0">
              <a:latin typeface="Menlo" charset="0"/>
              <a:sym typeface="Menlo" charset="0"/>
            </a:endParaRPr>
          </a:p>
          <a:p>
            <a:pPr marL="457200" lvl="1" indent="-457200">
              <a:buSzPct val="100000"/>
              <a:buFont typeface="Helvetica Neue Medium" charset="0"/>
              <a:buAutoNum type="alphaUcPeriod"/>
            </a:pPr>
            <a:r>
              <a:rPr lang="en-US" smtClean="0">
                <a:latin typeface="Menlo" charset="0"/>
                <a:sym typeface="Menlo" charset="0"/>
              </a:rPr>
              <a:t>0 &lt;= i			by line 6</a:t>
            </a:r>
          </a:p>
          <a:p>
            <a:pPr marL="457200" lvl="1" indent="-457200">
              <a:buFont typeface="Courier New" pitchFamily="49" charset="0"/>
              <a:buNone/>
            </a:pPr>
            <a:r>
              <a:rPr lang="en-US" smtClean="0">
                <a:latin typeface="Menlo" charset="0"/>
                <a:sym typeface="Menlo" charset="0"/>
              </a:rPr>
              <a:t>So, 0 &lt;= i</a:t>
            </a:r>
          </a:p>
          <a:p>
            <a:pPr marL="457200" lvl="1" indent="-457200">
              <a:buFont typeface="Courier New" pitchFamily="49" charset="0"/>
              <a:buNone/>
            </a:pPr>
            <a:endParaRPr lang="en-US" sz="3200" smtClean="0">
              <a:latin typeface="Menlo" charset="0"/>
              <a:sym typeface="Menlo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smtClean="0">
                <a:latin typeface="Menlo" charset="0"/>
                <a:sym typeface="Menlo" charset="0"/>
              </a:rPr>
              <a:t>B[i]</a:t>
            </a:r>
            <a:endParaRPr lang="en-US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ctr">
              <a:buFont typeface="Wingdings" pitchFamily="2" charset="2"/>
              <a:buNone/>
            </a:pPr>
            <a:endParaRPr lang="en-US" sz="1100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457200" lvl="1" indent="-457200">
              <a:spcBef>
                <a:spcPts val="800"/>
              </a:spcBef>
              <a:buSzPct val="100000"/>
              <a:buFont typeface="Wingdings" pitchFamily="2" charset="2"/>
              <a:buChar char="l"/>
            </a:pPr>
            <a:r>
              <a:rPr lang="en-US" sz="3200" smtClean="0">
                <a:latin typeface="Menlo" charset="0"/>
                <a:sym typeface="Menlo" charset="0"/>
              </a:rPr>
              <a:t>To show: 0 &lt;= i &amp;&amp; i &lt; \length(B)</a:t>
            </a:r>
          </a:p>
          <a:p>
            <a:pPr marL="457200" lvl="1" indent="-457200"/>
            <a:r>
              <a:rPr lang="en-US" sz="3200" smtClean="0">
                <a:latin typeface="Menlo" charset="0"/>
                <a:sym typeface="Menlo" charset="0"/>
              </a:rPr>
              <a:t>Left as exercise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824788" y="2133600"/>
            <a:ext cx="4316412" cy="6462713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,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alloc_array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for 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=0;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   B[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 = A[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… [5, 6, 7] …;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(I, 3);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296400" y="4800600"/>
            <a:ext cx="5334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Validity of the Loop Invariant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6692900" cy="68961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//@loop_invariant 0 &lt;= i;</a:t>
            </a:r>
            <a:endParaRPr lang="en-US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ctr">
              <a:buFont typeface="Wingdings" pitchFamily="2" charset="2"/>
              <a:buNone/>
            </a:pPr>
            <a:endParaRPr lang="en-US" sz="1800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457200" lvl="1" indent="-457200">
              <a:spcBef>
                <a:spcPts val="800"/>
              </a:spcBef>
              <a:buSzPct val="100000"/>
              <a:buFont typeface="Wingdings" pitchFamily="2" charset="2"/>
              <a:buChar char="l"/>
            </a:pPr>
            <a:r>
              <a:rPr lang="en-US" sz="3200" b="1" smtClean="0">
                <a:latin typeface="Menlo" charset="0"/>
                <a:sym typeface="Menlo" charset="0"/>
              </a:rPr>
              <a:t>INIT:</a:t>
            </a:r>
            <a:r>
              <a:rPr lang="en-US" sz="3200" smtClean="0">
                <a:latin typeface="Menlo" charset="0"/>
                <a:sym typeface="Menlo" charset="0"/>
              </a:rPr>
              <a:t> 0 &lt;= i as we enter the loop the first time</a:t>
            </a:r>
          </a:p>
          <a:p>
            <a:pPr lvl="2" defTabSz="584200">
              <a:buFont typeface="Wingdings" pitchFamily="2" charset="2"/>
              <a:buNone/>
            </a:pPr>
            <a:endParaRPr lang="en-US" smtClean="0">
              <a:latin typeface="Menlo" charset="0"/>
              <a:sym typeface="Menlo" charset="0"/>
            </a:endParaRPr>
          </a:p>
          <a:p>
            <a:pPr marL="457200" lvl="1" indent="-457200">
              <a:buSzPct val="100000"/>
              <a:buFont typeface="Helvetica Neue Medium" charset="0"/>
              <a:buAutoNum type="alphaUcPeriod"/>
            </a:pPr>
            <a:r>
              <a:rPr lang="en-US" smtClean="0">
                <a:latin typeface="Menlo" charset="0"/>
                <a:sym typeface="Menlo" charset="0"/>
              </a:rPr>
              <a:t>i = 0			by line 5</a:t>
            </a:r>
          </a:p>
          <a:p>
            <a:pPr marL="457200" lvl="1" indent="-457200">
              <a:buSzPct val="100000"/>
              <a:buFont typeface="Helvetica Neue Medium" charset="0"/>
              <a:buAutoNum type="alphaUcPeriod"/>
            </a:pPr>
            <a:r>
              <a:rPr lang="en-US" smtClean="0">
                <a:latin typeface="Menlo" charset="0"/>
                <a:sym typeface="Menlo" charset="0"/>
              </a:rPr>
              <a:t>0 &lt;= 0		by math</a:t>
            </a:r>
          </a:p>
          <a:p>
            <a:pPr marL="457200" lvl="1" indent="-457200">
              <a:buFont typeface="Courier New" pitchFamily="49" charset="0"/>
              <a:buNone/>
            </a:pPr>
            <a:r>
              <a:rPr lang="en-US" smtClean="0">
                <a:latin typeface="Menlo" charset="0"/>
                <a:sym typeface="Menlo" charset="0"/>
              </a:rPr>
              <a:t>So, 0 &lt;= i		by A and B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824788" y="2133600"/>
            <a:ext cx="4316412" cy="6462713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,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alloc_array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for 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=0;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   B[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 = A[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… [5, 6, 7] …;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(I, 3);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102600" y="3962400"/>
            <a:ext cx="37338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Validity of the Loop Invariant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6692900" cy="68961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//@loop_invariant 0 &lt;= i;</a:t>
            </a:r>
            <a:endParaRPr lang="en-US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ctr">
              <a:buFont typeface="Wingdings" pitchFamily="2" charset="2"/>
              <a:buNone/>
            </a:pPr>
            <a:endParaRPr lang="en-US" sz="1800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457200" lvl="1" indent="-457200">
              <a:spcBef>
                <a:spcPts val="800"/>
              </a:spcBef>
              <a:buSzPct val="100000"/>
              <a:buFont typeface="Wingdings" pitchFamily="2" charset="2"/>
              <a:buChar char="l"/>
            </a:pPr>
            <a:r>
              <a:rPr lang="en-US" sz="3200" b="1" smtClean="0">
                <a:latin typeface="Menlo" charset="0"/>
                <a:sym typeface="Menlo" charset="0"/>
              </a:rPr>
              <a:t>PRES:</a:t>
            </a:r>
            <a:r>
              <a:rPr lang="en-US" sz="3200" smtClean="0">
                <a:latin typeface="Menlo" charset="0"/>
                <a:sym typeface="Menlo" charset="0"/>
              </a:rPr>
              <a:t> if 0 &lt;= i, then 0 &lt;= i’</a:t>
            </a:r>
          </a:p>
          <a:p>
            <a:pPr lvl="2" defTabSz="584200">
              <a:buFont typeface="Wingdings" pitchFamily="2" charset="2"/>
              <a:buNone/>
            </a:pPr>
            <a:endParaRPr lang="en-US" smtClean="0">
              <a:latin typeface="Menlo" charset="0"/>
              <a:sym typeface="Menlo" charset="0"/>
            </a:endParaRPr>
          </a:p>
          <a:p>
            <a:pPr marL="457200" lvl="1" indent="-457200">
              <a:buSzPct val="100000"/>
              <a:buFont typeface="Helvetica Neue Medium" charset="0"/>
              <a:buAutoNum type="alphaUcPeriod"/>
            </a:pPr>
            <a:r>
              <a:rPr lang="en-US" smtClean="0">
                <a:latin typeface="Menlo" charset="0"/>
                <a:sym typeface="Menlo" charset="0"/>
              </a:rPr>
              <a:t>0 &lt;= i		assumption</a:t>
            </a:r>
          </a:p>
          <a:p>
            <a:pPr marL="457200" lvl="1" indent="-457200">
              <a:buSzPct val="100000"/>
              <a:buFont typeface="Helvetica Neue Medium" charset="0"/>
              <a:buAutoNum type="alphaUcPeriod"/>
            </a:pPr>
            <a:r>
              <a:rPr lang="en-US" smtClean="0">
                <a:latin typeface="Menlo" charset="0"/>
                <a:sym typeface="Menlo" charset="0"/>
              </a:rPr>
              <a:t>i’ = i+1		by line 5</a:t>
            </a:r>
          </a:p>
          <a:p>
            <a:pPr marL="457200" lvl="1" indent="-457200">
              <a:buSzPct val="100000"/>
              <a:buFont typeface="Helvetica Neue Medium" charset="0"/>
              <a:buAutoNum type="alphaUcPeriod"/>
            </a:pPr>
            <a:r>
              <a:rPr lang="en-US" smtClean="0">
                <a:latin typeface="Menlo" charset="0"/>
                <a:sym typeface="Menlo" charset="0"/>
              </a:rPr>
              <a:t>0 &lt;= i+1 </a:t>
            </a:r>
            <a:r>
              <a:rPr lang="en-US" i="1" smtClean="0">
                <a:latin typeface="Menlo" charset="0"/>
                <a:sym typeface="Menlo" charset="0"/>
              </a:rPr>
              <a:t>only if</a:t>
            </a:r>
            <a:r>
              <a:rPr lang="en-US" smtClean="0">
                <a:latin typeface="Menlo" charset="0"/>
                <a:sym typeface="Menlo" charset="0"/>
              </a:rPr>
              <a:t> i != int_max()</a:t>
            </a:r>
            <a:br>
              <a:rPr lang="en-US" smtClean="0">
                <a:latin typeface="Menlo" charset="0"/>
                <a:sym typeface="Menlo" charset="0"/>
              </a:rPr>
            </a:br>
            <a:r>
              <a:rPr lang="en-US" smtClean="0">
                <a:latin typeface="Menlo" charset="0"/>
                <a:sym typeface="Menlo" charset="0"/>
              </a:rPr>
              <a:t>				by A and two’s compl.</a:t>
            </a:r>
          </a:p>
          <a:p>
            <a:pPr marL="457200" lvl="1" indent="-457200">
              <a:buSzPct val="100000"/>
              <a:buFont typeface="Helvetica Neue Medium" charset="0"/>
              <a:buAutoNum type="alphaUcPeriod"/>
            </a:pPr>
            <a:r>
              <a:rPr lang="en-US" smtClean="0">
                <a:latin typeface="Menlo" charset="0"/>
                <a:sym typeface="Menlo" charset="0"/>
              </a:rPr>
              <a:t>i &lt; n			by line 5</a:t>
            </a:r>
          </a:p>
          <a:p>
            <a:pPr marL="457200" lvl="1" indent="-457200">
              <a:buSzPct val="100000"/>
              <a:buFont typeface="Helvetica Neue Medium" charset="0"/>
              <a:buAutoNum type="alphaUcPeriod"/>
            </a:pPr>
            <a:r>
              <a:rPr lang="en-US" smtClean="0">
                <a:latin typeface="Menlo" charset="0"/>
                <a:sym typeface="Menlo" charset="0"/>
              </a:rPr>
              <a:t>i != int_max()	by math</a:t>
            </a:r>
          </a:p>
          <a:p>
            <a:pPr marL="457200" lvl="1" indent="-457200">
              <a:buFont typeface="Courier New" pitchFamily="49" charset="0"/>
              <a:buNone/>
            </a:pPr>
            <a:r>
              <a:rPr lang="en-US" smtClean="0">
                <a:latin typeface="Menlo" charset="0"/>
                <a:sym typeface="Menlo" charset="0"/>
              </a:rPr>
              <a:t>So, 0 &lt;= i’		by B, C and D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824788" y="2133600"/>
            <a:ext cx="4316412" cy="6462713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,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alloc_array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for 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=0;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   B[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 = A[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… [5, 6, 7] …;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(I, 3);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102600" y="3962400"/>
            <a:ext cx="37338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Safety of Calls to array_copy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6692900" cy="68961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latin typeface="Menlo" charset="0"/>
                <a:ea typeface="Menlo" charset="0"/>
                <a:cs typeface="Menlo" charset="0"/>
                <a:sym typeface="Menlo" charset="0"/>
              </a:rPr>
              <a:t>Is array_copy(I, 3) safe?</a:t>
            </a:r>
          </a:p>
          <a:p>
            <a:pPr algn="ctr">
              <a:buFont typeface="Wingdings" pitchFamily="2" charset="2"/>
              <a:buNone/>
            </a:pPr>
            <a:endParaRPr lang="en-US" sz="1800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457200" lvl="1" indent="-457200">
              <a:spcBef>
                <a:spcPts val="800"/>
              </a:spcBef>
              <a:buSzPct val="100000"/>
              <a:buFont typeface="Wingdings" pitchFamily="2" charset="2"/>
              <a:buChar char="l"/>
            </a:pPr>
            <a:r>
              <a:rPr lang="en-US" sz="3200" b="1" smtClean="0">
                <a:latin typeface="Menlo" charset="0"/>
                <a:sym typeface="Menlo" charset="0"/>
              </a:rPr>
              <a:t>To Show:</a:t>
            </a:r>
            <a:r>
              <a:rPr lang="en-US" sz="3200" smtClean="0">
                <a:latin typeface="Menlo" charset="0"/>
                <a:sym typeface="Menlo" charset="0"/>
              </a:rPr>
              <a:t> 3 == \length(I)</a:t>
            </a:r>
          </a:p>
          <a:p>
            <a:pPr lvl="2" defTabSz="584200">
              <a:buFont typeface="Wingdings" pitchFamily="2" charset="2"/>
              <a:buNone/>
            </a:pPr>
            <a:endParaRPr lang="en-US" smtClean="0">
              <a:latin typeface="Menlo" charset="0"/>
              <a:sym typeface="Menlo" charset="0"/>
            </a:endParaRPr>
          </a:p>
          <a:p>
            <a:pPr marL="457200" lvl="1" indent="-457200">
              <a:buSzPct val="100000"/>
              <a:buFont typeface="Helvetica Neue Medium" charset="0"/>
              <a:buAutoNum type="alphaUcPeriod"/>
            </a:pPr>
            <a:r>
              <a:rPr lang="en-US" smtClean="0">
                <a:latin typeface="Menlo" charset="0"/>
                <a:sym typeface="Menlo" charset="0"/>
              </a:rPr>
              <a:t>\length(I) == 3	by line 14</a:t>
            </a:r>
          </a:p>
          <a:p>
            <a:pPr marL="457200" lvl="1" indent="-457200">
              <a:buFont typeface="Courier New" pitchFamily="49" charset="0"/>
              <a:buNone/>
            </a:pPr>
            <a:r>
              <a:rPr lang="en-US" smtClean="0">
                <a:latin typeface="Menlo" charset="0"/>
                <a:sym typeface="Menlo" charset="0"/>
              </a:rPr>
              <a:t>So, 3 == \length(I)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824788" y="2133600"/>
            <a:ext cx="4316412" cy="7202488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,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alloc_array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for 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=0;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   B[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 = A[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alloc_array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, 3);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           … [5, 6, 7] …;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(I, 3);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(J, 3);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102600" y="7620000"/>
            <a:ext cx="37338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Safety of Calls to array_copy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6692900" cy="68961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latin typeface="Menlo" charset="0"/>
                <a:ea typeface="Menlo" charset="0"/>
                <a:cs typeface="Menlo" charset="0"/>
                <a:sym typeface="Menlo" charset="0"/>
              </a:rPr>
              <a:t>Is array_copy(J, 3) safe?</a:t>
            </a:r>
          </a:p>
          <a:p>
            <a:pPr algn="ctr">
              <a:buFont typeface="Wingdings" pitchFamily="2" charset="2"/>
              <a:buNone/>
            </a:pPr>
            <a:endParaRPr lang="en-US" sz="1800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457200" lvl="1" indent="-457200">
              <a:spcBef>
                <a:spcPts val="800"/>
              </a:spcBef>
              <a:buSzPct val="100000"/>
              <a:buFont typeface="Wingdings" pitchFamily="2" charset="2"/>
              <a:buChar char="l"/>
            </a:pPr>
            <a:r>
              <a:rPr lang="en-US" sz="3200" b="1" smtClean="0">
                <a:latin typeface="Menlo" charset="0"/>
                <a:sym typeface="Menlo" charset="0"/>
              </a:rPr>
              <a:t>To Show:</a:t>
            </a:r>
            <a:r>
              <a:rPr lang="en-US" sz="3200" smtClean="0">
                <a:latin typeface="Menlo" charset="0"/>
                <a:sym typeface="Menlo" charset="0"/>
              </a:rPr>
              <a:t> 3 == \length(J)</a:t>
            </a:r>
          </a:p>
          <a:p>
            <a:pPr lvl="3">
              <a:spcBef>
                <a:spcPts val="475"/>
              </a:spcBef>
            </a:pPr>
            <a:endParaRPr lang="en-US" smtClean="0">
              <a:latin typeface="Menlo" charset="0"/>
              <a:sym typeface="Menlo" charset="0"/>
            </a:endParaRPr>
          </a:p>
          <a:p>
            <a:pPr marL="457200" lvl="1" indent="-457200"/>
            <a:r>
              <a:rPr lang="en-US" smtClean="0">
                <a:latin typeface="Menlo" charset="0"/>
                <a:sym typeface="Menlo" charset="0"/>
              </a:rPr>
              <a:t>“</a:t>
            </a:r>
            <a:r>
              <a:rPr lang="en-US" i="1" smtClean="0">
                <a:latin typeface="Menlo" charset="0"/>
                <a:sym typeface="Menlo" charset="0"/>
              </a:rPr>
              <a:t>array_copy creates an array of the same length as its input</a:t>
            </a:r>
            <a:r>
              <a:rPr lang="en-US" smtClean="0">
                <a:latin typeface="Menlo" charset="0"/>
                <a:sym typeface="Menlo" charset="0"/>
              </a:rPr>
              <a:t>”</a:t>
            </a:r>
          </a:p>
          <a:p>
            <a:pPr lvl="2" defTabSz="584200"/>
            <a:r>
              <a:rPr lang="en-US" smtClean="0">
                <a:latin typeface="Menlo" charset="0"/>
                <a:sym typeface="Menlo" charset="0"/>
              </a:rPr>
              <a:t>Looks at the code of a different function</a:t>
            </a:r>
          </a:p>
          <a:p>
            <a:pPr lvl="2" defTabSz="584200"/>
            <a:r>
              <a:rPr lang="en-US" smtClean="0">
                <a:latin typeface="Menlo" charset="0"/>
                <a:sym typeface="Menlo" charset="0"/>
              </a:rPr>
              <a:t>This is </a:t>
            </a:r>
            <a:r>
              <a:rPr lang="en-US" b="1" smtClean="0">
                <a:latin typeface="Menlo" charset="0"/>
                <a:sym typeface="Menlo" charset="0"/>
              </a:rPr>
              <a:t>operational reasoning</a:t>
            </a:r>
            <a:r>
              <a:rPr lang="en-US" smtClean="0">
                <a:latin typeface="Menlo" charset="0"/>
                <a:sym typeface="Menlo" charset="0"/>
              </a:rPr>
              <a:t>!</a:t>
            </a:r>
          </a:p>
          <a:p>
            <a:pPr lvl="2" defTabSz="584200"/>
            <a:r>
              <a:rPr lang="en-US" smtClean="0">
                <a:latin typeface="Menlo" charset="0"/>
                <a:sym typeface="Menlo" charset="0"/>
              </a:rPr>
              <a:t>We can only look at </a:t>
            </a:r>
            <a:r>
              <a:rPr lang="en-US" i="1" smtClean="0">
                <a:latin typeface="Menlo" charset="0"/>
                <a:sym typeface="Menlo" charset="0"/>
              </a:rPr>
              <a:t>contracts</a:t>
            </a:r>
            <a:r>
              <a:rPr lang="en-US" smtClean="0">
                <a:latin typeface="Menlo" charset="0"/>
                <a:sym typeface="Menlo" charset="0"/>
              </a:rPr>
              <a:t> of other functions</a:t>
            </a:r>
          </a:p>
          <a:p>
            <a:pPr marL="457200" lvl="1" indent="-457200"/>
            <a:endParaRPr lang="en-US" smtClean="0">
              <a:latin typeface="Menlo" charset="0"/>
              <a:sym typeface="Menlo" charset="0"/>
            </a:endParaRPr>
          </a:p>
          <a:p>
            <a:pPr marL="457200" lvl="1" indent="-457200"/>
            <a:r>
              <a:rPr lang="en-US" smtClean="0">
                <a:latin typeface="Menlo" charset="0"/>
                <a:sym typeface="Menlo" charset="0"/>
              </a:rPr>
              <a:t>Add a postcondition to array_copy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824788" y="2133600"/>
            <a:ext cx="4316412" cy="7202488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,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alloc_array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for 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=0;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   B[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 = A[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alloc_array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, 3);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           … [5, 6, 7] …;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(I, 3);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(J, 3);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102600" y="7924800"/>
            <a:ext cx="37338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C0 Memory Model</a:t>
            </a:r>
          </a:p>
        </p:txBody>
      </p:sp>
      <p:sp>
        <p:nvSpPr>
          <p:cNvPr id="7171" name="Content Placeholder 9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1219200"/>
          </a:xfrm>
        </p:spPr>
        <p:txBody>
          <a:bodyPr/>
          <a:lstStyle/>
          <a:p>
            <a:pPr eaLnBrk="1"/>
            <a:r>
              <a:rPr lang="en-US" smtClean="0"/>
              <a:t>Variables live in </a:t>
            </a:r>
            <a:r>
              <a:rPr lang="en-US" b="1" smtClean="0"/>
              <a:t>local memory</a:t>
            </a:r>
          </a:p>
          <a:p>
            <a:pPr lvl="1" eaLnBrk="1"/>
            <a:r>
              <a:rPr lang="en-US" smtClean="0"/>
              <a:t>The variable of a function are grouped in a </a:t>
            </a:r>
            <a:r>
              <a:rPr lang="en-US" b="1" smtClean="0"/>
              <a:t>frame</a:t>
            </a:r>
          </a:p>
        </p:txBody>
      </p:sp>
      <p:sp>
        <p:nvSpPr>
          <p:cNvPr id="7172" name="Rectangle 2"/>
          <p:cNvSpPr>
            <a:spLocks/>
          </p:cNvSpPr>
          <p:nvPr/>
        </p:nvSpPr>
        <p:spPr bwMode="auto">
          <a:xfrm>
            <a:off x="3378200" y="3886200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7173" name="Rectangle 7"/>
          <p:cNvSpPr>
            <a:spLocks/>
          </p:cNvSpPr>
          <p:nvPr/>
        </p:nvSpPr>
        <p:spPr bwMode="auto">
          <a:xfrm>
            <a:off x="4064000" y="4419600"/>
            <a:ext cx="257175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x</a:t>
            </a:r>
          </a:p>
        </p:txBody>
      </p:sp>
      <p:sp>
        <p:nvSpPr>
          <p:cNvPr id="7174" name="Rectangle 8"/>
          <p:cNvSpPr>
            <a:spLocks/>
          </p:cNvSpPr>
          <p:nvPr/>
        </p:nvSpPr>
        <p:spPr bwMode="auto">
          <a:xfrm>
            <a:off x="4067175" y="5062538"/>
            <a:ext cx="298450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50800" tIns="50800" rIns="50800" bIns="50800" anchor="ctr">
            <a:spAutoFit/>
          </a:bodyPr>
          <a:lstStyle/>
          <a:p>
            <a:r>
              <a:rPr lang="en-US" b="0"/>
              <a:t>y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4518025" y="4452938"/>
            <a:ext cx="762000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/>
              <a:t>10</a:t>
            </a:r>
          </a:p>
        </p:txBody>
      </p:sp>
      <p:sp>
        <p:nvSpPr>
          <p:cNvPr id="7176" name="Rectangle 13"/>
          <p:cNvSpPr>
            <a:spLocks noChangeArrowheads="1"/>
          </p:cNvSpPr>
          <p:nvPr/>
        </p:nvSpPr>
        <p:spPr bwMode="auto">
          <a:xfrm>
            <a:off x="4518025" y="5138738"/>
            <a:ext cx="762000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7177" name="Left Brace 14"/>
          <p:cNvSpPr>
            <a:spLocks/>
          </p:cNvSpPr>
          <p:nvPr/>
        </p:nvSpPr>
        <p:spPr bwMode="auto">
          <a:xfrm>
            <a:off x="2159000" y="4343400"/>
            <a:ext cx="228600" cy="1219200"/>
          </a:xfrm>
          <a:prstGeom prst="leftBrace">
            <a:avLst>
              <a:gd name="adj1" fmla="val 8321"/>
              <a:gd name="adj2" fmla="val 50000"/>
            </a:avLst>
          </a:prstGeom>
          <a:noFill/>
          <a:ln w="25400" algn="ctr">
            <a:solidFill>
              <a:srgbClr val="000000"/>
            </a:solidFill>
            <a:miter lim="400000"/>
            <a:headEnd/>
            <a:tailEnd/>
          </a:ln>
        </p:spPr>
        <p:txBody>
          <a:bodyPr lIns="50800" tIns="50800" rIns="50800" bIns="50800" anchor="ctr">
            <a:spAutoFit/>
          </a:bodyPr>
          <a:lstStyle/>
          <a:p>
            <a:endParaRPr lang="en-US"/>
          </a:p>
        </p:txBody>
      </p:sp>
      <p:sp>
        <p:nvSpPr>
          <p:cNvPr id="7178" name="TextBox 15"/>
          <p:cNvSpPr txBox="1">
            <a:spLocks noChangeArrowheads="1"/>
          </p:cNvSpPr>
          <p:nvPr/>
        </p:nvSpPr>
        <p:spPr bwMode="auto">
          <a:xfrm>
            <a:off x="2449513" y="4343400"/>
            <a:ext cx="852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main</a:t>
            </a:r>
          </a:p>
        </p:txBody>
      </p:sp>
      <p:sp>
        <p:nvSpPr>
          <p:cNvPr id="7179" name="TextBox 16"/>
          <p:cNvSpPr txBox="1">
            <a:spLocks noChangeArrowheads="1"/>
          </p:cNvSpPr>
          <p:nvPr/>
        </p:nvSpPr>
        <p:spPr bwMode="auto">
          <a:xfrm>
            <a:off x="301625" y="4700588"/>
            <a:ext cx="1893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active frame</a:t>
            </a:r>
          </a:p>
        </p:txBody>
      </p:sp>
      <p:sp>
        <p:nvSpPr>
          <p:cNvPr id="7180" name="Rectangle 4"/>
          <p:cNvSpPr>
            <a:spLocks/>
          </p:cNvSpPr>
          <p:nvPr/>
        </p:nvSpPr>
        <p:spPr bwMode="auto">
          <a:xfrm>
            <a:off x="8712200" y="3876675"/>
            <a:ext cx="4114800" cy="572452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POW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if (y == 0)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1;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x * POW(x, y-1);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b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square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n * n;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10;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square(x - 1);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//@assert y == POW(x-1,2);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y;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7569200" y="7620000"/>
            <a:ext cx="1143000" cy="762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Here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Safety of Calls to array_copy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6692900" cy="68961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latin typeface="Menlo" charset="0"/>
                <a:ea typeface="Menlo" charset="0"/>
                <a:cs typeface="Menlo" charset="0"/>
                <a:sym typeface="Menlo" charset="0"/>
              </a:rPr>
              <a:t>Is array_copy(J, 3) safe?</a:t>
            </a:r>
          </a:p>
          <a:p>
            <a:pPr algn="ctr">
              <a:buFont typeface="Wingdings" pitchFamily="2" charset="2"/>
              <a:buNone/>
            </a:pPr>
            <a:endParaRPr lang="en-US" sz="1800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457200" lvl="1" indent="-457200">
              <a:spcBef>
                <a:spcPts val="800"/>
              </a:spcBef>
              <a:buSzPct val="100000"/>
              <a:buFont typeface="Wingdings" pitchFamily="2" charset="2"/>
              <a:buChar char="l"/>
            </a:pPr>
            <a:r>
              <a:rPr lang="en-US" sz="3200" b="1" smtClean="0">
                <a:latin typeface="Menlo" charset="0"/>
                <a:sym typeface="Menlo" charset="0"/>
              </a:rPr>
              <a:t>To Show:</a:t>
            </a:r>
            <a:r>
              <a:rPr lang="en-US" sz="3200" smtClean="0">
                <a:latin typeface="Menlo" charset="0"/>
                <a:sym typeface="Menlo" charset="0"/>
              </a:rPr>
              <a:t> 3 == \length(J)</a:t>
            </a:r>
          </a:p>
          <a:p>
            <a:pPr lvl="2" defTabSz="584200">
              <a:buFont typeface="Wingdings" pitchFamily="2" charset="2"/>
              <a:buNone/>
            </a:pPr>
            <a:endParaRPr lang="en-US" smtClean="0">
              <a:latin typeface="Menlo" charset="0"/>
              <a:sym typeface="Menlo" charset="0"/>
            </a:endParaRPr>
          </a:p>
          <a:p>
            <a:pPr marL="457200" lvl="1" indent="-457200">
              <a:buSzPct val="100000"/>
              <a:buFont typeface="Helvetica Neue Medium" charset="0"/>
              <a:buAutoNum type="alphaUcPeriod"/>
            </a:pPr>
            <a:r>
              <a:rPr lang="en-US" smtClean="0">
                <a:latin typeface="Menlo" charset="0"/>
                <a:sym typeface="Menlo" charset="0"/>
              </a:rPr>
              <a:t>\length(I) == 3	by line15</a:t>
            </a:r>
          </a:p>
          <a:p>
            <a:pPr marL="457200" lvl="1" indent="-457200">
              <a:buSzPct val="100000"/>
              <a:buFont typeface="Helvetica Neue Medium" charset="0"/>
              <a:buAutoNum type="alphaUcPeriod"/>
            </a:pPr>
            <a:r>
              <a:rPr lang="en-US" smtClean="0">
                <a:latin typeface="Menlo" charset="0"/>
                <a:sym typeface="Menlo" charset="0"/>
              </a:rPr>
              <a:t>\length(J) == 3	by lines 3 and 17</a:t>
            </a:r>
          </a:p>
          <a:p>
            <a:pPr marL="457200" lvl="1" indent="-457200">
              <a:buFont typeface="Courier New" pitchFamily="49" charset="0"/>
              <a:buNone/>
            </a:pPr>
            <a:r>
              <a:rPr lang="en-US" smtClean="0">
                <a:latin typeface="Menlo" charset="0"/>
                <a:sym typeface="Menlo" charset="0"/>
              </a:rPr>
              <a:t>So, 3 == \length(J)	by A and B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824788" y="1981200"/>
            <a:ext cx="4837112" cy="7570788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,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//@ensures n == \length(\result);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alloc_array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for 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=0;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   B[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 = A[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alloc_array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, 3);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           … [5, 6, 7] …;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(I, 3);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(J, 3);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102600" y="8153400"/>
            <a:ext cx="37338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array_copy correct?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6692900" cy="68961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latin typeface="Menlo" charset="0"/>
                <a:ea typeface="Menlo" charset="0"/>
                <a:cs typeface="Menlo" charset="0"/>
                <a:sym typeface="Menlo" charset="0"/>
              </a:rPr>
              <a:t>Is array_copy(J, 3) safe?</a:t>
            </a:r>
          </a:p>
          <a:p>
            <a:pPr algn="ctr">
              <a:buFont typeface="Wingdings" pitchFamily="2" charset="2"/>
              <a:buNone/>
            </a:pPr>
            <a:endParaRPr lang="en-US" sz="1800" smtClean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457200" lvl="1" indent="-457200">
              <a:spcBef>
                <a:spcPts val="800"/>
              </a:spcBef>
              <a:buSzPct val="100000"/>
              <a:buFont typeface="Wingdings" pitchFamily="2" charset="2"/>
              <a:buChar char="l"/>
            </a:pPr>
            <a:r>
              <a:rPr lang="en-US" sz="3200" b="1" smtClean="0">
                <a:latin typeface="Menlo" charset="0"/>
                <a:sym typeface="Menlo" charset="0"/>
              </a:rPr>
              <a:t>To Show:</a:t>
            </a:r>
            <a:r>
              <a:rPr lang="en-US" sz="3200" smtClean="0">
                <a:latin typeface="Menlo" charset="0"/>
                <a:sym typeface="Menlo" charset="0"/>
              </a:rPr>
              <a:t> if n == \length(A), then n == \length(\result);</a:t>
            </a:r>
          </a:p>
          <a:p>
            <a:pPr lvl="2" defTabSz="584200">
              <a:buFont typeface="Wingdings" pitchFamily="2" charset="2"/>
              <a:buNone/>
            </a:pPr>
            <a:endParaRPr lang="en-US" smtClean="0">
              <a:latin typeface="Menlo" charset="0"/>
              <a:sym typeface="Menlo" charset="0"/>
            </a:endParaRPr>
          </a:p>
          <a:p>
            <a:pPr marL="457200" lvl="1" indent="-457200">
              <a:buSzPct val="100000"/>
              <a:buFont typeface="Helvetica Neue Medium" charset="0"/>
              <a:buAutoNum type="alphaUcPeriod"/>
            </a:pPr>
            <a:r>
              <a:rPr lang="en-US" smtClean="0">
                <a:latin typeface="Menlo" charset="0"/>
                <a:sym typeface="Menlo" charset="0"/>
              </a:rPr>
              <a:t>n == \length(A) 		assumption</a:t>
            </a:r>
          </a:p>
          <a:p>
            <a:pPr marL="457200" lvl="1" indent="-457200">
              <a:buSzPct val="100000"/>
              <a:buFont typeface="Helvetica Neue Medium" charset="0"/>
              <a:buAutoNum type="alphaUcPeriod"/>
            </a:pPr>
            <a:r>
              <a:rPr lang="en-US" smtClean="0">
                <a:latin typeface="Menlo" charset="0"/>
                <a:sym typeface="Menlo" charset="0"/>
              </a:rPr>
              <a:t>\length(B) == n		by line 5</a:t>
            </a:r>
          </a:p>
          <a:p>
            <a:pPr marL="457200" lvl="1" indent="-457200">
              <a:buSzPct val="100000"/>
              <a:buFont typeface="Helvetica Neue Medium" charset="0"/>
              <a:buAutoNum type="alphaUcPeriod"/>
            </a:pPr>
            <a:r>
              <a:rPr lang="en-US" smtClean="0">
                <a:latin typeface="Menlo" charset="0"/>
                <a:sym typeface="Menlo" charset="0"/>
              </a:rPr>
              <a:t>\result == B			by line 11</a:t>
            </a:r>
          </a:p>
          <a:p>
            <a:pPr marL="457200" lvl="1" indent="-457200">
              <a:buFont typeface="Courier New" pitchFamily="49" charset="0"/>
              <a:buNone/>
            </a:pPr>
            <a:r>
              <a:rPr lang="en-US" smtClean="0">
                <a:latin typeface="Menlo" charset="0"/>
                <a:sym typeface="Menlo" charset="0"/>
              </a:rPr>
              <a:t>So, n == \length(\result)</a:t>
            </a:r>
          </a:p>
          <a:p>
            <a:pPr marL="457200" lvl="1" indent="-457200">
              <a:buFont typeface="Courier New" pitchFamily="49" charset="0"/>
              <a:buNone/>
            </a:pPr>
            <a:r>
              <a:rPr lang="en-US" smtClean="0">
                <a:latin typeface="Menlo" charset="0"/>
                <a:sym typeface="Menlo" charset="0"/>
              </a:rPr>
              <a:t>							by A, B and C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824788" y="1981200"/>
            <a:ext cx="4837112" cy="6094413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,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//@ensures n == \length(\result);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[]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 =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alloc_array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for (</a:t>
            </a: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=0;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&lt; n; 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++)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</a:t>
            </a:r>
            <a:r>
              <a:rPr lang="en-US" b="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loop_invariant</a:t>
            </a: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0 &lt;= </a:t>
            </a:r>
            <a:r>
              <a:rPr lang="en-US" b="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   B[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 = A[</a:t>
            </a:r>
            <a:r>
              <a:rPr lang="en-US" b="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];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B;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 err="1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  …</a:t>
            </a:r>
          </a:p>
          <a:p>
            <a:pPr marL="231775" indent="-231775" algn="l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/>
            <a:r>
              <a:rPr lang="en-US" smtClean="0"/>
              <a:t>Effects of Array Code</a:t>
            </a:r>
          </a:p>
        </p:txBody>
      </p:sp>
      <p:sp>
        <p:nvSpPr>
          <p:cNvPr id="46083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Modifying Parameter</a:t>
            </a:r>
          </a:p>
        </p:txBody>
      </p:sp>
      <p:sp>
        <p:nvSpPr>
          <p:cNvPr id="47107" name="Content Placeholder 20"/>
          <p:cNvSpPr>
            <a:spLocks noGrp="1"/>
          </p:cNvSpPr>
          <p:nvPr>
            <p:ph idx="1"/>
          </p:nvPr>
        </p:nvSpPr>
        <p:spPr>
          <a:xfrm>
            <a:off x="5969000" y="6400800"/>
            <a:ext cx="6553200" cy="1524000"/>
          </a:xfrm>
        </p:spPr>
        <p:txBody>
          <a:bodyPr/>
          <a:lstStyle/>
          <a:p>
            <a:r>
              <a:rPr lang="en-US" smtClean="0"/>
              <a:t>Only value of A in array_copy changes</a:t>
            </a:r>
          </a:p>
          <a:p>
            <a:pPr lvl="1"/>
            <a:r>
              <a:rPr lang="en-US" smtClean="0"/>
              <a:t>Value of I is unchanged</a:t>
            </a:r>
          </a:p>
          <a:p>
            <a:pPr lvl="1"/>
            <a:r>
              <a:rPr lang="en-US" smtClean="0"/>
              <a:t>Change is </a:t>
            </a:r>
            <a:r>
              <a:rPr lang="en-US" b="1" smtClean="0"/>
              <a:t>not visible to caller</a:t>
            </a:r>
          </a:p>
          <a:p>
            <a:pPr lvl="1"/>
            <a:endParaRPr lang="en-US" smtClean="0"/>
          </a:p>
        </p:txBody>
      </p:sp>
      <p:sp>
        <p:nvSpPr>
          <p:cNvPr id="47108" name="Rectangle 4"/>
          <p:cNvSpPr>
            <a:spLocks/>
          </p:cNvSpPr>
          <p:nvPr/>
        </p:nvSpPr>
        <p:spPr bwMode="auto">
          <a:xfrm>
            <a:off x="1244600" y="2082800"/>
            <a:ext cx="4602163" cy="7202488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,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//@ensures n == \length(\result);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B = alloc_array(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for 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i=0; i &lt; n; i++)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//@loop_invariant 0 &lt;= i;</a:t>
            </a:r>
            <a:endParaRPr lang="en-US" b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   B[i] = A[i];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A = alloc_array(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, 5);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B;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… [5, 6, 7] …;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array_copy(I, 3);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101600" y="8153400"/>
            <a:ext cx="1143000" cy="762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Here</a:t>
            </a:r>
          </a:p>
        </p:txBody>
      </p:sp>
      <p:sp>
        <p:nvSpPr>
          <p:cNvPr id="47110" name="Rectangle 8"/>
          <p:cNvSpPr>
            <a:spLocks/>
          </p:cNvSpPr>
          <p:nvPr/>
        </p:nvSpPr>
        <p:spPr bwMode="auto">
          <a:xfrm>
            <a:off x="9915525" y="1981200"/>
            <a:ext cx="2759075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Allocated Memory</a:t>
            </a:r>
          </a:p>
        </p:txBody>
      </p:sp>
      <p:sp>
        <p:nvSpPr>
          <p:cNvPr id="47111" name="Rectangle 2"/>
          <p:cNvSpPr>
            <a:spLocks/>
          </p:cNvSpPr>
          <p:nvPr/>
        </p:nvSpPr>
        <p:spPr bwMode="auto">
          <a:xfrm>
            <a:off x="6638925" y="1981200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47112" name="Rectangle 7"/>
          <p:cNvSpPr>
            <a:spLocks/>
          </p:cNvSpPr>
          <p:nvPr/>
        </p:nvSpPr>
        <p:spPr bwMode="auto">
          <a:xfrm>
            <a:off x="7458075" y="2816225"/>
            <a:ext cx="187325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I</a:t>
            </a:r>
          </a:p>
        </p:txBody>
      </p:sp>
      <p:sp>
        <p:nvSpPr>
          <p:cNvPr id="47113" name="Rectangle 12"/>
          <p:cNvSpPr>
            <a:spLocks noChangeArrowheads="1"/>
          </p:cNvSpPr>
          <p:nvPr/>
        </p:nvSpPr>
        <p:spPr bwMode="auto">
          <a:xfrm>
            <a:off x="7778750" y="2849563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47114" name="Straight Connector 12"/>
          <p:cNvCxnSpPr>
            <a:cxnSpLocks noChangeShapeType="1"/>
          </p:cNvCxnSpPr>
          <p:nvPr/>
        </p:nvCxnSpPr>
        <p:spPr bwMode="auto">
          <a:xfrm rot="16200000" flipV="1">
            <a:off x="7408863" y="3954462"/>
            <a:ext cx="3962400" cy="15875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296525" y="2667000"/>
          <a:ext cx="192024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128" name="Rectangle 7"/>
          <p:cNvSpPr>
            <a:spLocks/>
          </p:cNvSpPr>
          <p:nvPr/>
        </p:nvSpPr>
        <p:spPr bwMode="auto">
          <a:xfrm>
            <a:off x="7388225" y="3468688"/>
            <a:ext cx="257175" cy="473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J</a:t>
            </a:r>
          </a:p>
        </p:txBody>
      </p:sp>
      <p:sp>
        <p:nvSpPr>
          <p:cNvPr id="47129" name="Rectangle 12"/>
          <p:cNvSpPr>
            <a:spLocks noChangeArrowheads="1"/>
          </p:cNvSpPr>
          <p:nvPr/>
        </p:nvSpPr>
        <p:spPr bwMode="auto">
          <a:xfrm>
            <a:off x="7778750" y="3502025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47130" name="Straight Arrow Connector 16"/>
          <p:cNvCxnSpPr>
            <a:cxnSpLocks noChangeShapeType="1"/>
          </p:cNvCxnSpPr>
          <p:nvPr/>
        </p:nvCxnSpPr>
        <p:spPr bwMode="auto">
          <a:xfrm>
            <a:off x="8455025" y="3081338"/>
            <a:ext cx="1857375" cy="11906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47131" name="TextBox 15"/>
          <p:cNvSpPr txBox="1">
            <a:spLocks noChangeArrowheads="1"/>
          </p:cNvSpPr>
          <p:nvPr/>
        </p:nvSpPr>
        <p:spPr bwMode="auto">
          <a:xfrm>
            <a:off x="6426200" y="2357438"/>
            <a:ext cx="852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main</a:t>
            </a:r>
          </a:p>
        </p:txBody>
      </p:sp>
      <p:sp>
        <p:nvSpPr>
          <p:cNvPr id="19" name="TextBox 22"/>
          <p:cNvSpPr txBox="1">
            <a:spLocks noChangeArrowheads="1"/>
          </p:cNvSpPr>
          <p:nvPr/>
        </p:nvSpPr>
        <p:spPr bwMode="auto">
          <a:xfrm>
            <a:off x="5962650" y="4157663"/>
            <a:ext cx="1709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0" dirty="0" err="1">
                <a:solidFill>
                  <a:schemeClr val="bg1">
                    <a:lumMod val="75000"/>
                  </a:schemeClr>
                </a:solidFill>
              </a:rPr>
              <a:t>array_copy</a:t>
            </a:r>
            <a:endParaRPr lang="en-US" b="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Straight Connector 27"/>
          <p:cNvCxnSpPr>
            <a:cxnSpLocks noChangeShapeType="1"/>
          </p:cNvCxnSpPr>
          <p:nvPr/>
        </p:nvCxnSpPr>
        <p:spPr bwMode="auto">
          <a:xfrm>
            <a:off x="6654800" y="4113213"/>
            <a:ext cx="2743200" cy="1587"/>
          </a:xfrm>
          <a:prstGeom prst="line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7797800" y="4648200"/>
            <a:ext cx="1298575" cy="4572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8474075" y="4879975"/>
            <a:ext cx="1152525" cy="6064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24" name="Rectangle 7"/>
          <p:cNvSpPr>
            <a:spLocks/>
          </p:cNvSpPr>
          <p:nvPr/>
        </p:nvSpPr>
        <p:spPr bwMode="auto">
          <a:xfrm>
            <a:off x="7337425" y="4633913"/>
            <a:ext cx="307975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>
              <a:defRPr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A</a:t>
            </a:r>
          </a:p>
        </p:txBody>
      </p:sp>
      <p:cxnSp>
        <p:nvCxnSpPr>
          <p:cNvPr id="47137" name="Straight Arrow Connector 24"/>
          <p:cNvCxnSpPr>
            <a:cxnSpLocks noChangeShapeType="1"/>
          </p:cNvCxnSpPr>
          <p:nvPr/>
        </p:nvCxnSpPr>
        <p:spPr bwMode="auto">
          <a:xfrm>
            <a:off x="8455025" y="3733800"/>
            <a:ext cx="1857375" cy="4572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7800975" y="5334000"/>
            <a:ext cx="1298575" cy="4572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8477250" y="4419600"/>
            <a:ext cx="1835150" cy="11461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29" name="Rectangle 7"/>
          <p:cNvSpPr>
            <a:spLocks/>
          </p:cNvSpPr>
          <p:nvPr/>
        </p:nvSpPr>
        <p:spPr bwMode="auto">
          <a:xfrm>
            <a:off x="7340600" y="5319713"/>
            <a:ext cx="307975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>
              <a:defRPr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B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0312400" y="3733800"/>
          <a:ext cx="192024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168400" y="5715000"/>
            <a:ext cx="37338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9702800" y="4800600"/>
          <a:ext cx="320040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Pie 34"/>
          <p:cNvSpPr/>
          <p:nvPr/>
        </p:nvSpPr>
        <p:spPr bwMode="auto">
          <a:xfrm rot="13500000">
            <a:off x="11676063" y="4868863"/>
            <a:ext cx="1143000" cy="1143000"/>
          </a:xfrm>
          <a:prstGeom prst="pie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Modifying Array elements</a:t>
            </a:r>
          </a:p>
        </p:txBody>
      </p:sp>
      <p:sp>
        <p:nvSpPr>
          <p:cNvPr id="48131" name="Content Placeholder 20"/>
          <p:cNvSpPr>
            <a:spLocks noGrp="1"/>
          </p:cNvSpPr>
          <p:nvPr>
            <p:ph idx="1"/>
          </p:nvPr>
        </p:nvSpPr>
        <p:spPr>
          <a:xfrm>
            <a:off x="5969000" y="6400800"/>
            <a:ext cx="6553200" cy="1524000"/>
          </a:xfrm>
        </p:spPr>
        <p:txBody>
          <a:bodyPr/>
          <a:lstStyle/>
          <a:p>
            <a:r>
              <a:rPr lang="en-US" smtClean="0"/>
              <a:t>Array contents is shared between caller and callee</a:t>
            </a:r>
          </a:p>
          <a:p>
            <a:pPr lvl="1"/>
            <a:r>
              <a:rPr lang="en-US" smtClean="0"/>
              <a:t>Value of I[0] is changed</a:t>
            </a:r>
          </a:p>
          <a:p>
            <a:pPr lvl="1"/>
            <a:r>
              <a:rPr lang="en-US" smtClean="0"/>
              <a:t>Change </a:t>
            </a:r>
            <a:r>
              <a:rPr lang="en-US" b="1" smtClean="0"/>
              <a:t>is visible to caller</a:t>
            </a:r>
          </a:p>
          <a:p>
            <a:pPr lvl="1"/>
            <a:endParaRPr lang="en-US" smtClean="0"/>
          </a:p>
        </p:txBody>
      </p:sp>
      <p:sp>
        <p:nvSpPr>
          <p:cNvPr id="48132" name="Rectangle 4"/>
          <p:cNvSpPr>
            <a:spLocks/>
          </p:cNvSpPr>
          <p:nvPr/>
        </p:nvSpPr>
        <p:spPr bwMode="auto">
          <a:xfrm>
            <a:off x="1244600" y="2082800"/>
            <a:ext cx="4602163" cy="7202488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array_copy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,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//@requires n == \length(A);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//@ensures n == \length(\result);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B = alloc_array(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for 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i=0; i &lt; n; i++)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//@loop_invariant 0 &lt;= i;</a:t>
            </a:r>
            <a:endParaRPr lang="en-US" b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   B[i] = A[i];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if (n &gt; 0) A[0] = 17;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B;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… [5, 6, 7] …;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int[]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J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array_copy(I, 3);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101600" y="8153400"/>
            <a:ext cx="1143000" cy="762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Here</a:t>
            </a:r>
          </a:p>
        </p:txBody>
      </p:sp>
      <p:sp>
        <p:nvSpPr>
          <p:cNvPr id="48134" name="Rectangle 8"/>
          <p:cNvSpPr>
            <a:spLocks/>
          </p:cNvSpPr>
          <p:nvPr/>
        </p:nvSpPr>
        <p:spPr bwMode="auto">
          <a:xfrm>
            <a:off x="9915525" y="1981200"/>
            <a:ext cx="2759075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Allocated Memory</a:t>
            </a:r>
          </a:p>
        </p:txBody>
      </p:sp>
      <p:sp>
        <p:nvSpPr>
          <p:cNvPr id="48135" name="Rectangle 2"/>
          <p:cNvSpPr>
            <a:spLocks/>
          </p:cNvSpPr>
          <p:nvPr/>
        </p:nvSpPr>
        <p:spPr bwMode="auto">
          <a:xfrm>
            <a:off x="6638925" y="1981200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48136" name="Rectangle 7"/>
          <p:cNvSpPr>
            <a:spLocks/>
          </p:cNvSpPr>
          <p:nvPr/>
        </p:nvSpPr>
        <p:spPr bwMode="auto">
          <a:xfrm>
            <a:off x="7458075" y="2816225"/>
            <a:ext cx="187325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I</a:t>
            </a:r>
          </a:p>
        </p:txBody>
      </p:sp>
      <p:sp>
        <p:nvSpPr>
          <p:cNvPr id="48137" name="Rectangle 12"/>
          <p:cNvSpPr>
            <a:spLocks noChangeArrowheads="1"/>
          </p:cNvSpPr>
          <p:nvPr/>
        </p:nvSpPr>
        <p:spPr bwMode="auto">
          <a:xfrm>
            <a:off x="7778750" y="2849563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48138" name="Straight Connector 12"/>
          <p:cNvCxnSpPr>
            <a:cxnSpLocks noChangeShapeType="1"/>
          </p:cNvCxnSpPr>
          <p:nvPr/>
        </p:nvCxnSpPr>
        <p:spPr bwMode="auto">
          <a:xfrm rot="16200000" flipV="1">
            <a:off x="7408863" y="3954462"/>
            <a:ext cx="3962400" cy="15875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296525" y="2667000"/>
          <a:ext cx="192024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152" name="Rectangle 7"/>
          <p:cNvSpPr>
            <a:spLocks/>
          </p:cNvSpPr>
          <p:nvPr/>
        </p:nvSpPr>
        <p:spPr bwMode="auto">
          <a:xfrm>
            <a:off x="7388225" y="3468688"/>
            <a:ext cx="257175" cy="473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J</a:t>
            </a:r>
          </a:p>
        </p:txBody>
      </p:sp>
      <p:sp>
        <p:nvSpPr>
          <p:cNvPr id="48153" name="Rectangle 12"/>
          <p:cNvSpPr>
            <a:spLocks noChangeArrowheads="1"/>
          </p:cNvSpPr>
          <p:nvPr/>
        </p:nvSpPr>
        <p:spPr bwMode="auto">
          <a:xfrm>
            <a:off x="7778750" y="3502025"/>
            <a:ext cx="1298575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48154" name="Straight Arrow Connector 16"/>
          <p:cNvCxnSpPr>
            <a:cxnSpLocks noChangeShapeType="1"/>
          </p:cNvCxnSpPr>
          <p:nvPr/>
        </p:nvCxnSpPr>
        <p:spPr bwMode="auto">
          <a:xfrm>
            <a:off x="8455025" y="3081338"/>
            <a:ext cx="1857375" cy="11906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48155" name="TextBox 15"/>
          <p:cNvSpPr txBox="1">
            <a:spLocks noChangeArrowheads="1"/>
          </p:cNvSpPr>
          <p:nvPr/>
        </p:nvSpPr>
        <p:spPr bwMode="auto">
          <a:xfrm>
            <a:off x="6426200" y="2357438"/>
            <a:ext cx="852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main</a:t>
            </a:r>
          </a:p>
        </p:txBody>
      </p:sp>
      <p:sp>
        <p:nvSpPr>
          <p:cNvPr id="19" name="TextBox 22"/>
          <p:cNvSpPr txBox="1">
            <a:spLocks noChangeArrowheads="1"/>
          </p:cNvSpPr>
          <p:nvPr/>
        </p:nvSpPr>
        <p:spPr bwMode="auto">
          <a:xfrm>
            <a:off x="5962650" y="4157663"/>
            <a:ext cx="1709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0" dirty="0" err="1">
                <a:solidFill>
                  <a:schemeClr val="bg1">
                    <a:lumMod val="75000"/>
                  </a:schemeClr>
                </a:solidFill>
              </a:rPr>
              <a:t>array_copy</a:t>
            </a:r>
            <a:endParaRPr lang="en-US" b="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Straight Connector 27"/>
          <p:cNvCxnSpPr>
            <a:cxnSpLocks noChangeShapeType="1"/>
          </p:cNvCxnSpPr>
          <p:nvPr/>
        </p:nvCxnSpPr>
        <p:spPr bwMode="auto">
          <a:xfrm>
            <a:off x="6654800" y="4113213"/>
            <a:ext cx="2743200" cy="1587"/>
          </a:xfrm>
          <a:prstGeom prst="line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7797800" y="4648200"/>
            <a:ext cx="1298575" cy="4572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8474075" y="3429000"/>
            <a:ext cx="1838325" cy="14509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24" name="Rectangle 7"/>
          <p:cNvSpPr>
            <a:spLocks/>
          </p:cNvSpPr>
          <p:nvPr/>
        </p:nvSpPr>
        <p:spPr bwMode="auto">
          <a:xfrm>
            <a:off x="7337425" y="4633913"/>
            <a:ext cx="307975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>
              <a:defRPr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A</a:t>
            </a:r>
          </a:p>
        </p:txBody>
      </p:sp>
      <p:cxnSp>
        <p:nvCxnSpPr>
          <p:cNvPr id="48161" name="Straight Arrow Connector 24"/>
          <p:cNvCxnSpPr>
            <a:cxnSpLocks noChangeShapeType="1"/>
          </p:cNvCxnSpPr>
          <p:nvPr/>
        </p:nvCxnSpPr>
        <p:spPr bwMode="auto">
          <a:xfrm>
            <a:off x="8455025" y="3733800"/>
            <a:ext cx="1857375" cy="4572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7800975" y="5334000"/>
            <a:ext cx="1298575" cy="4572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8477250" y="4419600"/>
            <a:ext cx="1835150" cy="11461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sp>
        <p:nvSpPr>
          <p:cNvPr id="29" name="Rectangle 7"/>
          <p:cNvSpPr>
            <a:spLocks/>
          </p:cNvSpPr>
          <p:nvPr/>
        </p:nvSpPr>
        <p:spPr bwMode="auto">
          <a:xfrm>
            <a:off x="7340600" y="5319713"/>
            <a:ext cx="307975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>
              <a:defRPr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B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0312400" y="3733800"/>
          <a:ext cx="1920240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40080"/>
                <a:gridCol w="640080"/>
                <a:gridCol w="640080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168400" y="5715000"/>
            <a:ext cx="31242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0236200" y="2971800"/>
            <a:ext cx="7620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C0 Memory Model</a:t>
            </a:r>
          </a:p>
        </p:txBody>
      </p:sp>
      <p:sp>
        <p:nvSpPr>
          <p:cNvPr id="8195" name="Content Placeholder 9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2895600"/>
          </a:xfrm>
        </p:spPr>
        <p:txBody>
          <a:bodyPr/>
          <a:lstStyle/>
          <a:p>
            <a:pPr eaLnBrk="1"/>
            <a:r>
              <a:rPr lang="en-US" smtClean="0"/>
              <a:t>Each function currently called has its own frame</a:t>
            </a:r>
          </a:p>
          <a:p>
            <a:pPr lvl="1" eaLnBrk="1"/>
            <a:r>
              <a:rPr lang="en-US" smtClean="0"/>
              <a:t>Function can only manipulate variables in its frame </a:t>
            </a:r>
          </a:p>
        </p:txBody>
      </p:sp>
      <p:sp>
        <p:nvSpPr>
          <p:cNvPr id="8196" name="Rectangle 2"/>
          <p:cNvSpPr>
            <a:spLocks/>
          </p:cNvSpPr>
          <p:nvPr/>
        </p:nvSpPr>
        <p:spPr bwMode="auto">
          <a:xfrm>
            <a:off x="3378200" y="3886200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8197" name="Rectangle 4"/>
          <p:cNvSpPr>
            <a:spLocks/>
          </p:cNvSpPr>
          <p:nvPr/>
        </p:nvSpPr>
        <p:spPr bwMode="auto">
          <a:xfrm>
            <a:off x="8712200" y="3876675"/>
            <a:ext cx="4114800" cy="572452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POW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if (y == 0)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1;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x * POW(x, y-1);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b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square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n * n;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10;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square(x-1);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//@assert y == POW(x-1,2);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y;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8198" name="Rectangle 7"/>
          <p:cNvSpPr>
            <a:spLocks/>
          </p:cNvSpPr>
          <p:nvPr/>
        </p:nvSpPr>
        <p:spPr bwMode="auto">
          <a:xfrm>
            <a:off x="4064000" y="4419600"/>
            <a:ext cx="257175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x</a:t>
            </a:r>
          </a:p>
        </p:txBody>
      </p:sp>
      <p:sp>
        <p:nvSpPr>
          <p:cNvPr id="8199" name="Rectangle 8"/>
          <p:cNvSpPr>
            <a:spLocks/>
          </p:cNvSpPr>
          <p:nvPr/>
        </p:nvSpPr>
        <p:spPr bwMode="auto">
          <a:xfrm>
            <a:off x="4067175" y="5062538"/>
            <a:ext cx="298450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50800" tIns="50800" rIns="50800" bIns="50800" anchor="ctr">
            <a:spAutoFit/>
          </a:bodyPr>
          <a:lstStyle/>
          <a:p>
            <a:r>
              <a:rPr lang="en-US" b="0"/>
              <a:t>y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7569200" y="5867400"/>
            <a:ext cx="1143000" cy="762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Here</a:t>
            </a:r>
          </a:p>
        </p:txBody>
      </p:sp>
      <p:sp>
        <p:nvSpPr>
          <p:cNvPr id="8201" name="Rectangle 12"/>
          <p:cNvSpPr>
            <a:spLocks noChangeArrowheads="1"/>
          </p:cNvSpPr>
          <p:nvPr/>
        </p:nvSpPr>
        <p:spPr bwMode="auto">
          <a:xfrm>
            <a:off x="4518025" y="4452938"/>
            <a:ext cx="762000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/>
              <a:t>10</a:t>
            </a:r>
          </a:p>
        </p:txBody>
      </p:sp>
      <p:sp>
        <p:nvSpPr>
          <p:cNvPr id="8202" name="Rectangle 13"/>
          <p:cNvSpPr>
            <a:spLocks noChangeArrowheads="1"/>
          </p:cNvSpPr>
          <p:nvPr/>
        </p:nvSpPr>
        <p:spPr bwMode="auto">
          <a:xfrm>
            <a:off x="4518025" y="5138738"/>
            <a:ext cx="762000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8203" name="Left Brace 14"/>
          <p:cNvSpPr>
            <a:spLocks/>
          </p:cNvSpPr>
          <p:nvPr/>
        </p:nvSpPr>
        <p:spPr bwMode="auto">
          <a:xfrm>
            <a:off x="2159000" y="4343400"/>
            <a:ext cx="228600" cy="1219200"/>
          </a:xfrm>
          <a:prstGeom prst="leftBrace">
            <a:avLst>
              <a:gd name="adj1" fmla="val 8321"/>
              <a:gd name="adj2" fmla="val 50000"/>
            </a:avLst>
          </a:prstGeom>
          <a:noFill/>
          <a:ln w="25400" algn="ctr">
            <a:solidFill>
              <a:srgbClr val="000000"/>
            </a:solidFill>
            <a:miter lim="400000"/>
            <a:headEnd/>
            <a:tailEnd/>
          </a:ln>
        </p:spPr>
        <p:txBody>
          <a:bodyPr lIns="50800" tIns="50800" rIns="50800" bIns="50800" anchor="ctr">
            <a:spAutoFit/>
          </a:bodyPr>
          <a:lstStyle/>
          <a:p>
            <a:endParaRPr lang="en-US"/>
          </a:p>
        </p:txBody>
      </p:sp>
      <p:sp>
        <p:nvSpPr>
          <p:cNvPr id="8204" name="TextBox 15"/>
          <p:cNvSpPr txBox="1">
            <a:spLocks noChangeArrowheads="1"/>
          </p:cNvSpPr>
          <p:nvPr/>
        </p:nvSpPr>
        <p:spPr bwMode="auto">
          <a:xfrm>
            <a:off x="2449513" y="4343400"/>
            <a:ext cx="852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main</a:t>
            </a:r>
          </a:p>
        </p:txBody>
      </p:sp>
      <p:sp>
        <p:nvSpPr>
          <p:cNvPr id="8205" name="TextBox 16"/>
          <p:cNvSpPr txBox="1">
            <a:spLocks noChangeArrowheads="1"/>
          </p:cNvSpPr>
          <p:nvPr/>
        </p:nvSpPr>
        <p:spPr bwMode="auto">
          <a:xfrm>
            <a:off x="1187450" y="4700588"/>
            <a:ext cx="971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frame</a:t>
            </a:r>
          </a:p>
        </p:txBody>
      </p:sp>
      <p:sp>
        <p:nvSpPr>
          <p:cNvPr id="8206" name="Rectangle 7"/>
          <p:cNvSpPr>
            <a:spLocks/>
          </p:cNvSpPr>
          <p:nvPr/>
        </p:nvSpPr>
        <p:spPr bwMode="auto">
          <a:xfrm>
            <a:off x="4044950" y="5910263"/>
            <a:ext cx="274638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n</a:t>
            </a:r>
          </a:p>
        </p:txBody>
      </p:sp>
      <p:sp>
        <p:nvSpPr>
          <p:cNvPr id="8207" name="Rectangle 19"/>
          <p:cNvSpPr>
            <a:spLocks noChangeArrowheads="1"/>
          </p:cNvSpPr>
          <p:nvPr/>
        </p:nvSpPr>
        <p:spPr bwMode="auto">
          <a:xfrm>
            <a:off x="4498975" y="5943600"/>
            <a:ext cx="762000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/>
              <a:t>9</a:t>
            </a:r>
          </a:p>
        </p:txBody>
      </p:sp>
      <p:sp>
        <p:nvSpPr>
          <p:cNvPr id="8208" name="Left Brace 21"/>
          <p:cNvSpPr>
            <a:spLocks/>
          </p:cNvSpPr>
          <p:nvPr/>
        </p:nvSpPr>
        <p:spPr bwMode="auto">
          <a:xfrm>
            <a:off x="2139950" y="5986463"/>
            <a:ext cx="247650" cy="481012"/>
          </a:xfrm>
          <a:prstGeom prst="leftBrace">
            <a:avLst>
              <a:gd name="adj1" fmla="val 8327"/>
              <a:gd name="adj2" fmla="val 50000"/>
            </a:avLst>
          </a:prstGeom>
          <a:noFill/>
          <a:ln w="25400" algn="ctr">
            <a:solidFill>
              <a:srgbClr val="000000"/>
            </a:solidFill>
            <a:miter lim="400000"/>
            <a:headEnd/>
            <a:tailEnd/>
          </a:ln>
        </p:spPr>
        <p:txBody>
          <a:bodyPr lIns="50800" tIns="50800" rIns="50800" bIns="50800" anchor="ctr">
            <a:spAutoFit/>
          </a:bodyPr>
          <a:lstStyle/>
          <a:p>
            <a:endParaRPr lang="en-US"/>
          </a:p>
        </p:txBody>
      </p:sp>
      <p:sp>
        <p:nvSpPr>
          <p:cNvPr id="8209" name="TextBox 22"/>
          <p:cNvSpPr txBox="1">
            <a:spLocks noChangeArrowheads="1"/>
          </p:cNvSpPr>
          <p:nvPr/>
        </p:nvSpPr>
        <p:spPr bwMode="auto">
          <a:xfrm>
            <a:off x="2430463" y="5834063"/>
            <a:ext cx="1127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square</a:t>
            </a:r>
          </a:p>
        </p:txBody>
      </p:sp>
      <p:sp>
        <p:nvSpPr>
          <p:cNvPr id="8210" name="TextBox 23"/>
          <p:cNvSpPr txBox="1">
            <a:spLocks noChangeArrowheads="1"/>
          </p:cNvSpPr>
          <p:nvPr/>
        </p:nvSpPr>
        <p:spPr bwMode="auto">
          <a:xfrm>
            <a:off x="241300" y="5969000"/>
            <a:ext cx="1963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i="1"/>
              <a:t>active frame</a:t>
            </a:r>
          </a:p>
        </p:txBody>
      </p:sp>
      <p:sp>
        <p:nvSpPr>
          <p:cNvPr id="8211" name="Rectangle 26"/>
          <p:cNvSpPr>
            <a:spLocks noChangeArrowheads="1"/>
          </p:cNvSpPr>
          <p:nvPr/>
        </p:nvSpPr>
        <p:spPr bwMode="auto">
          <a:xfrm>
            <a:off x="9855200" y="8001000"/>
            <a:ext cx="1600200" cy="381000"/>
          </a:xfrm>
          <a:prstGeom prst="rect">
            <a:avLst/>
          </a:prstGeom>
          <a:solidFill>
            <a:srgbClr val="CCECFF">
              <a:alpha val="50195"/>
            </a:srgbClr>
          </a:solidFill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cxnSp>
        <p:nvCxnSpPr>
          <p:cNvPr id="8212" name="Straight Connector 27"/>
          <p:cNvCxnSpPr>
            <a:cxnSpLocks noChangeShapeType="1"/>
          </p:cNvCxnSpPr>
          <p:nvPr/>
        </p:nvCxnSpPr>
        <p:spPr bwMode="auto">
          <a:xfrm>
            <a:off x="2540000" y="5789613"/>
            <a:ext cx="2743200" cy="1587"/>
          </a:xfrm>
          <a:prstGeom prst="line">
            <a:avLst/>
          </a:prstGeom>
          <a:noFill/>
          <a:ln w="25400" algn="ctr">
            <a:solidFill>
              <a:srgbClr val="000000"/>
            </a:solidFill>
            <a:miter lim="400000"/>
            <a:headEnd/>
            <a:tailEnd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C0 Memory Model</a:t>
            </a:r>
          </a:p>
        </p:txBody>
      </p:sp>
      <p:sp>
        <p:nvSpPr>
          <p:cNvPr id="9219" name="Content Placeholder 9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1676400"/>
          </a:xfrm>
        </p:spPr>
        <p:txBody>
          <a:bodyPr/>
          <a:lstStyle/>
          <a:p>
            <a:pPr eaLnBrk="1"/>
            <a:r>
              <a:rPr lang="en-US" smtClean="0"/>
              <a:t>Frame is decommissioned when function returns</a:t>
            </a:r>
          </a:p>
        </p:txBody>
      </p:sp>
      <p:sp>
        <p:nvSpPr>
          <p:cNvPr id="9220" name="Rectangle 2"/>
          <p:cNvSpPr>
            <a:spLocks/>
          </p:cNvSpPr>
          <p:nvPr/>
        </p:nvSpPr>
        <p:spPr bwMode="auto">
          <a:xfrm>
            <a:off x="3378200" y="3886200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9221" name="Rectangle 4"/>
          <p:cNvSpPr>
            <a:spLocks/>
          </p:cNvSpPr>
          <p:nvPr/>
        </p:nvSpPr>
        <p:spPr bwMode="auto">
          <a:xfrm>
            <a:off x="8712200" y="3876675"/>
            <a:ext cx="4114800" cy="572452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POW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if (y == 0)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1;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x * POW(x, y-1);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b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square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n * n;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10;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square(x - 1);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//@assert y == POW(x-1,2);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y;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9222" name="Rectangle 7"/>
          <p:cNvSpPr>
            <a:spLocks/>
          </p:cNvSpPr>
          <p:nvPr/>
        </p:nvSpPr>
        <p:spPr bwMode="auto">
          <a:xfrm>
            <a:off x="4064000" y="4419600"/>
            <a:ext cx="257175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x</a:t>
            </a:r>
          </a:p>
        </p:txBody>
      </p:sp>
      <p:sp>
        <p:nvSpPr>
          <p:cNvPr id="9223" name="Rectangle 8"/>
          <p:cNvSpPr>
            <a:spLocks/>
          </p:cNvSpPr>
          <p:nvPr/>
        </p:nvSpPr>
        <p:spPr bwMode="auto">
          <a:xfrm>
            <a:off x="4067175" y="5062538"/>
            <a:ext cx="298450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50800" tIns="50800" rIns="50800" bIns="50800" anchor="ctr">
            <a:spAutoFit/>
          </a:bodyPr>
          <a:lstStyle/>
          <a:p>
            <a:r>
              <a:rPr lang="en-US" b="0"/>
              <a:t>y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7569200" y="8001000"/>
            <a:ext cx="1143000" cy="762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Here</a:t>
            </a:r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4518025" y="4452938"/>
            <a:ext cx="762000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/>
              <a:t>10</a:t>
            </a:r>
          </a:p>
        </p:txBody>
      </p:sp>
      <p:sp>
        <p:nvSpPr>
          <p:cNvPr id="9226" name="Rectangle 13"/>
          <p:cNvSpPr>
            <a:spLocks noChangeArrowheads="1"/>
          </p:cNvSpPr>
          <p:nvPr/>
        </p:nvSpPr>
        <p:spPr bwMode="auto">
          <a:xfrm>
            <a:off x="4518025" y="5138738"/>
            <a:ext cx="762000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/>
              <a:t>81</a:t>
            </a:r>
          </a:p>
        </p:txBody>
      </p:sp>
      <p:sp>
        <p:nvSpPr>
          <p:cNvPr id="9227" name="Left Brace 14"/>
          <p:cNvSpPr>
            <a:spLocks/>
          </p:cNvSpPr>
          <p:nvPr/>
        </p:nvSpPr>
        <p:spPr bwMode="auto">
          <a:xfrm>
            <a:off x="2159000" y="4343400"/>
            <a:ext cx="228600" cy="1219200"/>
          </a:xfrm>
          <a:prstGeom prst="leftBrace">
            <a:avLst>
              <a:gd name="adj1" fmla="val 8321"/>
              <a:gd name="adj2" fmla="val 50000"/>
            </a:avLst>
          </a:prstGeom>
          <a:noFill/>
          <a:ln w="25400" algn="ctr">
            <a:solidFill>
              <a:srgbClr val="000000"/>
            </a:solidFill>
            <a:miter lim="400000"/>
            <a:headEnd/>
            <a:tailEnd/>
          </a:ln>
        </p:spPr>
        <p:txBody>
          <a:bodyPr lIns="50800" tIns="50800" rIns="50800" bIns="50800" anchor="ctr">
            <a:spAutoFit/>
          </a:bodyPr>
          <a:lstStyle/>
          <a:p>
            <a:endParaRPr lang="en-US"/>
          </a:p>
        </p:txBody>
      </p:sp>
      <p:sp>
        <p:nvSpPr>
          <p:cNvPr id="9228" name="TextBox 15"/>
          <p:cNvSpPr txBox="1">
            <a:spLocks noChangeArrowheads="1"/>
          </p:cNvSpPr>
          <p:nvPr/>
        </p:nvSpPr>
        <p:spPr bwMode="auto">
          <a:xfrm>
            <a:off x="2449513" y="4343400"/>
            <a:ext cx="852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main</a:t>
            </a:r>
          </a:p>
        </p:txBody>
      </p:sp>
      <p:sp>
        <p:nvSpPr>
          <p:cNvPr id="9229" name="TextBox 16"/>
          <p:cNvSpPr txBox="1">
            <a:spLocks noChangeArrowheads="1"/>
          </p:cNvSpPr>
          <p:nvPr/>
        </p:nvSpPr>
        <p:spPr bwMode="auto">
          <a:xfrm>
            <a:off x="254000" y="4700588"/>
            <a:ext cx="1895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active frame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C0 Memory Model</a:t>
            </a:r>
          </a:p>
        </p:txBody>
      </p:sp>
      <p:sp>
        <p:nvSpPr>
          <p:cNvPr id="10243" name="Content Placeholder 9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1676400"/>
          </a:xfrm>
        </p:spPr>
        <p:txBody>
          <a:bodyPr/>
          <a:lstStyle/>
          <a:p>
            <a:pPr eaLnBrk="1"/>
            <a:r>
              <a:rPr lang="en-US" smtClean="0"/>
              <a:t>Next function call adds new frame</a:t>
            </a:r>
          </a:p>
          <a:p>
            <a:pPr lvl="1" eaLnBrk="1"/>
            <a:r>
              <a:rPr lang="en-US" smtClean="0"/>
              <a:t>Variable names may be same as caller</a:t>
            </a:r>
          </a:p>
          <a:p>
            <a:pPr lvl="2" defTabSz="584200" eaLnBrk="1"/>
            <a:r>
              <a:rPr lang="en-US" smtClean="0"/>
              <a:t>but function can only manipulate variables in </a:t>
            </a:r>
            <a:r>
              <a:rPr lang="en-US" b="1" smtClean="0"/>
              <a:t>its</a:t>
            </a:r>
            <a:r>
              <a:rPr lang="en-US" smtClean="0"/>
              <a:t> frame</a:t>
            </a:r>
          </a:p>
        </p:txBody>
      </p:sp>
      <p:sp>
        <p:nvSpPr>
          <p:cNvPr id="10244" name="Rectangle 2"/>
          <p:cNvSpPr>
            <a:spLocks/>
          </p:cNvSpPr>
          <p:nvPr/>
        </p:nvSpPr>
        <p:spPr bwMode="auto">
          <a:xfrm>
            <a:off x="3378200" y="3886200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10245" name="Rectangle 4"/>
          <p:cNvSpPr>
            <a:spLocks/>
          </p:cNvSpPr>
          <p:nvPr/>
        </p:nvSpPr>
        <p:spPr bwMode="auto">
          <a:xfrm>
            <a:off x="8712200" y="3876675"/>
            <a:ext cx="4114800" cy="572452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POW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if (y == 0)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1;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x * POW(x, y-1);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b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square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n * n;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10;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square(x - 1);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//@assert y == POW(x-1,2);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y;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10246" name="Rectangle 7"/>
          <p:cNvSpPr>
            <a:spLocks/>
          </p:cNvSpPr>
          <p:nvPr/>
        </p:nvSpPr>
        <p:spPr bwMode="auto">
          <a:xfrm>
            <a:off x="4064000" y="4419600"/>
            <a:ext cx="257175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x</a:t>
            </a:r>
          </a:p>
        </p:txBody>
      </p:sp>
      <p:sp>
        <p:nvSpPr>
          <p:cNvPr id="10247" name="Rectangle 8"/>
          <p:cNvSpPr>
            <a:spLocks/>
          </p:cNvSpPr>
          <p:nvPr/>
        </p:nvSpPr>
        <p:spPr bwMode="auto">
          <a:xfrm>
            <a:off x="4067175" y="5062538"/>
            <a:ext cx="298450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50800" tIns="50800" rIns="50800" bIns="50800" anchor="ctr">
            <a:spAutoFit/>
          </a:bodyPr>
          <a:lstStyle/>
          <a:p>
            <a:r>
              <a:rPr lang="en-US" b="0"/>
              <a:t>y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7569200" y="4038600"/>
            <a:ext cx="1143000" cy="762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Here</a:t>
            </a:r>
          </a:p>
        </p:txBody>
      </p:sp>
      <p:sp>
        <p:nvSpPr>
          <p:cNvPr id="10249" name="Rectangle 12"/>
          <p:cNvSpPr>
            <a:spLocks noChangeArrowheads="1"/>
          </p:cNvSpPr>
          <p:nvPr/>
        </p:nvSpPr>
        <p:spPr bwMode="auto">
          <a:xfrm>
            <a:off x="4518025" y="4452938"/>
            <a:ext cx="762000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/>
              <a:t>10</a:t>
            </a:r>
          </a:p>
        </p:txBody>
      </p:sp>
      <p:sp>
        <p:nvSpPr>
          <p:cNvPr id="10250" name="Rectangle 13"/>
          <p:cNvSpPr>
            <a:spLocks noChangeArrowheads="1"/>
          </p:cNvSpPr>
          <p:nvPr/>
        </p:nvSpPr>
        <p:spPr bwMode="auto">
          <a:xfrm>
            <a:off x="4518025" y="5138738"/>
            <a:ext cx="762000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/>
              <a:t>81</a:t>
            </a:r>
          </a:p>
        </p:txBody>
      </p:sp>
      <p:sp>
        <p:nvSpPr>
          <p:cNvPr id="10251" name="Left Brace 14"/>
          <p:cNvSpPr>
            <a:spLocks/>
          </p:cNvSpPr>
          <p:nvPr/>
        </p:nvSpPr>
        <p:spPr bwMode="auto">
          <a:xfrm>
            <a:off x="2159000" y="4343400"/>
            <a:ext cx="228600" cy="1219200"/>
          </a:xfrm>
          <a:prstGeom prst="leftBrace">
            <a:avLst>
              <a:gd name="adj1" fmla="val 8321"/>
              <a:gd name="adj2" fmla="val 50000"/>
            </a:avLst>
          </a:prstGeom>
          <a:noFill/>
          <a:ln w="25400" algn="ctr">
            <a:solidFill>
              <a:srgbClr val="000000"/>
            </a:solidFill>
            <a:miter lim="400000"/>
            <a:headEnd/>
            <a:tailEnd/>
          </a:ln>
        </p:spPr>
        <p:txBody>
          <a:bodyPr lIns="50800" tIns="50800" rIns="50800" bIns="50800" anchor="ctr">
            <a:spAutoFit/>
          </a:bodyPr>
          <a:lstStyle/>
          <a:p>
            <a:endParaRPr lang="en-US"/>
          </a:p>
        </p:txBody>
      </p:sp>
      <p:sp>
        <p:nvSpPr>
          <p:cNvPr id="10252" name="TextBox 15"/>
          <p:cNvSpPr txBox="1">
            <a:spLocks noChangeArrowheads="1"/>
          </p:cNvSpPr>
          <p:nvPr/>
        </p:nvSpPr>
        <p:spPr bwMode="auto">
          <a:xfrm>
            <a:off x="2449513" y="4343400"/>
            <a:ext cx="852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main</a:t>
            </a:r>
          </a:p>
        </p:txBody>
      </p:sp>
      <p:sp>
        <p:nvSpPr>
          <p:cNvPr id="10253" name="TextBox 16"/>
          <p:cNvSpPr txBox="1">
            <a:spLocks noChangeArrowheads="1"/>
          </p:cNvSpPr>
          <p:nvPr/>
        </p:nvSpPr>
        <p:spPr bwMode="auto">
          <a:xfrm>
            <a:off x="1187450" y="4700588"/>
            <a:ext cx="971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frame</a:t>
            </a:r>
          </a:p>
        </p:txBody>
      </p:sp>
      <p:sp>
        <p:nvSpPr>
          <p:cNvPr id="10254" name="Rectangle 17"/>
          <p:cNvSpPr>
            <a:spLocks noChangeArrowheads="1"/>
          </p:cNvSpPr>
          <p:nvPr/>
        </p:nvSpPr>
        <p:spPr bwMode="auto">
          <a:xfrm>
            <a:off x="10998200" y="8382000"/>
            <a:ext cx="1676400" cy="381000"/>
          </a:xfrm>
          <a:prstGeom prst="rect">
            <a:avLst/>
          </a:prstGeom>
          <a:solidFill>
            <a:srgbClr val="CCECFF">
              <a:alpha val="50195"/>
            </a:srgbClr>
          </a:solidFill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0255" name="Rectangle 7"/>
          <p:cNvSpPr>
            <a:spLocks/>
          </p:cNvSpPr>
          <p:nvPr/>
        </p:nvSpPr>
        <p:spPr bwMode="auto">
          <a:xfrm>
            <a:off x="4044950" y="5910263"/>
            <a:ext cx="257175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x</a:t>
            </a:r>
          </a:p>
        </p:txBody>
      </p:sp>
      <p:sp>
        <p:nvSpPr>
          <p:cNvPr id="10256" name="Rectangle 19"/>
          <p:cNvSpPr>
            <a:spLocks noChangeArrowheads="1"/>
          </p:cNvSpPr>
          <p:nvPr/>
        </p:nvSpPr>
        <p:spPr bwMode="auto">
          <a:xfrm>
            <a:off x="4498975" y="5943600"/>
            <a:ext cx="762000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/>
              <a:t>2</a:t>
            </a:r>
          </a:p>
        </p:txBody>
      </p:sp>
      <p:sp>
        <p:nvSpPr>
          <p:cNvPr id="10257" name="TextBox 21"/>
          <p:cNvSpPr txBox="1">
            <a:spLocks noChangeArrowheads="1"/>
          </p:cNvSpPr>
          <p:nvPr/>
        </p:nvSpPr>
        <p:spPr bwMode="auto">
          <a:xfrm>
            <a:off x="2430463" y="5834063"/>
            <a:ext cx="9191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POW</a:t>
            </a:r>
          </a:p>
        </p:txBody>
      </p:sp>
      <p:sp>
        <p:nvSpPr>
          <p:cNvPr id="10258" name="TextBox 22"/>
          <p:cNvSpPr txBox="1">
            <a:spLocks noChangeArrowheads="1"/>
          </p:cNvSpPr>
          <p:nvPr/>
        </p:nvSpPr>
        <p:spPr bwMode="auto">
          <a:xfrm>
            <a:off x="241300" y="6230938"/>
            <a:ext cx="1963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i="1"/>
              <a:t>active frame</a:t>
            </a:r>
          </a:p>
        </p:txBody>
      </p:sp>
      <p:cxnSp>
        <p:nvCxnSpPr>
          <p:cNvPr id="10259" name="Straight Connector 23"/>
          <p:cNvCxnSpPr>
            <a:cxnSpLocks noChangeShapeType="1"/>
          </p:cNvCxnSpPr>
          <p:nvPr/>
        </p:nvCxnSpPr>
        <p:spPr bwMode="auto">
          <a:xfrm>
            <a:off x="2540000" y="5789613"/>
            <a:ext cx="2743200" cy="1587"/>
          </a:xfrm>
          <a:prstGeom prst="line">
            <a:avLst/>
          </a:prstGeom>
          <a:noFill/>
          <a:ln w="254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10260" name="Rectangle 8"/>
          <p:cNvSpPr>
            <a:spLocks/>
          </p:cNvSpPr>
          <p:nvPr/>
        </p:nvSpPr>
        <p:spPr bwMode="auto">
          <a:xfrm>
            <a:off x="4064000" y="6553200"/>
            <a:ext cx="298450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50800" tIns="50800" rIns="50800" bIns="50800" anchor="ctr">
            <a:spAutoFit/>
          </a:bodyPr>
          <a:lstStyle/>
          <a:p>
            <a:r>
              <a:rPr lang="en-US" b="0"/>
              <a:t>y</a:t>
            </a:r>
          </a:p>
        </p:txBody>
      </p:sp>
      <p:sp>
        <p:nvSpPr>
          <p:cNvPr id="10261" name="Rectangle 25"/>
          <p:cNvSpPr>
            <a:spLocks noChangeArrowheads="1"/>
          </p:cNvSpPr>
          <p:nvPr/>
        </p:nvSpPr>
        <p:spPr bwMode="auto">
          <a:xfrm>
            <a:off x="4514850" y="6629400"/>
            <a:ext cx="762000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/>
              <a:t>9</a:t>
            </a:r>
          </a:p>
        </p:txBody>
      </p:sp>
      <p:sp>
        <p:nvSpPr>
          <p:cNvPr id="10262" name="Left Brace 26"/>
          <p:cNvSpPr>
            <a:spLocks/>
          </p:cNvSpPr>
          <p:nvPr/>
        </p:nvSpPr>
        <p:spPr bwMode="auto">
          <a:xfrm>
            <a:off x="2159000" y="5867400"/>
            <a:ext cx="228600" cy="1219200"/>
          </a:xfrm>
          <a:prstGeom prst="leftBrace">
            <a:avLst>
              <a:gd name="adj1" fmla="val 8321"/>
              <a:gd name="adj2" fmla="val 50000"/>
            </a:avLst>
          </a:prstGeom>
          <a:noFill/>
          <a:ln w="25400" algn="ctr">
            <a:solidFill>
              <a:srgbClr val="000000"/>
            </a:solidFill>
            <a:miter lim="400000"/>
            <a:headEnd/>
            <a:tailEnd/>
          </a:ln>
        </p:spPr>
        <p:txBody>
          <a:bodyPr lIns="50800" tIns="50800" rIns="50800" bIns="50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C0 Memory Model</a:t>
            </a:r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1676400"/>
          </a:xfrm>
        </p:spPr>
        <p:txBody>
          <a:bodyPr/>
          <a:lstStyle/>
          <a:p>
            <a:pPr eaLnBrk="1"/>
            <a:r>
              <a:rPr lang="en-US" smtClean="0"/>
              <a:t>Next function call adds new frame</a:t>
            </a:r>
          </a:p>
          <a:p>
            <a:pPr lvl="1" eaLnBrk="1"/>
            <a:r>
              <a:rPr lang="en-US" smtClean="0"/>
              <a:t>Recursive calls are treated the same way</a:t>
            </a:r>
          </a:p>
        </p:txBody>
      </p:sp>
      <p:sp>
        <p:nvSpPr>
          <p:cNvPr id="11268" name="Rectangle 2"/>
          <p:cNvSpPr>
            <a:spLocks/>
          </p:cNvSpPr>
          <p:nvPr/>
        </p:nvSpPr>
        <p:spPr bwMode="auto">
          <a:xfrm>
            <a:off x="3378200" y="3886200"/>
            <a:ext cx="2184400" cy="460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Local Memory</a:t>
            </a:r>
          </a:p>
        </p:txBody>
      </p:sp>
      <p:sp>
        <p:nvSpPr>
          <p:cNvPr id="11269" name="Rectangle 4"/>
          <p:cNvSpPr>
            <a:spLocks/>
          </p:cNvSpPr>
          <p:nvPr/>
        </p:nvSpPr>
        <p:spPr bwMode="auto">
          <a:xfrm>
            <a:off x="8712200" y="3876675"/>
            <a:ext cx="4114800" cy="5724525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POW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,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if (y == 0)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1;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x * POW(x, y-1);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b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square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n * n;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>
              <a:solidFill>
                <a:srgbClr val="34A327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10;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>
                <a:solidFill>
                  <a:srgbClr val="CD7923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y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= square(x - 1);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//@assert y == POW(x-1,2);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 y;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11270" name="Rectangle 7"/>
          <p:cNvSpPr>
            <a:spLocks/>
          </p:cNvSpPr>
          <p:nvPr/>
        </p:nvSpPr>
        <p:spPr bwMode="auto">
          <a:xfrm>
            <a:off x="4064000" y="4419600"/>
            <a:ext cx="257175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x</a:t>
            </a:r>
          </a:p>
        </p:txBody>
      </p:sp>
      <p:sp>
        <p:nvSpPr>
          <p:cNvPr id="11271" name="Rectangle 8"/>
          <p:cNvSpPr>
            <a:spLocks/>
          </p:cNvSpPr>
          <p:nvPr/>
        </p:nvSpPr>
        <p:spPr bwMode="auto">
          <a:xfrm>
            <a:off x="4067175" y="5062538"/>
            <a:ext cx="298450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50800" tIns="50800" rIns="50800" bIns="50800" anchor="ctr">
            <a:spAutoFit/>
          </a:bodyPr>
          <a:lstStyle/>
          <a:p>
            <a:r>
              <a:rPr lang="en-US" b="0"/>
              <a:t>y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7569200" y="4038600"/>
            <a:ext cx="1143000" cy="762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r>
              <a:rPr lang="en-US" sz="2000" b="0" dirty="0"/>
              <a:t>Here</a:t>
            </a:r>
          </a:p>
        </p:txBody>
      </p:sp>
      <p:sp>
        <p:nvSpPr>
          <p:cNvPr id="11273" name="Rectangle 12"/>
          <p:cNvSpPr>
            <a:spLocks noChangeArrowheads="1"/>
          </p:cNvSpPr>
          <p:nvPr/>
        </p:nvSpPr>
        <p:spPr bwMode="auto">
          <a:xfrm>
            <a:off x="4518025" y="4452938"/>
            <a:ext cx="762000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/>
              <a:t>10</a:t>
            </a:r>
          </a:p>
        </p:txBody>
      </p:sp>
      <p:sp>
        <p:nvSpPr>
          <p:cNvPr id="11274" name="Rectangle 13"/>
          <p:cNvSpPr>
            <a:spLocks noChangeArrowheads="1"/>
          </p:cNvSpPr>
          <p:nvPr/>
        </p:nvSpPr>
        <p:spPr bwMode="auto">
          <a:xfrm>
            <a:off x="4518025" y="5138738"/>
            <a:ext cx="762000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/>
              <a:t>81</a:t>
            </a:r>
          </a:p>
        </p:txBody>
      </p:sp>
      <p:sp>
        <p:nvSpPr>
          <p:cNvPr id="11275" name="Left Brace 14"/>
          <p:cNvSpPr>
            <a:spLocks/>
          </p:cNvSpPr>
          <p:nvPr/>
        </p:nvSpPr>
        <p:spPr bwMode="auto">
          <a:xfrm>
            <a:off x="2159000" y="4343400"/>
            <a:ext cx="228600" cy="1219200"/>
          </a:xfrm>
          <a:prstGeom prst="leftBrace">
            <a:avLst>
              <a:gd name="adj1" fmla="val 8321"/>
              <a:gd name="adj2" fmla="val 50000"/>
            </a:avLst>
          </a:prstGeom>
          <a:noFill/>
          <a:ln w="25400" algn="ctr">
            <a:solidFill>
              <a:srgbClr val="000000"/>
            </a:solidFill>
            <a:miter lim="400000"/>
            <a:headEnd/>
            <a:tailEnd/>
          </a:ln>
        </p:spPr>
        <p:txBody>
          <a:bodyPr lIns="50800" tIns="50800" rIns="50800" bIns="50800" anchor="ctr">
            <a:spAutoFit/>
          </a:bodyPr>
          <a:lstStyle/>
          <a:p>
            <a:endParaRPr lang="en-US"/>
          </a:p>
        </p:txBody>
      </p:sp>
      <p:sp>
        <p:nvSpPr>
          <p:cNvPr id="11276" name="TextBox 15"/>
          <p:cNvSpPr txBox="1">
            <a:spLocks noChangeArrowheads="1"/>
          </p:cNvSpPr>
          <p:nvPr/>
        </p:nvSpPr>
        <p:spPr bwMode="auto">
          <a:xfrm>
            <a:off x="2449513" y="4343400"/>
            <a:ext cx="852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main</a:t>
            </a:r>
          </a:p>
        </p:txBody>
      </p:sp>
      <p:sp>
        <p:nvSpPr>
          <p:cNvPr id="11277" name="TextBox 16"/>
          <p:cNvSpPr txBox="1">
            <a:spLocks noChangeArrowheads="1"/>
          </p:cNvSpPr>
          <p:nvPr/>
        </p:nvSpPr>
        <p:spPr bwMode="auto">
          <a:xfrm>
            <a:off x="1187450" y="4700588"/>
            <a:ext cx="971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i="1"/>
              <a:t>frame</a:t>
            </a:r>
          </a:p>
        </p:txBody>
      </p:sp>
      <p:sp>
        <p:nvSpPr>
          <p:cNvPr id="11278" name="Rectangle 17"/>
          <p:cNvSpPr>
            <a:spLocks noChangeArrowheads="1"/>
          </p:cNvSpPr>
          <p:nvPr/>
        </p:nvSpPr>
        <p:spPr bwMode="auto">
          <a:xfrm>
            <a:off x="10998200" y="8382000"/>
            <a:ext cx="1676400" cy="381000"/>
          </a:xfrm>
          <a:prstGeom prst="rect">
            <a:avLst/>
          </a:prstGeom>
          <a:solidFill>
            <a:srgbClr val="CCECFF">
              <a:alpha val="50195"/>
            </a:srgbClr>
          </a:solidFill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1279" name="Rectangle 7"/>
          <p:cNvSpPr>
            <a:spLocks/>
          </p:cNvSpPr>
          <p:nvPr/>
        </p:nvSpPr>
        <p:spPr bwMode="auto">
          <a:xfrm>
            <a:off x="4044950" y="5910263"/>
            <a:ext cx="257175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x</a:t>
            </a:r>
          </a:p>
        </p:txBody>
      </p:sp>
      <p:sp>
        <p:nvSpPr>
          <p:cNvPr id="11280" name="Rectangle 19"/>
          <p:cNvSpPr>
            <a:spLocks noChangeArrowheads="1"/>
          </p:cNvSpPr>
          <p:nvPr/>
        </p:nvSpPr>
        <p:spPr bwMode="auto">
          <a:xfrm>
            <a:off x="4498975" y="5943600"/>
            <a:ext cx="762000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/>
              <a:t>9</a:t>
            </a:r>
          </a:p>
        </p:txBody>
      </p:sp>
      <p:sp>
        <p:nvSpPr>
          <p:cNvPr id="11281" name="TextBox 21"/>
          <p:cNvSpPr txBox="1">
            <a:spLocks noChangeArrowheads="1"/>
          </p:cNvSpPr>
          <p:nvPr/>
        </p:nvSpPr>
        <p:spPr bwMode="auto">
          <a:xfrm>
            <a:off x="2430463" y="5834063"/>
            <a:ext cx="9191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POW</a:t>
            </a:r>
          </a:p>
        </p:txBody>
      </p:sp>
      <p:sp>
        <p:nvSpPr>
          <p:cNvPr id="11282" name="TextBox 22"/>
          <p:cNvSpPr txBox="1">
            <a:spLocks noChangeArrowheads="1"/>
          </p:cNvSpPr>
          <p:nvPr/>
        </p:nvSpPr>
        <p:spPr bwMode="auto">
          <a:xfrm>
            <a:off x="1092200" y="6230938"/>
            <a:ext cx="11128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i="1"/>
              <a:t>frame</a:t>
            </a:r>
          </a:p>
        </p:txBody>
      </p:sp>
      <p:cxnSp>
        <p:nvCxnSpPr>
          <p:cNvPr id="11283" name="Straight Connector 23"/>
          <p:cNvCxnSpPr>
            <a:cxnSpLocks noChangeShapeType="1"/>
          </p:cNvCxnSpPr>
          <p:nvPr/>
        </p:nvCxnSpPr>
        <p:spPr bwMode="auto">
          <a:xfrm>
            <a:off x="2540000" y="5789613"/>
            <a:ext cx="2743200" cy="1587"/>
          </a:xfrm>
          <a:prstGeom prst="line">
            <a:avLst/>
          </a:prstGeom>
          <a:noFill/>
          <a:ln w="254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11284" name="Rectangle 8"/>
          <p:cNvSpPr>
            <a:spLocks/>
          </p:cNvSpPr>
          <p:nvPr/>
        </p:nvSpPr>
        <p:spPr bwMode="auto">
          <a:xfrm>
            <a:off x="4064000" y="6553200"/>
            <a:ext cx="298450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50800" tIns="50800" rIns="50800" bIns="50800" anchor="ctr">
            <a:spAutoFit/>
          </a:bodyPr>
          <a:lstStyle/>
          <a:p>
            <a:r>
              <a:rPr lang="en-US" b="0"/>
              <a:t>y</a:t>
            </a:r>
          </a:p>
        </p:txBody>
      </p:sp>
      <p:sp>
        <p:nvSpPr>
          <p:cNvPr id="11285" name="Rectangle 25"/>
          <p:cNvSpPr>
            <a:spLocks noChangeArrowheads="1"/>
          </p:cNvSpPr>
          <p:nvPr/>
        </p:nvSpPr>
        <p:spPr bwMode="auto">
          <a:xfrm>
            <a:off x="4514850" y="6629400"/>
            <a:ext cx="762000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/>
              <a:t>2</a:t>
            </a:r>
          </a:p>
        </p:txBody>
      </p:sp>
      <p:sp>
        <p:nvSpPr>
          <p:cNvPr id="11286" name="Left Brace 26"/>
          <p:cNvSpPr>
            <a:spLocks/>
          </p:cNvSpPr>
          <p:nvPr/>
        </p:nvSpPr>
        <p:spPr bwMode="auto">
          <a:xfrm>
            <a:off x="2159000" y="5867400"/>
            <a:ext cx="228600" cy="1219200"/>
          </a:xfrm>
          <a:prstGeom prst="leftBrace">
            <a:avLst>
              <a:gd name="adj1" fmla="val 8321"/>
              <a:gd name="adj2" fmla="val 50000"/>
            </a:avLst>
          </a:prstGeom>
          <a:noFill/>
          <a:ln w="25400" algn="ctr">
            <a:solidFill>
              <a:srgbClr val="000000"/>
            </a:solidFill>
            <a:miter lim="400000"/>
            <a:headEnd/>
            <a:tailEnd/>
          </a:ln>
        </p:spPr>
        <p:txBody>
          <a:bodyPr lIns="50800" tIns="50800" rIns="50800" bIns="50800" anchor="ctr">
            <a:spAutoFit/>
          </a:bodyPr>
          <a:lstStyle/>
          <a:p>
            <a:endParaRPr lang="en-US"/>
          </a:p>
        </p:txBody>
      </p:sp>
      <p:sp>
        <p:nvSpPr>
          <p:cNvPr id="11287" name="Rectangle 7"/>
          <p:cNvSpPr>
            <a:spLocks/>
          </p:cNvSpPr>
          <p:nvPr/>
        </p:nvSpPr>
        <p:spPr bwMode="auto">
          <a:xfrm>
            <a:off x="4057650" y="7358063"/>
            <a:ext cx="255588" cy="4714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/>
              <a:t>x</a:t>
            </a:r>
          </a:p>
        </p:txBody>
      </p:sp>
      <p:sp>
        <p:nvSpPr>
          <p:cNvPr id="11288" name="Rectangle 28"/>
          <p:cNvSpPr>
            <a:spLocks noChangeArrowheads="1"/>
          </p:cNvSpPr>
          <p:nvPr/>
        </p:nvSpPr>
        <p:spPr bwMode="auto">
          <a:xfrm>
            <a:off x="4511675" y="7391400"/>
            <a:ext cx="762000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/>
              <a:t>9</a:t>
            </a:r>
          </a:p>
        </p:txBody>
      </p:sp>
      <p:sp>
        <p:nvSpPr>
          <p:cNvPr id="11289" name="TextBox 29"/>
          <p:cNvSpPr txBox="1">
            <a:spLocks noChangeArrowheads="1"/>
          </p:cNvSpPr>
          <p:nvPr/>
        </p:nvSpPr>
        <p:spPr bwMode="auto">
          <a:xfrm>
            <a:off x="2441575" y="7281863"/>
            <a:ext cx="9191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POW</a:t>
            </a:r>
          </a:p>
        </p:txBody>
      </p:sp>
      <p:sp>
        <p:nvSpPr>
          <p:cNvPr id="11290" name="TextBox 30"/>
          <p:cNvSpPr txBox="1">
            <a:spLocks noChangeArrowheads="1"/>
          </p:cNvSpPr>
          <p:nvPr/>
        </p:nvSpPr>
        <p:spPr bwMode="auto">
          <a:xfrm>
            <a:off x="254000" y="7678738"/>
            <a:ext cx="1962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i="1"/>
              <a:t>active frame</a:t>
            </a:r>
          </a:p>
        </p:txBody>
      </p:sp>
      <p:cxnSp>
        <p:nvCxnSpPr>
          <p:cNvPr id="11291" name="Straight Connector 31"/>
          <p:cNvCxnSpPr>
            <a:cxnSpLocks noChangeShapeType="1"/>
          </p:cNvCxnSpPr>
          <p:nvPr/>
        </p:nvCxnSpPr>
        <p:spPr bwMode="auto">
          <a:xfrm>
            <a:off x="2552700" y="7237413"/>
            <a:ext cx="2743200" cy="1587"/>
          </a:xfrm>
          <a:prstGeom prst="line">
            <a:avLst/>
          </a:prstGeom>
          <a:noFill/>
          <a:ln w="254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11292" name="Rectangle 8"/>
          <p:cNvSpPr>
            <a:spLocks/>
          </p:cNvSpPr>
          <p:nvPr/>
        </p:nvSpPr>
        <p:spPr bwMode="auto">
          <a:xfrm>
            <a:off x="4076700" y="8001000"/>
            <a:ext cx="298450" cy="471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50800" tIns="50800" rIns="50800" bIns="50800" anchor="ctr">
            <a:spAutoFit/>
          </a:bodyPr>
          <a:lstStyle/>
          <a:p>
            <a:r>
              <a:rPr lang="en-US" b="0"/>
              <a:t>y</a:t>
            </a:r>
          </a:p>
        </p:txBody>
      </p:sp>
      <p:sp>
        <p:nvSpPr>
          <p:cNvPr id="11293" name="Rectangle 33"/>
          <p:cNvSpPr>
            <a:spLocks noChangeArrowheads="1"/>
          </p:cNvSpPr>
          <p:nvPr/>
        </p:nvSpPr>
        <p:spPr bwMode="auto">
          <a:xfrm>
            <a:off x="4527550" y="8077200"/>
            <a:ext cx="762000" cy="4572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2000" b="0"/>
              <a:t>1</a:t>
            </a:r>
          </a:p>
        </p:txBody>
      </p:sp>
      <p:sp>
        <p:nvSpPr>
          <p:cNvPr id="11294" name="Left Brace 34"/>
          <p:cNvSpPr>
            <a:spLocks/>
          </p:cNvSpPr>
          <p:nvPr/>
        </p:nvSpPr>
        <p:spPr bwMode="auto">
          <a:xfrm>
            <a:off x="2171700" y="7315200"/>
            <a:ext cx="228600" cy="1219200"/>
          </a:xfrm>
          <a:prstGeom prst="leftBrace">
            <a:avLst>
              <a:gd name="adj1" fmla="val 8321"/>
              <a:gd name="adj2" fmla="val 50000"/>
            </a:avLst>
          </a:prstGeom>
          <a:noFill/>
          <a:ln w="25400" algn="ctr">
            <a:solidFill>
              <a:srgbClr val="000000"/>
            </a:solidFill>
            <a:miter lim="400000"/>
            <a:headEnd/>
            <a:tailEnd/>
          </a:ln>
        </p:spPr>
        <p:txBody>
          <a:bodyPr lIns="50800" tIns="50800" rIns="50800" bIns="50800" anchor="ctr">
            <a:spAutoFit/>
          </a:bodyPr>
          <a:lstStyle/>
          <a:p>
            <a:endParaRPr lang="en-US"/>
          </a:p>
        </p:txBody>
      </p:sp>
      <p:sp>
        <p:nvSpPr>
          <p:cNvPr id="11295" name="Rectangle 35"/>
          <p:cNvSpPr>
            <a:spLocks noChangeArrowheads="1"/>
          </p:cNvSpPr>
          <p:nvPr/>
        </p:nvSpPr>
        <p:spPr bwMode="auto">
          <a:xfrm>
            <a:off x="10236200" y="4724400"/>
            <a:ext cx="1752600" cy="381000"/>
          </a:xfrm>
          <a:prstGeom prst="rect">
            <a:avLst/>
          </a:prstGeom>
          <a:solidFill>
            <a:srgbClr val="CCECFF">
              <a:alpha val="50195"/>
            </a:srgbClr>
          </a:solidFill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/>
            <a:r>
              <a:rPr lang="en-US" smtClean="0"/>
              <a:t>Arrays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</a:spPr>
      <a:bodyPr vert="horz" wrap="none" lIns="50800" tIns="50800" rIns="50800" bIns="508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4636</Words>
  <PresentationFormat>Custom</PresentationFormat>
  <Paragraphs>1151</Paragraphs>
  <Slides>44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Helvetica Neue</vt:lpstr>
      <vt:lpstr>Arial</vt:lpstr>
      <vt:lpstr>Helvetica Neue Medium</vt:lpstr>
      <vt:lpstr>Helvetica Neue Light</vt:lpstr>
      <vt:lpstr>Wingdings</vt:lpstr>
      <vt:lpstr>Courier New</vt:lpstr>
      <vt:lpstr>Menlo</vt:lpstr>
      <vt:lpstr>White</vt:lpstr>
      <vt:lpstr>Arrays</vt:lpstr>
      <vt:lpstr>Slide 2</vt:lpstr>
      <vt:lpstr>Memory Model</vt:lpstr>
      <vt:lpstr>C0 Memory Model</vt:lpstr>
      <vt:lpstr>C0 Memory Model</vt:lpstr>
      <vt:lpstr>C0 Memory Model</vt:lpstr>
      <vt:lpstr>C0 Memory Model</vt:lpstr>
      <vt:lpstr>C0 Memory Model</vt:lpstr>
      <vt:lpstr>Arrays</vt:lpstr>
      <vt:lpstr>Arrays</vt:lpstr>
      <vt:lpstr>Creating an Array</vt:lpstr>
      <vt:lpstr>C0 Memory Model – Revisited</vt:lpstr>
      <vt:lpstr>C0 Memory Model – Revisited</vt:lpstr>
      <vt:lpstr>Accessing Array Elements</vt:lpstr>
      <vt:lpstr>Accessing Array Elements</vt:lpstr>
      <vt:lpstr>Out-of-bound Array Accesses</vt:lpstr>
      <vt:lpstr>Preconditions of Array Operations</vt:lpstr>
      <vt:lpstr>Aliasing</vt:lpstr>
      <vt:lpstr>Aliasing</vt:lpstr>
      <vt:lpstr>Garbage Collection</vt:lpstr>
      <vt:lpstr>Coding with Arrays</vt:lpstr>
      <vt:lpstr>array_copy</vt:lpstr>
      <vt:lpstr>First Attempt</vt:lpstr>
      <vt:lpstr>First Attempt</vt:lpstr>
      <vt:lpstr>Second Attempt</vt:lpstr>
      <vt:lpstr>Second Attempt</vt:lpstr>
      <vt:lpstr>Second Attempt</vt:lpstr>
      <vt:lpstr>Contracts of Array Operations</vt:lpstr>
      <vt:lpstr>Second Attempt</vt:lpstr>
      <vt:lpstr>Third Attempt</vt:lpstr>
      <vt:lpstr>Safety of Array Code</vt:lpstr>
      <vt:lpstr>Safety of array_copy</vt:lpstr>
      <vt:lpstr>Safety of array_copy</vt:lpstr>
      <vt:lpstr>Safety of array_copy</vt:lpstr>
      <vt:lpstr>Safety of array_copy</vt:lpstr>
      <vt:lpstr>Validity of the Loop Invariant</vt:lpstr>
      <vt:lpstr>Validity of the Loop Invariant</vt:lpstr>
      <vt:lpstr>Safety of Calls to array_copy</vt:lpstr>
      <vt:lpstr>Safety of Calls to array_copy</vt:lpstr>
      <vt:lpstr>Safety of Calls to array_copy</vt:lpstr>
      <vt:lpstr>Is array_copy correct?</vt:lpstr>
      <vt:lpstr>Effects of Array Code</vt:lpstr>
      <vt:lpstr>Modifying Parameter</vt:lpstr>
      <vt:lpstr>Modifying Array elements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cp:lastModifiedBy>iliano</cp:lastModifiedBy>
  <cp:revision>63</cp:revision>
  <dcterms:modified xsi:type="dcterms:W3CDTF">2019-01-28T17:07:27Z</dcterms:modified>
</cp:coreProperties>
</file>