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2" r:id="rId2"/>
    <p:sldId id="33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41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52" r:id="rId29"/>
    <p:sldId id="378" r:id="rId30"/>
    <p:sldId id="379" r:id="rId31"/>
    <p:sldId id="380" r:id="rId32"/>
  </p:sldIdLst>
  <p:sldSz cx="13004800" cy="9753600"/>
  <p:notesSz cx="7007225" cy="92964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2" y="-25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pPr>
              <a:defRPr/>
            </a:pPr>
            <a:fld id="{231B3D12-EB5E-4DBD-B1D2-B9BE0915A721}" type="datetimeFigureOut">
              <a:rPr lang="en-US"/>
              <a:pPr>
                <a:defRPr/>
              </a:pPr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875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pPr>
              <a:defRPr/>
            </a:pPr>
            <a:fld id="{9689D15F-4C94-4BB4-A061-5F06739A4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79513" y="696913"/>
            <a:ext cx="4648200" cy="348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35038" y="4416425"/>
            <a:ext cx="5137150" cy="41830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BF73-A674-4D7B-B1DA-2178CF8CE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D4EB-4B13-4170-839C-985C8BDD1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3AAA-8235-41AC-B2BA-B48EA472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98600"/>
          </a:xfrm>
        </p:spPr>
        <p:txBody>
          <a:bodyPr/>
          <a:lstStyle>
            <a:lvl1pPr>
              <a:defRPr sz="4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 anchor="t"/>
          <a:lstStyle>
            <a:lvl1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lvl1pPr>
            <a:lvl2pPr marL="800100" indent="-342900">
              <a:spcBef>
                <a:spcPts val="700"/>
              </a:spcBef>
              <a:buSzPct val="125000"/>
              <a:buFont typeface="Courier New" pitchFamily="49" charset="0"/>
              <a:buChar char="o"/>
              <a:defRPr sz="2800"/>
            </a:lvl2pPr>
            <a:lvl3pPr marL="1092200" indent="-292100" defTabSz="622300">
              <a:spcBef>
                <a:spcPts val="600"/>
              </a:spcBef>
              <a:buSzPct val="100000"/>
              <a:buFont typeface="Wingdings" pitchFamily="2" charset="2"/>
              <a:buChar char="Ø"/>
              <a:defRPr sz="2400"/>
            </a:lvl3pPr>
            <a:lvl4pPr marL="1435100" indent="-342900">
              <a:spcBef>
                <a:spcPts val="480"/>
              </a:spcBef>
              <a:buSzPct val="90000"/>
              <a:buFont typeface="Wingdings" pitchFamily="2" charset="2"/>
              <a:buChar char="q"/>
              <a:defRPr sz="2000"/>
            </a:lvl4pPr>
            <a:lvl5pPr marL="1663700" indent="-228600">
              <a:spcBef>
                <a:spcPts val="480"/>
              </a:spcBef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083050"/>
            <a:ext cx="11053762" cy="1936750"/>
          </a:xfrm>
        </p:spPr>
        <p:txBody>
          <a:bodyPr anchor="t"/>
          <a:lstStyle>
            <a:lvl1pPr algn="ctr">
              <a:defRPr sz="4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594360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B8B4-07D6-4010-AB0B-CBD0D8E2D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2C210-B940-4792-8C46-1EE289A7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04A6F-6B50-4A70-90D5-CDD606E1E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4FFF-F21E-4CEF-A104-7D137C10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C558-6DD2-4120-9354-832E35A40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E213-355E-4C6F-897A-F8E85C236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27775" y="9296400"/>
            <a:ext cx="341313" cy="32385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pPr>
              <a:defRPr/>
            </a:pPr>
            <a:fld id="{25C490D4-7A1B-45D2-B551-E1B1E148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6797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31369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5941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40513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270000" y="1638300"/>
            <a:ext cx="10464800" cy="3302000"/>
          </a:xfrm>
        </p:spPr>
        <p:txBody>
          <a:bodyPr anchor="b"/>
          <a:lstStyle/>
          <a:p>
            <a:r>
              <a:rPr lang="en-US" dirty="0"/>
              <a:t>Searching Arrays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0000" y="5041900"/>
            <a:ext cx="10464800" cy="1130300"/>
          </a:xfrm>
        </p:spPr>
        <p:txBody>
          <a:bodyPr anchor="t"/>
          <a:lstStyle/>
          <a:p>
            <a:pPr>
              <a:spcBef>
                <a:spcPct val="0"/>
              </a:spcBef>
              <a:buSzTx/>
            </a:pPr>
            <a:endParaRPr lang="en-US" sz="37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ular Callout 10"/>
          <p:cNvSpPr/>
          <p:nvPr/>
        </p:nvSpPr>
        <p:spPr bwMode="auto">
          <a:xfrm>
            <a:off x="1841843" y="2082114"/>
            <a:ext cx="2133600" cy="400110"/>
          </a:xfrm>
          <a:prstGeom prst="wedgeRectCallout">
            <a:avLst>
              <a:gd name="adj1" fmla="val 80040"/>
              <a:gd name="adj2" fmla="val 43512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</a:t>
            </a:r>
            <a:endParaRPr lang="en-US" sz="2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Is this version of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r>
              <a:rPr lang="en-US" dirty="0" smtClean="0"/>
              <a:t> </a:t>
            </a:r>
            <a:r>
              <a:rPr lang="en-US" b="1" dirty="0" smtClean="0"/>
              <a:t>correct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Preconditions imply </a:t>
            </a:r>
            <a:r>
              <a:rPr lang="en-US" i="1" dirty="0" err="1" smtClean="0"/>
              <a:t>postconditions</a:t>
            </a:r>
            <a:endParaRPr lang="en-US" i="1" dirty="0" smtClean="0"/>
          </a:p>
          <a:p>
            <a:pPr lvl="1"/>
            <a:r>
              <a:rPr lang="en-US" dirty="0" smtClean="0"/>
              <a:t>Definitely!</a:t>
            </a:r>
          </a:p>
          <a:p>
            <a:endParaRPr lang="en-US" dirty="0" smtClean="0"/>
          </a:p>
          <a:p>
            <a:r>
              <a:rPr lang="en-US" dirty="0" smtClean="0"/>
              <a:t>Does it do what</a:t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b="1" dirty="0" smtClean="0"/>
              <a:t>expect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find x in A</a:t>
            </a:r>
          </a:p>
          <a:p>
            <a:pPr lvl="1"/>
            <a:r>
              <a:rPr lang="en-US" dirty="0" smtClean="0"/>
              <a:t>No!!!!</a:t>
            </a:r>
          </a:p>
          <a:p>
            <a:pPr lvl="2"/>
            <a:r>
              <a:rPr lang="en-US" dirty="0" smtClean="0"/>
              <a:t>always returns -1</a:t>
            </a:r>
          </a:p>
          <a:p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b="1" dirty="0" smtClean="0"/>
              <a:t>contract exploit</a:t>
            </a:r>
          </a:p>
          <a:p>
            <a:pPr lvl="1"/>
            <a:r>
              <a:rPr lang="en-US" dirty="0" smtClean="0"/>
              <a:t>Preconditions imply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2"/>
            <a:r>
              <a:rPr lang="en-US" dirty="0" smtClean="0"/>
              <a:t>the function is correct</a:t>
            </a:r>
          </a:p>
          <a:p>
            <a:pPr lvl="1"/>
            <a:r>
              <a:rPr lang="en-US" dirty="0" smtClean="0"/>
              <a:t>but it does not what we expect</a:t>
            </a:r>
          </a:p>
          <a:p>
            <a:pPr lvl="1"/>
            <a:endParaRPr lang="en-US" dirty="0" smtClean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76944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12</a:t>
            </a:r>
            <a:endParaRPr lang="en-US" b="0" dirty="0"/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673600" y="4093488"/>
            <a:ext cx="8187370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\result  == -1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   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Always returns -1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21200" y="6096000"/>
            <a:ext cx="6324600" cy="914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this Contract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We want search to return -1 </a:t>
            </a:r>
            <a:r>
              <a:rPr lang="en-US" i="1" dirty="0" smtClean="0"/>
              <a:t>only if</a:t>
            </a:r>
            <a:r>
              <a:rPr lang="en-US" dirty="0" smtClean="0"/>
              <a:t> x does not occur in A</a:t>
            </a:r>
          </a:p>
          <a:p>
            <a:pPr lvl="1"/>
            <a:r>
              <a:rPr lang="en-US" dirty="0" smtClean="0"/>
              <a:t>Strengthen the </a:t>
            </a:r>
            <a:r>
              <a:rPr lang="en-US" dirty="0" err="1" smtClean="0"/>
              <a:t>postcondition</a:t>
            </a:r>
            <a:r>
              <a:rPr lang="en-US" dirty="0" smtClean="0"/>
              <a:t> to say just that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!</a:t>
            </a:r>
            <a:r>
              <a:rPr lang="en-US" dirty="0" err="1" smtClean="0">
                <a:solidFill>
                  <a:srgbClr val="C00000"/>
                </a:solidFill>
              </a:rPr>
              <a:t>is_in</a:t>
            </a:r>
            <a:r>
              <a:rPr lang="en-US" dirty="0" smtClean="0">
                <a:solidFill>
                  <a:srgbClr val="C00000"/>
                </a:solidFill>
              </a:rPr>
              <a:t>(x, A, 0, 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76944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12</a:t>
            </a:r>
            <a:endParaRPr lang="en-US" b="0" dirty="0"/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673600" y="4937879"/>
            <a:ext cx="8187370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…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197600" y="5562600"/>
            <a:ext cx="5105400" cy="762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Segments, in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3276600"/>
            <a:ext cx="12598400" cy="56007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A[</a:t>
            </a:r>
            <a:r>
              <a:rPr lang="en-US" sz="4000" b="1" i="1" dirty="0" smtClean="0">
                <a:solidFill>
                  <a:srgbClr val="C00000"/>
                </a:solidFill>
              </a:rPr>
              <a:t>lo, hi</a:t>
            </a:r>
            <a:r>
              <a:rPr lang="en-US" sz="4000" b="1" dirty="0" smtClean="0">
                <a:solidFill>
                  <a:srgbClr val="C00000"/>
                </a:solidFill>
              </a:rPr>
              <a:t>)</a:t>
            </a:r>
          </a:p>
          <a:p>
            <a:pPr lvl="4"/>
            <a:endParaRPr lang="en-US" dirty="0" smtClean="0"/>
          </a:p>
          <a:p>
            <a:pPr>
              <a:buNone/>
            </a:pPr>
            <a:r>
              <a:rPr lang="en-US" b="1" dirty="0" smtClean="0"/>
              <a:t>Segment</a:t>
            </a:r>
            <a:r>
              <a:rPr lang="en-US" dirty="0" smtClean="0"/>
              <a:t> of array A between index </a:t>
            </a:r>
            <a:r>
              <a:rPr lang="en-US" i="1" u="sng" dirty="0" smtClean="0"/>
              <a:t>lo</a:t>
            </a:r>
            <a:r>
              <a:rPr lang="en-US" u="sng" dirty="0" smtClean="0"/>
              <a:t> included </a:t>
            </a:r>
            <a:r>
              <a:rPr lang="en-US" dirty="0" smtClean="0"/>
              <a:t>and index </a:t>
            </a:r>
            <a:r>
              <a:rPr lang="en-US" i="1" u="sng" dirty="0" smtClean="0"/>
              <a:t>hi</a:t>
            </a:r>
            <a:r>
              <a:rPr lang="en-US" u="sng" dirty="0" smtClean="0"/>
              <a:t> excluded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A[1, 4) contains 3, 12, 5</a:t>
            </a:r>
          </a:p>
          <a:p>
            <a:pPr lvl="2"/>
            <a:r>
              <a:rPr lang="en-US" dirty="0" smtClean="0"/>
              <a:t>A[2, 3) contains 12</a:t>
            </a:r>
          </a:p>
          <a:p>
            <a:pPr lvl="2"/>
            <a:r>
              <a:rPr lang="en-US" dirty="0" smtClean="0"/>
              <a:t>A[0,5) is the entire array A</a:t>
            </a:r>
          </a:p>
          <a:p>
            <a:pPr lvl="2"/>
            <a:r>
              <a:rPr lang="en-US" dirty="0" smtClean="0"/>
              <a:t>A[3, 3) does not contain any element: it is an </a:t>
            </a:r>
            <a:r>
              <a:rPr lang="en-US" b="1" dirty="0" smtClean="0"/>
              <a:t>empty segment</a:t>
            </a:r>
          </a:p>
          <a:p>
            <a:pPr lvl="2"/>
            <a:r>
              <a:rPr lang="en-US" dirty="0" smtClean="0"/>
              <a:t>A[4, 2) does not make sense</a:t>
            </a:r>
          </a:p>
          <a:p>
            <a:pPr lvl="1"/>
            <a:r>
              <a:rPr lang="en-US" dirty="0" smtClean="0"/>
              <a:t>we want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0 ≤ </a:t>
            </a:r>
            <a:r>
              <a:rPr lang="en-US" i="1" dirty="0" smtClean="0">
                <a:solidFill>
                  <a:srgbClr val="C00000"/>
                </a:solidFill>
              </a:rPr>
              <a:t>lo</a:t>
            </a:r>
            <a:r>
              <a:rPr lang="en-US" dirty="0" smtClean="0">
                <a:solidFill>
                  <a:srgbClr val="C00000"/>
                </a:solidFill>
              </a:rPr>
              <a:t> ≤ </a:t>
            </a:r>
            <a:r>
              <a:rPr lang="en-US" i="1" dirty="0" smtClean="0">
                <a:solidFill>
                  <a:srgbClr val="C00000"/>
                </a:solidFill>
              </a:rPr>
              <a:t>hi</a:t>
            </a:r>
            <a:r>
              <a:rPr lang="en-US" dirty="0" smtClean="0">
                <a:solidFill>
                  <a:srgbClr val="C00000"/>
                </a:solidFill>
              </a:rPr>
              <a:t> ≤ </a:t>
            </a:r>
            <a:r>
              <a:rPr lang="en-US" i="1" dirty="0" smtClean="0">
                <a:solidFill>
                  <a:srgbClr val="C00000"/>
                </a:solidFill>
              </a:rPr>
              <a:t>length of A</a:t>
            </a:r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8102600" y="5773934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36000" y="5331022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7"/>
          <p:cNvSpPr>
            <a:spLocks/>
          </p:cNvSpPr>
          <p:nvPr/>
        </p:nvSpPr>
        <p:spPr bwMode="auto">
          <a:xfrm>
            <a:off x="2971800" y="2268734"/>
            <a:ext cx="625468" cy="59503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b="0" dirty="0" smtClean="0"/>
              <a:t>A:</a:t>
            </a:r>
            <a:endParaRPr lang="en-US" sz="32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825822"/>
          <a:ext cx="7035800" cy="10697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71600"/>
                <a:gridCol w="3149600"/>
                <a:gridCol w="1193800"/>
                <a:gridCol w="132080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r>
                        <a:rPr lang="en-US" sz="1800" b="0" i="1" baseline="0" dirty="0" smtClean="0">
                          <a:solidFill>
                            <a:schemeClr val="tx1"/>
                          </a:solidFill>
                        </a:rPr>
                        <a:t> of A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0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 bwMode="auto">
          <a:xfrm rot="5400000">
            <a:off x="6413500" y="1587500"/>
            <a:ext cx="304800" cy="3073400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this Contract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rgbClr val="C00000"/>
                </a:solidFill>
              </a:rPr>
              <a:t>is_in</a:t>
            </a:r>
            <a:r>
              <a:rPr lang="en-US" dirty="0" smtClean="0">
                <a:solidFill>
                  <a:srgbClr val="C00000"/>
                </a:solidFill>
              </a:rPr>
              <a:t>(x, A, 0, n) </a:t>
            </a:r>
            <a:r>
              <a:rPr lang="en-US" dirty="0" smtClean="0">
                <a:solidFill>
                  <a:schemeClr val="tx1"/>
                </a:solidFill>
              </a:rPr>
              <a:t>implements</a:t>
            </a:r>
            <a:r>
              <a:rPr lang="en-US" dirty="0" smtClean="0">
                <a:solidFill>
                  <a:srgbClr val="C00000"/>
                </a:solidFill>
              </a:rPr>
              <a:t> 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 A[0, n)</a:t>
            </a:r>
          </a:p>
          <a:p>
            <a:pPr lvl="1"/>
            <a:r>
              <a:rPr lang="en-US" dirty="0" smtClean="0"/>
              <a:t>is x in the array segment </a:t>
            </a:r>
            <a:r>
              <a:rPr lang="en-US" dirty="0" smtClean="0">
                <a:solidFill>
                  <a:srgbClr val="C00000"/>
                </a:solidFill>
              </a:rPr>
              <a:t>A[0, n)</a:t>
            </a:r>
            <a:r>
              <a:rPr lang="en-US" dirty="0" smtClean="0"/>
              <a:t>?  i.e., is x in A?</a:t>
            </a:r>
          </a:p>
          <a:p>
            <a:r>
              <a:rPr lang="en-US" dirty="0" smtClean="0"/>
              <a:t>Let’s define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 A[lo, hi)</a:t>
            </a:r>
            <a:r>
              <a:rPr lang="en-US" dirty="0" smtClean="0"/>
              <a:t>, in math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implement it as  </a:t>
            </a:r>
            <a:r>
              <a:rPr lang="en-US" dirty="0" err="1" smtClean="0">
                <a:solidFill>
                  <a:srgbClr val="C00000"/>
                </a:solidFill>
              </a:rPr>
              <a:t>is_in</a:t>
            </a:r>
            <a:r>
              <a:rPr lang="en-US" dirty="0" smtClean="0">
                <a:solidFill>
                  <a:srgbClr val="C00000"/>
                </a:solidFill>
              </a:rPr>
              <a:t>(x, A, lo, hi)</a:t>
            </a:r>
          </a:p>
          <a:p>
            <a:r>
              <a:rPr lang="en-US" dirty="0" smtClean="0"/>
              <a:t>This is </a:t>
            </a:r>
            <a:r>
              <a:rPr lang="en-US" i="1" dirty="0" smtClean="0"/>
              <a:t>specification function</a:t>
            </a:r>
          </a:p>
          <a:p>
            <a:pPr lvl="1"/>
            <a:r>
              <a:rPr lang="en-US" dirty="0" smtClean="0"/>
              <a:t>transcription of math</a:t>
            </a:r>
          </a:p>
          <a:p>
            <a:pPr lvl="2"/>
            <a:r>
              <a:rPr lang="en-US" dirty="0" smtClean="0"/>
              <a:t>obviously correct</a:t>
            </a:r>
          </a:p>
          <a:p>
            <a:pPr lvl="2"/>
            <a:r>
              <a:rPr lang="en-US" dirty="0" smtClean="0"/>
              <a:t>used interchangeably in proofs</a:t>
            </a:r>
          </a:p>
          <a:p>
            <a:pPr lvl="1"/>
            <a:r>
              <a:rPr lang="en-US" dirty="0" smtClean="0"/>
              <a:t>meant to be used in contracts</a:t>
            </a:r>
          </a:p>
          <a:p>
            <a:pPr lvl="1"/>
            <a:r>
              <a:rPr lang="en-US" dirty="0" smtClean="0"/>
              <a:t>often recursive</a:t>
            </a:r>
          </a:p>
          <a:p>
            <a:pPr lvl="1"/>
            <a:r>
              <a:rPr lang="en-US" dirty="0" smtClean="0"/>
              <a:t>often no </a:t>
            </a:r>
            <a:r>
              <a:rPr lang="en-US" dirty="0" err="1" smtClean="0"/>
              <a:t>postconditions</a:t>
            </a:r>
            <a:endParaRPr lang="en-US" dirty="0" smtClean="0"/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7224928" y="6209943"/>
            <a:ext cx="5525872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&lt;= hi &lt;=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(lo == hi)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34A1A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false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A[lo] == x ||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(x, A, lo+1, hi);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8867" y="4256276"/>
            <a:ext cx="218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x </a:t>
            </a:r>
            <a:r>
              <a:rPr lang="en-US" b="0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b="0" dirty="0" smtClean="0">
                <a:solidFill>
                  <a:schemeClr val="tx1"/>
                </a:solidFill>
              </a:rPr>
              <a:t> A[lo, hi)  =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2600" y="3810000"/>
            <a:ext cx="6019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0" i="1" dirty="0" smtClean="0"/>
              <a:t>false</a:t>
            </a:r>
            <a:r>
              <a:rPr lang="en-US" b="0" dirty="0" smtClean="0"/>
              <a:t>			if </a:t>
            </a:r>
            <a:r>
              <a:rPr lang="en-US" b="0" i="1" dirty="0" smtClean="0"/>
              <a:t>lo = hi</a:t>
            </a:r>
          </a:p>
          <a:p>
            <a:pPr algn="l">
              <a:spcAft>
                <a:spcPts val="600"/>
              </a:spcAft>
            </a:pPr>
            <a:r>
              <a:rPr lang="en-US" b="0" dirty="0" smtClean="0"/>
              <a:t>true				if </a:t>
            </a:r>
            <a:r>
              <a:rPr lang="en-US" b="0" i="1" dirty="0" smtClean="0"/>
              <a:t>lo </a:t>
            </a:r>
            <a:r>
              <a:rPr lang="en-US" b="0" i="1" dirty="0" smtClean="0">
                <a:sym typeface="Symbol"/>
              </a:rPr>
              <a:t></a:t>
            </a:r>
            <a:r>
              <a:rPr lang="en-US" b="0" i="1" dirty="0" smtClean="0"/>
              <a:t> hi </a:t>
            </a:r>
            <a:r>
              <a:rPr lang="en-US" b="0" dirty="0" smtClean="0"/>
              <a:t>and </a:t>
            </a:r>
            <a:r>
              <a:rPr lang="en-US" b="0" i="1" dirty="0" smtClean="0"/>
              <a:t>A[lo] = x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x </a:t>
            </a:r>
            <a:r>
              <a:rPr lang="en-US" b="0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/>
              <a:t>A[lo+1, hi)	if </a:t>
            </a:r>
            <a:r>
              <a:rPr lang="en-US" b="0" i="1" dirty="0" smtClean="0"/>
              <a:t>lo </a:t>
            </a:r>
            <a:r>
              <a:rPr lang="en-US" b="0" i="1" dirty="0" smtClean="0">
                <a:sym typeface="Symbol"/>
              </a:rPr>
              <a:t></a:t>
            </a:r>
            <a:r>
              <a:rPr lang="en-US" b="0" i="1" dirty="0" smtClean="0"/>
              <a:t> hi </a:t>
            </a:r>
            <a:r>
              <a:rPr lang="en-US" b="0" dirty="0" smtClean="0"/>
              <a:t>and </a:t>
            </a:r>
            <a:r>
              <a:rPr lang="en-US" b="0" i="1" dirty="0" smtClean="0"/>
              <a:t>A[lo] </a:t>
            </a:r>
            <a:r>
              <a:rPr lang="en-US" b="0" i="1" dirty="0" smtClean="0">
                <a:sym typeface="Symbol"/>
              </a:rPr>
              <a:t></a:t>
            </a:r>
            <a:r>
              <a:rPr lang="en-US" b="0" i="1" dirty="0" smtClean="0"/>
              <a:t> x</a:t>
            </a:r>
            <a:endParaRPr lang="en-US" b="0" i="1" dirty="0"/>
          </a:p>
        </p:txBody>
      </p:sp>
      <p:sp>
        <p:nvSpPr>
          <p:cNvPr id="15" name="Left Brace 14"/>
          <p:cNvSpPr/>
          <p:nvPr/>
        </p:nvSpPr>
        <p:spPr bwMode="auto">
          <a:xfrm>
            <a:off x="3987800" y="3877508"/>
            <a:ext cx="304800" cy="1219200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this Contract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Fixed code for </a:t>
            </a:r>
            <a:r>
              <a:rPr lang="en-US" dirty="0" smtClean="0">
                <a:solidFill>
                  <a:srgbClr val="7030A0"/>
                </a:solidFill>
              </a:rPr>
              <a:t>search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Is it correct?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chemeClr val="tx1"/>
                </a:solidFill>
              </a:rPr>
              <a:t>Precondition imply </a:t>
            </a:r>
            <a:r>
              <a:rPr lang="en-US" i="1" dirty="0" err="1" smtClean="0">
                <a:solidFill>
                  <a:schemeClr val="tx1"/>
                </a:solidFill>
              </a:rPr>
              <a:t>postconditions</a:t>
            </a:r>
            <a:endParaRPr lang="en-US" i="1" dirty="0" smtClean="0">
              <a:solidFill>
                <a:srgbClr val="7030A0"/>
              </a:solidFill>
            </a:endParaRP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521200" y="2743200"/>
            <a:ext cx="8187370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3225800"/>
            <a:ext cx="10464800" cy="3302000"/>
          </a:xfrm>
        </p:spPr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search has </a:t>
            </a:r>
            <a:r>
              <a:rPr lang="en-US" i="1" dirty="0" smtClean="0">
                <a:solidFill>
                  <a:schemeClr val="tx1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statements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</a:rPr>
              <a:t>both</a:t>
            </a:r>
            <a:r>
              <a:rPr lang="en-US" dirty="0" smtClean="0">
                <a:solidFill>
                  <a:schemeClr val="tx1"/>
                </a:solidFill>
              </a:rPr>
              <a:t> must satisfy the </a:t>
            </a:r>
            <a:r>
              <a:rPr lang="en-US" dirty="0" err="1" smtClean="0">
                <a:solidFill>
                  <a:schemeClr val="tx1"/>
                </a:solidFill>
              </a:rPr>
              <a:t>postcondition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postcondition</a:t>
            </a:r>
            <a:r>
              <a:rPr lang="en-US" dirty="0" smtClean="0">
                <a:solidFill>
                  <a:schemeClr val="tx1"/>
                </a:solidFill>
              </a:rPr>
              <a:t> is a disjunction (||)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satisfying one branch is enough</a:t>
            </a: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330366" y="4539020"/>
            <a:ext cx="8420434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654800" y="7815620"/>
            <a:ext cx="13716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97400" y="8577620"/>
            <a:ext cx="16764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 on line 10 correct?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</a:rPr>
              <a:t>To show</a:t>
            </a:r>
            <a:r>
              <a:rPr lang="en-US" dirty="0" smtClean="0">
                <a:solidFill>
                  <a:schemeClr val="tx1"/>
                </a:solidFill>
              </a:rPr>
              <a:t>: if n == \length(A), then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either </a:t>
            </a:r>
            <a:r>
              <a:rPr lang="en-US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== -1 &amp;&amp; !</a:t>
            </a:r>
            <a:r>
              <a:rPr lang="en-US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 &lt;= </a:t>
            </a:r>
            <a:r>
              <a:rPr lang="en-US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 n &amp;&amp; A[</a:t>
            </a:r>
            <a:r>
              <a:rPr lang="en-US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== x</a:t>
            </a:r>
            <a:endParaRPr lang="en-US" dirty="0" smtClean="0">
              <a:solidFill>
                <a:schemeClr val="tx1"/>
              </a:solidFill>
            </a:endParaRPr>
          </a:p>
          <a:p>
            <a:pPr lvl="3"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 marL="398463" indent="-398463" defTabSz="1662113">
              <a:buClr>
                <a:schemeClr val="tx1"/>
              </a:buClr>
              <a:buFont typeface="+mj-lt"/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0 &lt;=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	by line 8</a:t>
            </a:r>
          </a:p>
          <a:p>
            <a:pPr marL="398463" indent="-398463" defTabSz="1662113">
              <a:buClr>
                <a:schemeClr val="tx1"/>
              </a:buClr>
              <a:buFont typeface="+mj-lt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&lt; n	by line 7</a:t>
            </a:r>
          </a:p>
          <a:p>
            <a:pPr marL="398463" indent="-398463" defTabSz="1662113">
              <a:buClr>
                <a:schemeClr val="tx1"/>
              </a:buClr>
              <a:buFont typeface="+mj-lt"/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A[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] == x	by line 10</a:t>
            </a: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We did not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use EXIT!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return inside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loop</a:t>
            </a: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406566" y="4539020"/>
            <a:ext cx="8420434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731000" y="7815620"/>
            <a:ext cx="13716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7" name="Left Arrow 6"/>
          <p:cNvSpPr/>
          <p:nvPr/>
        </p:nvSpPr>
        <p:spPr bwMode="auto">
          <a:xfrm>
            <a:off x="6959600" y="3505200"/>
            <a:ext cx="2819400" cy="83820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Looks promising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/>
        </p:nvSpPr>
        <p:spPr bwMode="auto">
          <a:xfrm>
            <a:off x="25400" y="7696200"/>
            <a:ext cx="1926297" cy="707886"/>
          </a:xfrm>
          <a:prstGeom prst="wedgeRectCallout">
            <a:avLst>
              <a:gd name="adj1" fmla="val 41816"/>
              <a:gd name="adj2" fmla="val -26901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math for</a:t>
            </a:r>
            <a:br>
              <a:rPr lang="en-US" sz="2000" b="0" dirty="0" smtClean="0"/>
            </a:br>
            <a:r>
              <a:rPr lang="en-US" sz="20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sz="20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sz="20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</a:t>
            </a:r>
            <a:endParaRPr lang="en-US" sz="2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-1  on line 13 correct?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</a:rPr>
              <a:t>To show</a:t>
            </a:r>
            <a:r>
              <a:rPr lang="en-US" dirty="0" smtClean="0">
                <a:solidFill>
                  <a:schemeClr val="tx1"/>
                </a:solidFill>
              </a:rPr>
              <a:t>: if n == \length(A), then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either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-1 == -1 &amp;&amp; !</a:t>
            </a:r>
            <a:r>
              <a:rPr lang="en-US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 &lt;= -1 &amp;&amp; -1 &lt; n &amp;&amp; A[-1] == x</a:t>
            </a:r>
            <a:endParaRPr lang="en-US" dirty="0" smtClean="0">
              <a:solidFill>
                <a:schemeClr val="tx1"/>
              </a:solidFill>
            </a:endParaRPr>
          </a:p>
          <a:p>
            <a:pPr lvl="3"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We must prove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n)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No point-to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argument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to do so!</a:t>
            </a:r>
          </a:p>
          <a:p>
            <a:pPr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406566" y="4539020"/>
            <a:ext cx="8420434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7340600" y="3589357"/>
            <a:ext cx="2123703" cy="75404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(makes no sense)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7340600" y="3048000"/>
            <a:ext cx="2819400" cy="83820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Must be this one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49800" y="8589334"/>
            <a:ext cx="14478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981200"/>
            <a:ext cx="11125200" cy="6896100"/>
          </a:xfrm>
        </p:spPr>
        <p:txBody>
          <a:bodyPr/>
          <a:lstStyle/>
          <a:p>
            <a:r>
              <a:rPr lang="en-US" dirty="0" smtClean="0"/>
              <a:t>What do we know as we start iteration </a:t>
            </a:r>
            <a:r>
              <a:rPr lang="en-US" dirty="0" err="1" smtClean="0"/>
              <a:t>i</a:t>
            </a:r>
            <a:r>
              <a:rPr lang="en-US" dirty="0" smtClean="0"/>
              <a:t> of the loop?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Because we looked there and didn’t find 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something we believe to be true at every iteration of the loop</a:t>
            </a:r>
          </a:p>
          <a:p>
            <a:pPr lvl="1"/>
            <a:r>
              <a:rPr lang="en-US" dirty="0" smtClean="0"/>
              <a:t>A loop invariant!</a:t>
            </a:r>
          </a:p>
          <a:p>
            <a:pPr lvl="1"/>
            <a:r>
              <a:rPr lang="en-US" dirty="0" smtClean="0"/>
              <a:t>Well, a </a:t>
            </a:r>
            <a:r>
              <a:rPr lang="en-US" i="1" dirty="0" smtClean="0"/>
              <a:t>candidate</a:t>
            </a:r>
            <a:r>
              <a:rPr lang="en-US" dirty="0" smtClean="0"/>
              <a:t> loop invariant</a:t>
            </a:r>
          </a:p>
          <a:p>
            <a:pPr lvl="2"/>
            <a:r>
              <a:rPr lang="en-US" dirty="0" smtClean="0"/>
              <a:t>We need to prove it is valid</a:t>
            </a: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2971800" y="3183134"/>
            <a:ext cx="625468" cy="59503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b="0" dirty="0" smtClean="0"/>
              <a:t>A:</a:t>
            </a:r>
            <a:endParaRPr lang="en-US" sz="32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2740222"/>
          <a:ext cx="5842000" cy="10697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0"/>
                <a:gridCol w="2438400"/>
                <a:gridCol w="132080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0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97732" y="3886200"/>
            <a:ext cx="15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x </a:t>
            </a:r>
            <a:r>
              <a:rPr lang="en-US" b="0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b="0" dirty="0" smtClean="0">
                <a:solidFill>
                  <a:srgbClr val="C00000"/>
                </a:solidFill>
              </a:rPr>
              <a:t> A[0, 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211263" y="2341563"/>
            <a:ext cx="1431925" cy="2071687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/>
              <a:t>LAST</a:t>
            </a:r>
          </a:p>
          <a:p>
            <a:pPr algn="l"/>
            <a:endParaRPr lang="en-US" sz="3200"/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Arrays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Safety</a:t>
            </a:r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4092575" y="2322513"/>
            <a:ext cx="3449638" cy="3557587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/>
              <a:t>TODAY</a:t>
            </a:r>
          </a:p>
          <a:p>
            <a:pPr algn="l"/>
            <a:endParaRPr lang="en-US" sz="3200"/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Linear search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Correctness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Contract failure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Contract exploits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110538" y="2341563"/>
            <a:ext cx="2741612" cy="2071687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/>
              <a:t>NEXT</a:t>
            </a:r>
          </a:p>
          <a:p>
            <a:pPr algn="l"/>
            <a:endParaRPr lang="en-US" sz="3200"/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Cost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Sorting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-1  on line 13 correct?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We must prove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is a valid loop invariant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n)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406566" y="4245888"/>
            <a:ext cx="8472704" cy="535531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749800" y="8589334"/>
            <a:ext cx="14478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0198100" cy="73152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is a valid loop invariant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INIT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before any iteration of the loop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  <a:tabLst>
                <a:tab pos="37084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= 0	by line 7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  <a:tabLst>
                <a:tab pos="3708400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 smtClean="0">
                <a:solidFill>
                  <a:srgbClr val="C00000"/>
                </a:solidFill>
              </a:rPr>
              <a:t> A[0, 0)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== false	by definition of </a:t>
            </a:r>
            <a:r>
              <a:rPr lang="en-US" sz="2400" dirty="0" err="1" smtClean="0">
                <a:solidFill>
                  <a:schemeClr val="tx1"/>
                </a:solidFill>
                <a:latin typeface="Menlo" charset="0"/>
                <a:sym typeface="Menlo" charset="0"/>
              </a:rPr>
              <a:t>is_in</a:t>
            </a:r>
            <a:endParaRPr lang="en-US" sz="2400" dirty="0" smtClean="0">
              <a:solidFill>
                <a:schemeClr val="tx1"/>
              </a:solidFill>
              <a:latin typeface="Menlo" charset="0"/>
              <a:sym typeface="Menlo" charset="0"/>
            </a:endParaRP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  <a:tabLst>
                <a:tab pos="3708400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 smtClean="0">
                <a:solidFill>
                  <a:srgbClr val="C00000"/>
                </a:solidFill>
              </a:rPr>
              <a:t> A[0,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== true	by math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tabLst>
                <a:tab pos="3708400" algn="l"/>
              </a:tabLst>
            </a:pPr>
            <a:endParaRPr lang="en-US" sz="2400" dirty="0" smtClean="0">
              <a:solidFill>
                <a:schemeClr val="tx1"/>
              </a:solidFill>
              <a:latin typeface="Menlo" charset="0"/>
              <a:sym typeface="Menlo" charset="0"/>
            </a:endParaRPr>
          </a:p>
          <a:p>
            <a:pPr marL="796925" lvl="1" indent="-339725" defTabSz="4232275">
              <a:buClr>
                <a:schemeClr val="tx1"/>
              </a:buClr>
              <a:buSzPct val="100000"/>
              <a:tabLst>
                <a:tab pos="3708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A[0,0) is the empty array segment</a:t>
            </a:r>
          </a:p>
          <a:p>
            <a:pPr marL="1089025" lvl="2" indent="-339725" defTabSz="4232275">
              <a:buClr>
                <a:schemeClr val="tx1"/>
              </a:buClr>
              <a:tabLst>
                <a:tab pos="370840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Nothing is in it</a:t>
            </a:r>
          </a:p>
          <a:p>
            <a:pPr marL="454025" indent="-339725" defTabSz="4232275">
              <a:buClr>
                <a:schemeClr val="tx1"/>
              </a:buClr>
              <a:buFont typeface="+mj-lt"/>
              <a:buAutoNum type="alphaUcPeriod"/>
              <a:tabLst>
                <a:tab pos="3708400" algn="l"/>
              </a:tabLst>
            </a:pPr>
            <a:endParaRPr lang="en-US" dirty="0" smtClean="0">
              <a:solidFill>
                <a:schemeClr val="tx1"/>
              </a:solidFill>
              <a:latin typeface="Menlo" charset="0"/>
              <a:sym typeface="Menlo" charset="0"/>
            </a:endParaRPr>
          </a:p>
          <a:p>
            <a:pPr marL="454025" indent="-339725" defTabSz="4232275">
              <a:buClr>
                <a:schemeClr val="tx1"/>
              </a:buClr>
              <a:buFont typeface="+mj-lt"/>
              <a:buAutoNum type="alphaUcPeriod"/>
              <a:tabLst>
                <a:tab pos="3708400" algn="l"/>
              </a:tabLst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7302166" y="4245888"/>
            <a:ext cx="5229830" cy="535531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…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…;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569200" y="7162800"/>
            <a:ext cx="53340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0198100" cy="73152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is a valid loop invariant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PRES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: if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then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’)</a:t>
            </a:r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 smtClean="0">
                <a:solidFill>
                  <a:srgbClr val="C00000"/>
                </a:solidFill>
              </a:rPr>
              <a:t> A[0,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	by assumption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’ = i+1	by line 7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 smtClean="0">
                <a:solidFill>
                  <a:srgbClr val="C00000"/>
                </a:solidFill>
              </a:rPr>
              <a:t> A[0, i+1)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Menlo" charset="0"/>
                <a:sym typeface="Menlo" charset="0"/>
              </a:rPr>
              <a:t>iff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 smtClean="0">
                <a:solidFill>
                  <a:srgbClr val="C00000"/>
                </a:solidFill>
              </a:rPr>
              <a:t> A[0,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and A[</a:t>
            </a:r>
            <a:r>
              <a:rPr lang="en-US" sz="2400" dirty="0" err="1" smtClean="0">
                <a:solidFill>
                  <a:schemeClr val="tx1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] 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Symbol"/>
              </a:rPr>
              <a:t>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x</a:t>
            </a:r>
            <a:b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def. of </a:t>
            </a:r>
            <a:r>
              <a:rPr lang="en-US" sz="2400" dirty="0" err="1" smtClean="0">
                <a:solidFill>
                  <a:srgbClr val="C00000"/>
                </a:solidFill>
                <a:latin typeface="Menlo" charset="0"/>
                <a:sym typeface="Menlo" charset="0"/>
              </a:rPr>
              <a:t>is_in</a:t>
            </a:r>
            <a:endParaRPr lang="en-US" sz="2400" dirty="0" smtClean="0">
              <a:solidFill>
                <a:srgbClr val="C00000"/>
              </a:solidFill>
              <a:latin typeface="Menlo" charset="0"/>
              <a:sym typeface="Menlo" charset="0"/>
            </a:endParaRP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A[</a:t>
            </a:r>
            <a:r>
              <a:rPr lang="en-US" sz="2400" dirty="0" err="1" smtClean="0">
                <a:solidFill>
                  <a:schemeClr val="tx1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] = x ??</a:t>
            </a:r>
          </a:p>
          <a:p>
            <a:pPr marL="1081088" lvl="2" indent="-331788" defTabSz="4232275">
              <a:buClr>
                <a:schemeClr val="tx1"/>
              </a:buClr>
              <a:buFont typeface="+mj-lt"/>
              <a:buAutoNum type="alphaLcParenR"/>
            </a:pPr>
            <a:r>
              <a:rPr lang="en-US" sz="20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If yes: we return on line 11</a:t>
            </a:r>
          </a:p>
          <a:p>
            <a:pPr marL="1431925" lvl="3" indent="-339725" defTabSz="4232275"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We exit the function</a:t>
            </a:r>
          </a:p>
          <a:p>
            <a:pPr marL="1431925" lvl="3" indent="-339725" defTabSz="4232275"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We won’t check the loop invariant again</a:t>
            </a:r>
          </a:p>
          <a:p>
            <a:pPr marL="1431925" lvl="3" indent="-339725" defTabSz="4232275"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This is fine!</a:t>
            </a:r>
          </a:p>
          <a:p>
            <a:pPr marL="1081088" lvl="2" indent="-331788" defTabSz="4232275">
              <a:buClr>
                <a:schemeClr val="tx1"/>
              </a:buClr>
              <a:buFont typeface="+mj-lt"/>
              <a:buAutoNum type="alphaLcParenR"/>
            </a:pPr>
            <a:r>
              <a:rPr lang="en-US" sz="20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If no: we continue with the loop</a:t>
            </a:r>
          </a:p>
          <a:p>
            <a:pPr marL="1431925" lvl="3" indent="-339725" defTabSz="4232275"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We will check the loop invariant again</a:t>
            </a:r>
          </a:p>
          <a:p>
            <a:pPr marL="1431925" lvl="3" indent="-339725" defTabSz="4232275">
              <a:buClr>
                <a:schemeClr val="tx1"/>
              </a:buClr>
            </a:pPr>
            <a:r>
              <a:rPr lang="en-US" sz="1800" dirty="0" smtClean="0">
                <a:solidFill>
                  <a:srgbClr val="C00000"/>
                </a:solidFill>
              </a:rPr>
              <a:t>x </a:t>
            </a:r>
            <a:r>
              <a:rPr lang="en-US" sz="1800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1800" dirty="0" smtClean="0">
                <a:solidFill>
                  <a:srgbClr val="C00000"/>
                </a:solidFill>
              </a:rPr>
              <a:t> A[0, i+1)</a:t>
            </a:r>
            <a:r>
              <a:rPr lang="en-US" sz="1800" dirty="0" smtClean="0">
                <a:solidFill>
                  <a:schemeClr val="tx1"/>
                </a:solidFill>
              </a:rPr>
              <a:t>	by A, C, D(b)</a:t>
            </a:r>
            <a:endParaRPr lang="en-US" sz="1800" dirty="0" smtClean="0">
              <a:solidFill>
                <a:schemeClr val="tx1"/>
              </a:solidFill>
              <a:latin typeface="Menlo" charset="0"/>
              <a:sym typeface="Menlo" charset="0"/>
            </a:endParaRPr>
          </a:p>
          <a:p>
            <a:pPr marL="1431925" lvl="3" indent="-339725" defTabSz="4232275"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  <a:latin typeface="Menlo" charset="0"/>
              <a:sym typeface="Menlo" charset="0"/>
            </a:endParaRPr>
          </a:p>
          <a:p>
            <a:pPr marL="0" indent="0" defTabSz="4232275">
              <a:buClr>
                <a:schemeClr val="tx1"/>
              </a:buClr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When returning from inside a loop,</a:t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>we don’t need to show preservation</a:t>
            </a: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7302166" y="4245888"/>
            <a:ext cx="5229830" cy="535531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…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…;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569200" y="7162800"/>
            <a:ext cx="53340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Bent Arrow 8"/>
          <p:cNvSpPr/>
          <p:nvPr/>
        </p:nvSpPr>
        <p:spPr bwMode="auto">
          <a:xfrm>
            <a:off x="406400" y="5638800"/>
            <a:ext cx="1295400" cy="3124200"/>
          </a:xfrm>
          <a:prstGeom prst="bentArrow">
            <a:avLst>
              <a:gd name="adj1" fmla="val 37072"/>
              <a:gd name="adj2" fmla="val 42505"/>
              <a:gd name="adj3" fmla="val 25000"/>
              <a:gd name="adj4" fmla="val 43750"/>
            </a:avLst>
          </a:prstGeom>
          <a:solidFill>
            <a:srgbClr val="CCECFF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-1  on line 13 correct?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We must prove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is a valid loop invariant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n)</a:t>
            </a: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406566" y="4245888"/>
            <a:ext cx="8472704" cy="535531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7416800" y="3124200"/>
            <a:ext cx="1371600" cy="685800"/>
          </a:xfrm>
          <a:prstGeom prst="leftArrow">
            <a:avLst/>
          </a:prstGeom>
          <a:solidFill>
            <a:srgbClr val="CCECFF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Done!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244600" y="3657600"/>
            <a:ext cx="25908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49800" y="8642499"/>
            <a:ext cx="14478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-1  on line 13 correct?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We must prove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n)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When the loop terminates, we know that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	by line 9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&gt;= n</a:t>
            </a:r>
            <a:r>
              <a:rPr lang="en-US" dirty="0" smtClean="0">
                <a:solidFill>
                  <a:schemeClr val="tx1"/>
                </a:solidFill>
              </a:rPr>
              <a:t>			by line 7</a:t>
            </a:r>
          </a:p>
          <a:p>
            <a:pPr lvl="3"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To conclude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n)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 need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== n</a:t>
            </a:r>
          </a:p>
          <a:p>
            <a:pPr lvl="3"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&lt;= n </a:t>
            </a:r>
            <a:r>
              <a:rPr lang="en-US" dirty="0" smtClean="0">
                <a:solidFill>
                  <a:schemeClr val="tx1"/>
                </a:solidFill>
              </a:rPr>
              <a:t>as another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loop invariant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Is it valid?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Exercise!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7302166" y="4245888"/>
            <a:ext cx="5229830" cy="535531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…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…;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45400" y="8642499"/>
            <a:ext cx="14478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597900" cy="7315200"/>
          </a:xfrm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-1  on line 13 correct?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We must prove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n)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When the loop terminates, we know that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	by line 9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&gt;= n</a:t>
            </a:r>
            <a:r>
              <a:rPr lang="en-US" dirty="0" smtClean="0">
                <a:solidFill>
                  <a:schemeClr val="tx1"/>
                </a:solidFill>
              </a:rPr>
              <a:t>		by line 7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&lt;= n</a:t>
            </a:r>
            <a:r>
              <a:rPr lang="en-US" dirty="0" smtClean="0">
                <a:solidFill>
                  <a:schemeClr val="tx1"/>
                </a:solidFill>
              </a:rPr>
              <a:t>		by line 8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n)	</a:t>
            </a:r>
            <a:r>
              <a:rPr lang="en-US" dirty="0" smtClean="0">
                <a:solidFill>
                  <a:schemeClr val="tx1"/>
                </a:solidFill>
              </a:rPr>
              <a:t>by A, B, C</a:t>
            </a: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455400" y="6781800"/>
            <a:ext cx="13716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7495091" y="4245888"/>
            <a:ext cx="5331909" cy="535531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…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…;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Code for </a:t>
            </a:r>
            <a:r>
              <a:rPr lang="en-US" dirty="0" err="1" smtClean="0">
                <a:solidFill>
                  <a:srgbClr val="7030A0"/>
                </a:solidFill>
              </a:rPr>
              <a:t>seach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467600"/>
            <a:ext cx="10960100" cy="1828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We proved it safe and correct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Does it do what we expect?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Yes!</a:t>
            </a: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2441124" y="1883688"/>
            <a:ext cx="8122552" cy="535531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3225800"/>
            <a:ext cx="10464800" cy="33020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caller of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r>
              <a:rPr lang="en-US" dirty="0" smtClean="0"/>
              <a:t> can only rely on its contracts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may not be able to see the source code</a:t>
            </a:r>
          </a:p>
          <a:p>
            <a:pPr lvl="2"/>
            <a:r>
              <a:rPr lang="en-US" dirty="0" smtClean="0"/>
              <a:t>it may have been written by someone else</a:t>
            </a:r>
          </a:p>
          <a:p>
            <a:pPr lvl="2"/>
            <a:r>
              <a:rPr lang="en-US" dirty="0" smtClean="0"/>
              <a:t>it may be part of a library</a:t>
            </a:r>
          </a:p>
          <a:p>
            <a:endParaRPr lang="en-US" dirty="0" smtClean="0"/>
          </a:p>
          <a:p>
            <a:r>
              <a:rPr lang="en-US" dirty="0" smtClean="0"/>
              <a:t>Can there be an implementation that satisfies these contracts but does not do what we expect?</a:t>
            </a:r>
          </a:p>
          <a:p>
            <a:pPr lvl="2"/>
            <a:r>
              <a:rPr lang="en-US" dirty="0" smtClean="0"/>
              <a:t>An implementation that is correct, but wrong</a:t>
            </a:r>
          </a:p>
          <a:p>
            <a:pPr lvl="1"/>
            <a:r>
              <a:rPr lang="en-US" dirty="0" smtClean="0"/>
              <a:t>Can there be </a:t>
            </a:r>
            <a:r>
              <a:rPr lang="en-US" b="1" dirty="0" smtClean="0"/>
              <a:t>contract exploits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082800" y="2693075"/>
            <a:ext cx="8122552" cy="20313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; 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10922000" y="4953000"/>
            <a:ext cx="1743426" cy="1015663"/>
          </a:xfrm>
          <a:prstGeom prst="wedgeRectCallout">
            <a:avLst>
              <a:gd name="adj1" fmla="val -90857"/>
              <a:gd name="adj2" fmla="val -12809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the</a:t>
            </a:r>
            <a:br>
              <a:rPr lang="en-US" sz="2000" b="0" dirty="0" smtClean="0"/>
            </a:br>
            <a:r>
              <a:rPr lang="en-US" sz="2000" dirty="0" smtClean="0"/>
              <a:t>prototype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of this function</a:t>
            </a:r>
            <a:endParaRPr lang="en-US" sz="20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Contract Exploits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772400"/>
            <a:ext cx="10960100" cy="1524000"/>
          </a:xfrm>
        </p:spPr>
        <p:txBody>
          <a:bodyPr/>
          <a:lstStyle/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2441124" y="1883688"/>
            <a:ext cx="8122552" cy="572464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 x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                       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puts x in A[0]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  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and returns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16200" y="5638800"/>
            <a:ext cx="15240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an Element in an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Find where x occurs in A</a:t>
            </a:r>
          </a:p>
          <a:p>
            <a:pPr lvl="1"/>
            <a:r>
              <a:rPr lang="en-US" dirty="0" smtClean="0"/>
              <a:t>return some index where x appears</a:t>
            </a:r>
          </a:p>
          <a:p>
            <a:pPr lvl="1"/>
            <a:r>
              <a:rPr lang="en-US" dirty="0" smtClean="0"/>
              <a:t>for x=5, return 3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Linear search </a:t>
            </a:r>
            <a:r>
              <a:rPr lang="en-US" dirty="0" smtClean="0"/>
              <a:t>algorithm:</a:t>
            </a:r>
          </a:p>
          <a:p>
            <a:pPr lvl="1"/>
            <a:r>
              <a:rPr lang="en-US" i="1" dirty="0" smtClean="0"/>
              <a:t>look for it in each place until we find 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 attempt: 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597920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5</a:t>
            </a:r>
            <a:endParaRPr lang="en-US" b="0" dirty="0"/>
          </a:p>
        </p:txBody>
      </p:sp>
      <p:sp>
        <p:nvSpPr>
          <p:cNvPr id="22" name="Rectangle 4"/>
          <p:cNvSpPr>
            <a:spLocks/>
          </p:cNvSpPr>
          <p:nvPr/>
        </p:nvSpPr>
        <p:spPr bwMode="auto">
          <a:xfrm>
            <a:off x="3987800" y="5699879"/>
            <a:ext cx="3979487" cy="2769989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Contract Exploits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467600"/>
            <a:ext cx="10960100" cy="1828800"/>
          </a:xfrm>
        </p:spPr>
        <p:txBody>
          <a:bodyPr/>
          <a:lstStyle/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2441124" y="1883688"/>
            <a:ext cx="8122552" cy="572464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 x + 1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                 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puts x+1 everywhere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  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will never return here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16200" y="5638800"/>
            <a:ext cx="21336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against Contract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changes the array</a:t>
            </a:r>
          </a:p>
          <a:p>
            <a:pPr lvl="1"/>
            <a:r>
              <a:rPr lang="en-US" dirty="0" smtClean="0"/>
              <a:t>Caller has no way to know based on contracts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Even stronger contracts?</a:t>
            </a:r>
          </a:p>
          <a:p>
            <a:pPr lvl="2"/>
            <a:r>
              <a:rPr lang="en-US" dirty="0" smtClean="0"/>
              <a:t>Check that the array doesn’t change</a:t>
            </a:r>
          </a:p>
          <a:p>
            <a:pPr lvl="2"/>
            <a:r>
              <a:rPr lang="en-US" dirty="0" smtClean="0"/>
              <a:t>Cannot be done in C0</a:t>
            </a:r>
          </a:p>
          <a:p>
            <a:pPr lvl="3"/>
            <a:r>
              <a:rPr lang="en-US" dirty="0" smtClean="0"/>
              <a:t> But other languages support this</a:t>
            </a:r>
          </a:p>
          <a:p>
            <a:pPr lvl="4"/>
            <a:endParaRPr lang="en-US" dirty="0" smtClean="0"/>
          </a:p>
          <a:p>
            <a:pPr lvl="1"/>
            <a:r>
              <a:rPr lang="en-US" b="1" dirty="0" smtClean="0"/>
              <a:t>Unit testing</a:t>
            </a:r>
          </a:p>
          <a:p>
            <a:pPr lvl="2"/>
            <a:r>
              <a:rPr lang="en-US" dirty="0" smtClean="0"/>
              <a:t>Call search with a variety of inputs</a:t>
            </a:r>
            <a:br>
              <a:rPr lang="en-US" dirty="0" smtClean="0"/>
            </a:br>
            <a:r>
              <a:rPr lang="en-US" dirty="0" smtClean="0"/>
              <a:t>and check that it returns the expected value</a:t>
            </a:r>
          </a:p>
          <a:p>
            <a:pPr lvl="2"/>
            <a:r>
              <a:rPr lang="en-US" dirty="0" smtClean="0"/>
              <a:t>Usually impractical to test with all possible inputs</a:t>
            </a:r>
          </a:p>
          <a:p>
            <a:pPr lvl="3"/>
            <a:r>
              <a:rPr lang="en-US" dirty="0" smtClean="0"/>
              <a:t>Look for inputs where errors are likely</a:t>
            </a:r>
          </a:p>
          <a:p>
            <a:pPr lvl="3"/>
            <a:r>
              <a:rPr lang="en-US" b="1" dirty="0" smtClean="0"/>
              <a:t>Edge cases</a:t>
            </a:r>
          </a:p>
          <a:p>
            <a:pPr lvl="4"/>
            <a:r>
              <a:rPr lang="en-US" dirty="0" smtClean="0"/>
              <a:t>inputs at the edges of input range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an Element in an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Remember safety!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]: </a:t>
            </a:r>
            <a:r>
              <a:rPr lang="en-US" dirty="0" err="1" smtClean="0"/>
              <a:t>i</a:t>
            </a:r>
            <a:r>
              <a:rPr lang="en-US" dirty="0" smtClean="0"/>
              <a:t> should be </a:t>
            </a:r>
            <a:r>
              <a:rPr lang="en-US" i="1" dirty="0" smtClean="0"/>
              <a:t>provably</a:t>
            </a:r>
            <a:r>
              <a:rPr lang="en-US" dirty="0" smtClean="0"/>
              <a:t> in bounds</a:t>
            </a:r>
          </a:p>
          <a:p>
            <a:pPr lvl="1"/>
            <a:r>
              <a:rPr lang="en-US" dirty="0" smtClean="0"/>
              <a:t>n is the length of 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Contracts!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597920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5</a:t>
            </a:r>
            <a:endParaRPr lang="en-US" b="0" dirty="0"/>
          </a:p>
        </p:txBody>
      </p:sp>
      <p:sp>
        <p:nvSpPr>
          <p:cNvPr id="22" name="Rectangle 4"/>
          <p:cNvSpPr>
            <a:spLocks/>
          </p:cNvSpPr>
          <p:nvPr/>
        </p:nvSpPr>
        <p:spPr bwMode="auto">
          <a:xfrm>
            <a:off x="3987800" y="5113615"/>
            <a:ext cx="3986989" cy="350865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759200" y="5486400"/>
            <a:ext cx="44196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759200" y="6553200"/>
            <a:ext cx="44196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an Element in an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What if x does not occur in A?</a:t>
            </a:r>
          </a:p>
          <a:p>
            <a:pPr lvl="1"/>
            <a:r>
              <a:rPr lang="en-US" dirty="0" smtClean="0"/>
              <a:t>return something that cannot possibly be an index</a:t>
            </a:r>
          </a:p>
          <a:p>
            <a:pPr lvl="1"/>
            <a:r>
              <a:rPr lang="en-US" dirty="0" smtClean="0"/>
              <a:t>-1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597920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4</a:t>
            </a:r>
            <a:endParaRPr lang="en-US" b="0" dirty="0"/>
          </a:p>
        </p:txBody>
      </p:sp>
      <p:sp>
        <p:nvSpPr>
          <p:cNvPr id="22" name="Rectangle 4"/>
          <p:cNvSpPr>
            <a:spLocks/>
          </p:cNvSpPr>
          <p:nvPr/>
        </p:nvSpPr>
        <p:spPr bwMode="auto">
          <a:xfrm>
            <a:off x="3987800" y="5113615"/>
            <a:ext cx="3986989" cy="387798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788400" y="1828800"/>
            <a:ext cx="9144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759200" y="8077200"/>
            <a:ext cx="20574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an Element in an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How will a caller use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check if element was in A</a:t>
            </a:r>
          </a:p>
          <a:p>
            <a:pPr lvl="2"/>
            <a:r>
              <a:rPr lang="en-US" dirty="0" smtClean="0"/>
              <a:t>if returned value is not -1</a:t>
            </a:r>
          </a:p>
          <a:p>
            <a:pPr lvl="1"/>
            <a:r>
              <a:rPr lang="en-US" dirty="0" smtClean="0"/>
              <a:t>if so, do something with that position</a:t>
            </a:r>
          </a:p>
          <a:p>
            <a:pPr lvl="2"/>
            <a:r>
              <a:rPr lang="en-US" dirty="0" smtClean="0"/>
              <a:t>e.g., update the value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76944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12</a:t>
            </a:r>
            <a:endParaRPr lang="en-US" b="0" dirty="0"/>
          </a:p>
        </p:txBody>
      </p:sp>
      <p:sp>
        <p:nvSpPr>
          <p:cNvPr id="22" name="Rectangle 4"/>
          <p:cNvSpPr>
            <a:spLocks/>
          </p:cNvSpPr>
          <p:nvPr/>
        </p:nvSpPr>
        <p:spPr bwMode="auto">
          <a:xfrm>
            <a:off x="7544611" y="5201483"/>
            <a:ext cx="3986989" cy="387798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1987395" y="5595134"/>
            <a:ext cx="4362605" cy="256993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 …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100" b="0" dirty="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search(12, A, 5);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(k != -1)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A[k] = 13;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change 12 to 13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7395" y="5061734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an Element in an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How does the caller know how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r>
              <a:rPr lang="en-US" dirty="0" smtClean="0"/>
              <a:t> behaves?</a:t>
            </a:r>
          </a:p>
          <a:p>
            <a:pPr lvl="1"/>
            <a:r>
              <a:rPr lang="en-US" dirty="0" smtClean="0"/>
              <a:t>that -1 is a valid returned value</a:t>
            </a:r>
          </a:p>
          <a:p>
            <a:pPr lvl="1"/>
            <a:r>
              <a:rPr lang="en-US" dirty="0" smtClean="0"/>
              <a:t>that A[k] contains 12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postconditions</a:t>
            </a:r>
            <a:r>
              <a:rPr lang="en-US" dirty="0" smtClean="0"/>
              <a:t>!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76944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12</a:t>
            </a:r>
            <a:endParaRPr lang="en-US" b="0" dirty="0"/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7544611" y="4093488"/>
            <a:ext cx="3986989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\result  == -1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A[\result] == x;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1987395" y="5583466"/>
            <a:ext cx="4362605" cy="256993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 …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100" b="0" dirty="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search(12, A, 5);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(k != -1)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A[k] = 13;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change 12 to 13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 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7395" y="5050066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035800" y="4648200"/>
            <a:ext cx="5105400" cy="1676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11760200" y="6553200"/>
            <a:ext cx="1034899" cy="707886"/>
          </a:xfrm>
          <a:prstGeom prst="wedgeRectCallout">
            <a:avLst>
              <a:gd name="adj1" fmla="val -400833"/>
              <a:gd name="adj2" fmla="val -23205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Multiline</a:t>
            </a:r>
            <a:br>
              <a:rPr lang="en-US" sz="2000" b="0" dirty="0" smtClean="0"/>
            </a:br>
            <a:r>
              <a:rPr lang="en-US" sz="2000" b="0" dirty="0" smtClean="0"/>
              <a:t>contract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an Element in an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Can we be sure that </a:t>
            </a:r>
            <a:r>
              <a:rPr lang="en-US" dirty="0" smtClean="0">
                <a:solidFill>
                  <a:srgbClr val="C00000"/>
                </a:solidFill>
              </a:rPr>
              <a:t>A[\result]</a:t>
            </a:r>
            <a:r>
              <a:rPr lang="en-US" dirty="0" smtClean="0"/>
              <a:t> is safe?</a:t>
            </a:r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postcondition</a:t>
            </a:r>
            <a:endParaRPr lang="en-US" dirty="0" smtClean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76944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12</a:t>
            </a:r>
            <a:endParaRPr lang="en-US" b="0" dirty="0"/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991411" y="4386620"/>
            <a:ext cx="8187370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\result  == -1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692400" y="5334000"/>
            <a:ext cx="3886200" cy="914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245600" y="4343400"/>
            <a:ext cx="3429000" cy="5029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39725" marR="0" lvl="0" indent="-339725" algn="l" defTabSz="584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A[\result] </a:t>
            </a:r>
            <a:r>
              <a:rPr lang="en-US" b="0" kern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== x</a:t>
            </a:r>
            <a:r>
              <a:rPr lang="en-US" b="0" kern="0" dirty="0" smtClean="0">
                <a:latin typeface="+mn-lt"/>
                <a:ea typeface="+mn-ea"/>
                <a:cs typeface="+mn-cs"/>
              </a:rPr>
              <a:t> won’t be called if </a:t>
            </a:r>
            <a:r>
              <a:rPr lang="en-US" b="0" kern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\result </a:t>
            </a:r>
            <a:r>
              <a:rPr lang="en-US" b="0" kern="0" dirty="0" smtClean="0">
                <a:latin typeface="+mn-lt"/>
                <a:ea typeface="+mn-ea"/>
                <a:cs typeface="+mn-cs"/>
              </a:rPr>
              <a:t>is out of bounds</a:t>
            </a:r>
          </a:p>
          <a:p>
            <a:pPr marL="627063" lvl="1" indent="-274638" algn="l" eaLnBrk="0">
              <a:spcBef>
                <a:spcPts val="800"/>
              </a:spcBef>
              <a:buSzPct val="100000"/>
              <a:buFont typeface="Courier New" pitchFamily="49" charset="0"/>
              <a:buChar char="o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&amp;&amp;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short-circuits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an Element in an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454900" cy="7315200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r>
              <a:rPr lang="en-US" dirty="0" smtClean="0"/>
              <a:t> </a:t>
            </a:r>
            <a:r>
              <a:rPr lang="en-US" b="1" dirty="0" smtClean="0"/>
              <a:t>correct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Preconditions imply </a:t>
            </a:r>
            <a:r>
              <a:rPr lang="en-US" i="1" dirty="0" err="1" smtClean="0"/>
              <a:t>postconditions</a:t>
            </a:r>
            <a:endParaRPr lang="en-US" i="1" dirty="0" smtClean="0"/>
          </a:p>
          <a:p>
            <a:pPr lvl="1"/>
            <a:r>
              <a:rPr lang="en-US" dirty="0" smtClean="0"/>
              <a:t>We’ll have to prove that  (later)</a:t>
            </a:r>
          </a:p>
          <a:p>
            <a:endParaRPr lang="en-US" dirty="0" smtClean="0"/>
          </a:p>
          <a:p>
            <a:r>
              <a:rPr lang="en-US" dirty="0" smtClean="0"/>
              <a:t>Does it do what</a:t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b="1" dirty="0" smtClean="0"/>
              <a:t>expect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find x in A</a:t>
            </a:r>
          </a:p>
          <a:p>
            <a:pPr lvl="1"/>
            <a:r>
              <a:rPr lang="en-US" dirty="0" smtClean="0"/>
              <a:t>Looks plausible</a:t>
            </a:r>
          </a:p>
          <a:p>
            <a:pPr lvl="1"/>
            <a:endParaRPr lang="en-US" dirty="0" smtClean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8940800" y="2881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4200" y="24384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8940800" y="1905000"/>
            <a:ext cx="76944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12</a:t>
            </a:r>
            <a:endParaRPr lang="en-US" b="0" dirty="0"/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4673600" y="4386620"/>
            <a:ext cx="8187370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\result  == -1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none" lIns="50800" tIns="50800" rIns="50800" bIns="50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3329</Words>
  <PresentationFormat>Custom</PresentationFormat>
  <Paragraphs>696</Paragraphs>
  <Slides>31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White</vt:lpstr>
      <vt:lpstr>Searching Arrays</vt:lpstr>
      <vt:lpstr>Slide 2</vt:lpstr>
      <vt:lpstr>Searching for an Element in an Array </vt:lpstr>
      <vt:lpstr>Searching for an Element in an Array </vt:lpstr>
      <vt:lpstr>Searching for an Element in an Array </vt:lpstr>
      <vt:lpstr>Searching for an Element in an Array </vt:lpstr>
      <vt:lpstr>Searching for an Element in an Array </vt:lpstr>
      <vt:lpstr>Searching for an Element in an Array </vt:lpstr>
      <vt:lpstr>Searching for an Element in an Array </vt:lpstr>
      <vt:lpstr>Contract Exploits</vt:lpstr>
      <vt:lpstr>Fixing this Contract Exploit</vt:lpstr>
      <vt:lpstr>Array Segments, in Math</vt:lpstr>
      <vt:lpstr>Fixing this Contract Exploit</vt:lpstr>
      <vt:lpstr>Fixing this Contract Exploit</vt:lpstr>
      <vt:lpstr>Correctness</vt:lpstr>
      <vt:lpstr>Correctness</vt:lpstr>
      <vt:lpstr>Correctness (1)</vt:lpstr>
      <vt:lpstr>Correctness (2)</vt:lpstr>
      <vt:lpstr>Correctness (2)</vt:lpstr>
      <vt:lpstr>Correctness (2)</vt:lpstr>
      <vt:lpstr>Correctness (2)</vt:lpstr>
      <vt:lpstr>Correctness (2)</vt:lpstr>
      <vt:lpstr>Correctness (2)</vt:lpstr>
      <vt:lpstr>Correctness (2)</vt:lpstr>
      <vt:lpstr>Correctness (2)</vt:lpstr>
      <vt:lpstr>Final Code for seach</vt:lpstr>
      <vt:lpstr>Testing</vt:lpstr>
      <vt:lpstr>Client View</vt:lpstr>
      <vt:lpstr>More Contract Exploits</vt:lpstr>
      <vt:lpstr>Even More Contract Exploits</vt:lpstr>
      <vt:lpstr>Protecting against Contract Exploits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iliano</cp:lastModifiedBy>
  <cp:revision>120</cp:revision>
  <dcterms:modified xsi:type="dcterms:W3CDTF">2019-02-07T03:35:16Z</dcterms:modified>
</cp:coreProperties>
</file>