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32" r:id="rId2"/>
    <p:sldId id="333" r:id="rId3"/>
    <p:sldId id="381" r:id="rId4"/>
    <p:sldId id="382" r:id="rId5"/>
    <p:sldId id="383" r:id="rId6"/>
    <p:sldId id="384" r:id="rId7"/>
    <p:sldId id="385" r:id="rId8"/>
    <p:sldId id="386" r:id="rId9"/>
    <p:sldId id="388" r:id="rId10"/>
    <p:sldId id="389" r:id="rId11"/>
    <p:sldId id="390" r:id="rId12"/>
    <p:sldId id="392" r:id="rId13"/>
    <p:sldId id="391" r:id="rId14"/>
    <p:sldId id="393" r:id="rId15"/>
    <p:sldId id="394" r:id="rId16"/>
    <p:sldId id="395" r:id="rId17"/>
    <p:sldId id="396" r:id="rId18"/>
    <p:sldId id="397" r:id="rId19"/>
    <p:sldId id="398" r:id="rId20"/>
    <p:sldId id="387" r:id="rId21"/>
    <p:sldId id="416" r:id="rId22"/>
    <p:sldId id="417" r:id="rId23"/>
    <p:sldId id="418" r:id="rId24"/>
    <p:sldId id="419" r:id="rId25"/>
    <p:sldId id="420" r:id="rId26"/>
    <p:sldId id="422" r:id="rId27"/>
    <p:sldId id="421" r:id="rId28"/>
    <p:sldId id="423" r:id="rId29"/>
    <p:sldId id="425" r:id="rId30"/>
    <p:sldId id="427" r:id="rId31"/>
    <p:sldId id="424" r:id="rId32"/>
    <p:sldId id="428" r:id="rId33"/>
    <p:sldId id="426" r:id="rId34"/>
    <p:sldId id="429" r:id="rId35"/>
    <p:sldId id="431" r:id="rId36"/>
    <p:sldId id="430" r:id="rId37"/>
    <p:sldId id="432" r:id="rId38"/>
    <p:sldId id="433" r:id="rId39"/>
    <p:sldId id="434" r:id="rId40"/>
    <p:sldId id="435" r:id="rId41"/>
    <p:sldId id="436" r:id="rId42"/>
    <p:sldId id="437" r:id="rId43"/>
    <p:sldId id="438" r:id="rId44"/>
    <p:sldId id="446" r:id="rId45"/>
    <p:sldId id="442" r:id="rId46"/>
    <p:sldId id="447" r:id="rId47"/>
    <p:sldId id="401" r:id="rId48"/>
    <p:sldId id="399" r:id="rId49"/>
    <p:sldId id="402" r:id="rId50"/>
    <p:sldId id="400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2" r:id="rId59"/>
    <p:sldId id="411" r:id="rId60"/>
    <p:sldId id="413" r:id="rId61"/>
    <p:sldId id="414" r:id="rId62"/>
    <p:sldId id="415" r:id="rId63"/>
  </p:sldIdLst>
  <p:sldSz cx="13004800" cy="9753600"/>
  <p:notesSz cx="7007225" cy="92964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marL="457200" indent="-2286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marL="914400" indent="-4572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marL="1371600" indent="-6858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marL="1828800" indent="-9144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16" y="-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8750" y="0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pPr>
              <a:defRPr/>
            </a:pPr>
            <a:fld id="{231B3D12-EB5E-4DBD-B1D2-B9BE0915A721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8750" y="8829675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pPr>
              <a:defRPr/>
            </a:pPr>
            <a:fld id="{9689D15F-4C94-4BB4-A061-5F06739A4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79513" y="696913"/>
            <a:ext cx="4648200" cy="348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35038" y="4416425"/>
            <a:ext cx="5137150" cy="41830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159" tIns="46580" rIns="93159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Helvetica Neue" charset="0"/>
              </a:rPr>
              <a:t>Second level</a:t>
            </a:r>
          </a:p>
          <a:p>
            <a:pPr lvl="2"/>
            <a:r>
              <a:rPr lang="en-US" noProof="0" smtClean="0">
                <a:sym typeface="Helvetica Neue" charset="0"/>
              </a:rPr>
              <a:t>Third level</a:t>
            </a:r>
          </a:p>
          <a:p>
            <a:pPr lvl="3"/>
            <a:r>
              <a:rPr lang="en-US" noProof="0" smtClean="0">
                <a:sym typeface="Helvetica Neue" charset="0"/>
              </a:rPr>
              <a:t>Fourth level</a:t>
            </a:r>
          </a:p>
          <a:p>
            <a:pPr lvl="4"/>
            <a:r>
              <a:rPr lang="en-US" noProof="0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BF73-A674-4D7B-B1DA-2178CF8CE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DD4EB-4B13-4170-839C-985C8BDD1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254000"/>
            <a:ext cx="2774950" cy="8623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254000"/>
            <a:ext cx="8172450" cy="8623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B3AAA-8235-41AC-B2BA-B48EA4720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498600"/>
          </a:xfrm>
        </p:spPr>
        <p:txBody>
          <a:bodyPr/>
          <a:lstStyle>
            <a:lvl1pPr>
              <a:defRPr sz="4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6896100"/>
          </a:xfrm>
        </p:spPr>
        <p:txBody>
          <a:bodyPr anchor="t"/>
          <a:lstStyle>
            <a:lvl1pPr marL="457200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lvl1pPr>
            <a:lvl2pPr marL="800100" indent="-342900">
              <a:spcBef>
                <a:spcPts val="700"/>
              </a:spcBef>
              <a:buSzPct val="125000"/>
              <a:buFont typeface="Courier New" pitchFamily="49" charset="0"/>
              <a:buChar char="o"/>
              <a:defRPr sz="2800"/>
            </a:lvl2pPr>
            <a:lvl3pPr marL="1092200" indent="-292100" defTabSz="622300">
              <a:spcBef>
                <a:spcPts val="600"/>
              </a:spcBef>
              <a:buSzPct val="100000"/>
              <a:buFont typeface="Wingdings" pitchFamily="2" charset="2"/>
              <a:buChar char="Ø"/>
              <a:defRPr sz="2400"/>
            </a:lvl3pPr>
            <a:lvl4pPr marL="1435100" indent="-342900">
              <a:spcBef>
                <a:spcPts val="480"/>
              </a:spcBef>
              <a:buSzPct val="90000"/>
              <a:buFont typeface="Wingdings" pitchFamily="2" charset="2"/>
              <a:buChar char="q"/>
              <a:defRPr sz="2000"/>
            </a:lvl4pPr>
            <a:lvl5pPr marL="1663700" indent="-228600">
              <a:spcBef>
                <a:spcPts val="480"/>
              </a:spcBef>
              <a:buSzPct val="100000"/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083050"/>
            <a:ext cx="11053762" cy="1936750"/>
          </a:xfrm>
        </p:spPr>
        <p:txBody>
          <a:bodyPr anchor="t"/>
          <a:lstStyle>
            <a:lvl1pPr algn="ctr">
              <a:defRPr sz="44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594360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FB8B4-07D6-4010-AB0B-CBD0D8E2D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2C210-B940-4792-8C46-1EE289A7C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04A6F-6B50-4A70-90D5-CDD606E1E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E4FFF-F21E-4CEF-A104-7D137C108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7C558-6DD2-4120-9354-832E35A40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CE213-355E-4C6F-897A-F8E85C236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Medium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6327775" y="9296400"/>
            <a:ext cx="341313" cy="32385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600" b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</a:lstStyle>
          <a:p>
            <a:pPr>
              <a:defRPr/>
            </a:pPr>
            <a:fld id="{25C490D4-7A1B-45D2-B551-E1B1E148D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4" r:id="rId2"/>
    <p:sldLayoutId id="214748368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26797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6pPr>
      <a:lvl7pPr marL="31369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7pPr>
      <a:lvl8pPr marL="35941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8pPr>
      <a:lvl9pPr marL="40513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270000" y="1638300"/>
            <a:ext cx="10464800" cy="3302000"/>
          </a:xfrm>
        </p:spPr>
        <p:txBody>
          <a:bodyPr anchor="b"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0000" y="5041900"/>
            <a:ext cx="10464800" cy="1130300"/>
          </a:xfrm>
        </p:spPr>
        <p:txBody>
          <a:bodyPr anchor="t"/>
          <a:lstStyle/>
          <a:p>
            <a:pPr>
              <a:spcBef>
                <a:spcPct val="0"/>
              </a:spcBef>
              <a:buSzTx/>
            </a:pPr>
            <a:endParaRPr lang="en-US" sz="37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“How long”?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7010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count</a:t>
            </a:r>
          </a:p>
          <a:p>
            <a:r>
              <a:rPr lang="en-US" i="1" dirty="0" smtClean="0"/>
              <a:t>3n + 2 </a:t>
            </a:r>
            <a:r>
              <a:rPr lang="en-US" dirty="0" smtClean="0"/>
              <a:t>steps to search an </a:t>
            </a:r>
            <a:r>
              <a:rPr lang="en-US" i="1" dirty="0" smtClean="0"/>
              <a:t>n</a:t>
            </a:r>
            <a:r>
              <a:rPr lang="en-US" dirty="0" smtClean="0"/>
              <a:t>-element array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Depends only on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value of x doesn’t matter</a:t>
            </a:r>
          </a:p>
          <a:p>
            <a:pPr lvl="1"/>
            <a:r>
              <a:rPr lang="en-US" dirty="0" smtClean="0"/>
              <a:t>contents of A doesn’t matter</a:t>
            </a:r>
          </a:p>
          <a:p>
            <a:pPr lvl="2"/>
            <a:r>
              <a:rPr lang="en-US" dirty="0" smtClean="0"/>
              <a:t>other than its length</a:t>
            </a:r>
          </a:p>
          <a:p>
            <a:endParaRPr lang="en-US" dirty="0" smtClean="0"/>
          </a:p>
          <a:p>
            <a:r>
              <a:rPr lang="en-US" i="1" dirty="0" smtClean="0"/>
              <a:t>n</a:t>
            </a:r>
            <a:r>
              <a:rPr lang="en-US" dirty="0" smtClean="0"/>
              <a:t> is a </a:t>
            </a:r>
            <a:r>
              <a:rPr lang="en-US" b="1" dirty="0" smtClean="0"/>
              <a:t>measure of the input </a:t>
            </a:r>
            <a:r>
              <a:rPr lang="en-US" dirty="0" smtClean="0"/>
              <a:t>of the function</a:t>
            </a:r>
          </a:p>
          <a:p>
            <a:r>
              <a:rPr lang="en-US" dirty="0" smtClean="0"/>
              <a:t>Let’s call the (upper bound on the) number of steps </a:t>
            </a:r>
            <a:r>
              <a:rPr lang="en-US" i="1" dirty="0" smtClean="0"/>
              <a:t>T(n)</a:t>
            </a:r>
          </a:p>
          <a:p>
            <a:pPr lvl="4"/>
            <a:endParaRPr lang="en-US" i="1" dirty="0" smtClean="0"/>
          </a:p>
          <a:p>
            <a:pPr algn="ctr">
              <a:buNone/>
            </a:pPr>
            <a:r>
              <a:rPr lang="en-US" i="1" dirty="0" smtClean="0"/>
              <a:t>T(n) = 3n + 2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797800" y="3352800"/>
            <a:ext cx="4975676" cy="2400657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“How long”?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7010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count</a:t>
            </a:r>
          </a:p>
          <a:p>
            <a:r>
              <a:rPr lang="en-US" i="1" dirty="0" smtClean="0"/>
              <a:t>What is a step?</a:t>
            </a:r>
          </a:p>
          <a:p>
            <a:pPr lvl="1"/>
            <a:r>
              <a:rPr lang="en-US" dirty="0" smtClean="0"/>
              <a:t>is </a:t>
            </a:r>
            <a:r>
              <a:rPr lang="en-US" dirty="0" err="1" smtClean="0"/>
              <a:t>i</a:t>
            </a:r>
            <a:r>
              <a:rPr lang="en-US" dirty="0" smtClean="0"/>
              <a:t>++ one step? 2 steps?  3 steps?</a:t>
            </a:r>
          </a:p>
          <a:p>
            <a:pPr lvl="1"/>
            <a:r>
              <a:rPr lang="en-US" dirty="0" smtClean="0"/>
              <a:t>what about </a:t>
            </a:r>
            <a:r>
              <a:rPr lang="en-US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… this gets complicated</a:t>
            </a:r>
          </a:p>
          <a:p>
            <a:r>
              <a:rPr lang="en-US" dirty="0" smtClean="0"/>
              <a:t>Each instruction takes a </a:t>
            </a:r>
            <a:r>
              <a:rPr lang="en-US" i="1" dirty="0" smtClean="0"/>
              <a:t>constant</a:t>
            </a:r>
            <a:r>
              <a:rPr lang="en-US" dirty="0" smtClean="0"/>
              <a:t> number of steps</a:t>
            </a:r>
          </a:p>
          <a:p>
            <a:pPr lvl="1"/>
            <a:r>
              <a:rPr lang="en-US" dirty="0" smtClean="0"/>
              <a:t>exact number is tricky to tell, but it’s constant</a:t>
            </a:r>
          </a:p>
          <a:p>
            <a:r>
              <a:rPr lang="en-US" dirty="0" smtClean="0"/>
              <a:t>In the worst case, </a:t>
            </a:r>
            <a:r>
              <a:rPr lang="en-US" dirty="0" smtClean="0">
                <a:solidFill>
                  <a:srgbClr val="7030A0"/>
                </a:solidFill>
              </a:rPr>
              <a:t>search</a:t>
            </a:r>
            <a:r>
              <a:rPr lang="en-US" dirty="0" smtClean="0"/>
              <a:t> makes</a:t>
            </a:r>
          </a:p>
          <a:p>
            <a:pPr lvl="1"/>
            <a:r>
              <a:rPr lang="en-US" dirty="0" smtClean="0"/>
              <a:t>a constant </a:t>
            </a:r>
            <a:r>
              <a:rPr lang="en-US" i="1" dirty="0" smtClean="0"/>
              <a:t>b</a:t>
            </a:r>
            <a:r>
              <a:rPr lang="en-US" dirty="0" smtClean="0"/>
              <a:t> number of steps outside the loop</a:t>
            </a:r>
          </a:p>
          <a:p>
            <a:pPr lvl="1"/>
            <a:r>
              <a:rPr lang="en-US" dirty="0" smtClean="0"/>
              <a:t>a constant </a:t>
            </a:r>
            <a:r>
              <a:rPr lang="en-US" i="1" dirty="0" smtClean="0"/>
              <a:t>a</a:t>
            </a:r>
            <a:r>
              <a:rPr lang="en-US" dirty="0" smtClean="0"/>
              <a:t> number of steps in each iteration of the loop</a:t>
            </a:r>
          </a:p>
          <a:p>
            <a:r>
              <a:rPr lang="en-US" dirty="0" smtClean="0"/>
              <a:t>So,</a:t>
            </a:r>
          </a:p>
          <a:p>
            <a:pPr algn="ctr">
              <a:buNone/>
            </a:pPr>
            <a:r>
              <a:rPr lang="en-US" i="1" dirty="0" smtClean="0"/>
              <a:t>T(n) = an + b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797800" y="2018943"/>
            <a:ext cx="4975676" cy="2400657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9855200" y="8128337"/>
            <a:ext cx="1567417" cy="1015663"/>
          </a:xfrm>
          <a:prstGeom prst="wedgeRectCallout">
            <a:avLst>
              <a:gd name="adj1" fmla="val -128598"/>
              <a:gd name="adj2" fmla="val -12628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000" b="0" dirty="0" err="1" smtClean="0"/>
              <a:t>i</a:t>
            </a:r>
            <a:r>
              <a:rPr lang="en-US" sz="2000" b="0" dirty="0" smtClean="0"/>
              <a:t> &lt; n</a:t>
            </a:r>
          </a:p>
          <a:p>
            <a:pPr marL="166688" indent="-166688" algn="l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0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sz="20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sz="20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20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</a:t>
            </a:r>
          </a:p>
          <a:p>
            <a:pPr marL="166688" indent="-166688" algn="l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000" b="0" dirty="0" err="1" smtClean="0">
                <a:latin typeface="Menlo" charset="0"/>
                <a:sym typeface="Menlo" charset="0"/>
              </a:rPr>
              <a:t>i</a:t>
            </a:r>
            <a:r>
              <a:rPr lang="en-US" sz="2000" b="0" dirty="0" smtClean="0">
                <a:latin typeface="Menlo" charset="0"/>
                <a:sym typeface="Menlo" charset="0"/>
              </a:rPr>
              <a:t>++</a:t>
            </a:r>
            <a:endParaRPr lang="en-US" sz="2000" b="0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10007600" y="5334000"/>
            <a:ext cx="1227580" cy="1015663"/>
          </a:xfrm>
          <a:prstGeom prst="wedgeRectCallout">
            <a:avLst>
              <a:gd name="adj1" fmla="val -270170"/>
              <a:gd name="adj2" fmla="val 5884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000" b="0" dirty="0" err="1" smtClean="0"/>
              <a:t>i</a:t>
            </a:r>
            <a:r>
              <a:rPr lang="en-US" sz="2000" b="0" dirty="0" smtClean="0"/>
              <a:t> = 0</a:t>
            </a:r>
          </a:p>
          <a:p>
            <a:pPr marL="166688" indent="-166688" algn="l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0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20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</a:t>
            </a:r>
            <a:endParaRPr lang="en-US" sz="2000" b="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166688" indent="-166688" algn="l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000" b="0" dirty="0" err="1" smtClean="0"/>
              <a:t>i</a:t>
            </a:r>
            <a:r>
              <a:rPr lang="en-US" sz="2000" b="0" dirty="0" smtClean="0"/>
              <a:t> &lt; n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11607800" y="6400800"/>
            <a:ext cx="1060547" cy="1077218"/>
          </a:xfrm>
          <a:prstGeom prst="wedgeRectCallout">
            <a:avLst>
              <a:gd name="adj1" fmla="val -124515"/>
              <a:gd name="adj2" fmla="val -69358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algn="l">
              <a:buClr>
                <a:schemeClr val="tx1"/>
              </a:buClr>
              <a:defRPr/>
            </a:pPr>
            <a:r>
              <a:rPr lang="en-US" sz="1600" dirty="0" smtClean="0"/>
              <a:t>OOPS!!!</a:t>
            </a:r>
          </a:p>
          <a:p>
            <a:pPr algn="l">
              <a:buClr>
                <a:schemeClr val="tx1"/>
              </a:buClr>
              <a:defRPr/>
            </a:pPr>
            <a:r>
              <a:rPr lang="en-US" sz="1600" b="0" dirty="0" smtClean="0"/>
              <a:t>loop guard</a:t>
            </a:r>
            <a:br>
              <a:rPr lang="en-US" sz="1600" b="0" dirty="0" smtClean="0"/>
            </a:br>
            <a:r>
              <a:rPr lang="en-US" sz="1600" b="0" dirty="0" smtClean="0"/>
              <a:t>runs </a:t>
            </a:r>
            <a:r>
              <a:rPr lang="en-US" sz="1600" b="0" i="1" dirty="0" smtClean="0"/>
              <a:t>n+1</a:t>
            </a: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>times!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“How long”?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count tells us “how long” a function takes to run</a:t>
            </a:r>
          </a:p>
          <a:p>
            <a:pPr lvl="1"/>
            <a:r>
              <a:rPr lang="en-US" dirty="0" smtClean="0"/>
              <a:t>Time (here, number of steps) is a type of </a:t>
            </a:r>
            <a:r>
              <a:rPr lang="en-US" b="1" dirty="0" smtClean="0"/>
              <a:t>resource</a:t>
            </a:r>
          </a:p>
          <a:p>
            <a:r>
              <a:rPr lang="en-US" dirty="0" smtClean="0"/>
              <a:t>Other resources of interest</a:t>
            </a:r>
          </a:p>
          <a:p>
            <a:pPr lvl="1"/>
            <a:r>
              <a:rPr lang="en-US" dirty="0" smtClean="0"/>
              <a:t>Space: how much memory does the function use?</a:t>
            </a:r>
          </a:p>
          <a:p>
            <a:pPr lvl="1"/>
            <a:r>
              <a:rPr lang="en-US" dirty="0" smtClean="0"/>
              <a:t>Energy: how much energy does running it consume?</a:t>
            </a:r>
          </a:p>
          <a:p>
            <a:pPr lvl="1"/>
            <a:r>
              <a:rPr lang="en-US" dirty="0" smtClean="0"/>
              <a:t>Connectivity: how many network connection does it make?</a:t>
            </a:r>
          </a:p>
          <a:p>
            <a:pPr lvl="1"/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smtClean="0"/>
              <a:t>In this course, we will be mainly interested in execution time</a:t>
            </a:r>
          </a:p>
          <a:p>
            <a:r>
              <a:rPr lang="en-US" dirty="0" smtClean="0"/>
              <a:t>The amount of resources a function uses is called its </a:t>
            </a:r>
            <a:r>
              <a:rPr lang="en-US" b="1" dirty="0" smtClean="0"/>
              <a:t>cost</a:t>
            </a:r>
          </a:p>
          <a:p>
            <a:pPr lvl="1"/>
            <a:r>
              <a:rPr lang="en-US" i="1" dirty="0" smtClean="0"/>
              <a:t>T(n) = an + b  </a:t>
            </a:r>
            <a:r>
              <a:rPr lang="en-US" dirty="0" smtClean="0"/>
              <a:t>is a </a:t>
            </a:r>
            <a:r>
              <a:rPr lang="en-US" b="1" dirty="0" smtClean="0"/>
              <a:t>cost function</a:t>
            </a:r>
          </a:p>
          <a:p>
            <a:endParaRPr lang="en-US" dirty="0" smtClean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1701800" y="8153400"/>
            <a:ext cx="1644041" cy="1015663"/>
          </a:xfrm>
          <a:prstGeom prst="wedgeRectCallout">
            <a:avLst>
              <a:gd name="adj1" fmla="val -19597"/>
              <a:gd name="adj2" fmla="val -13262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Argument is</a:t>
            </a:r>
            <a:br>
              <a:rPr lang="en-US" sz="2000" b="0" dirty="0" smtClean="0"/>
            </a:br>
            <a:r>
              <a:rPr lang="en-US" sz="2000" b="0" dirty="0" smtClean="0"/>
              <a:t>a </a:t>
            </a:r>
            <a:r>
              <a:rPr lang="en-US" sz="2000" dirty="0" smtClean="0"/>
              <a:t>measure</a:t>
            </a:r>
            <a:r>
              <a:rPr lang="en-US" sz="2000" b="0" dirty="0" smtClean="0"/>
              <a:t> of</a:t>
            </a:r>
            <a:br>
              <a:rPr lang="en-US" sz="2000" b="0" dirty="0" smtClean="0"/>
            </a:br>
            <a:r>
              <a:rPr lang="en-US" sz="2000" b="0" dirty="0" smtClean="0"/>
              <a:t>the input</a:t>
            </a:r>
            <a:endParaRPr lang="en-US" sz="2000" b="0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4064000" y="8153400"/>
            <a:ext cx="2285242" cy="1015663"/>
          </a:xfrm>
          <a:prstGeom prst="wedgeRectCallout">
            <a:avLst>
              <a:gd name="adj1" fmla="val -78952"/>
              <a:gd name="adj2" fmla="val -13008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Computes the </a:t>
            </a:r>
            <a:r>
              <a:rPr lang="en-US" sz="2000" dirty="0" smtClean="0"/>
              <a:t>cost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of executing it on</a:t>
            </a:r>
            <a:br>
              <a:rPr lang="en-US" sz="2000" b="0" dirty="0" smtClean="0"/>
            </a:br>
            <a:r>
              <a:rPr lang="en-US" sz="2000" b="0" dirty="0" smtClean="0"/>
              <a:t>an input of size n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C0 functions that solve the same problem</a:t>
            </a:r>
          </a:p>
          <a:p>
            <a:pPr lvl="1"/>
            <a:r>
              <a:rPr lang="en-US" dirty="0" smtClean="0"/>
              <a:t>F has cost </a:t>
            </a:r>
            <a:r>
              <a:rPr lang="en-US" i="1" dirty="0" smtClean="0"/>
              <a:t>f(n)</a:t>
            </a:r>
          </a:p>
          <a:p>
            <a:pPr lvl="1"/>
            <a:r>
              <a:rPr lang="en-US" dirty="0" smtClean="0"/>
              <a:t>G has cost </a:t>
            </a:r>
            <a:r>
              <a:rPr lang="en-US" i="1" dirty="0" smtClean="0"/>
              <a:t>g(n)</a:t>
            </a:r>
          </a:p>
          <a:p>
            <a:pPr>
              <a:buNone/>
            </a:pPr>
            <a:r>
              <a:rPr lang="en-US" dirty="0" smtClean="0"/>
              <a:t>	we want to answer the question “is F better than G?”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We will do so by answering the question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“is </a:t>
            </a:r>
            <a:r>
              <a:rPr lang="en-US" i="1" dirty="0" smtClean="0"/>
              <a:t>f</a:t>
            </a:r>
            <a:r>
              <a:rPr lang="en-US" dirty="0" smtClean="0"/>
              <a:t> better than </a:t>
            </a:r>
            <a:r>
              <a:rPr lang="en-US" i="1" dirty="0" smtClean="0"/>
              <a:t>g</a:t>
            </a:r>
            <a:r>
              <a:rPr lang="en-US" dirty="0" smtClean="0"/>
              <a:t>?”</a:t>
            </a:r>
          </a:p>
          <a:p>
            <a:pPr lvl="1"/>
            <a:r>
              <a:rPr lang="en-US" b="1" dirty="0" smtClean="0"/>
              <a:t>How do we define this?</a:t>
            </a:r>
          </a:p>
          <a:p>
            <a:pPr lvl="4"/>
            <a:endParaRPr lang="en-US" dirty="0" smtClean="0"/>
          </a:p>
          <a:p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 are functions that</a:t>
            </a:r>
          </a:p>
          <a:p>
            <a:pPr lvl="1"/>
            <a:r>
              <a:rPr lang="en-US" dirty="0" smtClean="0"/>
              <a:t>take a natural number as input</a:t>
            </a:r>
          </a:p>
          <a:p>
            <a:pPr lvl="1"/>
            <a:r>
              <a:rPr lang="en-US" dirty="0" smtClean="0"/>
              <a:t>return a natural number as output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 bwMode="auto">
          <a:xfrm>
            <a:off x="975425" y="8896290"/>
            <a:ext cx="2783775" cy="400110"/>
          </a:xfrm>
          <a:prstGeom prst="wedgeRectCallout">
            <a:avLst>
              <a:gd name="adj1" fmla="val 59003"/>
              <a:gd name="adj2" fmla="val -16305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 a non-negative integer </a:t>
            </a:r>
            <a:endParaRPr lang="en-US" sz="2000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559800" y="6324600"/>
            <a:ext cx="3919954" cy="3023227"/>
            <a:chOff x="7078246" y="5639594"/>
            <a:chExt cx="2829854" cy="218249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7113512" y="7620000"/>
              <a:ext cx="2667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6122912" y="6629400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7123037" y="5734050"/>
              <a:ext cx="2562225" cy="1581150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cubicBezTo>
                    <a:pt x="373062" y="1577975"/>
                    <a:pt x="746125" y="1277938"/>
                    <a:pt x="1057275" y="1093788"/>
                  </a:cubicBezTo>
                  <a:cubicBezTo>
                    <a:pt x="1368425" y="909638"/>
                    <a:pt x="1616075" y="658548"/>
                    <a:pt x="1866900" y="476250"/>
                  </a:cubicBezTo>
                  <a:cubicBezTo>
                    <a:pt x="2117725" y="293952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68024" y="7555468"/>
              <a:ext cx="225890" cy="266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1" dirty="0" smtClean="0"/>
                <a:t>n</a:t>
              </a:r>
              <a:endParaRPr lang="en-US" sz="1800" b="0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51912" y="687046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f</a:t>
              </a:r>
              <a:endParaRPr lang="en-US" b="0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51912" y="57150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g</a:t>
              </a:r>
              <a:endParaRPr lang="en-US" b="0" i="1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112000" y="6871255"/>
              <a:ext cx="2562225" cy="304007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895350">
                  <a:moveTo>
                    <a:pt x="0" y="895350"/>
                  </a:moveTo>
                  <a:cubicBezTo>
                    <a:pt x="373062" y="892175"/>
                    <a:pt x="746125" y="889000"/>
                    <a:pt x="1057275" y="819150"/>
                  </a:cubicBezTo>
                  <a:cubicBezTo>
                    <a:pt x="1368425" y="749300"/>
                    <a:pt x="1616075" y="612775"/>
                    <a:pt x="1866900" y="476250"/>
                  </a:cubicBezTo>
                  <a:cubicBezTo>
                    <a:pt x="2117725" y="339725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6972864" y="5805258"/>
              <a:ext cx="549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Cost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“Is </a:t>
            </a:r>
            <a:r>
              <a:rPr lang="en-US" i="1" dirty="0" smtClean="0"/>
              <a:t>f</a:t>
            </a:r>
            <a:r>
              <a:rPr lang="en-US" dirty="0" smtClean="0"/>
              <a:t> better than </a:t>
            </a:r>
            <a:r>
              <a:rPr lang="en-US" i="1" dirty="0" smtClean="0"/>
              <a:t>g</a:t>
            </a:r>
            <a:r>
              <a:rPr lang="en-US" dirty="0" smtClean="0"/>
              <a:t>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#1:</a:t>
            </a:r>
          </a:p>
          <a:p>
            <a:pPr>
              <a:buNone/>
            </a:pPr>
            <a:r>
              <a:rPr lang="en-US" dirty="0" smtClean="0"/>
              <a:t>	“</a:t>
            </a:r>
            <a:r>
              <a:rPr lang="en-US" i="1" dirty="0" smtClean="0"/>
              <a:t>f</a:t>
            </a:r>
            <a:r>
              <a:rPr lang="en-US" dirty="0" smtClean="0"/>
              <a:t> is better than </a:t>
            </a:r>
            <a:r>
              <a:rPr lang="en-US" i="1" dirty="0" smtClean="0"/>
              <a:t>g</a:t>
            </a:r>
            <a:r>
              <a:rPr lang="en-US" dirty="0" smtClean="0"/>
              <a:t>” if</a:t>
            </a:r>
          </a:p>
          <a:p>
            <a:pPr>
              <a:buNone/>
            </a:pPr>
            <a:r>
              <a:rPr lang="en-US" dirty="0" smtClean="0"/>
              <a:t>			for all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f(n) ≤ g(n)</a:t>
            </a:r>
            <a:endParaRPr lang="en-US" i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1625600" y="4672973"/>
            <a:ext cx="3918959" cy="3023223"/>
            <a:chOff x="3954046" y="5639594"/>
            <a:chExt cx="2829136" cy="2182494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3988594" y="7620000"/>
              <a:ext cx="2667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2997994" y="6629400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998119" y="5811044"/>
              <a:ext cx="2562225" cy="895350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895350">
                  <a:moveTo>
                    <a:pt x="0" y="895350"/>
                  </a:moveTo>
                  <a:cubicBezTo>
                    <a:pt x="373062" y="892175"/>
                    <a:pt x="746125" y="889000"/>
                    <a:pt x="1057275" y="819150"/>
                  </a:cubicBezTo>
                  <a:cubicBezTo>
                    <a:pt x="1368425" y="749300"/>
                    <a:pt x="1616075" y="612775"/>
                    <a:pt x="1866900" y="476250"/>
                  </a:cubicBezTo>
                  <a:cubicBezTo>
                    <a:pt x="2117725" y="339725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68614" y="7555464"/>
              <a:ext cx="225890" cy="266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1" dirty="0" smtClean="0"/>
                <a:t>n</a:t>
              </a:r>
              <a:endParaRPr lang="en-US" sz="1800" b="0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26994" y="694666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f</a:t>
              </a:r>
              <a:endParaRPr lang="en-US" b="0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26994" y="579199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g</a:t>
              </a:r>
              <a:endParaRPr lang="en-US" b="0" i="1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987800" y="6935787"/>
              <a:ext cx="2562225" cy="304007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895350">
                  <a:moveTo>
                    <a:pt x="0" y="895350"/>
                  </a:moveTo>
                  <a:cubicBezTo>
                    <a:pt x="373062" y="892175"/>
                    <a:pt x="746125" y="889000"/>
                    <a:pt x="1057275" y="819150"/>
                  </a:cubicBezTo>
                  <a:cubicBezTo>
                    <a:pt x="1368425" y="749300"/>
                    <a:pt x="1616075" y="612775"/>
                    <a:pt x="1866900" y="476250"/>
                  </a:cubicBezTo>
                  <a:cubicBezTo>
                    <a:pt x="2117725" y="339725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848664" y="5805258"/>
              <a:ext cx="549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Cost</a:t>
              </a:r>
              <a:endParaRPr lang="en-US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83046" y="4672973"/>
            <a:ext cx="3919954" cy="3023227"/>
            <a:chOff x="7078246" y="5639594"/>
            <a:chExt cx="2829854" cy="218249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7113512" y="7620000"/>
              <a:ext cx="2667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6122912" y="6629400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7123037" y="5734050"/>
              <a:ext cx="2562225" cy="1581150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cubicBezTo>
                    <a:pt x="373062" y="1577975"/>
                    <a:pt x="746125" y="1277938"/>
                    <a:pt x="1057275" y="1093788"/>
                  </a:cubicBezTo>
                  <a:cubicBezTo>
                    <a:pt x="1368425" y="909638"/>
                    <a:pt x="1616075" y="658548"/>
                    <a:pt x="1866900" y="476250"/>
                  </a:cubicBezTo>
                  <a:cubicBezTo>
                    <a:pt x="2117725" y="293952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68024" y="7555468"/>
              <a:ext cx="225890" cy="266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1" dirty="0" smtClean="0"/>
                <a:t>n</a:t>
              </a:r>
              <a:endParaRPr lang="en-US" sz="1800" b="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51912" y="687046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f</a:t>
              </a:r>
              <a:endParaRPr lang="en-US" b="0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51912" y="57150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g</a:t>
              </a:r>
              <a:endParaRPr lang="en-US" b="0" i="1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7112000" y="6871255"/>
              <a:ext cx="2562225" cy="304007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895350">
                  <a:moveTo>
                    <a:pt x="0" y="895350"/>
                  </a:moveTo>
                  <a:cubicBezTo>
                    <a:pt x="373062" y="892175"/>
                    <a:pt x="746125" y="889000"/>
                    <a:pt x="1057275" y="819150"/>
                  </a:cubicBezTo>
                  <a:cubicBezTo>
                    <a:pt x="1368425" y="749300"/>
                    <a:pt x="1616075" y="612775"/>
                    <a:pt x="1866900" y="476250"/>
                  </a:cubicBezTo>
                  <a:cubicBezTo>
                    <a:pt x="2117725" y="339725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6972864" y="5805258"/>
              <a:ext cx="549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Cost</a:t>
              </a:r>
              <a:endParaRPr lang="en-US" sz="1600" dirty="0"/>
            </a:p>
          </p:txBody>
        </p:sp>
      </p:grpSp>
      <p:sp>
        <p:nvSpPr>
          <p:cNvPr id="37" name="Rectangular Callout 36"/>
          <p:cNvSpPr/>
          <p:nvPr/>
        </p:nvSpPr>
        <p:spPr bwMode="auto">
          <a:xfrm>
            <a:off x="6350000" y="2286000"/>
            <a:ext cx="4285853" cy="400110"/>
          </a:xfrm>
          <a:prstGeom prst="wedgeRectCallout">
            <a:avLst>
              <a:gd name="adj1" fmla="val -87739"/>
              <a:gd name="adj2" fmla="val 20754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It’s Ok if </a:t>
            </a:r>
            <a:r>
              <a:rPr lang="en-US" sz="2000" b="0" i="1" dirty="0" smtClean="0"/>
              <a:t>f(n) = g(n) </a:t>
            </a:r>
            <a:r>
              <a:rPr lang="en-US" sz="2000" b="0" dirty="0" smtClean="0"/>
              <a:t>for some (or all) </a:t>
            </a:r>
            <a:r>
              <a:rPr lang="en-US" sz="2000" b="0" i="1" dirty="0" smtClean="0"/>
              <a:t>n</a:t>
            </a:r>
            <a:endParaRPr lang="en-US" sz="2000" b="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2616200" y="7391400"/>
            <a:ext cx="16001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144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6672" y="7391400"/>
            <a:ext cx="1377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1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“Is </a:t>
            </a:r>
            <a:r>
              <a:rPr lang="en-US" i="1" dirty="0" smtClean="0"/>
              <a:t>f</a:t>
            </a:r>
            <a:r>
              <a:rPr lang="en-US" dirty="0" smtClean="0"/>
              <a:t> better than </a:t>
            </a:r>
            <a:r>
              <a:rPr lang="en-US" i="1" dirty="0" smtClean="0"/>
              <a:t>g</a:t>
            </a:r>
            <a:r>
              <a:rPr lang="en-US" dirty="0" smtClean="0"/>
              <a:t>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#1:</a:t>
            </a:r>
          </a:p>
          <a:p>
            <a:pPr>
              <a:buNone/>
            </a:pPr>
            <a:r>
              <a:rPr lang="en-US" dirty="0" smtClean="0"/>
              <a:t>	“</a:t>
            </a:r>
            <a:r>
              <a:rPr lang="en-US" i="1" dirty="0" smtClean="0"/>
              <a:t>f</a:t>
            </a:r>
            <a:r>
              <a:rPr lang="en-US" dirty="0" smtClean="0"/>
              <a:t> is better than </a:t>
            </a:r>
            <a:r>
              <a:rPr lang="en-US" i="1" dirty="0" smtClean="0"/>
              <a:t>g</a:t>
            </a:r>
            <a:r>
              <a:rPr lang="en-US" dirty="0" smtClean="0"/>
              <a:t>” if</a:t>
            </a:r>
          </a:p>
          <a:p>
            <a:pPr>
              <a:buNone/>
            </a:pPr>
            <a:r>
              <a:rPr lang="en-US" dirty="0" smtClean="0"/>
              <a:t>			for all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f(n) ≤ g(n)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But is this useful?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 is initially worse than </a:t>
            </a:r>
            <a:r>
              <a:rPr lang="en-US" i="1" dirty="0" smtClean="0"/>
              <a:t>g</a:t>
            </a:r>
          </a:p>
          <a:p>
            <a:pPr lvl="1"/>
            <a:r>
              <a:rPr lang="en-US" dirty="0" smtClean="0"/>
              <a:t>but </a:t>
            </a:r>
            <a:r>
              <a:rPr lang="en-US" i="1" dirty="0" smtClean="0"/>
              <a:t>f</a:t>
            </a:r>
            <a:r>
              <a:rPr lang="en-US" dirty="0" smtClean="0"/>
              <a:t> is better beyond a certain point</a:t>
            </a:r>
          </a:p>
          <a:p>
            <a:pPr lvl="1">
              <a:spcBef>
                <a:spcPts val="1200"/>
              </a:spcBef>
            </a:pPr>
            <a:r>
              <a:rPr lang="en-US" smtClean="0"/>
              <a:t>For </a:t>
            </a:r>
            <a:r>
              <a:rPr lang="en-US" dirty="0" smtClean="0"/>
              <a:t>small inputs, both costs are low</a:t>
            </a:r>
          </a:p>
          <a:p>
            <a:pPr lvl="2"/>
            <a:r>
              <a:rPr lang="en-US" dirty="0" smtClean="0"/>
              <a:t>0.12 ms vs. 0.23 ms doesn’t matter for most applications</a:t>
            </a:r>
          </a:p>
          <a:p>
            <a:pPr lvl="1"/>
            <a:r>
              <a:rPr lang="en-US" dirty="0" smtClean="0"/>
              <a:t>For large inputs, we want lower cost</a:t>
            </a:r>
          </a:p>
          <a:p>
            <a:pPr lvl="2"/>
            <a:r>
              <a:rPr lang="en-US" dirty="0" smtClean="0"/>
              <a:t>1.35 ms vs. 200 years matters for all applications</a:t>
            </a:r>
          </a:p>
          <a:p>
            <a:pPr lvl="4"/>
            <a:endParaRPr lang="en-US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ignore small inputs</a:t>
            </a:r>
          </a:p>
          <a:p>
            <a:pPr lvl="1"/>
            <a:r>
              <a:rPr lang="en-US" b="1" dirty="0" smtClean="0"/>
              <a:t>Asymptotic</a:t>
            </a:r>
            <a:r>
              <a:rPr lang="en-US" dirty="0" smtClean="0"/>
              <a:t> notion of cost</a:t>
            </a:r>
            <a:endParaRPr lang="en-US" dirty="0"/>
          </a:p>
        </p:txBody>
      </p:sp>
      <p:grpSp>
        <p:nvGrpSpPr>
          <p:cNvPr id="5" name="Group 35"/>
          <p:cNvGrpSpPr/>
          <p:nvPr/>
        </p:nvGrpSpPr>
        <p:grpSpPr>
          <a:xfrm>
            <a:off x="8830846" y="1831249"/>
            <a:ext cx="3919954" cy="3023227"/>
            <a:chOff x="7078246" y="5639594"/>
            <a:chExt cx="2829854" cy="218249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7113512" y="7620000"/>
              <a:ext cx="2667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6122912" y="6629400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7123037" y="5734050"/>
              <a:ext cx="2562225" cy="1581150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cubicBezTo>
                    <a:pt x="373062" y="1577975"/>
                    <a:pt x="746125" y="1277938"/>
                    <a:pt x="1057275" y="1093788"/>
                  </a:cubicBezTo>
                  <a:cubicBezTo>
                    <a:pt x="1368425" y="909638"/>
                    <a:pt x="1616075" y="658548"/>
                    <a:pt x="1866900" y="476250"/>
                  </a:cubicBezTo>
                  <a:cubicBezTo>
                    <a:pt x="2117725" y="293952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68024" y="7555468"/>
              <a:ext cx="225890" cy="266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1" dirty="0" smtClean="0"/>
                <a:t>n</a:t>
              </a:r>
              <a:endParaRPr lang="en-US" sz="1800" b="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51912" y="687046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f</a:t>
              </a:r>
              <a:endParaRPr lang="en-US" b="0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51912" y="57150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g</a:t>
              </a:r>
              <a:endParaRPr lang="en-US" b="0" i="1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7112000" y="6871255"/>
              <a:ext cx="2562225" cy="304007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895350">
                  <a:moveTo>
                    <a:pt x="0" y="895350"/>
                  </a:moveTo>
                  <a:cubicBezTo>
                    <a:pt x="373062" y="892175"/>
                    <a:pt x="746125" y="889000"/>
                    <a:pt x="1057275" y="819150"/>
                  </a:cubicBezTo>
                  <a:cubicBezTo>
                    <a:pt x="1368425" y="749300"/>
                    <a:pt x="1616075" y="612775"/>
                    <a:pt x="1866900" y="476250"/>
                  </a:cubicBezTo>
                  <a:cubicBezTo>
                    <a:pt x="2117725" y="339725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6972864" y="5805258"/>
              <a:ext cx="549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Cost</a:t>
              </a:r>
              <a:endParaRPr lang="en-US" sz="16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124472" y="4549676"/>
            <a:ext cx="1377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1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“Is </a:t>
            </a:r>
            <a:r>
              <a:rPr lang="en-US" i="1" dirty="0" smtClean="0"/>
              <a:t>f</a:t>
            </a:r>
            <a:r>
              <a:rPr lang="en-US" dirty="0" smtClean="0"/>
              <a:t> better than </a:t>
            </a:r>
            <a:r>
              <a:rPr lang="en-US" i="1" dirty="0" smtClean="0"/>
              <a:t>g</a:t>
            </a:r>
            <a:r>
              <a:rPr lang="en-US" dirty="0" smtClean="0"/>
              <a:t>?”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16200" y="7391400"/>
            <a:ext cx="16001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144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6672" y="7391400"/>
            <a:ext cx="1377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14400" dirty="0">
              <a:solidFill>
                <a:srgbClr val="FF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01800" y="4688775"/>
            <a:ext cx="3896653" cy="3009689"/>
            <a:chOff x="9210334" y="1905794"/>
            <a:chExt cx="2829854" cy="2183866"/>
          </a:xfrm>
        </p:grpSpPr>
        <p:sp>
          <p:nvSpPr>
            <p:cNvPr id="35" name="Rectangle 34"/>
            <p:cNvSpPr/>
            <p:nvPr/>
          </p:nvSpPr>
          <p:spPr>
            <a:xfrm>
              <a:off x="9246395" y="1905794"/>
              <a:ext cx="573539" cy="1981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9245600" y="3886200"/>
              <a:ext cx="2667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 flipH="1" flipV="1">
              <a:off x="8255000" y="2895600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9255125" y="2000250"/>
              <a:ext cx="2562225" cy="1581150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cubicBezTo>
                    <a:pt x="373062" y="1577975"/>
                    <a:pt x="746125" y="1277938"/>
                    <a:pt x="1057275" y="1093788"/>
                  </a:cubicBezTo>
                  <a:cubicBezTo>
                    <a:pt x="1368425" y="909638"/>
                    <a:pt x="1616075" y="658548"/>
                    <a:pt x="1866900" y="476250"/>
                  </a:cubicBezTo>
                  <a:cubicBezTo>
                    <a:pt x="2117725" y="293952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91593" y="3821668"/>
              <a:ext cx="227241" cy="267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1" dirty="0" smtClean="0"/>
                <a:t>n</a:t>
              </a:r>
              <a:endParaRPr lang="en-US" sz="1800" b="0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684000" y="313666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f</a:t>
              </a:r>
              <a:endParaRPr lang="en-US" b="0" i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684000" y="19812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g</a:t>
              </a:r>
              <a:endParaRPr lang="en-US" b="0" i="1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244088" y="3137455"/>
              <a:ext cx="2562225" cy="304007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895350">
                  <a:moveTo>
                    <a:pt x="0" y="895350"/>
                  </a:moveTo>
                  <a:cubicBezTo>
                    <a:pt x="373062" y="892175"/>
                    <a:pt x="746125" y="889000"/>
                    <a:pt x="1057275" y="819150"/>
                  </a:cubicBezTo>
                  <a:cubicBezTo>
                    <a:pt x="1368425" y="749300"/>
                    <a:pt x="1616075" y="612775"/>
                    <a:pt x="1866900" y="476250"/>
                  </a:cubicBezTo>
                  <a:cubicBezTo>
                    <a:pt x="2117725" y="339725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04952" y="2071458"/>
              <a:ext cx="549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Cost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67534" y="3821668"/>
              <a:ext cx="288941" cy="267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1" dirty="0" smtClean="0"/>
                <a:t>n</a:t>
              </a:r>
              <a:r>
                <a:rPr lang="en-US" sz="1800" b="0" i="1" baseline="-25000" dirty="0" smtClean="0"/>
                <a:t>0</a:t>
              </a:r>
              <a:endParaRPr lang="en-US" sz="1800" b="0" i="1" baseline="-250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416800" y="4829507"/>
            <a:ext cx="3872386" cy="2983468"/>
            <a:chOff x="9364246" y="1600200"/>
            <a:chExt cx="2982254" cy="2297668"/>
          </a:xfrm>
        </p:grpSpPr>
        <p:sp>
          <p:nvSpPr>
            <p:cNvPr id="57" name="Rectangle 56"/>
            <p:cNvSpPr/>
            <p:nvPr/>
          </p:nvSpPr>
          <p:spPr>
            <a:xfrm>
              <a:off x="9398000" y="1600200"/>
              <a:ext cx="573539" cy="1981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819139" y="3516074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1" dirty="0" smtClean="0"/>
                <a:t>n</a:t>
              </a:r>
              <a:r>
                <a:rPr lang="en-US" sz="1800" b="0" i="1" baseline="-25000" dirty="0" smtClean="0"/>
                <a:t>0</a:t>
              </a:r>
              <a:endParaRPr lang="en-US" sz="1800" b="0" i="1" baseline="-25000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399512" y="3593068"/>
              <a:ext cx="2667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H="1" flipV="1">
              <a:off x="8408912" y="2602468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9409037" y="2590006"/>
              <a:ext cx="2562225" cy="1003062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866900 w 2562225"/>
                <a:gd name="connsiteY1" fmla="*/ 476250 h 1581150"/>
                <a:gd name="connsiteX2" fmla="*/ 2562225 w 2562225"/>
                <a:gd name="connsiteY2" fmla="*/ 0 h 1581150"/>
                <a:gd name="connsiteX0" fmla="*/ 0 w 2562225"/>
                <a:gd name="connsiteY0" fmla="*/ 1581150 h 1581150"/>
                <a:gd name="connsiteX1" fmla="*/ 2562225 w 2562225"/>
                <a:gd name="connsiteY1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lnTo>
                    <a:pt x="2562225" y="0"/>
                  </a:ln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685512" y="35285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1" dirty="0" smtClean="0"/>
                <a:t>n</a:t>
              </a:r>
              <a:endParaRPr lang="en-US" sz="1800" b="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990312" y="291893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g</a:t>
              </a:r>
              <a:endParaRPr lang="en-US" b="0" i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988800" y="2385536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f</a:t>
              </a:r>
              <a:endParaRPr lang="en-US" b="0" i="1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9398000" y="3124200"/>
              <a:ext cx="2562225" cy="468868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895350 h 895350"/>
                <a:gd name="connsiteX1" fmla="*/ 1866900 w 2562225"/>
                <a:gd name="connsiteY1" fmla="*/ 476250 h 895350"/>
                <a:gd name="connsiteX2" fmla="*/ 2562225 w 2562225"/>
                <a:gd name="connsiteY2" fmla="*/ 0 h 895350"/>
                <a:gd name="connsiteX0" fmla="*/ 0 w 2562225"/>
                <a:gd name="connsiteY0" fmla="*/ 895350 h 895350"/>
                <a:gd name="connsiteX1" fmla="*/ 2562225 w 2562225"/>
                <a:gd name="connsiteY1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895350">
                  <a:moveTo>
                    <a:pt x="0" y="895350"/>
                  </a:moveTo>
                  <a:lnTo>
                    <a:pt x="2562225" y="0"/>
                  </a:lnTo>
                </a:path>
              </a:pathLst>
            </a:custGeom>
            <a:ln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 rot="16200000">
              <a:off x="9258864" y="1778326"/>
              <a:ext cx="549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Cost</a:t>
              </a:r>
              <a:endParaRPr lang="en-US" sz="16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#2:</a:t>
            </a:r>
          </a:p>
          <a:p>
            <a:pPr>
              <a:buNone/>
            </a:pPr>
            <a:r>
              <a:rPr lang="en-US" dirty="0" smtClean="0"/>
              <a:t>	“</a:t>
            </a:r>
            <a:r>
              <a:rPr lang="en-US" i="1" dirty="0" smtClean="0"/>
              <a:t>f</a:t>
            </a:r>
            <a:r>
              <a:rPr lang="en-US" dirty="0" smtClean="0"/>
              <a:t> is better than </a:t>
            </a:r>
            <a:r>
              <a:rPr lang="en-US" i="1" dirty="0" smtClean="0"/>
              <a:t>g</a:t>
            </a:r>
            <a:r>
              <a:rPr lang="en-US" dirty="0" smtClean="0"/>
              <a:t>” if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there exists a natural number</a:t>
            </a:r>
            <a:r>
              <a:rPr lang="en-US" i="1" dirty="0" smtClean="0">
                <a:solidFill>
                  <a:srgbClr val="0070C0"/>
                </a:solidFill>
              </a:rPr>
              <a:t> n</a:t>
            </a:r>
            <a:r>
              <a:rPr lang="en-US" i="1" baseline="-25000" dirty="0" smtClean="0">
                <a:solidFill>
                  <a:srgbClr val="0070C0"/>
                </a:solidFill>
              </a:rPr>
              <a:t>0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such that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for all </a:t>
            </a:r>
            <a:r>
              <a:rPr lang="en-US" i="1" dirty="0" smtClean="0"/>
              <a:t>n </a:t>
            </a:r>
            <a:r>
              <a:rPr lang="en-US" i="1" dirty="0" smtClean="0">
                <a:solidFill>
                  <a:srgbClr val="0070C0"/>
                </a:solidFill>
              </a:rPr>
              <a:t>≥ n</a:t>
            </a:r>
            <a:r>
              <a:rPr lang="en-US" i="1" baseline="-25000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i="1" dirty="0" smtClean="0"/>
              <a:t>f(n) ≤ g(n)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350000" y="7315994"/>
            <a:ext cx="573539" cy="1981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771139" y="923186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 smtClean="0"/>
              <a:t>n</a:t>
            </a:r>
            <a:r>
              <a:rPr lang="en-US" sz="1800" b="0" i="1" baseline="-25000" dirty="0" smtClean="0"/>
              <a:t>0</a:t>
            </a:r>
            <a:endParaRPr lang="en-US" sz="1800" b="0" i="1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“Is </a:t>
            </a:r>
            <a:r>
              <a:rPr lang="en-US" i="1" dirty="0" smtClean="0"/>
              <a:t>f</a:t>
            </a:r>
            <a:r>
              <a:rPr lang="en-US" dirty="0" smtClean="0"/>
              <a:t> better than </a:t>
            </a:r>
            <a:r>
              <a:rPr lang="en-US" i="1" dirty="0" smtClean="0"/>
              <a:t>g</a:t>
            </a:r>
            <a:r>
              <a:rPr lang="en-US" dirty="0" smtClean="0"/>
              <a:t>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#2:</a:t>
            </a:r>
          </a:p>
          <a:p>
            <a:pPr>
              <a:buNone/>
            </a:pPr>
            <a:r>
              <a:rPr lang="en-US" dirty="0" smtClean="0"/>
              <a:t>	“</a:t>
            </a:r>
            <a:r>
              <a:rPr lang="en-US" i="1" dirty="0" smtClean="0"/>
              <a:t>f</a:t>
            </a:r>
            <a:r>
              <a:rPr lang="en-US" dirty="0" smtClean="0"/>
              <a:t> is better than </a:t>
            </a:r>
            <a:r>
              <a:rPr lang="en-US" i="1" dirty="0" smtClean="0"/>
              <a:t>g</a:t>
            </a:r>
            <a:r>
              <a:rPr lang="en-US" dirty="0" smtClean="0"/>
              <a:t>” if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solidFill>
                  <a:schemeClr val="tx1"/>
                </a:solidFill>
              </a:rPr>
              <a:t>there exists a natural number</a:t>
            </a:r>
            <a:r>
              <a:rPr lang="en-US" i="1" dirty="0" smtClean="0">
                <a:solidFill>
                  <a:schemeClr val="tx1"/>
                </a:solidFill>
              </a:rPr>
              <a:t> n</a:t>
            </a:r>
            <a:r>
              <a:rPr lang="en-US" i="1" baseline="-25000" dirty="0" smtClean="0">
                <a:solidFill>
                  <a:schemeClr val="tx1"/>
                </a:solidFill>
              </a:rPr>
              <a:t>0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s.t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	for all </a:t>
            </a:r>
            <a:r>
              <a:rPr lang="en-US" i="1" dirty="0" smtClean="0">
                <a:solidFill>
                  <a:schemeClr val="tx1"/>
                </a:solidFill>
              </a:rPr>
              <a:t>n ≥ n</a:t>
            </a:r>
            <a:r>
              <a:rPr lang="en-US" i="1" baseline="-25000" dirty="0" smtClean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f(n) ≤ g(n)</a:t>
            </a:r>
          </a:p>
          <a:p>
            <a:pPr lvl="4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But is this useful?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 are both linear functions</a:t>
            </a:r>
          </a:p>
          <a:p>
            <a:pPr lvl="2"/>
            <a:r>
              <a:rPr lang="en-US" i="1" dirty="0" smtClean="0"/>
              <a:t>f(n) = a</a:t>
            </a:r>
            <a:r>
              <a:rPr lang="en-US" i="1" baseline="-25000" dirty="0" smtClean="0"/>
              <a:t>1</a:t>
            </a:r>
            <a:r>
              <a:rPr lang="en-US" i="1" dirty="0" smtClean="0"/>
              <a:t>n	and 	   g(n) = a</a:t>
            </a:r>
            <a:r>
              <a:rPr lang="en-US" i="1" baseline="-25000" dirty="0" smtClean="0"/>
              <a:t>2</a:t>
            </a:r>
            <a:r>
              <a:rPr lang="en-US" i="1" dirty="0" smtClean="0"/>
              <a:t>n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r>
              <a:rPr lang="en-US" dirty="0" smtClean="0"/>
              <a:t> summarize unknown instruction-level step constants</a:t>
            </a:r>
          </a:p>
          <a:p>
            <a:pPr lvl="2"/>
            <a:r>
              <a:rPr lang="en-US" dirty="0" smtClean="0"/>
              <a:t>we can’t easily know if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dirty="0" smtClean="0"/>
              <a:t> &gt; </a:t>
            </a:r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r>
              <a:rPr lang="en-US" dirty="0" smtClean="0"/>
              <a:t> or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dirty="0" smtClean="0"/>
              <a:t> &lt; </a:t>
            </a:r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r>
              <a:rPr lang="en-US" dirty="0" smtClean="0"/>
              <a:t> or even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i="1" dirty="0" smtClean="0"/>
              <a:t>=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r>
              <a:rPr lang="en-US" dirty="0" smtClean="0"/>
              <a:t> 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scale </a:t>
            </a:r>
            <a:r>
              <a:rPr lang="en-US" i="1" dirty="0" smtClean="0"/>
              <a:t>g</a:t>
            </a:r>
          </a:p>
          <a:p>
            <a:pPr>
              <a:buNone/>
            </a:pP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345214" y="7924800"/>
            <a:ext cx="2562225" cy="1366599"/>
          </a:xfrm>
          <a:custGeom>
            <a:avLst/>
            <a:gdLst>
              <a:gd name="connsiteX0" fmla="*/ 0 w 2562225"/>
              <a:gd name="connsiteY0" fmla="*/ 895350 h 895350"/>
              <a:gd name="connsiteX1" fmla="*/ 1057275 w 2562225"/>
              <a:gd name="connsiteY1" fmla="*/ 819150 h 895350"/>
              <a:gd name="connsiteX2" fmla="*/ 1866900 w 2562225"/>
              <a:gd name="connsiteY2" fmla="*/ 476250 h 895350"/>
              <a:gd name="connsiteX3" fmla="*/ 2562225 w 2562225"/>
              <a:gd name="connsiteY3" fmla="*/ 0 h 895350"/>
              <a:gd name="connsiteX0" fmla="*/ 0 w 2562225"/>
              <a:gd name="connsiteY0" fmla="*/ 895350 h 895350"/>
              <a:gd name="connsiteX1" fmla="*/ 1866900 w 2562225"/>
              <a:gd name="connsiteY1" fmla="*/ 476250 h 895350"/>
              <a:gd name="connsiteX2" fmla="*/ 2562225 w 2562225"/>
              <a:gd name="connsiteY2" fmla="*/ 0 h 895350"/>
              <a:gd name="connsiteX0" fmla="*/ 0 w 2562225"/>
              <a:gd name="connsiteY0" fmla="*/ 895350 h 895350"/>
              <a:gd name="connsiteX1" fmla="*/ 2562225 w 2562225"/>
              <a:gd name="connsiteY1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895350">
                <a:moveTo>
                  <a:pt x="0" y="895350"/>
                </a:moveTo>
                <a:lnTo>
                  <a:pt x="2562225" y="0"/>
                </a:lnTo>
              </a:path>
            </a:pathLst>
          </a:custGeom>
          <a:ln>
            <a:solidFill>
              <a:schemeClr val="accent5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32726" y="92310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 smtClean="0"/>
              <a:t>n</a:t>
            </a:r>
            <a:endParaRPr lang="en-US" sz="1800" b="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8937526" y="8621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g</a:t>
            </a:r>
            <a:endParaRPr lang="en-US" b="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8936014" y="808807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f</a:t>
            </a:r>
            <a:endParaRPr lang="en-US" b="0" i="1" dirty="0"/>
          </a:p>
        </p:txBody>
      </p:sp>
      <p:sp>
        <p:nvSpPr>
          <p:cNvPr id="32" name="Freeform 31"/>
          <p:cNvSpPr/>
          <p:nvPr/>
        </p:nvSpPr>
        <p:spPr>
          <a:xfrm>
            <a:off x="6345214" y="8826738"/>
            <a:ext cx="2562225" cy="468868"/>
          </a:xfrm>
          <a:custGeom>
            <a:avLst/>
            <a:gdLst>
              <a:gd name="connsiteX0" fmla="*/ 0 w 2562225"/>
              <a:gd name="connsiteY0" fmla="*/ 895350 h 895350"/>
              <a:gd name="connsiteX1" fmla="*/ 1057275 w 2562225"/>
              <a:gd name="connsiteY1" fmla="*/ 819150 h 895350"/>
              <a:gd name="connsiteX2" fmla="*/ 1866900 w 2562225"/>
              <a:gd name="connsiteY2" fmla="*/ 476250 h 895350"/>
              <a:gd name="connsiteX3" fmla="*/ 2562225 w 2562225"/>
              <a:gd name="connsiteY3" fmla="*/ 0 h 895350"/>
              <a:gd name="connsiteX0" fmla="*/ 0 w 2562225"/>
              <a:gd name="connsiteY0" fmla="*/ 895350 h 895350"/>
              <a:gd name="connsiteX1" fmla="*/ 1866900 w 2562225"/>
              <a:gd name="connsiteY1" fmla="*/ 476250 h 895350"/>
              <a:gd name="connsiteX2" fmla="*/ 2562225 w 2562225"/>
              <a:gd name="connsiteY2" fmla="*/ 0 h 895350"/>
              <a:gd name="connsiteX0" fmla="*/ 0 w 2562225"/>
              <a:gd name="connsiteY0" fmla="*/ 895350 h 895350"/>
              <a:gd name="connsiteX1" fmla="*/ 2562225 w 2562225"/>
              <a:gd name="connsiteY1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895350">
                <a:moveTo>
                  <a:pt x="0" y="895350"/>
                </a:moveTo>
                <a:lnTo>
                  <a:pt x="2562225" y="0"/>
                </a:lnTo>
              </a:path>
            </a:pathLst>
          </a:cu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6206078" y="7480864"/>
            <a:ext cx="54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Cost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8936014" y="7707868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solidFill>
                  <a:schemeClr val="accent5">
                    <a:lumMod val="90000"/>
                  </a:schemeClr>
                </a:solidFill>
              </a:rPr>
              <a:t>c</a:t>
            </a:r>
            <a:r>
              <a:rPr lang="en-US" b="0" i="1" dirty="0" smtClean="0"/>
              <a:t>g</a:t>
            </a:r>
            <a:endParaRPr lang="en-US" b="0" i="1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9469414" y="7924800"/>
            <a:ext cx="215900" cy="90273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774214" y="8165068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b="0" i="1" dirty="0" smtClean="0">
                <a:solidFill>
                  <a:schemeClr val="accent5">
                    <a:lumMod val="90000"/>
                  </a:schemeClr>
                </a:solidFill>
              </a:rPr>
              <a:t>c</a:t>
            </a:r>
            <a:endParaRPr lang="en-US" b="0" i="1" dirty="0">
              <a:solidFill>
                <a:schemeClr val="accent5">
                  <a:lumMod val="90000"/>
                </a:schemeClr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356251" y="8292544"/>
            <a:ext cx="2562225" cy="1003062"/>
          </a:xfrm>
          <a:custGeom>
            <a:avLst/>
            <a:gdLst>
              <a:gd name="connsiteX0" fmla="*/ 0 w 2562225"/>
              <a:gd name="connsiteY0" fmla="*/ 895350 h 895350"/>
              <a:gd name="connsiteX1" fmla="*/ 1057275 w 2562225"/>
              <a:gd name="connsiteY1" fmla="*/ 819150 h 895350"/>
              <a:gd name="connsiteX2" fmla="*/ 1866900 w 2562225"/>
              <a:gd name="connsiteY2" fmla="*/ 476250 h 895350"/>
              <a:gd name="connsiteX3" fmla="*/ 2562225 w 2562225"/>
              <a:gd name="connsiteY3" fmla="*/ 0 h 895350"/>
              <a:gd name="connsiteX0" fmla="*/ 0 w 2562225"/>
              <a:gd name="connsiteY0" fmla="*/ 1581150 h 1581150"/>
              <a:gd name="connsiteX1" fmla="*/ 1057275 w 2562225"/>
              <a:gd name="connsiteY1" fmla="*/ 819150 h 1581150"/>
              <a:gd name="connsiteX2" fmla="*/ 1866900 w 2562225"/>
              <a:gd name="connsiteY2" fmla="*/ 476250 h 1581150"/>
              <a:gd name="connsiteX3" fmla="*/ 2562225 w 2562225"/>
              <a:gd name="connsiteY3" fmla="*/ 0 h 1581150"/>
              <a:gd name="connsiteX0" fmla="*/ 0 w 2562225"/>
              <a:gd name="connsiteY0" fmla="*/ 1581150 h 1581150"/>
              <a:gd name="connsiteX1" fmla="*/ 1057275 w 2562225"/>
              <a:gd name="connsiteY1" fmla="*/ 1093788 h 1581150"/>
              <a:gd name="connsiteX2" fmla="*/ 1866900 w 2562225"/>
              <a:gd name="connsiteY2" fmla="*/ 476250 h 1581150"/>
              <a:gd name="connsiteX3" fmla="*/ 2562225 w 2562225"/>
              <a:gd name="connsiteY3" fmla="*/ 0 h 1581150"/>
              <a:gd name="connsiteX0" fmla="*/ 0 w 2562225"/>
              <a:gd name="connsiteY0" fmla="*/ 1581150 h 1581150"/>
              <a:gd name="connsiteX1" fmla="*/ 1866900 w 2562225"/>
              <a:gd name="connsiteY1" fmla="*/ 476250 h 1581150"/>
              <a:gd name="connsiteX2" fmla="*/ 2562225 w 2562225"/>
              <a:gd name="connsiteY2" fmla="*/ 0 h 1581150"/>
              <a:gd name="connsiteX0" fmla="*/ 0 w 2562225"/>
              <a:gd name="connsiteY0" fmla="*/ 1581150 h 1581150"/>
              <a:gd name="connsiteX1" fmla="*/ 2562225 w 2562225"/>
              <a:gd name="connsiteY1" fmla="*/ 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1581150">
                <a:moveTo>
                  <a:pt x="0" y="1581150"/>
                </a:moveTo>
                <a:lnTo>
                  <a:pt x="2562225" y="0"/>
                </a:ln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346726" y="9295606"/>
            <a:ext cx="2667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5356126" y="8305006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ular Callout 63"/>
          <p:cNvSpPr/>
          <p:nvPr/>
        </p:nvSpPr>
        <p:spPr bwMode="auto">
          <a:xfrm>
            <a:off x="10922000" y="7239000"/>
            <a:ext cx="1645643" cy="400110"/>
          </a:xfrm>
          <a:prstGeom prst="wedgeRectCallout">
            <a:avLst>
              <a:gd name="adj1" fmla="val -87739"/>
              <a:gd name="adj2" fmla="val 20754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Scaling factor</a:t>
            </a:r>
            <a:endParaRPr lang="en-US" sz="2000" b="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276872" y="1730276"/>
            <a:ext cx="1377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14400" dirty="0">
              <a:solidFill>
                <a:srgbClr val="FF0000"/>
              </a:solidFill>
            </a:endParaRPr>
          </a:p>
        </p:txBody>
      </p:sp>
      <p:grpSp>
        <p:nvGrpSpPr>
          <p:cNvPr id="5" name="Group 58"/>
          <p:cNvGrpSpPr/>
          <p:nvPr/>
        </p:nvGrpSpPr>
        <p:grpSpPr>
          <a:xfrm>
            <a:off x="9017000" y="1981200"/>
            <a:ext cx="3872386" cy="2983468"/>
            <a:chOff x="9364246" y="1600200"/>
            <a:chExt cx="2982254" cy="2297668"/>
          </a:xfrm>
        </p:grpSpPr>
        <p:sp>
          <p:nvSpPr>
            <p:cNvPr id="57" name="Rectangle 56"/>
            <p:cNvSpPr/>
            <p:nvPr/>
          </p:nvSpPr>
          <p:spPr>
            <a:xfrm>
              <a:off x="9398000" y="1600200"/>
              <a:ext cx="573539" cy="1981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819139" y="3516074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1" dirty="0" smtClean="0"/>
                <a:t>n</a:t>
              </a:r>
              <a:r>
                <a:rPr lang="en-US" sz="1800" b="0" i="1" baseline="-25000" dirty="0" smtClean="0"/>
                <a:t>0</a:t>
              </a:r>
              <a:endParaRPr lang="en-US" sz="1800" b="0" i="1" baseline="-25000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399512" y="3593068"/>
              <a:ext cx="2667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H="1" flipV="1">
              <a:off x="8408912" y="2602468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9409037" y="2590006"/>
              <a:ext cx="2562225" cy="1003062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866900 w 2562225"/>
                <a:gd name="connsiteY1" fmla="*/ 476250 h 1581150"/>
                <a:gd name="connsiteX2" fmla="*/ 2562225 w 2562225"/>
                <a:gd name="connsiteY2" fmla="*/ 0 h 1581150"/>
                <a:gd name="connsiteX0" fmla="*/ 0 w 2562225"/>
                <a:gd name="connsiteY0" fmla="*/ 1581150 h 1581150"/>
                <a:gd name="connsiteX1" fmla="*/ 2562225 w 2562225"/>
                <a:gd name="connsiteY1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lnTo>
                    <a:pt x="2562225" y="0"/>
                  </a:ln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685512" y="35285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1" dirty="0" smtClean="0"/>
                <a:t>n</a:t>
              </a:r>
              <a:endParaRPr lang="en-US" sz="1800" b="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990312" y="291893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g</a:t>
              </a:r>
              <a:endParaRPr lang="en-US" b="0" i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988800" y="2385536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f</a:t>
              </a:r>
              <a:endParaRPr lang="en-US" b="0" i="1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9398000" y="3124200"/>
              <a:ext cx="2562225" cy="468868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895350 h 895350"/>
                <a:gd name="connsiteX1" fmla="*/ 1866900 w 2562225"/>
                <a:gd name="connsiteY1" fmla="*/ 476250 h 895350"/>
                <a:gd name="connsiteX2" fmla="*/ 2562225 w 2562225"/>
                <a:gd name="connsiteY2" fmla="*/ 0 h 895350"/>
                <a:gd name="connsiteX0" fmla="*/ 0 w 2562225"/>
                <a:gd name="connsiteY0" fmla="*/ 895350 h 895350"/>
                <a:gd name="connsiteX1" fmla="*/ 2562225 w 2562225"/>
                <a:gd name="connsiteY1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895350">
                  <a:moveTo>
                    <a:pt x="0" y="895350"/>
                  </a:moveTo>
                  <a:lnTo>
                    <a:pt x="2562225" y="0"/>
                  </a:lnTo>
                </a:path>
              </a:pathLst>
            </a:custGeom>
            <a:ln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 rot="16200000">
              <a:off x="9258864" y="1778326"/>
              <a:ext cx="549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Cost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“Is </a:t>
            </a:r>
            <a:r>
              <a:rPr lang="en-US" i="1" dirty="0" smtClean="0"/>
              <a:t>f</a:t>
            </a:r>
            <a:r>
              <a:rPr lang="en-US" dirty="0" smtClean="0"/>
              <a:t> better than </a:t>
            </a:r>
            <a:r>
              <a:rPr lang="en-US" i="1" dirty="0" smtClean="0"/>
              <a:t>g</a:t>
            </a:r>
            <a:r>
              <a:rPr lang="en-US" dirty="0" smtClean="0"/>
              <a:t>?”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16200" y="7391400"/>
            <a:ext cx="16001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144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6672" y="7391400"/>
            <a:ext cx="1377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1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attempt:</a:t>
            </a:r>
          </a:p>
          <a:p>
            <a:pPr>
              <a:buNone/>
            </a:pPr>
            <a:r>
              <a:rPr lang="en-US" dirty="0" smtClean="0"/>
              <a:t>	“</a:t>
            </a:r>
            <a:r>
              <a:rPr lang="en-US" i="1" dirty="0" smtClean="0"/>
              <a:t>f</a:t>
            </a:r>
            <a:r>
              <a:rPr lang="en-US" dirty="0" smtClean="0"/>
              <a:t> is better than </a:t>
            </a:r>
            <a:r>
              <a:rPr lang="en-US" i="1" dirty="0" smtClean="0"/>
              <a:t>g</a:t>
            </a:r>
            <a:r>
              <a:rPr lang="en-US" dirty="0" smtClean="0"/>
              <a:t>” if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solidFill>
                  <a:schemeClr val="tx1"/>
                </a:solidFill>
              </a:rPr>
              <a:t>there exists a natural number</a:t>
            </a:r>
            <a:r>
              <a:rPr lang="en-US" i="1" dirty="0" smtClean="0">
                <a:solidFill>
                  <a:schemeClr val="tx1"/>
                </a:solidFill>
              </a:rPr>
              <a:t> n</a:t>
            </a:r>
            <a:r>
              <a:rPr lang="en-US" i="1" baseline="-25000" dirty="0" smtClean="0">
                <a:solidFill>
                  <a:schemeClr val="tx1"/>
                </a:solidFill>
              </a:rPr>
              <a:t>0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and a real c &gt; 0 </a:t>
            </a:r>
            <a:r>
              <a:rPr lang="en-US" dirty="0" err="1" smtClean="0">
                <a:solidFill>
                  <a:schemeClr val="tx1"/>
                </a:solidFill>
              </a:rPr>
              <a:t>s.t</a:t>
            </a:r>
            <a:r>
              <a:rPr lang="en-US" dirty="0" smtClean="0">
                <a:solidFill>
                  <a:schemeClr val="tx1"/>
                </a:solidFill>
              </a:rPr>
              <a:t>. 		for all </a:t>
            </a:r>
            <a:r>
              <a:rPr lang="en-US" i="1" dirty="0" smtClean="0">
                <a:solidFill>
                  <a:schemeClr val="tx1"/>
                </a:solidFill>
              </a:rPr>
              <a:t>n ≥ n</a:t>
            </a:r>
            <a:r>
              <a:rPr lang="en-US" i="1" baseline="-25000" dirty="0" smtClean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f(n) ≤ </a:t>
            </a:r>
            <a:r>
              <a:rPr lang="en-US" i="1" dirty="0" smtClean="0">
                <a:solidFill>
                  <a:srgbClr val="0070C0"/>
                </a:solidFill>
              </a:rPr>
              <a:t>c </a:t>
            </a:r>
            <a:r>
              <a:rPr lang="en-US" i="1" dirty="0" smtClean="0">
                <a:solidFill>
                  <a:schemeClr val="tx1"/>
                </a:solidFill>
              </a:rPr>
              <a:t>g(n)</a:t>
            </a:r>
            <a:endParaRPr lang="en-US" i="1" dirty="0">
              <a:solidFill>
                <a:schemeClr val="tx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707824" y="4443350"/>
            <a:ext cx="4642174" cy="3352006"/>
            <a:chOff x="9245600" y="76200"/>
            <a:chExt cx="3586884" cy="2590006"/>
          </a:xfrm>
        </p:grpSpPr>
        <p:sp>
          <p:nvSpPr>
            <p:cNvPr id="64" name="TextBox 63"/>
            <p:cNvSpPr txBox="1"/>
            <p:nvPr/>
          </p:nvSpPr>
          <p:spPr>
            <a:xfrm>
              <a:off x="11684000" y="76200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>
                  <a:solidFill>
                    <a:schemeClr val="accent5">
                      <a:lumMod val="90000"/>
                    </a:schemeClr>
                  </a:solidFill>
                </a:rPr>
                <a:t>c</a:t>
              </a:r>
              <a:r>
                <a:rPr lang="en-US" b="0" i="1" dirty="0" smtClean="0"/>
                <a:t>g</a:t>
              </a:r>
              <a:endParaRPr lang="en-US" b="0" i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281661" y="381000"/>
              <a:ext cx="573539" cy="1981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9280866" y="2361406"/>
              <a:ext cx="2667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8290266" y="1370806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1566866" y="229687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1" dirty="0" smtClean="0"/>
                <a:t>n</a:t>
              </a:r>
              <a:endParaRPr lang="en-US" sz="1800" b="0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95374" y="1524000"/>
              <a:ext cx="269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f</a:t>
              </a:r>
              <a:endParaRPr lang="en-US" b="0" i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836400" y="106233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g</a:t>
              </a:r>
              <a:endParaRPr lang="en-US" b="0" i="1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9279354" y="1612661"/>
              <a:ext cx="2562225" cy="304007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895350">
                  <a:moveTo>
                    <a:pt x="0" y="895350"/>
                  </a:moveTo>
                  <a:cubicBezTo>
                    <a:pt x="373062" y="892175"/>
                    <a:pt x="746125" y="889000"/>
                    <a:pt x="1057275" y="819150"/>
                  </a:cubicBezTo>
                  <a:cubicBezTo>
                    <a:pt x="1368425" y="749300"/>
                    <a:pt x="1616075" y="612775"/>
                    <a:pt x="1866900" y="476250"/>
                  </a:cubicBezTo>
                  <a:cubicBezTo>
                    <a:pt x="2117725" y="339725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16200000">
              <a:off x="9140218" y="546664"/>
              <a:ext cx="549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Cost</a:t>
              </a:r>
              <a:endParaRPr 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702800" y="2296874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1" dirty="0" smtClean="0"/>
                <a:t>n</a:t>
              </a:r>
              <a:r>
                <a:rPr lang="en-US" sz="1800" b="0" i="1" baseline="-25000" dirty="0" smtClean="0"/>
                <a:t>0</a:t>
              </a:r>
              <a:endParaRPr lang="en-US" sz="1800" b="0" i="1" baseline="-250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274175" y="1371600"/>
              <a:ext cx="2562225" cy="838200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cubicBezTo>
                    <a:pt x="373062" y="1577975"/>
                    <a:pt x="746125" y="1277938"/>
                    <a:pt x="1057275" y="1093788"/>
                  </a:cubicBezTo>
                  <a:cubicBezTo>
                    <a:pt x="1368425" y="909638"/>
                    <a:pt x="1616075" y="658548"/>
                    <a:pt x="1866900" y="476250"/>
                  </a:cubicBezTo>
                  <a:cubicBezTo>
                    <a:pt x="2117725" y="293952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urved Left Arrow 61"/>
            <p:cNvSpPr/>
            <p:nvPr/>
          </p:nvSpPr>
          <p:spPr>
            <a:xfrm flipV="1">
              <a:off x="12145562" y="314320"/>
              <a:ext cx="215900" cy="902732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375194" y="583350"/>
              <a:ext cx="457290" cy="35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</a:t>
              </a:r>
              <a:r>
                <a:rPr lang="en-US" dirty="0" smtClean="0"/>
                <a:t> </a:t>
              </a:r>
              <a:r>
                <a:rPr lang="en-US" b="0" i="1" dirty="0" smtClean="0">
                  <a:solidFill>
                    <a:schemeClr val="accent5">
                      <a:lumMod val="90000"/>
                    </a:schemeClr>
                  </a:solidFill>
                </a:rPr>
                <a:t>c</a:t>
              </a:r>
              <a:endParaRPr lang="en-US" b="0" i="1" dirty="0">
                <a:solidFill>
                  <a:schemeClr val="accent5">
                    <a:lumMod val="90000"/>
                  </a:schemeClr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9290391" y="475456"/>
              <a:ext cx="2562225" cy="1581150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cubicBezTo>
                    <a:pt x="373062" y="1577975"/>
                    <a:pt x="746125" y="1277938"/>
                    <a:pt x="1057275" y="1093788"/>
                  </a:cubicBezTo>
                  <a:cubicBezTo>
                    <a:pt x="1368425" y="909638"/>
                    <a:pt x="1616075" y="658548"/>
                    <a:pt x="1866900" y="476250"/>
                  </a:cubicBezTo>
                  <a:cubicBezTo>
                    <a:pt x="2117725" y="293952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chemeClr val="accent5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416799" y="4888676"/>
            <a:ext cx="4724263" cy="2895599"/>
            <a:chOff x="9308660" y="762001"/>
            <a:chExt cx="3729681" cy="2285999"/>
          </a:xfrm>
        </p:grpSpPr>
        <p:sp>
          <p:nvSpPr>
            <p:cNvPr id="81" name="Rectangle 80"/>
            <p:cNvSpPr/>
            <p:nvPr/>
          </p:nvSpPr>
          <p:spPr>
            <a:xfrm>
              <a:off x="9357025" y="762794"/>
              <a:ext cx="573539" cy="1981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778164" y="2678668"/>
              <a:ext cx="397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0" i="1" dirty="0" smtClean="0"/>
                <a:t>n</a:t>
              </a:r>
              <a:r>
                <a:rPr lang="en-US" sz="1800" b="0" i="1" baseline="-25000" dirty="0" smtClean="0"/>
                <a:t>0</a:t>
              </a:r>
              <a:endParaRPr lang="en-US" sz="1800" b="0" i="1" baseline="-25000" dirty="0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9356725" y="1033146"/>
              <a:ext cx="2571750" cy="1709261"/>
            </a:xfrm>
            <a:custGeom>
              <a:avLst/>
              <a:gdLst>
                <a:gd name="connsiteX0" fmla="*/ 0 w 2571750"/>
                <a:gd name="connsiteY0" fmla="*/ 590550 h 590550"/>
                <a:gd name="connsiteX1" fmla="*/ 1171575 w 2571750"/>
                <a:gd name="connsiteY1" fmla="*/ 485775 h 590550"/>
                <a:gd name="connsiteX2" fmla="*/ 2114550 w 2571750"/>
                <a:gd name="connsiteY2" fmla="*/ 238125 h 590550"/>
                <a:gd name="connsiteX3" fmla="*/ 2571750 w 2571750"/>
                <a:gd name="connsiteY3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0" h="590550">
                  <a:moveTo>
                    <a:pt x="0" y="590550"/>
                  </a:moveTo>
                  <a:cubicBezTo>
                    <a:pt x="409575" y="567531"/>
                    <a:pt x="819150" y="544512"/>
                    <a:pt x="1171575" y="485775"/>
                  </a:cubicBezTo>
                  <a:cubicBezTo>
                    <a:pt x="1524000" y="427038"/>
                    <a:pt x="1881188" y="319087"/>
                    <a:pt x="2114550" y="238125"/>
                  </a:cubicBezTo>
                  <a:cubicBezTo>
                    <a:pt x="2347912" y="157163"/>
                    <a:pt x="2459831" y="78581"/>
                    <a:pt x="2571750" y="0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629926" y="26778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1" dirty="0" smtClean="0"/>
                <a:t>n</a:t>
              </a:r>
              <a:endParaRPr lang="en-US" sz="1800" b="0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934726" y="19050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g</a:t>
              </a:r>
              <a:endParaRPr lang="en-US" b="0" i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933214" y="804546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f</a:t>
              </a:r>
              <a:endParaRPr lang="en-US" b="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9203278" y="927665"/>
              <a:ext cx="549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Cost</a:t>
              </a:r>
              <a:endParaRPr 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836400" y="1066800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>
                  <a:solidFill>
                    <a:schemeClr val="accent5">
                      <a:lumMod val="90000"/>
                    </a:schemeClr>
                  </a:solidFill>
                </a:rPr>
                <a:t>c</a:t>
              </a:r>
              <a:r>
                <a:rPr lang="en-US" b="0" i="1" dirty="0" smtClean="0"/>
                <a:t>g</a:t>
              </a:r>
              <a:endParaRPr lang="en-US" b="0" i="1" dirty="0"/>
            </a:p>
          </p:txBody>
        </p:sp>
        <p:sp>
          <p:nvSpPr>
            <p:cNvPr id="75" name="Curved Left Arrow 74"/>
            <p:cNvSpPr/>
            <p:nvPr/>
          </p:nvSpPr>
          <p:spPr>
            <a:xfrm flipV="1">
              <a:off x="12306332" y="1288682"/>
              <a:ext cx="215900" cy="838200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557188" y="1495084"/>
              <a:ext cx="481153" cy="36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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accent5">
                      <a:lumMod val="90000"/>
                    </a:schemeClr>
                  </a:solidFill>
                </a:rPr>
                <a:t>c</a:t>
              </a:r>
              <a:endParaRPr lang="en-US" dirty="0">
                <a:solidFill>
                  <a:schemeClr val="accent5">
                    <a:lumMod val="90000"/>
                  </a:schemeClr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9353451" y="2124076"/>
              <a:ext cx="2562225" cy="618331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866900 w 2562225"/>
                <a:gd name="connsiteY1" fmla="*/ 476250 h 1581150"/>
                <a:gd name="connsiteX2" fmla="*/ 2562225 w 2562225"/>
                <a:gd name="connsiteY2" fmla="*/ 0 h 1581150"/>
                <a:gd name="connsiteX0" fmla="*/ 0 w 2562225"/>
                <a:gd name="connsiteY0" fmla="*/ 1581150 h 1581150"/>
                <a:gd name="connsiteX1" fmla="*/ 2562225 w 2562225"/>
                <a:gd name="connsiteY1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lnTo>
                    <a:pt x="2562225" y="0"/>
                  </a:lnTo>
                </a:path>
              </a:pathLst>
            </a:cu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rot="5400000" flipH="1" flipV="1">
              <a:off x="8353326" y="1751807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9343926" y="2742407"/>
              <a:ext cx="2667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reeform 79"/>
            <p:cNvSpPr/>
            <p:nvPr/>
          </p:nvSpPr>
          <p:spPr>
            <a:xfrm>
              <a:off x="9350474" y="1371600"/>
              <a:ext cx="2562225" cy="1367869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866900 w 2562225"/>
                <a:gd name="connsiteY1" fmla="*/ 476250 h 1581150"/>
                <a:gd name="connsiteX2" fmla="*/ 2562225 w 2562225"/>
                <a:gd name="connsiteY2" fmla="*/ 0 h 1581150"/>
                <a:gd name="connsiteX0" fmla="*/ 0 w 2562225"/>
                <a:gd name="connsiteY0" fmla="*/ 1581150 h 1581150"/>
                <a:gd name="connsiteX1" fmla="*/ 2562225 w 2562225"/>
                <a:gd name="connsiteY1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lnTo>
                    <a:pt x="2562225" y="0"/>
                  </a:lnTo>
                </a:path>
              </a:pathLst>
            </a:custGeom>
            <a:ln>
              <a:solidFill>
                <a:schemeClr val="accent5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“</a:t>
            </a:r>
            <a:r>
              <a:rPr lang="en-US" i="1" dirty="0" smtClean="0"/>
              <a:t>f</a:t>
            </a:r>
            <a:r>
              <a:rPr lang="en-US" dirty="0" smtClean="0"/>
              <a:t> is better than </a:t>
            </a:r>
            <a:r>
              <a:rPr lang="en-US" i="1" dirty="0" smtClean="0"/>
              <a:t>g</a:t>
            </a:r>
            <a:r>
              <a:rPr lang="en-US" dirty="0" smtClean="0"/>
              <a:t>”,</a:t>
            </a:r>
            <a:br>
              <a:rPr lang="en-US" dirty="0" smtClean="0"/>
            </a:br>
            <a:r>
              <a:rPr lang="en-US" dirty="0" smtClean="0"/>
              <a:t>we say </a:t>
            </a:r>
            <a:r>
              <a:rPr lang="en-US" i="1" dirty="0" smtClean="0"/>
              <a:t>f 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2000" i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i="1" dirty="0" smtClean="0"/>
              <a:t>O(g)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f</a:t>
            </a:r>
            <a:r>
              <a:rPr lang="en-US" dirty="0" smtClean="0"/>
              <a:t> is in big-O of </a:t>
            </a:r>
            <a:r>
              <a:rPr lang="en-US" i="1" dirty="0" smtClean="0"/>
              <a:t>g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O(g)</a:t>
            </a:r>
            <a:r>
              <a:rPr lang="en-US" dirty="0" smtClean="0"/>
              <a:t> is a </a:t>
            </a:r>
            <a:r>
              <a:rPr lang="en-US" b="1" dirty="0" smtClean="0"/>
              <a:t>set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O(g)</a:t>
            </a:r>
            <a:r>
              <a:rPr lang="en-US" dirty="0" smtClean="0"/>
              <a:t> = {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s.t</a:t>
            </a:r>
            <a:r>
              <a:rPr lang="en-US" dirty="0" smtClean="0"/>
              <a:t>. there exists a natural number</a:t>
            </a:r>
            <a:r>
              <a:rPr lang="en-US" i="1" dirty="0" smtClean="0"/>
              <a:t> n</a:t>
            </a:r>
            <a:r>
              <a:rPr lang="en-US" i="1" baseline="-25000" dirty="0" smtClean="0"/>
              <a:t>0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				and a real c &gt; 0 </a:t>
            </a:r>
            <a:r>
              <a:rPr lang="en-US" dirty="0" err="1" smtClean="0"/>
              <a:t>s.t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				for all </a:t>
            </a:r>
            <a:r>
              <a:rPr lang="en-US" i="1" dirty="0" smtClean="0"/>
              <a:t>n ≥ n</a:t>
            </a:r>
            <a:r>
              <a:rPr lang="en-US" i="1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f(n) ≤ c g(n)</a:t>
            </a:r>
            <a:r>
              <a:rPr lang="en-US" dirty="0" smtClean="0"/>
              <a:t>  }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4" name="Group 66"/>
          <p:cNvGrpSpPr/>
          <p:nvPr/>
        </p:nvGrpSpPr>
        <p:grpSpPr>
          <a:xfrm>
            <a:off x="8158054" y="991394"/>
            <a:ext cx="4668944" cy="3352006"/>
            <a:chOff x="9245600" y="76200"/>
            <a:chExt cx="3607568" cy="2590006"/>
          </a:xfrm>
        </p:grpSpPr>
        <p:sp>
          <p:nvSpPr>
            <p:cNvPr id="64" name="TextBox 63"/>
            <p:cNvSpPr txBox="1"/>
            <p:nvPr/>
          </p:nvSpPr>
          <p:spPr>
            <a:xfrm>
              <a:off x="11684000" y="76200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>
                  <a:solidFill>
                    <a:schemeClr val="accent5">
                      <a:lumMod val="90000"/>
                    </a:schemeClr>
                  </a:solidFill>
                </a:rPr>
                <a:t>c</a:t>
              </a:r>
              <a:r>
                <a:rPr lang="en-US" b="0" i="1" dirty="0" smtClean="0"/>
                <a:t>g</a:t>
              </a:r>
              <a:endParaRPr lang="en-US" b="0" i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281661" y="381000"/>
              <a:ext cx="573539" cy="1981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9280866" y="2361406"/>
              <a:ext cx="2667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8290266" y="1370806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1566866" y="229687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1" dirty="0" smtClean="0"/>
                <a:t>n</a:t>
              </a:r>
              <a:endParaRPr lang="en-US" sz="1800" b="0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95374" y="1524000"/>
              <a:ext cx="269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f</a:t>
              </a:r>
              <a:endParaRPr lang="en-US" b="0" i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836400" y="106233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 smtClean="0"/>
                <a:t>g</a:t>
              </a:r>
              <a:endParaRPr lang="en-US" b="0" i="1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9279354" y="1612661"/>
              <a:ext cx="2562225" cy="304007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895350">
                  <a:moveTo>
                    <a:pt x="0" y="895350"/>
                  </a:moveTo>
                  <a:cubicBezTo>
                    <a:pt x="373062" y="892175"/>
                    <a:pt x="746125" y="889000"/>
                    <a:pt x="1057275" y="819150"/>
                  </a:cubicBezTo>
                  <a:cubicBezTo>
                    <a:pt x="1368425" y="749300"/>
                    <a:pt x="1616075" y="612775"/>
                    <a:pt x="1866900" y="476250"/>
                  </a:cubicBezTo>
                  <a:cubicBezTo>
                    <a:pt x="2117725" y="339725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16200000">
              <a:off x="9140218" y="546664"/>
              <a:ext cx="549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Cost</a:t>
              </a:r>
              <a:endParaRPr 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702800" y="2296874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i="1" dirty="0" smtClean="0"/>
                <a:t>n</a:t>
              </a:r>
              <a:r>
                <a:rPr lang="en-US" sz="1800" b="0" i="1" baseline="-25000" dirty="0" smtClean="0"/>
                <a:t>0</a:t>
              </a:r>
              <a:endParaRPr lang="en-US" sz="1800" b="0" i="1" baseline="-250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274175" y="1371600"/>
              <a:ext cx="2562225" cy="838200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cubicBezTo>
                    <a:pt x="373062" y="1577975"/>
                    <a:pt x="746125" y="1277938"/>
                    <a:pt x="1057275" y="1093788"/>
                  </a:cubicBezTo>
                  <a:cubicBezTo>
                    <a:pt x="1368425" y="909638"/>
                    <a:pt x="1616075" y="658548"/>
                    <a:pt x="1866900" y="476250"/>
                  </a:cubicBezTo>
                  <a:cubicBezTo>
                    <a:pt x="2117725" y="293952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urved Left Arrow 61"/>
            <p:cNvSpPr/>
            <p:nvPr/>
          </p:nvSpPr>
          <p:spPr>
            <a:xfrm flipV="1">
              <a:off x="12145562" y="314320"/>
              <a:ext cx="215900" cy="902732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395878" y="583350"/>
              <a:ext cx="457290" cy="35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</a:t>
              </a:r>
              <a:r>
                <a:rPr lang="en-US" dirty="0" smtClean="0"/>
                <a:t> </a:t>
              </a:r>
              <a:r>
                <a:rPr lang="en-US" b="0" i="1" dirty="0" smtClean="0">
                  <a:solidFill>
                    <a:schemeClr val="accent5">
                      <a:lumMod val="90000"/>
                    </a:schemeClr>
                  </a:solidFill>
                </a:rPr>
                <a:t>c</a:t>
              </a:r>
              <a:endParaRPr lang="en-US" b="0" i="1" dirty="0">
                <a:solidFill>
                  <a:schemeClr val="accent5">
                    <a:lumMod val="90000"/>
                  </a:schemeClr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9290391" y="475456"/>
              <a:ext cx="2562225" cy="1581150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cubicBezTo>
                    <a:pt x="373062" y="1577975"/>
                    <a:pt x="746125" y="1277938"/>
                    <a:pt x="1057275" y="1093788"/>
                  </a:cubicBezTo>
                  <a:cubicBezTo>
                    <a:pt x="1368425" y="909638"/>
                    <a:pt x="1616075" y="658548"/>
                    <a:pt x="1866900" y="476250"/>
                  </a:cubicBezTo>
                  <a:cubicBezTo>
                    <a:pt x="2117725" y="293952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chemeClr val="accent5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1625600" y="4572000"/>
            <a:ext cx="10182596" cy="1661993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algn="l" eaLnBrk="0">
              <a:spcBef>
                <a:spcPts val="800"/>
              </a:spcBef>
              <a:buSzPct val="100000"/>
            </a:pPr>
            <a:r>
              <a:rPr lang="en-US" sz="3200" b="0" i="1" kern="0" dirty="0" smtClean="0">
                <a:latin typeface="Helvetica Neue"/>
              </a:rPr>
              <a:t> f </a:t>
            </a:r>
            <a:r>
              <a:rPr lang="en-US" sz="3200" b="0" i="1" kern="0" dirty="0" smtClean="0">
                <a:latin typeface="Helvetica Neue"/>
                <a:sym typeface="Symbol"/>
              </a:rPr>
              <a:t> </a:t>
            </a:r>
            <a:r>
              <a:rPr lang="en-US" sz="3200" b="0" i="1" kern="0" dirty="0" smtClean="0">
                <a:latin typeface="Helvetica Neue"/>
              </a:rPr>
              <a:t>O(g)</a:t>
            </a:r>
            <a:r>
              <a:rPr lang="en-US" sz="3200" b="0" kern="0" dirty="0" smtClean="0">
                <a:latin typeface="Helvetica Neue"/>
              </a:rPr>
              <a:t> if</a:t>
            </a:r>
            <a:br>
              <a:rPr lang="en-US" sz="3200" b="0" kern="0" dirty="0" smtClean="0">
                <a:latin typeface="Helvetica Neue"/>
              </a:rPr>
            </a:br>
            <a:r>
              <a:rPr lang="en-US" sz="3200" b="0" kern="0" dirty="0" smtClean="0">
                <a:latin typeface="Helvetica Neue"/>
              </a:rPr>
              <a:t>	there exists a natural number</a:t>
            </a:r>
            <a:r>
              <a:rPr lang="en-US" sz="3200" b="0" i="1" kern="0" dirty="0" smtClean="0">
                <a:latin typeface="Helvetica Neue"/>
              </a:rPr>
              <a:t> n</a:t>
            </a:r>
            <a:r>
              <a:rPr lang="en-US" sz="3200" b="0" i="1" kern="0" baseline="-25000" dirty="0" smtClean="0">
                <a:latin typeface="Helvetica Neue"/>
              </a:rPr>
              <a:t>0</a:t>
            </a:r>
            <a:r>
              <a:rPr lang="en-US" sz="3200" b="0" i="1" kern="0" dirty="0" smtClean="0">
                <a:latin typeface="Helvetica Neue"/>
              </a:rPr>
              <a:t> and a real c &gt; 0 </a:t>
            </a:r>
            <a:r>
              <a:rPr lang="en-US" sz="3200" b="0" kern="0" dirty="0" err="1" smtClean="0">
                <a:latin typeface="Helvetica Neue"/>
              </a:rPr>
              <a:t>s.t</a:t>
            </a:r>
            <a:r>
              <a:rPr lang="en-US" sz="3200" b="0" kern="0" dirty="0" smtClean="0">
                <a:latin typeface="Helvetica Neue"/>
              </a:rPr>
              <a:t>.</a:t>
            </a:r>
            <a:br>
              <a:rPr lang="en-US" sz="3200" b="0" kern="0" dirty="0" smtClean="0">
                <a:latin typeface="Helvetica Neue"/>
              </a:rPr>
            </a:br>
            <a:r>
              <a:rPr lang="en-US" sz="3200" b="0" kern="0" dirty="0" smtClean="0">
                <a:latin typeface="Helvetica Neue"/>
              </a:rPr>
              <a:t> 	for all </a:t>
            </a:r>
            <a:r>
              <a:rPr lang="en-US" sz="3200" b="0" i="1" kern="0" dirty="0" smtClean="0">
                <a:latin typeface="Helvetica Neue"/>
              </a:rPr>
              <a:t>n ≥ n</a:t>
            </a:r>
            <a:r>
              <a:rPr lang="en-US" sz="3200" b="0" i="1" kern="0" baseline="-25000" dirty="0" smtClean="0">
                <a:latin typeface="Helvetica Neue"/>
              </a:rPr>
              <a:t>0</a:t>
            </a:r>
            <a:r>
              <a:rPr lang="en-US" sz="3200" b="0" kern="0" dirty="0" smtClean="0">
                <a:latin typeface="Helvetica Neue"/>
              </a:rPr>
              <a:t>, </a:t>
            </a:r>
            <a:r>
              <a:rPr lang="en-US" sz="3200" b="0" i="1" kern="0" dirty="0" smtClean="0">
                <a:latin typeface="Helvetica Neue"/>
              </a:rPr>
              <a:t>f(n) ≤ c g(n)</a:t>
            </a:r>
            <a:endParaRPr lang="en-US" sz="3200" b="0" i="1" kern="0" dirty="0">
              <a:latin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092200" y="2341563"/>
            <a:ext cx="3388748" cy="2564805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t">
            <a:spAutoFit/>
          </a:bodyPr>
          <a:lstStyle/>
          <a:p>
            <a:pPr algn="l"/>
            <a:r>
              <a:rPr lang="en-US" sz="3200" dirty="0"/>
              <a:t>LAST</a:t>
            </a:r>
          </a:p>
          <a:p>
            <a:pPr algn="l"/>
            <a:endParaRPr lang="en-US" sz="3200" dirty="0"/>
          </a:p>
          <a:p>
            <a:pPr marL="231775" indent="-231775" algn="l">
              <a:buFont typeface="Arial" pitchFamily="34" charset="0"/>
              <a:buChar char="•"/>
            </a:pPr>
            <a: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Linear search</a:t>
            </a:r>
          </a:p>
          <a:p>
            <a:pPr marL="231775" indent="-231775" algn="l">
              <a:buFont typeface="Arial" pitchFamily="34" charset="0"/>
              <a:buChar char="•"/>
            </a:pPr>
            <a: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Correctness</a:t>
            </a:r>
          </a:p>
          <a:p>
            <a:pPr marL="231775" indent="-231775" algn="l">
              <a:buFont typeface="Arial" pitchFamily="34" charset="0"/>
              <a:buChar char="•"/>
            </a:pPr>
            <a: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Contract exploits</a:t>
            </a:r>
            <a:endParaRPr lang="en-US" sz="3200" b="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5054600" y="2322513"/>
            <a:ext cx="3876061" cy="2934137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t">
            <a:spAutoFit/>
          </a:bodyPr>
          <a:lstStyle/>
          <a:p>
            <a:pPr algn="l"/>
            <a:r>
              <a:rPr lang="en-US" sz="3200" dirty="0"/>
              <a:t>TODAY</a:t>
            </a:r>
          </a:p>
          <a:p>
            <a:pPr algn="l"/>
            <a:endParaRPr lang="en-US" sz="3200" dirty="0"/>
          </a:p>
          <a:p>
            <a:pPr marL="231775" indent="-231775" algn="l">
              <a:buFont typeface="Arial" pitchFamily="34" charset="0"/>
              <a:buChar char="•"/>
            </a:pPr>
            <a: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Cost</a:t>
            </a:r>
            <a:endParaRPr lang="en-US" sz="3200" b="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  <a:p>
            <a:pPr marL="688975" lvl="1" indent="-231775" algn="l">
              <a:buFont typeface="Arial" pitchFamily="34" charset="0"/>
              <a:buChar char="•"/>
            </a:pPr>
            <a:r>
              <a:rPr lang="en-US" sz="28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big-O</a:t>
            </a:r>
          </a:p>
          <a:p>
            <a:pPr marL="688975" lvl="1" indent="-231775" algn="l">
              <a:buFont typeface="Arial" pitchFamily="34" charset="0"/>
              <a:buChar char="•"/>
            </a:pPr>
            <a:r>
              <a:rPr lang="en-US" sz="28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Complexity classes</a:t>
            </a:r>
            <a:endParaRPr lang="en-US" sz="2800" b="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  <a:p>
            <a:pPr marL="231775" indent="-231775" algn="l">
              <a:buFont typeface="Arial" pitchFamily="34" charset="0"/>
              <a:buChar char="•"/>
            </a:pPr>
            <a: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Sorting</a:t>
            </a:r>
            <a:endParaRPr lang="en-US" sz="3200" b="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9482791" y="2341563"/>
            <a:ext cx="2997615" cy="2010807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t">
            <a:spAutoFit/>
          </a:bodyPr>
          <a:lstStyle/>
          <a:p>
            <a:pPr algn="l"/>
            <a:r>
              <a:rPr lang="en-US" sz="3200" dirty="0"/>
              <a:t>NEXT</a:t>
            </a:r>
          </a:p>
          <a:p>
            <a:pPr algn="l"/>
            <a:endParaRPr lang="en-US" sz="3200" dirty="0"/>
          </a:p>
          <a:p>
            <a:pPr marL="231775" indent="-231775" algn="l">
              <a:buFont typeface="Arial" pitchFamily="34" charset="0"/>
              <a:buChar char="•"/>
            </a:pPr>
            <a: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Faster search</a:t>
            </a:r>
            <a:endParaRPr lang="en-US" sz="3200" b="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  <a:p>
            <a:pPr marL="688975" lvl="1" indent="-231775" algn="l">
              <a:buFont typeface="Arial" pitchFamily="34" charset="0"/>
              <a:buChar char="•"/>
            </a:pPr>
            <a:r>
              <a:rPr lang="en-US" sz="28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Binary search</a:t>
            </a:r>
            <a:endParaRPr lang="en-US" sz="2800" b="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concrete functions </a:t>
            </a:r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how to tell if </a:t>
            </a:r>
            <a:r>
              <a:rPr lang="en-US" i="1" dirty="0" smtClean="0"/>
              <a:t>f 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2000" i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i="1" dirty="0" smtClean="0"/>
              <a:t>O(g)</a:t>
            </a:r>
            <a:r>
              <a:rPr lang="en-US" dirty="0" smtClean="0"/>
              <a:t>?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do the math</a:t>
            </a:r>
          </a:p>
          <a:p>
            <a:pPr lvl="2"/>
            <a:r>
              <a:rPr lang="en-US" dirty="0" smtClean="0"/>
              <a:t>find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and show that the definition holds</a:t>
            </a:r>
          </a:p>
          <a:p>
            <a:pPr lvl="2"/>
            <a:r>
              <a:rPr lang="en-US" dirty="0" smtClean="0"/>
              <a:t>or show that the definition cannot hold for any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or </a:t>
            </a:r>
            <a:r>
              <a:rPr lang="en-US" i="1" dirty="0" smtClean="0"/>
              <a:t>c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recall what you learned in your calculus classes</a:t>
            </a:r>
          </a:p>
          <a:p>
            <a:pPr lvl="2"/>
            <a:r>
              <a:rPr lang="en-US" dirty="0" smtClean="0"/>
              <a:t>enough for most of this course</a:t>
            </a:r>
          </a:p>
        </p:txBody>
      </p:sp>
      <p:grpSp>
        <p:nvGrpSpPr>
          <p:cNvPr id="18" name="Group 66"/>
          <p:cNvGrpSpPr/>
          <p:nvPr/>
        </p:nvGrpSpPr>
        <p:grpSpPr>
          <a:xfrm>
            <a:off x="9332385" y="76200"/>
            <a:ext cx="3574802" cy="2496213"/>
            <a:chOff x="9256494" y="76200"/>
            <a:chExt cx="3679205" cy="2569116"/>
          </a:xfrm>
        </p:grpSpPr>
        <p:sp>
          <p:nvSpPr>
            <p:cNvPr id="19" name="TextBox 18"/>
            <p:cNvSpPr txBox="1"/>
            <p:nvPr/>
          </p:nvSpPr>
          <p:spPr>
            <a:xfrm>
              <a:off x="11684000" y="76200"/>
              <a:ext cx="468878" cy="411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1" dirty="0" smtClean="0">
                  <a:solidFill>
                    <a:schemeClr val="accent5">
                      <a:lumMod val="90000"/>
                    </a:schemeClr>
                  </a:solidFill>
                </a:rPr>
                <a:t>c</a:t>
              </a:r>
              <a:r>
                <a:rPr lang="en-US" sz="2000" b="0" i="1" dirty="0" smtClean="0"/>
                <a:t>g</a:t>
              </a:r>
              <a:endParaRPr lang="en-US" sz="2000" b="0" i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281661" y="381000"/>
              <a:ext cx="573539" cy="1981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9280866" y="2361406"/>
              <a:ext cx="2667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8290266" y="1370806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1566866" y="2296874"/>
              <a:ext cx="307197" cy="348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1" dirty="0" smtClean="0"/>
                <a:t>n</a:t>
              </a:r>
              <a:endParaRPr lang="en-US" sz="1600" b="0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795374" y="1524000"/>
              <a:ext cx="262651" cy="411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1" dirty="0" smtClean="0"/>
                <a:t>f</a:t>
              </a:r>
              <a:endParaRPr lang="en-US" sz="2000" b="0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836400" y="1062335"/>
              <a:ext cx="336894" cy="411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1" dirty="0" smtClean="0"/>
                <a:t>g</a:t>
              </a:r>
              <a:endParaRPr lang="en-US" sz="2000" b="0" i="1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9279354" y="1612661"/>
              <a:ext cx="2562225" cy="304007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895350">
                  <a:moveTo>
                    <a:pt x="0" y="895350"/>
                  </a:moveTo>
                  <a:cubicBezTo>
                    <a:pt x="373062" y="892175"/>
                    <a:pt x="746125" y="889000"/>
                    <a:pt x="1057275" y="819150"/>
                  </a:cubicBezTo>
                  <a:cubicBezTo>
                    <a:pt x="1368425" y="749300"/>
                    <a:pt x="1616075" y="612775"/>
                    <a:pt x="1866900" y="476250"/>
                  </a:cubicBezTo>
                  <a:cubicBezTo>
                    <a:pt x="2117725" y="339725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9115269" y="557558"/>
              <a:ext cx="599216" cy="316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Cost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02800" y="2296874"/>
              <a:ext cx="384738" cy="348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1" dirty="0" smtClean="0"/>
                <a:t>n</a:t>
              </a:r>
              <a:r>
                <a:rPr lang="en-US" sz="1600" b="0" i="1" baseline="-25000" dirty="0" smtClean="0"/>
                <a:t>0</a:t>
              </a:r>
              <a:endParaRPr lang="en-US" sz="1600" b="0" i="1" baseline="-25000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9274175" y="1371600"/>
              <a:ext cx="2562225" cy="838200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cubicBezTo>
                    <a:pt x="373062" y="1577975"/>
                    <a:pt x="746125" y="1277938"/>
                    <a:pt x="1057275" y="1093788"/>
                  </a:cubicBezTo>
                  <a:cubicBezTo>
                    <a:pt x="1368425" y="909638"/>
                    <a:pt x="1616075" y="658548"/>
                    <a:pt x="1866900" y="476250"/>
                  </a:cubicBezTo>
                  <a:cubicBezTo>
                    <a:pt x="2117725" y="293952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0" name="Curved Left Arrow 29"/>
            <p:cNvSpPr/>
            <p:nvPr/>
          </p:nvSpPr>
          <p:spPr>
            <a:xfrm flipV="1">
              <a:off x="12145562" y="314320"/>
              <a:ext cx="215900" cy="902732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395878" y="583350"/>
              <a:ext cx="539821" cy="411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ym typeface="Symbol"/>
                </a:rPr>
                <a:t></a:t>
              </a:r>
              <a:r>
                <a:rPr lang="en-US" sz="2000" dirty="0" smtClean="0"/>
                <a:t> </a:t>
              </a:r>
              <a:r>
                <a:rPr lang="en-US" sz="2000" b="0" i="1" dirty="0" smtClean="0">
                  <a:solidFill>
                    <a:schemeClr val="accent5">
                      <a:lumMod val="90000"/>
                    </a:schemeClr>
                  </a:solidFill>
                </a:rPr>
                <a:t>c</a:t>
              </a:r>
              <a:endParaRPr lang="en-US" sz="2000" b="0" i="1" dirty="0">
                <a:solidFill>
                  <a:schemeClr val="accent5">
                    <a:lumMod val="90000"/>
                  </a:schemeClr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9290391" y="475456"/>
              <a:ext cx="2562225" cy="1581150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cubicBezTo>
                    <a:pt x="373062" y="1577975"/>
                    <a:pt x="746125" y="1277938"/>
                    <a:pt x="1057275" y="1093788"/>
                  </a:cubicBezTo>
                  <a:cubicBezTo>
                    <a:pt x="1368425" y="909638"/>
                    <a:pt x="1616075" y="658548"/>
                    <a:pt x="1866900" y="476250"/>
                  </a:cubicBezTo>
                  <a:cubicBezTo>
                    <a:pt x="2117725" y="293952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chemeClr val="accent5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i="1" dirty="0" smtClean="0"/>
              <a:t>3n + 2 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2000" i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i="1" dirty="0" smtClean="0"/>
              <a:t>O(n)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5" name="Rectangular Callout 44"/>
          <p:cNvSpPr/>
          <p:nvPr/>
        </p:nvSpPr>
        <p:spPr bwMode="auto">
          <a:xfrm>
            <a:off x="3606800" y="2971800"/>
            <a:ext cx="980397" cy="400110"/>
          </a:xfrm>
          <a:prstGeom prst="wedgeRectCallout">
            <a:avLst>
              <a:gd name="adj1" fmla="val -12023"/>
              <a:gd name="adj2" fmla="val -17227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i="1" dirty="0" smtClean="0"/>
              <a:t>g(n) = n</a:t>
            </a:r>
            <a:endParaRPr lang="en-US" sz="2000" b="0" i="1" dirty="0"/>
          </a:p>
        </p:txBody>
      </p:sp>
      <p:sp>
        <p:nvSpPr>
          <p:cNvPr id="46" name="Rectangular Callout 45"/>
          <p:cNvSpPr/>
          <p:nvPr/>
        </p:nvSpPr>
        <p:spPr bwMode="auto">
          <a:xfrm>
            <a:off x="1778000" y="2971800"/>
            <a:ext cx="1342676" cy="400110"/>
          </a:xfrm>
          <a:prstGeom prst="wedgeRectCallout">
            <a:avLst>
              <a:gd name="adj1" fmla="val 5639"/>
              <a:gd name="adj2" fmla="val -16584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i="1" dirty="0" smtClean="0"/>
              <a:t>f(n) = 3n+2</a:t>
            </a:r>
            <a:endParaRPr lang="en-US" sz="2000" b="0" i="1" dirty="0"/>
          </a:p>
        </p:txBody>
      </p:sp>
      <p:sp>
        <p:nvSpPr>
          <p:cNvPr id="72" name="Rectangle 71"/>
          <p:cNvSpPr/>
          <p:nvPr/>
        </p:nvSpPr>
        <p:spPr>
          <a:xfrm>
            <a:off x="8026400" y="4191794"/>
            <a:ext cx="990600" cy="1981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847734" y="610766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 smtClean="0"/>
              <a:t>n</a:t>
            </a:r>
            <a:r>
              <a:rPr lang="en-US" sz="1800" b="0" i="1" baseline="-25000" dirty="0" smtClean="0"/>
              <a:t>0</a:t>
            </a:r>
            <a:endParaRPr lang="en-US" sz="1800" b="0" i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4099266" y="610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 smtClean="0"/>
              <a:t>n</a:t>
            </a:r>
            <a:endParaRPr lang="en-US" sz="1800" b="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404066" y="54102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g</a:t>
            </a:r>
            <a:endParaRPr lang="en-US" b="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4402554" y="472440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f</a:t>
            </a:r>
            <a:endParaRPr lang="en-US" b="0" i="1" dirty="0"/>
          </a:p>
        </p:txBody>
      </p:sp>
      <p:sp>
        <p:nvSpPr>
          <p:cNvPr id="37" name="Freeform 36"/>
          <p:cNvSpPr/>
          <p:nvPr/>
        </p:nvSpPr>
        <p:spPr>
          <a:xfrm>
            <a:off x="1811754" y="5703332"/>
            <a:ext cx="2562225" cy="468868"/>
          </a:xfrm>
          <a:custGeom>
            <a:avLst/>
            <a:gdLst>
              <a:gd name="connsiteX0" fmla="*/ 0 w 2562225"/>
              <a:gd name="connsiteY0" fmla="*/ 895350 h 895350"/>
              <a:gd name="connsiteX1" fmla="*/ 1057275 w 2562225"/>
              <a:gd name="connsiteY1" fmla="*/ 819150 h 895350"/>
              <a:gd name="connsiteX2" fmla="*/ 1866900 w 2562225"/>
              <a:gd name="connsiteY2" fmla="*/ 476250 h 895350"/>
              <a:gd name="connsiteX3" fmla="*/ 2562225 w 2562225"/>
              <a:gd name="connsiteY3" fmla="*/ 0 h 895350"/>
              <a:gd name="connsiteX0" fmla="*/ 0 w 2562225"/>
              <a:gd name="connsiteY0" fmla="*/ 895350 h 895350"/>
              <a:gd name="connsiteX1" fmla="*/ 1866900 w 2562225"/>
              <a:gd name="connsiteY1" fmla="*/ 476250 h 895350"/>
              <a:gd name="connsiteX2" fmla="*/ 2562225 w 2562225"/>
              <a:gd name="connsiteY2" fmla="*/ 0 h 895350"/>
              <a:gd name="connsiteX0" fmla="*/ 0 w 2562225"/>
              <a:gd name="connsiteY0" fmla="*/ 895350 h 895350"/>
              <a:gd name="connsiteX1" fmla="*/ 2562225 w 2562225"/>
              <a:gd name="connsiteY1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895350">
                <a:moveTo>
                  <a:pt x="0" y="895350"/>
                </a:moveTo>
                <a:lnTo>
                  <a:pt x="2562225" y="0"/>
                </a:lnTo>
              </a:path>
            </a:pathLst>
          </a:cu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1672618" y="4357458"/>
            <a:ext cx="54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Cost</a:t>
            </a:r>
            <a:endParaRPr lang="en-US" sz="1600" dirty="0"/>
          </a:p>
        </p:txBody>
      </p:sp>
      <p:sp>
        <p:nvSpPr>
          <p:cNvPr id="42" name="Freeform 41"/>
          <p:cNvSpPr/>
          <p:nvPr/>
        </p:nvSpPr>
        <p:spPr>
          <a:xfrm>
            <a:off x="1822791" y="4953000"/>
            <a:ext cx="2562225" cy="1003062"/>
          </a:xfrm>
          <a:custGeom>
            <a:avLst/>
            <a:gdLst>
              <a:gd name="connsiteX0" fmla="*/ 0 w 2562225"/>
              <a:gd name="connsiteY0" fmla="*/ 895350 h 895350"/>
              <a:gd name="connsiteX1" fmla="*/ 1057275 w 2562225"/>
              <a:gd name="connsiteY1" fmla="*/ 819150 h 895350"/>
              <a:gd name="connsiteX2" fmla="*/ 1866900 w 2562225"/>
              <a:gd name="connsiteY2" fmla="*/ 476250 h 895350"/>
              <a:gd name="connsiteX3" fmla="*/ 2562225 w 2562225"/>
              <a:gd name="connsiteY3" fmla="*/ 0 h 895350"/>
              <a:gd name="connsiteX0" fmla="*/ 0 w 2562225"/>
              <a:gd name="connsiteY0" fmla="*/ 1581150 h 1581150"/>
              <a:gd name="connsiteX1" fmla="*/ 1057275 w 2562225"/>
              <a:gd name="connsiteY1" fmla="*/ 819150 h 1581150"/>
              <a:gd name="connsiteX2" fmla="*/ 1866900 w 2562225"/>
              <a:gd name="connsiteY2" fmla="*/ 476250 h 1581150"/>
              <a:gd name="connsiteX3" fmla="*/ 2562225 w 2562225"/>
              <a:gd name="connsiteY3" fmla="*/ 0 h 1581150"/>
              <a:gd name="connsiteX0" fmla="*/ 0 w 2562225"/>
              <a:gd name="connsiteY0" fmla="*/ 1581150 h 1581150"/>
              <a:gd name="connsiteX1" fmla="*/ 1057275 w 2562225"/>
              <a:gd name="connsiteY1" fmla="*/ 1093788 h 1581150"/>
              <a:gd name="connsiteX2" fmla="*/ 1866900 w 2562225"/>
              <a:gd name="connsiteY2" fmla="*/ 476250 h 1581150"/>
              <a:gd name="connsiteX3" fmla="*/ 2562225 w 2562225"/>
              <a:gd name="connsiteY3" fmla="*/ 0 h 1581150"/>
              <a:gd name="connsiteX0" fmla="*/ 0 w 2562225"/>
              <a:gd name="connsiteY0" fmla="*/ 1581150 h 1581150"/>
              <a:gd name="connsiteX1" fmla="*/ 1866900 w 2562225"/>
              <a:gd name="connsiteY1" fmla="*/ 476250 h 1581150"/>
              <a:gd name="connsiteX2" fmla="*/ 2562225 w 2562225"/>
              <a:gd name="connsiteY2" fmla="*/ 0 h 1581150"/>
              <a:gd name="connsiteX0" fmla="*/ 0 w 2562225"/>
              <a:gd name="connsiteY0" fmla="*/ 1581150 h 1581150"/>
              <a:gd name="connsiteX1" fmla="*/ 2562225 w 2562225"/>
              <a:gd name="connsiteY1" fmla="*/ 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1581150">
                <a:moveTo>
                  <a:pt x="0" y="1581150"/>
                </a:moveTo>
                <a:lnTo>
                  <a:pt x="2562225" y="0"/>
                </a:ln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813266" y="6172200"/>
            <a:ext cx="2667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822666" y="5181600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8033133" y="4495800"/>
            <a:ext cx="2562225" cy="1672193"/>
          </a:xfrm>
          <a:custGeom>
            <a:avLst/>
            <a:gdLst>
              <a:gd name="connsiteX0" fmla="*/ 0 w 2562225"/>
              <a:gd name="connsiteY0" fmla="*/ 895350 h 895350"/>
              <a:gd name="connsiteX1" fmla="*/ 1057275 w 2562225"/>
              <a:gd name="connsiteY1" fmla="*/ 819150 h 895350"/>
              <a:gd name="connsiteX2" fmla="*/ 1866900 w 2562225"/>
              <a:gd name="connsiteY2" fmla="*/ 476250 h 895350"/>
              <a:gd name="connsiteX3" fmla="*/ 2562225 w 2562225"/>
              <a:gd name="connsiteY3" fmla="*/ 0 h 895350"/>
              <a:gd name="connsiteX0" fmla="*/ 0 w 2562225"/>
              <a:gd name="connsiteY0" fmla="*/ 895350 h 895350"/>
              <a:gd name="connsiteX1" fmla="*/ 1866900 w 2562225"/>
              <a:gd name="connsiteY1" fmla="*/ 476250 h 895350"/>
              <a:gd name="connsiteX2" fmla="*/ 2562225 w 2562225"/>
              <a:gd name="connsiteY2" fmla="*/ 0 h 895350"/>
              <a:gd name="connsiteX0" fmla="*/ 0 w 2562225"/>
              <a:gd name="connsiteY0" fmla="*/ 895350 h 895350"/>
              <a:gd name="connsiteX1" fmla="*/ 2562225 w 2562225"/>
              <a:gd name="connsiteY1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895350">
                <a:moveTo>
                  <a:pt x="0" y="895350"/>
                </a:moveTo>
                <a:lnTo>
                  <a:pt x="2562225" y="0"/>
                </a:lnTo>
              </a:path>
            </a:pathLst>
          </a:cu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320645" y="610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 smtClean="0"/>
              <a:t>n</a:t>
            </a:r>
            <a:endParaRPr lang="en-US" sz="1800" b="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625445" y="54102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g</a:t>
            </a:r>
            <a:endParaRPr lang="en-US" b="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10623933" y="472440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f</a:t>
            </a:r>
            <a:endParaRPr lang="en-US" b="0" i="1" dirty="0"/>
          </a:p>
        </p:txBody>
      </p:sp>
      <p:sp>
        <p:nvSpPr>
          <p:cNvPr id="63" name="Freeform 62"/>
          <p:cNvSpPr/>
          <p:nvPr/>
        </p:nvSpPr>
        <p:spPr>
          <a:xfrm>
            <a:off x="8033133" y="5703332"/>
            <a:ext cx="2562225" cy="468868"/>
          </a:xfrm>
          <a:custGeom>
            <a:avLst/>
            <a:gdLst>
              <a:gd name="connsiteX0" fmla="*/ 0 w 2562225"/>
              <a:gd name="connsiteY0" fmla="*/ 895350 h 895350"/>
              <a:gd name="connsiteX1" fmla="*/ 1057275 w 2562225"/>
              <a:gd name="connsiteY1" fmla="*/ 819150 h 895350"/>
              <a:gd name="connsiteX2" fmla="*/ 1866900 w 2562225"/>
              <a:gd name="connsiteY2" fmla="*/ 476250 h 895350"/>
              <a:gd name="connsiteX3" fmla="*/ 2562225 w 2562225"/>
              <a:gd name="connsiteY3" fmla="*/ 0 h 895350"/>
              <a:gd name="connsiteX0" fmla="*/ 0 w 2562225"/>
              <a:gd name="connsiteY0" fmla="*/ 895350 h 895350"/>
              <a:gd name="connsiteX1" fmla="*/ 1866900 w 2562225"/>
              <a:gd name="connsiteY1" fmla="*/ 476250 h 895350"/>
              <a:gd name="connsiteX2" fmla="*/ 2562225 w 2562225"/>
              <a:gd name="connsiteY2" fmla="*/ 0 h 895350"/>
              <a:gd name="connsiteX0" fmla="*/ 0 w 2562225"/>
              <a:gd name="connsiteY0" fmla="*/ 895350 h 895350"/>
              <a:gd name="connsiteX1" fmla="*/ 2562225 w 2562225"/>
              <a:gd name="connsiteY1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895350">
                <a:moveTo>
                  <a:pt x="0" y="895350"/>
                </a:moveTo>
                <a:lnTo>
                  <a:pt x="2562225" y="0"/>
                </a:lnTo>
              </a:path>
            </a:pathLst>
          </a:cu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7893997" y="4357458"/>
            <a:ext cx="54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Cost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0582094" y="419100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solidFill>
                  <a:schemeClr val="accent5">
                    <a:lumMod val="90000"/>
                  </a:schemeClr>
                </a:solidFill>
              </a:rPr>
              <a:t>c</a:t>
            </a:r>
            <a:r>
              <a:rPr lang="en-US" b="0" i="1" dirty="0" smtClean="0"/>
              <a:t>g</a:t>
            </a:r>
            <a:endParaRPr lang="en-US" b="0" i="1" dirty="0"/>
          </a:p>
        </p:txBody>
      </p:sp>
      <p:sp>
        <p:nvSpPr>
          <p:cNvPr id="66" name="Curved Left Arrow 65"/>
          <p:cNvSpPr/>
          <p:nvPr/>
        </p:nvSpPr>
        <p:spPr>
          <a:xfrm flipV="1">
            <a:off x="11092170" y="4572000"/>
            <a:ext cx="228600" cy="105513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320770" y="4872335"/>
            <a:ext cx="59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ym typeface="Symbol"/>
              </a:rPr>
              <a:t></a:t>
            </a:r>
            <a:r>
              <a:rPr lang="en-US" b="0" dirty="0" smtClean="0"/>
              <a:t> </a:t>
            </a:r>
            <a:r>
              <a:rPr lang="en-US" b="0" i="1" dirty="0" smtClean="0">
                <a:solidFill>
                  <a:schemeClr val="accent5">
                    <a:lumMod val="90000"/>
                  </a:schemeClr>
                </a:solidFill>
              </a:rPr>
              <a:t>c</a:t>
            </a:r>
            <a:endParaRPr lang="en-US" b="0" i="1" dirty="0">
              <a:solidFill>
                <a:schemeClr val="accent5">
                  <a:lumMod val="90000"/>
                </a:schemeClr>
              </a:solidFill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8044170" y="4953000"/>
            <a:ext cx="2562225" cy="1003062"/>
          </a:xfrm>
          <a:custGeom>
            <a:avLst/>
            <a:gdLst>
              <a:gd name="connsiteX0" fmla="*/ 0 w 2562225"/>
              <a:gd name="connsiteY0" fmla="*/ 895350 h 895350"/>
              <a:gd name="connsiteX1" fmla="*/ 1057275 w 2562225"/>
              <a:gd name="connsiteY1" fmla="*/ 819150 h 895350"/>
              <a:gd name="connsiteX2" fmla="*/ 1866900 w 2562225"/>
              <a:gd name="connsiteY2" fmla="*/ 476250 h 895350"/>
              <a:gd name="connsiteX3" fmla="*/ 2562225 w 2562225"/>
              <a:gd name="connsiteY3" fmla="*/ 0 h 895350"/>
              <a:gd name="connsiteX0" fmla="*/ 0 w 2562225"/>
              <a:gd name="connsiteY0" fmla="*/ 1581150 h 1581150"/>
              <a:gd name="connsiteX1" fmla="*/ 1057275 w 2562225"/>
              <a:gd name="connsiteY1" fmla="*/ 819150 h 1581150"/>
              <a:gd name="connsiteX2" fmla="*/ 1866900 w 2562225"/>
              <a:gd name="connsiteY2" fmla="*/ 476250 h 1581150"/>
              <a:gd name="connsiteX3" fmla="*/ 2562225 w 2562225"/>
              <a:gd name="connsiteY3" fmla="*/ 0 h 1581150"/>
              <a:gd name="connsiteX0" fmla="*/ 0 w 2562225"/>
              <a:gd name="connsiteY0" fmla="*/ 1581150 h 1581150"/>
              <a:gd name="connsiteX1" fmla="*/ 1057275 w 2562225"/>
              <a:gd name="connsiteY1" fmla="*/ 1093788 h 1581150"/>
              <a:gd name="connsiteX2" fmla="*/ 1866900 w 2562225"/>
              <a:gd name="connsiteY2" fmla="*/ 476250 h 1581150"/>
              <a:gd name="connsiteX3" fmla="*/ 2562225 w 2562225"/>
              <a:gd name="connsiteY3" fmla="*/ 0 h 1581150"/>
              <a:gd name="connsiteX0" fmla="*/ 0 w 2562225"/>
              <a:gd name="connsiteY0" fmla="*/ 1581150 h 1581150"/>
              <a:gd name="connsiteX1" fmla="*/ 1866900 w 2562225"/>
              <a:gd name="connsiteY1" fmla="*/ 476250 h 1581150"/>
              <a:gd name="connsiteX2" fmla="*/ 2562225 w 2562225"/>
              <a:gd name="connsiteY2" fmla="*/ 0 h 1581150"/>
              <a:gd name="connsiteX0" fmla="*/ 0 w 2562225"/>
              <a:gd name="connsiteY0" fmla="*/ 1581150 h 1581150"/>
              <a:gd name="connsiteX1" fmla="*/ 2562225 w 2562225"/>
              <a:gd name="connsiteY1" fmla="*/ 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1581150">
                <a:moveTo>
                  <a:pt x="0" y="1581150"/>
                </a:moveTo>
                <a:lnTo>
                  <a:pt x="2562225" y="0"/>
                </a:ln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8034645" y="6172200"/>
            <a:ext cx="2667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 flipH="1" flipV="1">
            <a:off x="7044045" y="5181600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 bwMode="auto">
          <a:xfrm>
            <a:off x="5664200" y="4572000"/>
            <a:ext cx="1795762" cy="1124426"/>
          </a:xfrm>
          <a:prstGeom prst="rightArrow">
            <a:avLst>
              <a:gd name="adj1" fmla="val 65211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smtClean="0">
                <a:solidFill>
                  <a:schemeClr val="tx1"/>
                </a:solidFill>
              </a:rPr>
              <a:t>Take </a:t>
            </a:r>
            <a:r>
              <a:rPr lang="en-US" sz="1800" b="0" i="1" dirty="0" smtClean="0">
                <a:solidFill>
                  <a:schemeClr val="tx1"/>
                </a:solidFill>
              </a:rPr>
              <a:t>c = 3.5</a:t>
            </a:r>
            <a:r>
              <a:rPr lang="en-US" sz="1800" b="0" dirty="0" smtClean="0">
                <a:solidFill>
                  <a:schemeClr val="tx1"/>
                </a:solidFill>
              </a:rPr>
              <a:t/>
            </a:r>
            <a:br>
              <a:rPr lang="en-US" sz="1800" b="0" dirty="0" smtClean="0">
                <a:solidFill>
                  <a:schemeClr val="tx1"/>
                </a:solidFill>
              </a:rPr>
            </a:br>
            <a:r>
              <a:rPr lang="en-US" sz="1800" b="0" dirty="0" smtClean="0">
                <a:solidFill>
                  <a:schemeClr val="tx1"/>
                </a:solidFill>
              </a:rPr>
              <a:t>and </a:t>
            </a:r>
            <a:r>
              <a:rPr lang="en-US" sz="1800" b="0" i="1" dirty="0" smtClean="0">
                <a:solidFill>
                  <a:schemeClr val="tx1"/>
                </a:solidFill>
              </a:rPr>
              <a:t>n</a:t>
            </a:r>
            <a:r>
              <a:rPr lang="en-US" sz="1800" b="0" i="1" baseline="-25000" dirty="0" smtClean="0">
                <a:solidFill>
                  <a:schemeClr val="tx1"/>
                </a:solidFill>
              </a:rPr>
              <a:t>0</a:t>
            </a:r>
            <a:r>
              <a:rPr lang="en-US" sz="1800" b="0" i="1" dirty="0" smtClean="0">
                <a:solidFill>
                  <a:schemeClr val="tx1"/>
                </a:solidFill>
              </a:rPr>
              <a:t> = 4</a:t>
            </a:r>
          </a:p>
        </p:txBody>
      </p:sp>
      <p:sp>
        <p:nvSpPr>
          <p:cNvPr id="75" name="Rectangular Callout 74"/>
          <p:cNvSpPr/>
          <p:nvPr/>
        </p:nvSpPr>
        <p:spPr bwMode="auto">
          <a:xfrm>
            <a:off x="5588000" y="7597914"/>
            <a:ext cx="2131353" cy="707886"/>
          </a:xfrm>
          <a:prstGeom prst="wedgeRectCallout">
            <a:avLst>
              <a:gd name="adj1" fmla="val -13967"/>
              <a:gd name="adj2" fmla="val -32762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Any bigger values</a:t>
            </a:r>
            <a:br>
              <a:rPr lang="en-US" sz="2000" b="0" dirty="0" smtClean="0"/>
            </a:br>
            <a:r>
              <a:rPr lang="en-US" sz="2000" b="0" dirty="0" smtClean="0"/>
              <a:t>work too!</a:t>
            </a:r>
            <a:endParaRPr lang="en-US" sz="2000" b="0" dirty="0"/>
          </a:p>
        </p:txBody>
      </p:sp>
      <p:sp>
        <p:nvSpPr>
          <p:cNvPr id="76" name="TextBox 75"/>
          <p:cNvSpPr txBox="1"/>
          <p:nvPr/>
        </p:nvSpPr>
        <p:spPr>
          <a:xfrm>
            <a:off x="9779000" y="6858000"/>
            <a:ext cx="11673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i="1" dirty="0" smtClean="0"/>
              <a:t>n 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2000" i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i="1" dirty="0" smtClean="0"/>
              <a:t>O(3n + 2)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4" name="Group 66"/>
          <p:cNvGrpSpPr/>
          <p:nvPr/>
        </p:nvGrpSpPr>
        <p:grpSpPr>
          <a:xfrm>
            <a:off x="9332385" y="76200"/>
            <a:ext cx="3574802" cy="2496213"/>
            <a:chOff x="9256494" y="76200"/>
            <a:chExt cx="3679205" cy="2569116"/>
          </a:xfrm>
        </p:grpSpPr>
        <p:sp>
          <p:nvSpPr>
            <p:cNvPr id="19" name="TextBox 18"/>
            <p:cNvSpPr txBox="1"/>
            <p:nvPr/>
          </p:nvSpPr>
          <p:spPr>
            <a:xfrm>
              <a:off x="11684000" y="76200"/>
              <a:ext cx="468878" cy="411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1" dirty="0" smtClean="0">
                  <a:solidFill>
                    <a:schemeClr val="accent5">
                      <a:lumMod val="90000"/>
                    </a:schemeClr>
                  </a:solidFill>
                </a:rPr>
                <a:t>c</a:t>
              </a:r>
              <a:r>
                <a:rPr lang="en-US" sz="2000" b="0" i="1" dirty="0" smtClean="0"/>
                <a:t>g</a:t>
              </a:r>
              <a:endParaRPr lang="en-US" sz="2000" b="0" i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281661" y="381000"/>
              <a:ext cx="573539" cy="1981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9280866" y="2361406"/>
              <a:ext cx="2667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8290266" y="1370806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1566866" y="2296874"/>
              <a:ext cx="307197" cy="348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1" dirty="0" smtClean="0"/>
                <a:t>n</a:t>
              </a:r>
              <a:endParaRPr lang="en-US" sz="1600" b="0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795374" y="1524000"/>
              <a:ext cx="262651" cy="411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1" dirty="0" smtClean="0"/>
                <a:t>f</a:t>
              </a:r>
              <a:endParaRPr lang="en-US" sz="2000" b="0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836400" y="1062335"/>
              <a:ext cx="336894" cy="411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1" dirty="0" smtClean="0"/>
                <a:t>g</a:t>
              </a:r>
              <a:endParaRPr lang="en-US" sz="2000" b="0" i="1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9279354" y="1612661"/>
              <a:ext cx="2562225" cy="304007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895350">
                  <a:moveTo>
                    <a:pt x="0" y="895350"/>
                  </a:moveTo>
                  <a:cubicBezTo>
                    <a:pt x="373062" y="892175"/>
                    <a:pt x="746125" y="889000"/>
                    <a:pt x="1057275" y="819150"/>
                  </a:cubicBezTo>
                  <a:cubicBezTo>
                    <a:pt x="1368425" y="749300"/>
                    <a:pt x="1616075" y="612775"/>
                    <a:pt x="1866900" y="476250"/>
                  </a:cubicBezTo>
                  <a:cubicBezTo>
                    <a:pt x="2117725" y="339725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9115269" y="557558"/>
              <a:ext cx="599216" cy="316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Cost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02800" y="2296874"/>
              <a:ext cx="384738" cy="348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1" dirty="0" smtClean="0"/>
                <a:t>n</a:t>
              </a:r>
              <a:r>
                <a:rPr lang="en-US" sz="1600" b="0" i="1" baseline="-25000" dirty="0" smtClean="0"/>
                <a:t>0</a:t>
              </a:r>
              <a:endParaRPr lang="en-US" sz="1600" b="0" i="1" baseline="-25000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9274175" y="1371600"/>
              <a:ext cx="2562225" cy="838200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cubicBezTo>
                    <a:pt x="373062" y="1577975"/>
                    <a:pt x="746125" y="1277938"/>
                    <a:pt x="1057275" y="1093788"/>
                  </a:cubicBezTo>
                  <a:cubicBezTo>
                    <a:pt x="1368425" y="909638"/>
                    <a:pt x="1616075" y="658548"/>
                    <a:pt x="1866900" y="476250"/>
                  </a:cubicBezTo>
                  <a:cubicBezTo>
                    <a:pt x="2117725" y="293952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0" name="Curved Left Arrow 29"/>
            <p:cNvSpPr/>
            <p:nvPr/>
          </p:nvSpPr>
          <p:spPr>
            <a:xfrm flipV="1">
              <a:off x="12145562" y="314320"/>
              <a:ext cx="215900" cy="902732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395878" y="583350"/>
              <a:ext cx="539821" cy="411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ym typeface="Symbol"/>
                </a:rPr>
                <a:t></a:t>
              </a:r>
              <a:r>
                <a:rPr lang="en-US" sz="2000" dirty="0" smtClean="0"/>
                <a:t> </a:t>
              </a:r>
              <a:r>
                <a:rPr lang="en-US" sz="2000" b="0" i="1" dirty="0" smtClean="0">
                  <a:solidFill>
                    <a:schemeClr val="accent5">
                      <a:lumMod val="90000"/>
                    </a:schemeClr>
                  </a:solidFill>
                </a:rPr>
                <a:t>c</a:t>
              </a:r>
              <a:endParaRPr lang="en-US" sz="2000" b="0" i="1" dirty="0">
                <a:solidFill>
                  <a:schemeClr val="accent5">
                    <a:lumMod val="90000"/>
                  </a:schemeClr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9290391" y="475456"/>
              <a:ext cx="2562225" cy="1581150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cubicBezTo>
                    <a:pt x="373062" y="1577975"/>
                    <a:pt x="746125" y="1277938"/>
                    <a:pt x="1057275" y="1093788"/>
                  </a:cubicBezTo>
                  <a:cubicBezTo>
                    <a:pt x="1368425" y="909638"/>
                    <a:pt x="1616075" y="658548"/>
                    <a:pt x="1866900" y="476250"/>
                  </a:cubicBezTo>
                  <a:cubicBezTo>
                    <a:pt x="2117725" y="293952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chemeClr val="accent5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45" name="Rectangular Callout 44"/>
          <p:cNvSpPr/>
          <p:nvPr/>
        </p:nvSpPr>
        <p:spPr bwMode="auto">
          <a:xfrm>
            <a:off x="3225800" y="2971800"/>
            <a:ext cx="1414811" cy="400110"/>
          </a:xfrm>
          <a:prstGeom prst="wedgeRectCallout">
            <a:avLst>
              <a:gd name="adj1" fmla="val -19397"/>
              <a:gd name="adj2" fmla="val -17871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i="1" dirty="0" smtClean="0"/>
              <a:t>g(n) = 3n+2</a:t>
            </a:r>
            <a:endParaRPr lang="en-US" sz="2000" b="0" i="1" dirty="0"/>
          </a:p>
        </p:txBody>
      </p:sp>
      <p:sp>
        <p:nvSpPr>
          <p:cNvPr id="46" name="Rectangular Callout 45"/>
          <p:cNvSpPr/>
          <p:nvPr/>
        </p:nvSpPr>
        <p:spPr bwMode="auto">
          <a:xfrm>
            <a:off x="1625600" y="2971800"/>
            <a:ext cx="908261" cy="400110"/>
          </a:xfrm>
          <a:prstGeom prst="wedgeRectCallout">
            <a:avLst>
              <a:gd name="adj1" fmla="val -9708"/>
              <a:gd name="adj2" fmla="val -16905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i="1" dirty="0" smtClean="0"/>
              <a:t>f(n) = n</a:t>
            </a:r>
            <a:endParaRPr lang="en-US" sz="2000" b="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4099266" y="5802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 smtClean="0"/>
              <a:t>n</a:t>
            </a:r>
            <a:endParaRPr lang="en-US" sz="1800" b="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4404066" y="510540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f</a:t>
            </a:r>
            <a:endParaRPr lang="en-US" b="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4402554" y="4419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g</a:t>
            </a:r>
            <a:endParaRPr lang="en-US" b="0" i="1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1672618" y="4052658"/>
            <a:ext cx="54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Cost</a:t>
            </a:r>
            <a:endParaRPr lang="en-US" sz="1600" dirty="0"/>
          </a:p>
        </p:txBody>
      </p:sp>
      <p:sp>
        <p:nvSpPr>
          <p:cNvPr id="66" name="Freeform 65"/>
          <p:cNvSpPr/>
          <p:nvPr/>
        </p:nvSpPr>
        <p:spPr>
          <a:xfrm>
            <a:off x="1822791" y="5410994"/>
            <a:ext cx="2562225" cy="457200"/>
          </a:xfrm>
          <a:custGeom>
            <a:avLst/>
            <a:gdLst>
              <a:gd name="connsiteX0" fmla="*/ 0 w 2562225"/>
              <a:gd name="connsiteY0" fmla="*/ 895350 h 895350"/>
              <a:gd name="connsiteX1" fmla="*/ 1057275 w 2562225"/>
              <a:gd name="connsiteY1" fmla="*/ 819150 h 895350"/>
              <a:gd name="connsiteX2" fmla="*/ 1866900 w 2562225"/>
              <a:gd name="connsiteY2" fmla="*/ 476250 h 895350"/>
              <a:gd name="connsiteX3" fmla="*/ 2562225 w 2562225"/>
              <a:gd name="connsiteY3" fmla="*/ 0 h 895350"/>
              <a:gd name="connsiteX0" fmla="*/ 0 w 2562225"/>
              <a:gd name="connsiteY0" fmla="*/ 1581150 h 1581150"/>
              <a:gd name="connsiteX1" fmla="*/ 1057275 w 2562225"/>
              <a:gd name="connsiteY1" fmla="*/ 819150 h 1581150"/>
              <a:gd name="connsiteX2" fmla="*/ 1866900 w 2562225"/>
              <a:gd name="connsiteY2" fmla="*/ 476250 h 1581150"/>
              <a:gd name="connsiteX3" fmla="*/ 2562225 w 2562225"/>
              <a:gd name="connsiteY3" fmla="*/ 0 h 1581150"/>
              <a:gd name="connsiteX0" fmla="*/ 0 w 2562225"/>
              <a:gd name="connsiteY0" fmla="*/ 1581150 h 1581150"/>
              <a:gd name="connsiteX1" fmla="*/ 1057275 w 2562225"/>
              <a:gd name="connsiteY1" fmla="*/ 1093788 h 1581150"/>
              <a:gd name="connsiteX2" fmla="*/ 1866900 w 2562225"/>
              <a:gd name="connsiteY2" fmla="*/ 476250 h 1581150"/>
              <a:gd name="connsiteX3" fmla="*/ 2562225 w 2562225"/>
              <a:gd name="connsiteY3" fmla="*/ 0 h 1581150"/>
              <a:gd name="connsiteX0" fmla="*/ 0 w 2562225"/>
              <a:gd name="connsiteY0" fmla="*/ 1581150 h 1581150"/>
              <a:gd name="connsiteX1" fmla="*/ 1866900 w 2562225"/>
              <a:gd name="connsiteY1" fmla="*/ 476250 h 1581150"/>
              <a:gd name="connsiteX2" fmla="*/ 2562225 w 2562225"/>
              <a:gd name="connsiteY2" fmla="*/ 0 h 1581150"/>
              <a:gd name="connsiteX0" fmla="*/ 0 w 2562225"/>
              <a:gd name="connsiteY0" fmla="*/ 1581150 h 1581150"/>
              <a:gd name="connsiteX1" fmla="*/ 2562225 w 2562225"/>
              <a:gd name="connsiteY1" fmla="*/ 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1581150">
                <a:moveTo>
                  <a:pt x="0" y="1581150"/>
                </a:moveTo>
                <a:lnTo>
                  <a:pt x="2562225" y="0"/>
                </a:ln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813266" y="5867400"/>
            <a:ext cx="2667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 flipH="1" flipV="1">
            <a:off x="822666" y="4876800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1806575" y="4648994"/>
            <a:ext cx="2562225" cy="990600"/>
          </a:xfrm>
          <a:custGeom>
            <a:avLst/>
            <a:gdLst>
              <a:gd name="connsiteX0" fmla="*/ 0 w 2562225"/>
              <a:gd name="connsiteY0" fmla="*/ 895350 h 895350"/>
              <a:gd name="connsiteX1" fmla="*/ 1057275 w 2562225"/>
              <a:gd name="connsiteY1" fmla="*/ 819150 h 895350"/>
              <a:gd name="connsiteX2" fmla="*/ 1866900 w 2562225"/>
              <a:gd name="connsiteY2" fmla="*/ 476250 h 895350"/>
              <a:gd name="connsiteX3" fmla="*/ 2562225 w 2562225"/>
              <a:gd name="connsiteY3" fmla="*/ 0 h 895350"/>
              <a:gd name="connsiteX0" fmla="*/ 0 w 2562225"/>
              <a:gd name="connsiteY0" fmla="*/ 895350 h 895350"/>
              <a:gd name="connsiteX1" fmla="*/ 1866900 w 2562225"/>
              <a:gd name="connsiteY1" fmla="*/ 476250 h 895350"/>
              <a:gd name="connsiteX2" fmla="*/ 2562225 w 2562225"/>
              <a:gd name="connsiteY2" fmla="*/ 0 h 895350"/>
              <a:gd name="connsiteX0" fmla="*/ 0 w 2562225"/>
              <a:gd name="connsiteY0" fmla="*/ 895350 h 895350"/>
              <a:gd name="connsiteX1" fmla="*/ 2562225 w 2562225"/>
              <a:gd name="connsiteY1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895350">
                <a:moveTo>
                  <a:pt x="0" y="895350"/>
                </a:moveTo>
                <a:lnTo>
                  <a:pt x="2562225" y="0"/>
                </a:lnTo>
              </a:path>
            </a:pathLst>
          </a:cu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 bwMode="auto">
          <a:xfrm flipH="1">
            <a:off x="5359400" y="4648994"/>
            <a:ext cx="1795762" cy="1124426"/>
          </a:xfrm>
          <a:prstGeom prst="rightArrow">
            <a:avLst>
              <a:gd name="adj1" fmla="val 65211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smtClean="0">
                <a:solidFill>
                  <a:schemeClr val="tx1"/>
                </a:solidFill>
              </a:rPr>
              <a:t>Take </a:t>
            </a:r>
            <a:r>
              <a:rPr lang="en-US" sz="1800" b="0" i="1" dirty="0" smtClean="0">
                <a:solidFill>
                  <a:schemeClr val="tx1"/>
                </a:solidFill>
              </a:rPr>
              <a:t>c = 1.0</a:t>
            </a:r>
            <a:r>
              <a:rPr lang="en-US" sz="1800" b="0" dirty="0" smtClean="0">
                <a:solidFill>
                  <a:schemeClr val="tx1"/>
                </a:solidFill>
              </a:rPr>
              <a:t/>
            </a:r>
            <a:br>
              <a:rPr lang="en-US" sz="1800" b="0" dirty="0" smtClean="0">
                <a:solidFill>
                  <a:schemeClr val="tx1"/>
                </a:solidFill>
              </a:rPr>
            </a:br>
            <a:r>
              <a:rPr lang="en-US" sz="1800" b="0" dirty="0" smtClean="0">
                <a:solidFill>
                  <a:schemeClr val="tx1"/>
                </a:solidFill>
              </a:rPr>
              <a:t>and </a:t>
            </a:r>
            <a:r>
              <a:rPr lang="en-US" sz="1800" b="0" i="1" dirty="0" smtClean="0">
                <a:solidFill>
                  <a:schemeClr val="tx1"/>
                </a:solidFill>
              </a:rPr>
              <a:t>n</a:t>
            </a:r>
            <a:r>
              <a:rPr lang="en-US" sz="1800" b="0" i="1" baseline="-25000" dirty="0" smtClean="0">
                <a:solidFill>
                  <a:schemeClr val="tx1"/>
                </a:solidFill>
              </a:rPr>
              <a:t>0</a:t>
            </a:r>
            <a:r>
              <a:rPr lang="en-US" sz="1800" b="0" i="1" dirty="0" smtClean="0">
                <a:solidFill>
                  <a:schemeClr val="tx1"/>
                </a:solidFill>
              </a:rPr>
              <a:t> = 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416800" y="4388584"/>
            <a:ext cx="11673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b="1" dirty="0" smtClean="0"/>
              <a:t>linear cost function </a:t>
            </a:r>
            <a:r>
              <a:rPr lang="en-US" dirty="0" smtClean="0"/>
              <a:t>is in </a:t>
            </a:r>
            <a:r>
              <a:rPr lang="en-US" i="1" dirty="0" smtClean="0"/>
              <a:t>O(n)</a:t>
            </a:r>
          </a:p>
          <a:p>
            <a:pPr lvl="1"/>
            <a:r>
              <a:rPr lang="en-US" dirty="0" smtClean="0"/>
              <a:t>as long as the coefficient of </a:t>
            </a:r>
            <a:r>
              <a:rPr lang="en-US" i="1" dirty="0" smtClean="0"/>
              <a:t>n</a:t>
            </a:r>
            <a:r>
              <a:rPr lang="en-US" dirty="0" smtClean="0"/>
              <a:t> is not 0</a:t>
            </a:r>
          </a:p>
          <a:p>
            <a:r>
              <a:rPr lang="en-US" dirty="0" smtClean="0"/>
              <a:t>Every linear cost function is also in </a:t>
            </a:r>
            <a:r>
              <a:rPr lang="en-US" i="1" dirty="0" smtClean="0"/>
              <a:t>O(3n + 2)</a:t>
            </a:r>
          </a:p>
          <a:p>
            <a:r>
              <a:rPr lang="en-US" dirty="0" smtClean="0"/>
              <a:t>As sets, </a:t>
            </a:r>
            <a:r>
              <a:rPr lang="en-US" i="1" dirty="0" smtClean="0"/>
              <a:t>O(n) = O(3n + 2)</a:t>
            </a:r>
          </a:p>
          <a:p>
            <a:pPr lvl="1"/>
            <a:r>
              <a:rPr lang="en-US" i="1" dirty="0" smtClean="0"/>
              <a:t>O(n) </a:t>
            </a:r>
            <a:r>
              <a:rPr lang="en-US" dirty="0" smtClean="0"/>
              <a:t>is simpler however</a:t>
            </a:r>
          </a:p>
          <a:p>
            <a:pPr lvl="1"/>
            <a:r>
              <a:rPr lang="en-US" i="1" dirty="0" smtClean="0"/>
              <a:t>g(n) = n  </a:t>
            </a:r>
            <a:r>
              <a:rPr lang="en-US" dirty="0" smtClean="0"/>
              <a:t>is the </a:t>
            </a:r>
            <a:r>
              <a:rPr lang="en-US" b="1" dirty="0" smtClean="0"/>
              <a:t>simplest</a:t>
            </a:r>
            <a:r>
              <a:rPr lang="en-US" dirty="0" smtClean="0"/>
              <a:t> linear function</a:t>
            </a:r>
          </a:p>
          <a:p>
            <a:endParaRPr lang="en-US" dirty="0" smtClean="0"/>
          </a:p>
          <a:p>
            <a:r>
              <a:rPr lang="en-US" dirty="0" smtClean="0"/>
              <a:t>We describe a cost function is linear by saying that</a:t>
            </a:r>
            <a:br>
              <a:rPr lang="en-US" dirty="0" smtClean="0"/>
            </a:br>
            <a:r>
              <a:rPr lang="en-US" dirty="0" smtClean="0"/>
              <a:t>it is in </a:t>
            </a:r>
            <a:r>
              <a:rPr lang="en-US" i="1" dirty="0" smtClean="0"/>
              <a:t>O(n)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4" name="Group 66"/>
          <p:cNvGrpSpPr/>
          <p:nvPr/>
        </p:nvGrpSpPr>
        <p:grpSpPr>
          <a:xfrm>
            <a:off x="9332385" y="76200"/>
            <a:ext cx="3574802" cy="2496213"/>
            <a:chOff x="9256494" y="76200"/>
            <a:chExt cx="3679205" cy="2569116"/>
          </a:xfrm>
        </p:grpSpPr>
        <p:sp>
          <p:nvSpPr>
            <p:cNvPr id="19" name="TextBox 18"/>
            <p:cNvSpPr txBox="1"/>
            <p:nvPr/>
          </p:nvSpPr>
          <p:spPr>
            <a:xfrm>
              <a:off x="11684000" y="76200"/>
              <a:ext cx="468878" cy="411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1" dirty="0" smtClean="0">
                  <a:solidFill>
                    <a:schemeClr val="accent5">
                      <a:lumMod val="90000"/>
                    </a:schemeClr>
                  </a:solidFill>
                </a:rPr>
                <a:t>c</a:t>
              </a:r>
              <a:r>
                <a:rPr lang="en-US" sz="2000" b="0" i="1" dirty="0" smtClean="0"/>
                <a:t>g</a:t>
              </a:r>
              <a:endParaRPr lang="en-US" sz="2000" b="0" i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281661" y="381000"/>
              <a:ext cx="573539" cy="1981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9280866" y="2361406"/>
              <a:ext cx="2667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8290266" y="1370806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1566866" y="2296874"/>
              <a:ext cx="307197" cy="348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1" dirty="0" smtClean="0"/>
                <a:t>n</a:t>
              </a:r>
              <a:endParaRPr lang="en-US" sz="1600" b="0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795374" y="1524000"/>
              <a:ext cx="262651" cy="411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1" dirty="0" smtClean="0"/>
                <a:t>f</a:t>
              </a:r>
              <a:endParaRPr lang="en-US" sz="2000" b="0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836400" y="1062335"/>
              <a:ext cx="336894" cy="411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1" dirty="0" smtClean="0"/>
                <a:t>g</a:t>
              </a:r>
              <a:endParaRPr lang="en-US" sz="2000" b="0" i="1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9279354" y="1612661"/>
              <a:ext cx="2562225" cy="304007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895350">
                  <a:moveTo>
                    <a:pt x="0" y="895350"/>
                  </a:moveTo>
                  <a:cubicBezTo>
                    <a:pt x="373062" y="892175"/>
                    <a:pt x="746125" y="889000"/>
                    <a:pt x="1057275" y="819150"/>
                  </a:cubicBezTo>
                  <a:cubicBezTo>
                    <a:pt x="1368425" y="749300"/>
                    <a:pt x="1616075" y="612775"/>
                    <a:pt x="1866900" y="476250"/>
                  </a:cubicBezTo>
                  <a:cubicBezTo>
                    <a:pt x="2117725" y="339725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9115269" y="557558"/>
              <a:ext cx="599216" cy="316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Cost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02800" y="2296874"/>
              <a:ext cx="384738" cy="348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1" dirty="0" smtClean="0"/>
                <a:t>n</a:t>
              </a:r>
              <a:r>
                <a:rPr lang="en-US" sz="1600" b="0" i="1" baseline="-25000" dirty="0" smtClean="0"/>
                <a:t>0</a:t>
              </a:r>
              <a:endParaRPr lang="en-US" sz="1600" b="0" i="1" baseline="-25000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9274175" y="1371600"/>
              <a:ext cx="2562225" cy="838200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cubicBezTo>
                    <a:pt x="373062" y="1577975"/>
                    <a:pt x="746125" y="1277938"/>
                    <a:pt x="1057275" y="1093788"/>
                  </a:cubicBezTo>
                  <a:cubicBezTo>
                    <a:pt x="1368425" y="909638"/>
                    <a:pt x="1616075" y="658548"/>
                    <a:pt x="1866900" y="476250"/>
                  </a:cubicBezTo>
                  <a:cubicBezTo>
                    <a:pt x="2117725" y="293952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0" name="Curved Left Arrow 29"/>
            <p:cNvSpPr/>
            <p:nvPr/>
          </p:nvSpPr>
          <p:spPr>
            <a:xfrm flipV="1">
              <a:off x="12145562" y="314320"/>
              <a:ext cx="215900" cy="902732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395878" y="583350"/>
              <a:ext cx="539821" cy="411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ym typeface="Symbol"/>
                </a:rPr>
                <a:t></a:t>
              </a:r>
              <a:r>
                <a:rPr lang="en-US" sz="2000" dirty="0" smtClean="0"/>
                <a:t> </a:t>
              </a:r>
              <a:r>
                <a:rPr lang="en-US" sz="2000" b="0" i="1" dirty="0" smtClean="0">
                  <a:solidFill>
                    <a:schemeClr val="accent5">
                      <a:lumMod val="90000"/>
                    </a:schemeClr>
                  </a:solidFill>
                </a:rPr>
                <a:t>c</a:t>
              </a:r>
              <a:endParaRPr lang="en-US" sz="2000" b="0" i="1" dirty="0">
                <a:solidFill>
                  <a:schemeClr val="accent5">
                    <a:lumMod val="90000"/>
                  </a:schemeClr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9290391" y="475456"/>
              <a:ext cx="2562225" cy="1581150"/>
            </a:xfrm>
            <a:custGeom>
              <a:avLst/>
              <a:gdLst>
                <a:gd name="connsiteX0" fmla="*/ 0 w 2562225"/>
                <a:gd name="connsiteY0" fmla="*/ 895350 h 895350"/>
                <a:gd name="connsiteX1" fmla="*/ 1057275 w 2562225"/>
                <a:gd name="connsiteY1" fmla="*/ 819150 h 895350"/>
                <a:gd name="connsiteX2" fmla="*/ 1866900 w 2562225"/>
                <a:gd name="connsiteY2" fmla="*/ 476250 h 895350"/>
                <a:gd name="connsiteX3" fmla="*/ 2562225 w 2562225"/>
                <a:gd name="connsiteY3" fmla="*/ 0 h 895350"/>
                <a:gd name="connsiteX0" fmla="*/ 0 w 2562225"/>
                <a:gd name="connsiteY0" fmla="*/ 1581150 h 1581150"/>
                <a:gd name="connsiteX1" fmla="*/ 1057275 w 2562225"/>
                <a:gd name="connsiteY1" fmla="*/ 819150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  <a:gd name="connsiteX0" fmla="*/ 0 w 2562225"/>
                <a:gd name="connsiteY0" fmla="*/ 1581150 h 1581150"/>
                <a:gd name="connsiteX1" fmla="*/ 1057275 w 2562225"/>
                <a:gd name="connsiteY1" fmla="*/ 1093788 h 1581150"/>
                <a:gd name="connsiteX2" fmla="*/ 1866900 w 2562225"/>
                <a:gd name="connsiteY2" fmla="*/ 476250 h 1581150"/>
                <a:gd name="connsiteX3" fmla="*/ 2562225 w 2562225"/>
                <a:gd name="connsiteY3" fmla="*/ 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2225" h="1581150">
                  <a:moveTo>
                    <a:pt x="0" y="1581150"/>
                  </a:moveTo>
                  <a:cubicBezTo>
                    <a:pt x="373062" y="1577975"/>
                    <a:pt x="746125" y="1277938"/>
                    <a:pt x="1057275" y="1093788"/>
                  </a:cubicBezTo>
                  <a:cubicBezTo>
                    <a:pt x="1368425" y="909638"/>
                    <a:pt x="1616075" y="658548"/>
                    <a:pt x="1866900" y="476250"/>
                  </a:cubicBezTo>
                  <a:cubicBezTo>
                    <a:pt x="2117725" y="293952"/>
                    <a:pt x="2339975" y="169862"/>
                    <a:pt x="2562225" y="0"/>
                  </a:cubicBezTo>
                </a:path>
              </a:pathLst>
            </a:custGeom>
            <a:ln>
              <a:solidFill>
                <a:schemeClr val="accent5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6286500"/>
          </a:xfrm>
        </p:spPr>
        <p:txBody>
          <a:bodyPr/>
          <a:lstStyle/>
          <a:p>
            <a:r>
              <a:rPr lang="en-US" dirty="0" smtClean="0"/>
              <a:t>Similarly, every </a:t>
            </a:r>
            <a:r>
              <a:rPr lang="en-US" b="1" dirty="0" smtClean="0"/>
              <a:t>quadratic cost function </a:t>
            </a:r>
            <a:r>
              <a:rPr lang="en-US" dirty="0" smtClean="0"/>
              <a:t>is in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as long as the coefficient of </a:t>
            </a:r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dirty="0" smtClean="0"/>
              <a:t> is not 0</a:t>
            </a:r>
          </a:p>
          <a:p>
            <a:pPr lvl="1"/>
            <a:r>
              <a:rPr lang="en-US" dirty="0" smtClean="0"/>
              <a:t>the other coefficients don’t matter</a:t>
            </a:r>
          </a:p>
          <a:p>
            <a:pPr lvl="1"/>
            <a:r>
              <a:rPr lang="en-US" i="1" dirty="0" smtClean="0"/>
              <a:t>g(n) = n</a:t>
            </a:r>
            <a:r>
              <a:rPr lang="en-US" i="1" baseline="30000" dirty="0" smtClean="0"/>
              <a:t>2</a:t>
            </a:r>
            <a:r>
              <a:rPr lang="en-US" i="1" dirty="0" smtClean="0"/>
              <a:t>  </a:t>
            </a:r>
            <a:r>
              <a:rPr lang="en-US" dirty="0" smtClean="0"/>
              <a:t>is the </a:t>
            </a:r>
            <a:r>
              <a:rPr lang="en-US" b="1" dirty="0" smtClean="0"/>
              <a:t>simplest</a:t>
            </a:r>
            <a:r>
              <a:rPr lang="en-US" dirty="0" smtClean="0"/>
              <a:t> quadratic function</a:t>
            </a:r>
          </a:p>
          <a:p>
            <a:r>
              <a:rPr lang="en-US" dirty="0" smtClean="0"/>
              <a:t>We describe a cost function is quadratic by saying that</a:t>
            </a:r>
            <a:br>
              <a:rPr lang="en-US" dirty="0" smtClean="0"/>
            </a:br>
            <a:r>
              <a:rPr lang="en-US" dirty="0" smtClean="0"/>
              <a:t>it is in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In general, every </a:t>
            </a:r>
            <a:r>
              <a:rPr lang="en-US" b="1" dirty="0" smtClean="0"/>
              <a:t>polynomial cost function of degree </a:t>
            </a:r>
            <a:r>
              <a:rPr lang="en-US" b="1" i="1" dirty="0" smtClean="0"/>
              <a:t>p</a:t>
            </a:r>
            <a:r>
              <a:rPr lang="en-US" b="1" dirty="0" smtClean="0"/>
              <a:t> </a:t>
            </a:r>
            <a:r>
              <a:rPr lang="en-US" dirty="0" smtClean="0"/>
              <a:t>is in </a:t>
            </a:r>
            <a:r>
              <a:rPr lang="en-US" i="1" dirty="0" smtClean="0"/>
              <a:t>O(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p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as long as the lead coefficient of </a:t>
            </a:r>
            <a:r>
              <a:rPr lang="en-US" i="1" dirty="0" smtClean="0"/>
              <a:t>n</a:t>
            </a:r>
            <a:r>
              <a:rPr lang="en-US" dirty="0" smtClean="0"/>
              <a:t> is not 0</a:t>
            </a:r>
          </a:p>
          <a:p>
            <a:pPr lvl="1"/>
            <a:r>
              <a:rPr lang="en-US" i="1" dirty="0" smtClean="0"/>
              <a:t>g(n) = 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p</a:t>
            </a:r>
            <a:r>
              <a:rPr lang="en-US" i="1" dirty="0" smtClean="0"/>
              <a:t>  </a:t>
            </a:r>
            <a:r>
              <a:rPr lang="en-US" dirty="0" smtClean="0"/>
              <a:t>is the </a:t>
            </a:r>
            <a:r>
              <a:rPr lang="en-US" b="1" dirty="0" smtClean="0"/>
              <a:t>simplest</a:t>
            </a:r>
            <a:r>
              <a:rPr lang="en-US" dirty="0" smtClean="0"/>
              <a:t> polynomial of degree </a:t>
            </a:r>
            <a:r>
              <a:rPr lang="en-US" i="1" dirty="0" smtClean="0"/>
              <a:t>p</a:t>
            </a:r>
          </a:p>
          <a:p>
            <a:r>
              <a:rPr lang="en-US" dirty="0" smtClean="0"/>
              <a:t>We describe a cost function is polynomial of degree p by saying that it is in </a:t>
            </a:r>
            <a:r>
              <a:rPr lang="en-US" i="1" dirty="0" smtClean="0"/>
              <a:t>O(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p</a:t>
            </a:r>
            <a:r>
              <a:rPr lang="en-US" i="1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3</a:t>
            </a:r>
            <a:r>
              <a:rPr lang="en-US" i="1" dirty="0" smtClean="0"/>
              <a:t>n + 2 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2000" i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5" name="Rectangular Callout 44"/>
          <p:cNvSpPr/>
          <p:nvPr/>
        </p:nvSpPr>
        <p:spPr bwMode="auto">
          <a:xfrm>
            <a:off x="4055827" y="2971800"/>
            <a:ext cx="1074973" cy="400110"/>
          </a:xfrm>
          <a:prstGeom prst="wedgeRectCallout">
            <a:avLst>
              <a:gd name="adj1" fmla="val -41975"/>
              <a:gd name="adj2" fmla="val -16584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i="1" dirty="0" smtClean="0"/>
              <a:t>g(n) = n</a:t>
            </a:r>
            <a:r>
              <a:rPr lang="en-US" sz="2000" i="1" baseline="30000" dirty="0" smtClean="0"/>
              <a:t>2</a:t>
            </a:r>
            <a:endParaRPr lang="en-US" sz="2000" b="0" i="1" dirty="0"/>
          </a:p>
        </p:txBody>
      </p:sp>
      <p:sp>
        <p:nvSpPr>
          <p:cNvPr id="46" name="Rectangular Callout 45"/>
          <p:cNvSpPr/>
          <p:nvPr/>
        </p:nvSpPr>
        <p:spPr bwMode="auto">
          <a:xfrm>
            <a:off x="1244600" y="2971800"/>
            <a:ext cx="1483740" cy="400110"/>
          </a:xfrm>
          <a:prstGeom prst="wedgeRectCallout">
            <a:avLst>
              <a:gd name="adj1" fmla="val 29744"/>
              <a:gd name="adj2" fmla="val -16262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i="1" dirty="0" smtClean="0"/>
              <a:t>f(n) = 3n + 2</a:t>
            </a:r>
            <a:endParaRPr lang="en-US" sz="2000" b="0" i="1" dirty="0"/>
          </a:p>
        </p:txBody>
      </p:sp>
      <p:sp>
        <p:nvSpPr>
          <p:cNvPr id="71" name="Right Arrow 70"/>
          <p:cNvSpPr/>
          <p:nvPr/>
        </p:nvSpPr>
        <p:spPr bwMode="auto">
          <a:xfrm>
            <a:off x="5664200" y="4495800"/>
            <a:ext cx="1795762" cy="1124426"/>
          </a:xfrm>
          <a:prstGeom prst="rightArrow">
            <a:avLst>
              <a:gd name="adj1" fmla="val 65211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smtClean="0">
                <a:solidFill>
                  <a:schemeClr val="tx1"/>
                </a:solidFill>
              </a:rPr>
              <a:t>Take </a:t>
            </a:r>
            <a:r>
              <a:rPr lang="en-US" sz="1800" b="0" i="1" dirty="0" smtClean="0">
                <a:solidFill>
                  <a:schemeClr val="tx1"/>
                </a:solidFill>
              </a:rPr>
              <a:t>c = 1.5</a:t>
            </a:r>
            <a:r>
              <a:rPr lang="en-US" sz="1800" b="0" dirty="0" smtClean="0">
                <a:solidFill>
                  <a:schemeClr val="tx1"/>
                </a:solidFill>
              </a:rPr>
              <a:t/>
            </a:r>
            <a:br>
              <a:rPr lang="en-US" sz="1800" b="0" dirty="0" smtClean="0">
                <a:solidFill>
                  <a:schemeClr val="tx1"/>
                </a:solidFill>
              </a:rPr>
            </a:br>
            <a:r>
              <a:rPr lang="en-US" sz="1800" b="0" dirty="0" smtClean="0">
                <a:solidFill>
                  <a:schemeClr val="tx1"/>
                </a:solidFill>
              </a:rPr>
              <a:t>and </a:t>
            </a:r>
            <a:r>
              <a:rPr lang="en-US" sz="1800" b="0" i="1" dirty="0" smtClean="0">
                <a:solidFill>
                  <a:schemeClr val="tx1"/>
                </a:solidFill>
              </a:rPr>
              <a:t>n</a:t>
            </a:r>
            <a:r>
              <a:rPr lang="en-US" sz="1800" b="0" i="1" baseline="-25000" dirty="0" smtClean="0">
                <a:solidFill>
                  <a:schemeClr val="tx1"/>
                </a:solidFill>
              </a:rPr>
              <a:t>0</a:t>
            </a:r>
            <a:r>
              <a:rPr lang="en-US" sz="1800" b="0" i="1" dirty="0" smtClean="0">
                <a:solidFill>
                  <a:schemeClr val="tx1"/>
                </a:solidFill>
              </a:rPr>
              <a:t> = 3</a:t>
            </a:r>
          </a:p>
        </p:txBody>
      </p:sp>
      <p:sp>
        <p:nvSpPr>
          <p:cNvPr id="75" name="Rectangular Callout 74"/>
          <p:cNvSpPr/>
          <p:nvPr/>
        </p:nvSpPr>
        <p:spPr bwMode="auto">
          <a:xfrm>
            <a:off x="5588000" y="5997714"/>
            <a:ext cx="2131353" cy="707886"/>
          </a:xfrm>
          <a:prstGeom prst="wedgeRectCallout">
            <a:avLst>
              <a:gd name="adj1" fmla="val -17076"/>
              <a:gd name="adj2" fmla="val -12731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Any bigger values</a:t>
            </a:r>
            <a:br>
              <a:rPr lang="en-US" sz="2000" b="0" dirty="0" smtClean="0"/>
            </a:br>
            <a:r>
              <a:rPr lang="en-US" sz="2000" b="0" dirty="0" smtClean="0"/>
              <a:t>work too!</a:t>
            </a:r>
            <a:endParaRPr lang="en-US" sz="2000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4083282" y="6031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 smtClean="0"/>
              <a:t>n</a:t>
            </a:r>
            <a:endParaRPr lang="en-US" sz="1800" b="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4388082" y="5177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g</a:t>
            </a:r>
            <a:endParaRPr lang="en-US" b="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4386570" y="464373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f</a:t>
            </a:r>
            <a:endParaRPr lang="en-US" b="0" i="1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1656634" y="4281258"/>
            <a:ext cx="54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Cost</a:t>
            </a:r>
            <a:endParaRPr lang="en-US" sz="1600" dirty="0"/>
          </a:p>
        </p:txBody>
      </p:sp>
      <p:sp>
        <p:nvSpPr>
          <p:cNvPr id="55" name="Freeform 54"/>
          <p:cNvSpPr/>
          <p:nvPr/>
        </p:nvSpPr>
        <p:spPr>
          <a:xfrm>
            <a:off x="1806807" y="4876800"/>
            <a:ext cx="2562225" cy="1003062"/>
          </a:xfrm>
          <a:custGeom>
            <a:avLst/>
            <a:gdLst>
              <a:gd name="connsiteX0" fmla="*/ 0 w 2562225"/>
              <a:gd name="connsiteY0" fmla="*/ 895350 h 895350"/>
              <a:gd name="connsiteX1" fmla="*/ 1057275 w 2562225"/>
              <a:gd name="connsiteY1" fmla="*/ 819150 h 895350"/>
              <a:gd name="connsiteX2" fmla="*/ 1866900 w 2562225"/>
              <a:gd name="connsiteY2" fmla="*/ 476250 h 895350"/>
              <a:gd name="connsiteX3" fmla="*/ 2562225 w 2562225"/>
              <a:gd name="connsiteY3" fmla="*/ 0 h 895350"/>
              <a:gd name="connsiteX0" fmla="*/ 0 w 2562225"/>
              <a:gd name="connsiteY0" fmla="*/ 1581150 h 1581150"/>
              <a:gd name="connsiteX1" fmla="*/ 1057275 w 2562225"/>
              <a:gd name="connsiteY1" fmla="*/ 819150 h 1581150"/>
              <a:gd name="connsiteX2" fmla="*/ 1866900 w 2562225"/>
              <a:gd name="connsiteY2" fmla="*/ 476250 h 1581150"/>
              <a:gd name="connsiteX3" fmla="*/ 2562225 w 2562225"/>
              <a:gd name="connsiteY3" fmla="*/ 0 h 1581150"/>
              <a:gd name="connsiteX0" fmla="*/ 0 w 2562225"/>
              <a:gd name="connsiteY0" fmla="*/ 1581150 h 1581150"/>
              <a:gd name="connsiteX1" fmla="*/ 1057275 w 2562225"/>
              <a:gd name="connsiteY1" fmla="*/ 1093788 h 1581150"/>
              <a:gd name="connsiteX2" fmla="*/ 1866900 w 2562225"/>
              <a:gd name="connsiteY2" fmla="*/ 476250 h 1581150"/>
              <a:gd name="connsiteX3" fmla="*/ 2562225 w 2562225"/>
              <a:gd name="connsiteY3" fmla="*/ 0 h 1581150"/>
              <a:gd name="connsiteX0" fmla="*/ 0 w 2562225"/>
              <a:gd name="connsiteY0" fmla="*/ 1581150 h 1581150"/>
              <a:gd name="connsiteX1" fmla="*/ 1866900 w 2562225"/>
              <a:gd name="connsiteY1" fmla="*/ 476250 h 1581150"/>
              <a:gd name="connsiteX2" fmla="*/ 2562225 w 2562225"/>
              <a:gd name="connsiteY2" fmla="*/ 0 h 1581150"/>
              <a:gd name="connsiteX0" fmla="*/ 0 w 2562225"/>
              <a:gd name="connsiteY0" fmla="*/ 1581150 h 1581150"/>
              <a:gd name="connsiteX1" fmla="*/ 2562225 w 2562225"/>
              <a:gd name="connsiteY1" fmla="*/ 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1581150">
                <a:moveTo>
                  <a:pt x="0" y="1581150"/>
                </a:moveTo>
                <a:lnTo>
                  <a:pt x="2562225" y="0"/>
                </a:ln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5400000" flipH="1" flipV="1">
            <a:off x="806682" y="5105400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1810081" y="5496719"/>
            <a:ext cx="2571750" cy="590550"/>
          </a:xfrm>
          <a:custGeom>
            <a:avLst/>
            <a:gdLst>
              <a:gd name="connsiteX0" fmla="*/ 0 w 2571750"/>
              <a:gd name="connsiteY0" fmla="*/ 590550 h 590550"/>
              <a:gd name="connsiteX1" fmla="*/ 1171575 w 2571750"/>
              <a:gd name="connsiteY1" fmla="*/ 485775 h 590550"/>
              <a:gd name="connsiteX2" fmla="*/ 2114550 w 2571750"/>
              <a:gd name="connsiteY2" fmla="*/ 238125 h 590550"/>
              <a:gd name="connsiteX3" fmla="*/ 2571750 w 2571750"/>
              <a:gd name="connsiteY3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0" h="590550">
                <a:moveTo>
                  <a:pt x="0" y="590550"/>
                </a:moveTo>
                <a:cubicBezTo>
                  <a:pt x="409575" y="567531"/>
                  <a:pt x="819150" y="544512"/>
                  <a:pt x="1171575" y="485775"/>
                </a:cubicBezTo>
                <a:cubicBezTo>
                  <a:pt x="1524000" y="427038"/>
                  <a:pt x="1881188" y="319087"/>
                  <a:pt x="2114550" y="238125"/>
                </a:cubicBezTo>
                <a:cubicBezTo>
                  <a:pt x="2347912" y="157163"/>
                  <a:pt x="2459831" y="78581"/>
                  <a:pt x="2571750" y="0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797282" y="6096000"/>
            <a:ext cx="2667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950200" y="4114800"/>
            <a:ext cx="2209800" cy="1981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7972756" y="4267200"/>
            <a:ext cx="2571750" cy="1810544"/>
          </a:xfrm>
          <a:custGeom>
            <a:avLst/>
            <a:gdLst>
              <a:gd name="connsiteX0" fmla="*/ 0 w 2571750"/>
              <a:gd name="connsiteY0" fmla="*/ 590550 h 590550"/>
              <a:gd name="connsiteX1" fmla="*/ 1171575 w 2571750"/>
              <a:gd name="connsiteY1" fmla="*/ 485775 h 590550"/>
              <a:gd name="connsiteX2" fmla="*/ 2114550 w 2571750"/>
              <a:gd name="connsiteY2" fmla="*/ 238125 h 590550"/>
              <a:gd name="connsiteX3" fmla="*/ 2571750 w 2571750"/>
              <a:gd name="connsiteY3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0" h="590550">
                <a:moveTo>
                  <a:pt x="0" y="590550"/>
                </a:moveTo>
                <a:cubicBezTo>
                  <a:pt x="409575" y="567531"/>
                  <a:pt x="819150" y="544512"/>
                  <a:pt x="1171575" y="485775"/>
                </a:cubicBezTo>
                <a:cubicBezTo>
                  <a:pt x="1524000" y="427038"/>
                  <a:pt x="1881188" y="319087"/>
                  <a:pt x="2114550" y="238125"/>
                </a:cubicBezTo>
                <a:cubicBezTo>
                  <a:pt x="2347912" y="157163"/>
                  <a:pt x="2459831" y="78581"/>
                  <a:pt x="2571750" y="0"/>
                </a:cubicBezTo>
              </a:path>
            </a:pathLst>
          </a:custGeom>
          <a:ln>
            <a:solidFill>
              <a:schemeClr val="accent5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255482" y="6031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 smtClean="0"/>
              <a:t>n</a:t>
            </a:r>
            <a:endParaRPr lang="en-US" sz="1800" b="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10560282" y="5177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g</a:t>
            </a:r>
            <a:endParaRPr lang="en-US" b="0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10558770" y="464373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f</a:t>
            </a:r>
            <a:endParaRPr lang="en-US" b="0" i="1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7828834" y="4281258"/>
            <a:ext cx="54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Cost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10558770" y="396240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solidFill>
                  <a:schemeClr val="accent5">
                    <a:lumMod val="90000"/>
                  </a:schemeClr>
                </a:solidFill>
              </a:rPr>
              <a:t>c</a:t>
            </a:r>
            <a:r>
              <a:rPr lang="en-US" b="0" i="1" dirty="0" smtClean="0"/>
              <a:t>g</a:t>
            </a:r>
            <a:endParaRPr lang="en-US" b="0" i="1" dirty="0"/>
          </a:p>
        </p:txBody>
      </p:sp>
      <p:sp>
        <p:nvSpPr>
          <p:cNvPr id="84" name="Curved Left Arrow 83"/>
          <p:cNvSpPr/>
          <p:nvPr/>
        </p:nvSpPr>
        <p:spPr>
          <a:xfrm flipV="1">
            <a:off x="11015970" y="4286256"/>
            <a:ext cx="287030" cy="120014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320770" y="4648200"/>
            <a:ext cx="59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ym typeface="Symbol"/>
              </a:rPr>
              <a:t></a:t>
            </a:r>
            <a:r>
              <a:rPr lang="en-US" b="0" dirty="0" smtClean="0"/>
              <a:t> </a:t>
            </a:r>
            <a:r>
              <a:rPr lang="en-US" b="0" i="1" dirty="0" smtClean="0">
                <a:solidFill>
                  <a:schemeClr val="accent5">
                    <a:lumMod val="90000"/>
                  </a:schemeClr>
                </a:solidFill>
              </a:rPr>
              <a:t>c</a:t>
            </a:r>
            <a:endParaRPr lang="en-US" b="0" i="1" dirty="0">
              <a:solidFill>
                <a:schemeClr val="accent5">
                  <a:lumMod val="90000"/>
                </a:schemeClr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7979007" y="4876800"/>
            <a:ext cx="2562225" cy="1003062"/>
          </a:xfrm>
          <a:custGeom>
            <a:avLst/>
            <a:gdLst>
              <a:gd name="connsiteX0" fmla="*/ 0 w 2562225"/>
              <a:gd name="connsiteY0" fmla="*/ 895350 h 895350"/>
              <a:gd name="connsiteX1" fmla="*/ 1057275 w 2562225"/>
              <a:gd name="connsiteY1" fmla="*/ 819150 h 895350"/>
              <a:gd name="connsiteX2" fmla="*/ 1866900 w 2562225"/>
              <a:gd name="connsiteY2" fmla="*/ 476250 h 895350"/>
              <a:gd name="connsiteX3" fmla="*/ 2562225 w 2562225"/>
              <a:gd name="connsiteY3" fmla="*/ 0 h 895350"/>
              <a:gd name="connsiteX0" fmla="*/ 0 w 2562225"/>
              <a:gd name="connsiteY0" fmla="*/ 1581150 h 1581150"/>
              <a:gd name="connsiteX1" fmla="*/ 1057275 w 2562225"/>
              <a:gd name="connsiteY1" fmla="*/ 819150 h 1581150"/>
              <a:gd name="connsiteX2" fmla="*/ 1866900 w 2562225"/>
              <a:gd name="connsiteY2" fmla="*/ 476250 h 1581150"/>
              <a:gd name="connsiteX3" fmla="*/ 2562225 w 2562225"/>
              <a:gd name="connsiteY3" fmla="*/ 0 h 1581150"/>
              <a:gd name="connsiteX0" fmla="*/ 0 w 2562225"/>
              <a:gd name="connsiteY0" fmla="*/ 1581150 h 1581150"/>
              <a:gd name="connsiteX1" fmla="*/ 1057275 w 2562225"/>
              <a:gd name="connsiteY1" fmla="*/ 1093788 h 1581150"/>
              <a:gd name="connsiteX2" fmla="*/ 1866900 w 2562225"/>
              <a:gd name="connsiteY2" fmla="*/ 476250 h 1581150"/>
              <a:gd name="connsiteX3" fmla="*/ 2562225 w 2562225"/>
              <a:gd name="connsiteY3" fmla="*/ 0 h 1581150"/>
              <a:gd name="connsiteX0" fmla="*/ 0 w 2562225"/>
              <a:gd name="connsiteY0" fmla="*/ 1581150 h 1581150"/>
              <a:gd name="connsiteX1" fmla="*/ 1866900 w 2562225"/>
              <a:gd name="connsiteY1" fmla="*/ 476250 h 1581150"/>
              <a:gd name="connsiteX2" fmla="*/ 2562225 w 2562225"/>
              <a:gd name="connsiteY2" fmla="*/ 0 h 1581150"/>
              <a:gd name="connsiteX0" fmla="*/ 0 w 2562225"/>
              <a:gd name="connsiteY0" fmla="*/ 1581150 h 1581150"/>
              <a:gd name="connsiteX1" fmla="*/ 2562225 w 2562225"/>
              <a:gd name="connsiteY1" fmla="*/ 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1581150">
                <a:moveTo>
                  <a:pt x="0" y="1581150"/>
                </a:moveTo>
                <a:lnTo>
                  <a:pt x="2562225" y="0"/>
                </a:ln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 rot="5400000" flipH="1" flipV="1">
            <a:off x="6978882" y="5105400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7982281" y="5496719"/>
            <a:ext cx="2571750" cy="590550"/>
          </a:xfrm>
          <a:custGeom>
            <a:avLst/>
            <a:gdLst>
              <a:gd name="connsiteX0" fmla="*/ 0 w 2571750"/>
              <a:gd name="connsiteY0" fmla="*/ 590550 h 590550"/>
              <a:gd name="connsiteX1" fmla="*/ 1171575 w 2571750"/>
              <a:gd name="connsiteY1" fmla="*/ 485775 h 590550"/>
              <a:gd name="connsiteX2" fmla="*/ 2114550 w 2571750"/>
              <a:gd name="connsiteY2" fmla="*/ 238125 h 590550"/>
              <a:gd name="connsiteX3" fmla="*/ 2571750 w 2571750"/>
              <a:gd name="connsiteY3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0" h="590550">
                <a:moveTo>
                  <a:pt x="0" y="590550"/>
                </a:moveTo>
                <a:cubicBezTo>
                  <a:pt x="409575" y="567531"/>
                  <a:pt x="819150" y="544512"/>
                  <a:pt x="1171575" y="485775"/>
                </a:cubicBezTo>
                <a:cubicBezTo>
                  <a:pt x="1524000" y="427038"/>
                  <a:pt x="1881188" y="319087"/>
                  <a:pt x="2114550" y="238125"/>
                </a:cubicBezTo>
                <a:cubicBezTo>
                  <a:pt x="2347912" y="157163"/>
                  <a:pt x="2459831" y="78581"/>
                  <a:pt x="2571750" y="0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969482" y="6096000"/>
            <a:ext cx="2667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779000" y="6858000"/>
            <a:ext cx="11673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i="1" dirty="0" smtClean="0"/>
              <a:t>n + 2 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2200" i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i="1" dirty="0" smtClean="0"/>
              <a:t>O(n)  </a:t>
            </a:r>
            <a:r>
              <a:rPr lang="en-US" dirty="0" smtClean="0"/>
              <a:t>and</a:t>
            </a:r>
            <a:r>
              <a:rPr lang="en-US" i="1" dirty="0" smtClean="0"/>
              <a:t>  </a:t>
            </a:r>
            <a:r>
              <a:rPr lang="en-US" dirty="0" smtClean="0"/>
              <a:t>3</a:t>
            </a:r>
            <a:r>
              <a:rPr lang="en-US" i="1" dirty="0" smtClean="0"/>
              <a:t>n + 2 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2200" i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  <a:endParaRPr lang="en-US" dirty="0" smtClean="0"/>
          </a:p>
          <a:p>
            <a:pPr lvl="1"/>
            <a:r>
              <a:rPr lang="en-US" i="1" dirty="0" smtClean="0"/>
              <a:t>O(n) </a:t>
            </a:r>
            <a:r>
              <a:rPr lang="en-US" dirty="0" smtClean="0"/>
              <a:t>is </a:t>
            </a:r>
            <a:r>
              <a:rPr lang="en-US" b="1" dirty="0" smtClean="0"/>
              <a:t>tighter</a:t>
            </a:r>
            <a:r>
              <a:rPr lang="en-US" dirty="0" smtClean="0"/>
              <a:t> however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Every linear function is in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smtClean="0"/>
              <a:t>O(n) </a:t>
            </a:r>
            <a:r>
              <a:rPr lang="en-US" i="1" dirty="0" smtClean="0">
                <a:sym typeface="Symbol"/>
              </a:rPr>
              <a:t>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In general, if p ≤ q</a:t>
            </a:r>
          </a:p>
          <a:p>
            <a:pPr lvl="1"/>
            <a:r>
              <a:rPr lang="en-US" i="1" dirty="0" smtClean="0"/>
              <a:t>O(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p</a:t>
            </a:r>
            <a:r>
              <a:rPr lang="en-US" i="1" dirty="0" smtClean="0"/>
              <a:t>) </a:t>
            </a:r>
            <a:r>
              <a:rPr lang="en-US" i="1" dirty="0" smtClean="0">
                <a:sym typeface="Symbol"/>
              </a:rPr>
              <a:t> </a:t>
            </a:r>
            <a:r>
              <a:rPr lang="en-US" i="1" dirty="0" smtClean="0"/>
              <a:t>O(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q</a:t>
            </a:r>
            <a:r>
              <a:rPr lang="en-US" i="1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i="1" dirty="0" smtClean="0"/>
              <a:t>n</a:t>
            </a:r>
            <a:r>
              <a:rPr lang="en-US" i="1" baseline="30000" dirty="0" smtClean="0"/>
              <a:t>2 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2000" i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i="1" dirty="0" smtClean="0"/>
              <a:t>O(</a:t>
            </a:r>
            <a:r>
              <a:rPr lang="en-US" dirty="0" smtClean="0"/>
              <a:t>3</a:t>
            </a:r>
            <a:r>
              <a:rPr lang="en-US" i="1" dirty="0" smtClean="0"/>
              <a:t>n + 2)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pPr lvl="3"/>
            <a:endParaRPr lang="en-US" dirty="0" smtClean="0"/>
          </a:p>
          <a:p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dirty="0" smtClean="0"/>
              <a:t> eventually dominates</a:t>
            </a:r>
            <a:br>
              <a:rPr lang="en-US" dirty="0" smtClean="0"/>
            </a:br>
            <a:r>
              <a:rPr lang="en-US" i="1" dirty="0" smtClean="0"/>
              <a:t>c(3n+2)</a:t>
            </a:r>
            <a:r>
              <a:rPr lang="en-US" dirty="0" smtClean="0"/>
              <a:t> no matter the</a:t>
            </a:r>
            <a:br>
              <a:rPr lang="en-US" dirty="0" smtClean="0"/>
            </a:br>
            <a:r>
              <a:rPr lang="en-US" dirty="0" smtClean="0"/>
              <a:t>scaling factor </a:t>
            </a:r>
            <a:r>
              <a:rPr lang="en-US" i="1" dirty="0" smtClean="0"/>
              <a:t>c</a:t>
            </a:r>
          </a:p>
          <a:p>
            <a:r>
              <a:rPr lang="en-US" i="1" dirty="0" smtClean="0"/>
              <a:t>n</a:t>
            </a:r>
            <a:r>
              <a:rPr lang="en-US" i="1" baseline="30000" dirty="0" smtClean="0"/>
              <a:t>2 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</a:t>
            </a:r>
            <a:r>
              <a:rPr lang="en-US" sz="2000" i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i="1" dirty="0" smtClean="0"/>
              <a:t>O(</a:t>
            </a:r>
            <a:r>
              <a:rPr lang="en-US" dirty="0" smtClean="0"/>
              <a:t>3</a:t>
            </a:r>
            <a:r>
              <a:rPr lang="en-US" i="1" dirty="0" smtClean="0"/>
              <a:t>n + 2)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Not every quadratic function is in </a:t>
            </a:r>
            <a:r>
              <a:rPr lang="en-US" i="1" dirty="0" smtClean="0"/>
              <a:t>O(n)</a:t>
            </a:r>
          </a:p>
          <a:p>
            <a:pPr lvl="1"/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 </a:t>
            </a:r>
            <a:r>
              <a:rPr lang="en-US" i="1" dirty="0" smtClean="0">
                <a:sym typeface="Symbol"/>
              </a:rPr>
              <a:t> </a:t>
            </a:r>
            <a:r>
              <a:rPr lang="en-US" i="1" dirty="0" smtClean="0"/>
              <a:t>O(n)</a:t>
            </a:r>
          </a:p>
          <a:p>
            <a:pPr lvl="1"/>
            <a:r>
              <a:rPr lang="en-US" i="1" dirty="0" smtClean="0"/>
              <a:t>O(n) </a:t>
            </a:r>
            <a:r>
              <a:rPr lang="en-US" i="1" dirty="0" smtClean="0">
                <a:sym typeface="Symbol"/>
              </a:rPr>
              <a:t>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</p:txBody>
      </p:sp>
      <p:sp>
        <p:nvSpPr>
          <p:cNvPr id="4" name="Freeform 3"/>
          <p:cNvSpPr/>
          <p:nvPr/>
        </p:nvSpPr>
        <p:spPr>
          <a:xfrm>
            <a:off x="7466651" y="2938145"/>
            <a:ext cx="2571750" cy="1709261"/>
          </a:xfrm>
          <a:custGeom>
            <a:avLst/>
            <a:gdLst>
              <a:gd name="connsiteX0" fmla="*/ 0 w 2571750"/>
              <a:gd name="connsiteY0" fmla="*/ 590550 h 590550"/>
              <a:gd name="connsiteX1" fmla="*/ 1171575 w 2571750"/>
              <a:gd name="connsiteY1" fmla="*/ 485775 h 590550"/>
              <a:gd name="connsiteX2" fmla="*/ 2114550 w 2571750"/>
              <a:gd name="connsiteY2" fmla="*/ 238125 h 590550"/>
              <a:gd name="connsiteX3" fmla="*/ 2571750 w 2571750"/>
              <a:gd name="connsiteY3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0" h="590550">
                <a:moveTo>
                  <a:pt x="0" y="590550"/>
                </a:moveTo>
                <a:cubicBezTo>
                  <a:pt x="409575" y="567531"/>
                  <a:pt x="819150" y="544512"/>
                  <a:pt x="1171575" y="485775"/>
                </a:cubicBezTo>
                <a:cubicBezTo>
                  <a:pt x="1524000" y="427038"/>
                  <a:pt x="1881188" y="319087"/>
                  <a:pt x="2114550" y="238125"/>
                </a:cubicBezTo>
                <a:cubicBezTo>
                  <a:pt x="2347912" y="157163"/>
                  <a:pt x="2459831" y="78581"/>
                  <a:pt x="2571750" y="0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39852" y="45828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 smtClean="0"/>
              <a:t>n</a:t>
            </a:r>
            <a:endParaRPr lang="en-US" sz="1800" b="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044652" y="385254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g</a:t>
            </a:r>
            <a:endParaRPr lang="en-US" b="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043140" y="270954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f</a:t>
            </a:r>
            <a:endParaRPr lang="en-US" b="0" i="1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7313204" y="2832664"/>
            <a:ext cx="54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Cost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43140" y="3059668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solidFill>
                  <a:schemeClr val="accent5">
                    <a:lumMod val="90000"/>
                  </a:schemeClr>
                </a:solidFill>
              </a:rPr>
              <a:t>c</a:t>
            </a:r>
            <a:r>
              <a:rPr lang="en-US" b="0" i="1" dirty="0" smtClean="0"/>
              <a:t>g</a:t>
            </a:r>
            <a:endParaRPr lang="en-US" b="0" i="1" dirty="0"/>
          </a:p>
        </p:txBody>
      </p:sp>
      <p:sp>
        <p:nvSpPr>
          <p:cNvPr id="22" name="Curved Left Arrow 21"/>
          <p:cNvSpPr/>
          <p:nvPr/>
        </p:nvSpPr>
        <p:spPr>
          <a:xfrm flipV="1">
            <a:off x="10558770" y="3352006"/>
            <a:ext cx="215900" cy="8382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87370" y="3558408"/>
            <a:ext cx="59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ym typeface="Symbol"/>
              </a:rPr>
              <a:t></a:t>
            </a:r>
            <a:r>
              <a:rPr lang="en-US" b="0" dirty="0" smtClean="0"/>
              <a:t> </a:t>
            </a:r>
            <a:r>
              <a:rPr lang="en-US" b="0" i="1" dirty="0" smtClean="0">
                <a:solidFill>
                  <a:schemeClr val="accent5">
                    <a:lumMod val="90000"/>
                  </a:schemeClr>
                </a:solidFill>
              </a:rPr>
              <a:t>c</a:t>
            </a:r>
            <a:endParaRPr lang="en-US" b="0" i="1" dirty="0">
              <a:solidFill>
                <a:schemeClr val="accent5">
                  <a:lumMod val="90000"/>
                </a:schemeClr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463377" y="4029075"/>
            <a:ext cx="2562225" cy="618331"/>
          </a:xfrm>
          <a:custGeom>
            <a:avLst/>
            <a:gdLst>
              <a:gd name="connsiteX0" fmla="*/ 0 w 2562225"/>
              <a:gd name="connsiteY0" fmla="*/ 895350 h 895350"/>
              <a:gd name="connsiteX1" fmla="*/ 1057275 w 2562225"/>
              <a:gd name="connsiteY1" fmla="*/ 819150 h 895350"/>
              <a:gd name="connsiteX2" fmla="*/ 1866900 w 2562225"/>
              <a:gd name="connsiteY2" fmla="*/ 476250 h 895350"/>
              <a:gd name="connsiteX3" fmla="*/ 2562225 w 2562225"/>
              <a:gd name="connsiteY3" fmla="*/ 0 h 895350"/>
              <a:gd name="connsiteX0" fmla="*/ 0 w 2562225"/>
              <a:gd name="connsiteY0" fmla="*/ 1581150 h 1581150"/>
              <a:gd name="connsiteX1" fmla="*/ 1057275 w 2562225"/>
              <a:gd name="connsiteY1" fmla="*/ 819150 h 1581150"/>
              <a:gd name="connsiteX2" fmla="*/ 1866900 w 2562225"/>
              <a:gd name="connsiteY2" fmla="*/ 476250 h 1581150"/>
              <a:gd name="connsiteX3" fmla="*/ 2562225 w 2562225"/>
              <a:gd name="connsiteY3" fmla="*/ 0 h 1581150"/>
              <a:gd name="connsiteX0" fmla="*/ 0 w 2562225"/>
              <a:gd name="connsiteY0" fmla="*/ 1581150 h 1581150"/>
              <a:gd name="connsiteX1" fmla="*/ 1057275 w 2562225"/>
              <a:gd name="connsiteY1" fmla="*/ 1093788 h 1581150"/>
              <a:gd name="connsiteX2" fmla="*/ 1866900 w 2562225"/>
              <a:gd name="connsiteY2" fmla="*/ 476250 h 1581150"/>
              <a:gd name="connsiteX3" fmla="*/ 2562225 w 2562225"/>
              <a:gd name="connsiteY3" fmla="*/ 0 h 1581150"/>
              <a:gd name="connsiteX0" fmla="*/ 0 w 2562225"/>
              <a:gd name="connsiteY0" fmla="*/ 1581150 h 1581150"/>
              <a:gd name="connsiteX1" fmla="*/ 1866900 w 2562225"/>
              <a:gd name="connsiteY1" fmla="*/ 476250 h 1581150"/>
              <a:gd name="connsiteX2" fmla="*/ 2562225 w 2562225"/>
              <a:gd name="connsiteY2" fmla="*/ 0 h 1581150"/>
              <a:gd name="connsiteX0" fmla="*/ 0 w 2562225"/>
              <a:gd name="connsiteY0" fmla="*/ 1581150 h 1581150"/>
              <a:gd name="connsiteX1" fmla="*/ 2562225 w 2562225"/>
              <a:gd name="connsiteY1" fmla="*/ 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1581150">
                <a:moveTo>
                  <a:pt x="0" y="1581150"/>
                </a:moveTo>
                <a:lnTo>
                  <a:pt x="2562225" y="0"/>
                </a:lnTo>
              </a:path>
            </a:pathLst>
          </a:cu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6463252" y="3656806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53852" y="4647406"/>
            <a:ext cx="2667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7460400" y="3276599"/>
            <a:ext cx="2562225" cy="1367869"/>
          </a:xfrm>
          <a:custGeom>
            <a:avLst/>
            <a:gdLst>
              <a:gd name="connsiteX0" fmla="*/ 0 w 2562225"/>
              <a:gd name="connsiteY0" fmla="*/ 895350 h 895350"/>
              <a:gd name="connsiteX1" fmla="*/ 1057275 w 2562225"/>
              <a:gd name="connsiteY1" fmla="*/ 819150 h 895350"/>
              <a:gd name="connsiteX2" fmla="*/ 1866900 w 2562225"/>
              <a:gd name="connsiteY2" fmla="*/ 476250 h 895350"/>
              <a:gd name="connsiteX3" fmla="*/ 2562225 w 2562225"/>
              <a:gd name="connsiteY3" fmla="*/ 0 h 895350"/>
              <a:gd name="connsiteX0" fmla="*/ 0 w 2562225"/>
              <a:gd name="connsiteY0" fmla="*/ 1581150 h 1581150"/>
              <a:gd name="connsiteX1" fmla="*/ 1057275 w 2562225"/>
              <a:gd name="connsiteY1" fmla="*/ 819150 h 1581150"/>
              <a:gd name="connsiteX2" fmla="*/ 1866900 w 2562225"/>
              <a:gd name="connsiteY2" fmla="*/ 476250 h 1581150"/>
              <a:gd name="connsiteX3" fmla="*/ 2562225 w 2562225"/>
              <a:gd name="connsiteY3" fmla="*/ 0 h 1581150"/>
              <a:gd name="connsiteX0" fmla="*/ 0 w 2562225"/>
              <a:gd name="connsiteY0" fmla="*/ 1581150 h 1581150"/>
              <a:gd name="connsiteX1" fmla="*/ 1057275 w 2562225"/>
              <a:gd name="connsiteY1" fmla="*/ 1093788 h 1581150"/>
              <a:gd name="connsiteX2" fmla="*/ 1866900 w 2562225"/>
              <a:gd name="connsiteY2" fmla="*/ 476250 h 1581150"/>
              <a:gd name="connsiteX3" fmla="*/ 2562225 w 2562225"/>
              <a:gd name="connsiteY3" fmla="*/ 0 h 1581150"/>
              <a:gd name="connsiteX0" fmla="*/ 0 w 2562225"/>
              <a:gd name="connsiteY0" fmla="*/ 1581150 h 1581150"/>
              <a:gd name="connsiteX1" fmla="*/ 1866900 w 2562225"/>
              <a:gd name="connsiteY1" fmla="*/ 476250 h 1581150"/>
              <a:gd name="connsiteX2" fmla="*/ 2562225 w 2562225"/>
              <a:gd name="connsiteY2" fmla="*/ 0 h 1581150"/>
              <a:gd name="connsiteX0" fmla="*/ 0 w 2562225"/>
              <a:gd name="connsiteY0" fmla="*/ 1581150 h 1581150"/>
              <a:gd name="connsiteX1" fmla="*/ 2562225 w 2562225"/>
              <a:gd name="connsiteY1" fmla="*/ 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1581150">
                <a:moveTo>
                  <a:pt x="0" y="1581150"/>
                </a:moveTo>
                <a:lnTo>
                  <a:pt x="2562225" y="0"/>
                </a:lnTo>
              </a:path>
            </a:pathLst>
          </a:custGeom>
          <a:ln>
            <a:solidFill>
              <a:schemeClr val="accent5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ular Callout 42"/>
          <p:cNvSpPr/>
          <p:nvPr/>
        </p:nvSpPr>
        <p:spPr bwMode="auto">
          <a:xfrm>
            <a:off x="3606800" y="2971800"/>
            <a:ext cx="1555875" cy="400110"/>
          </a:xfrm>
          <a:prstGeom prst="wedgeRectCallout">
            <a:avLst>
              <a:gd name="adj1" fmla="val -41975"/>
              <a:gd name="adj2" fmla="val -16584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i="1" dirty="0" smtClean="0"/>
              <a:t>g(n) = 3n + 2</a:t>
            </a: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1613361" y="2971800"/>
            <a:ext cx="1002839" cy="400110"/>
          </a:xfrm>
          <a:prstGeom prst="wedgeRectCallout">
            <a:avLst>
              <a:gd name="adj1" fmla="val -13864"/>
              <a:gd name="adj2" fmla="val -16593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i="1" dirty="0" smtClean="0"/>
              <a:t>f(n) = n</a:t>
            </a:r>
            <a:r>
              <a:rPr lang="en-US" sz="2000" i="1" baseline="30000" dirty="0" smtClean="0"/>
              <a:t>2</a:t>
            </a:r>
            <a:endParaRPr lang="en-US" sz="2000" b="0" i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1379200" y="4953000"/>
            <a:ext cx="113685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531600" y="343620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0" dirty="0" smtClean="0">
                <a:solidFill>
                  <a:srgbClr val="FF0000"/>
                </a:solidFill>
              </a:rPr>
              <a:t>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800"/>
              </a:spcBef>
              <a:buSzPct val="100000"/>
              <a:buFont typeface="Wingdings" pitchFamily="2" charset="2"/>
              <a:buChar char="l"/>
            </a:pPr>
            <a:r>
              <a:rPr lang="en-US" dirty="0" smtClean="0"/>
              <a:t>We learned that </a:t>
            </a:r>
            <a:r>
              <a:rPr lang="en-US" i="1" dirty="0" smtClean="0"/>
              <a:t>O(n) </a:t>
            </a:r>
            <a:r>
              <a:rPr lang="en-US" i="1" dirty="0" smtClean="0">
                <a:sym typeface="Symbol"/>
              </a:rPr>
              <a:t>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smtClean="0"/>
              <a:t>O(n) </a:t>
            </a:r>
            <a:r>
              <a:rPr lang="en-US" i="1" dirty="0" smtClean="0">
                <a:sym typeface="Symbol"/>
              </a:rPr>
              <a:t>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but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 </a:t>
            </a:r>
            <a:r>
              <a:rPr lang="en-US" i="1" dirty="0" smtClean="0">
                <a:sym typeface="Symbol"/>
              </a:rPr>
              <a:t> </a:t>
            </a:r>
            <a:r>
              <a:rPr lang="en-US" i="1" dirty="0" smtClean="0"/>
              <a:t>O(n)</a:t>
            </a:r>
            <a:endParaRPr lang="en-US" dirty="0" smtClean="0"/>
          </a:p>
          <a:p>
            <a:pPr lvl="2"/>
            <a:endParaRPr lang="en-US" i="1" dirty="0" smtClean="0"/>
          </a:p>
          <a:p>
            <a:r>
              <a:rPr lang="en-US" i="1" dirty="0" smtClean="0"/>
              <a:t>O(n)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and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 </a:t>
            </a:r>
            <a:r>
              <a:rPr lang="en-US" dirty="0" smtClean="0"/>
              <a:t>are called </a:t>
            </a:r>
            <a:r>
              <a:rPr lang="en-US" b="1" dirty="0" smtClean="0"/>
              <a:t>complexity classes</a:t>
            </a:r>
          </a:p>
          <a:p>
            <a:pPr lvl="1"/>
            <a:r>
              <a:rPr lang="en-US" dirty="0" smtClean="0"/>
              <a:t>Simplest and tightest expressions for sets of cost functions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981200"/>
            <a:ext cx="11099800" cy="68961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Complexity classes we will use in this course</a:t>
            </a:r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1149350" lvl="2" indent="-514350"/>
            <a:endParaRPr lang="en-US" dirty="0" smtClean="0"/>
          </a:p>
          <a:p>
            <a:pPr marL="514350" indent="-514350" algn="ctr">
              <a:buNone/>
            </a:pPr>
            <a:r>
              <a:rPr lang="en-US" i="1" dirty="0" smtClean="0"/>
              <a:t>O(1) </a:t>
            </a:r>
            <a:r>
              <a:rPr lang="en-US" i="1" dirty="0" smtClean="0">
                <a:sym typeface="Symbol"/>
              </a:rPr>
              <a:t></a:t>
            </a:r>
            <a:r>
              <a:rPr lang="en-US" i="1" dirty="0" smtClean="0"/>
              <a:t> O(log n)</a:t>
            </a:r>
            <a:r>
              <a:rPr lang="en-US" i="1" dirty="0" smtClean="0">
                <a:sym typeface="Symbol"/>
              </a:rPr>
              <a:t> </a:t>
            </a:r>
            <a:r>
              <a:rPr lang="en-US" i="1" dirty="0" smtClean="0"/>
              <a:t> O(n)</a:t>
            </a:r>
            <a:r>
              <a:rPr lang="en-US" i="1" dirty="0" smtClean="0">
                <a:sym typeface="Symbol"/>
              </a:rPr>
              <a:t>  </a:t>
            </a:r>
            <a:r>
              <a:rPr lang="en-US" i="1" dirty="0" smtClean="0"/>
              <a:t>O(n log n) </a:t>
            </a:r>
            <a:r>
              <a:rPr lang="en-US" i="1" dirty="0" smtClean="0">
                <a:sym typeface="Symbol"/>
              </a:rPr>
              <a:t>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 </a:t>
            </a:r>
            <a:r>
              <a:rPr lang="en-US" i="1" dirty="0" smtClean="0">
                <a:sym typeface="Symbol"/>
              </a:rPr>
              <a:t> </a:t>
            </a:r>
            <a:r>
              <a:rPr lang="en-US" i="1" dirty="0" smtClean="0"/>
              <a:t>O(2</a:t>
            </a:r>
            <a:r>
              <a:rPr lang="en-US" i="1" baseline="30000" dirty="0" smtClean="0"/>
              <a:t>n</a:t>
            </a:r>
            <a:r>
              <a:rPr lang="en-US" i="1" dirty="0" smtClean="0"/>
              <a:t>)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/>
            <a:r>
              <a:rPr lang="en-US" dirty="0" smtClean="0"/>
              <a:t>There are many more, though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0000" y="2819401"/>
          <a:ext cx="7924800" cy="4648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581400"/>
                <a:gridCol w="4343400"/>
              </a:tblGrid>
              <a:tr h="63350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Complexity class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Common name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69116"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O(1)</a:t>
                      </a:r>
                      <a:endParaRPr lang="en-US" sz="28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Constant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9116"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O(log</a:t>
                      </a:r>
                      <a:r>
                        <a:rPr lang="en-US" sz="2800" i="1" baseline="0" dirty="0" smtClean="0"/>
                        <a:t> n)</a:t>
                      </a:r>
                      <a:endParaRPr lang="en-US" sz="28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Logarithmic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9116"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O(n)</a:t>
                      </a:r>
                      <a:endParaRPr lang="en-US" sz="28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Linear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9116"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O(n log n)</a:t>
                      </a:r>
                      <a:endParaRPr lang="en-US" sz="28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(just</a:t>
                      </a:r>
                      <a:r>
                        <a:rPr lang="en-US" sz="2800" baseline="0" dirty="0" smtClean="0"/>
                        <a:t> “</a:t>
                      </a:r>
                      <a:r>
                        <a:rPr lang="en-US" sz="2800" i="1" baseline="0" dirty="0" smtClean="0"/>
                        <a:t>n log n</a:t>
                      </a:r>
                      <a:r>
                        <a:rPr lang="en-US" sz="2800" baseline="0" dirty="0" smtClean="0"/>
                        <a:t>”)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9116"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O(n</a:t>
                      </a:r>
                      <a:r>
                        <a:rPr lang="en-US" sz="2800" i="1" baseline="30000" dirty="0" smtClean="0"/>
                        <a:t>2</a:t>
                      </a:r>
                      <a:r>
                        <a:rPr lang="en-US" sz="2800" i="1" dirty="0" smtClean="0"/>
                        <a:t>)</a:t>
                      </a:r>
                      <a:endParaRPr lang="en-US" sz="28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Quadratic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9116">
                <a:tc>
                  <a:txBody>
                    <a:bodyPr/>
                    <a:lstStyle/>
                    <a:p>
                      <a:r>
                        <a:rPr lang="en-US" sz="2800" i="1" dirty="0" smtClean="0"/>
                        <a:t>O(2</a:t>
                      </a:r>
                      <a:r>
                        <a:rPr lang="en-US" sz="2800" i="1" baseline="30000" dirty="0" smtClean="0"/>
                        <a:t>n</a:t>
                      </a:r>
                      <a:r>
                        <a:rPr lang="en-US" sz="2800" i="1" dirty="0" smtClean="0"/>
                        <a:t>)</a:t>
                      </a:r>
                      <a:endParaRPr lang="en-US" sz="28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Exponential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Code for </a:t>
            </a:r>
            <a:r>
              <a:rPr lang="en-US" dirty="0" err="1" smtClean="0">
                <a:solidFill>
                  <a:srgbClr val="7030A0"/>
                </a:solidFill>
              </a:rPr>
              <a:t>seach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7467600"/>
            <a:ext cx="10960100" cy="1828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tx1"/>
                </a:solidFill>
              </a:rPr>
              <a:t>How long </a:t>
            </a:r>
            <a:r>
              <a:rPr lang="en-US" dirty="0" smtClean="0">
                <a:solidFill>
                  <a:schemeClr val="tx1"/>
                </a:solidFill>
              </a:rPr>
              <a:t>does it take to run?</a:t>
            </a:r>
          </a:p>
          <a:p>
            <a:pPr lvl="1">
              <a:buClr>
                <a:schemeClr val="tx1"/>
              </a:buClr>
            </a:pPr>
            <a:r>
              <a:rPr lang="en-US" i="1" dirty="0" smtClean="0">
                <a:solidFill>
                  <a:schemeClr val="tx1"/>
                </a:solidFill>
              </a:rPr>
              <a:t>with contract-checking off</a:t>
            </a:r>
          </a:p>
        </p:txBody>
      </p:sp>
      <p:sp>
        <p:nvSpPr>
          <p:cNvPr id="12" name="Rectangle 4"/>
          <p:cNvSpPr>
            <a:spLocks/>
          </p:cNvSpPr>
          <p:nvPr/>
        </p:nvSpPr>
        <p:spPr bwMode="auto">
          <a:xfrm>
            <a:off x="2441124" y="1883688"/>
            <a:ext cx="8122552" cy="535531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n;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817A50-69B3-4DCD-B5A6-7AE78009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Classes</a:t>
            </a:r>
          </a:p>
        </p:txBody>
      </p:sp>
      <p:pic>
        <p:nvPicPr>
          <p:cNvPr id="7" name="Picture 6" descr="pat1.png"/>
          <p:cNvPicPr>
            <a:picLocks noChangeAspect="1"/>
          </p:cNvPicPr>
          <p:nvPr/>
        </p:nvPicPr>
        <p:blipFill>
          <a:blip r:embed="rId2"/>
          <a:srcRect l="2632" t="9604" r="8764"/>
          <a:stretch>
            <a:fillRect/>
          </a:stretch>
        </p:blipFill>
        <p:spPr>
          <a:xfrm>
            <a:off x="0" y="1524000"/>
            <a:ext cx="5130800" cy="4303383"/>
          </a:xfrm>
          <a:prstGeom prst="rect">
            <a:avLst/>
          </a:prstGeom>
        </p:spPr>
      </p:pic>
      <p:pic>
        <p:nvPicPr>
          <p:cNvPr id="8" name="Picture 7" descr="pat2.png"/>
          <p:cNvPicPr>
            <a:picLocks noChangeAspect="1"/>
          </p:cNvPicPr>
          <p:nvPr/>
        </p:nvPicPr>
        <p:blipFill>
          <a:blip r:embed="rId3"/>
          <a:srcRect l="5264" t="11219" r="9203" b="5441"/>
          <a:stretch>
            <a:fillRect/>
          </a:stretch>
        </p:blipFill>
        <p:spPr>
          <a:xfrm>
            <a:off x="3835400" y="3352800"/>
            <a:ext cx="4953000" cy="3962400"/>
          </a:xfrm>
          <a:prstGeom prst="rect">
            <a:avLst/>
          </a:prstGeom>
        </p:spPr>
      </p:pic>
      <p:pic>
        <p:nvPicPr>
          <p:cNvPr id="9" name="Picture 8" descr="pat3.png"/>
          <p:cNvPicPr>
            <a:picLocks noChangeAspect="1"/>
          </p:cNvPicPr>
          <p:nvPr/>
        </p:nvPicPr>
        <p:blipFill>
          <a:blip r:embed="rId4"/>
          <a:srcRect l="2234" t="10439" r="9125" b="5480"/>
          <a:stretch>
            <a:fillRect/>
          </a:stretch>
        </p:blipFill>
        <p:spPr>
          <a:xfrm>
            <a:off x="7797800" y="5715000"/>
            <a:ext cx="5181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14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3225800"/>
            <a:ext cx="10464800" cy="3302000"/>
          </a:xfrm>
        </p:spPr>
        <p:txBody>
          <a:bodyPr/>
          <a:lstStyle/>
          <a:p>
            <a:r>
              <a:rPr lang="en-US" dirty="0" smtClean="0"/>
              <a:t>Complexity of Linear Search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“How long”?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7010400"/>
          </a:xfrm>
        </p:spPr>
        <p:txBody>
          <a:bodyPr/>
          <a:lstStyle/>
          <a:p>
            <a:pPr marL="514350" indent="-514350"/>
            <a:r>
              <a:rPr lang="en-US" i="1" dirty="0" smtClean="0"/>
              <a:t>T(n) = 3n + 2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i="1" dirty="0" smtClean="0"/>
              <a:t>T(n) 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1800" i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i="1" dirty="0" smtClean="0"/>
              <a:t>O(n) </a:t>
            </a:r>
            <a:endParaRPr lang="en-US" dirty="0" smtClean="0"/>
          </a:p>
          <a:p>
            <a:endParaRPr lang="en-US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Linear search has cost </a:t>
            </a:r>
            <a:r>
              <a:rPr lang="en-US" i="1" dirty="0" smtClean="0"/>
              <a:t>O(n)</a:t>
            </a:r>
          </a:p>
          <a:p>
            <a:pPr lvl="1"/>
            <a:r>
              <a:rPr lang="en-US" dirty="0" smtClean="0"/>
              <a:t>It has </a:t>
            </a:r>
            <a:r>
              <a:rPr lang="en-US" b="1" dirty="0" smtClean="0"/>
              <a:t>linear complexity </a:t>
            </a:r>
            <a:r>
              <a:rPr lang="en-US" dirty="0" smtClean="0"/>
              <a:t>in the size </a:t>
            </a:r>
            <a:r>
              <a:rPr lang="en-US" i="1" dirty="0" smtClean="0"/>
              <a:t>n</a:t>
            </a:r>
            <a:r>
              <a:rPr lang="en-US" dirty="0" smtClean="0"/>
              <a:t> of its input</a:t>
            </a:r>
          </a:p>
          <a:p>
            <a:pPr lvl="1"/>
            <a:r>
              <a:rPr lang="en-US" dirty="0" smtClean="0"/>
              <a:t>That’s why it is caller </a:t>
            </a:r>
            <a:r>
              <a:rPr lang="en-US" i="1" dirty="0" smtClean="0"/>
              <a:t>linear</a:t>
            </a:r>
            <a:r>
              <a:rPr lang="en-US" dirty="0" smtClean="0"/>
              <a:t> search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797800" y="1828800"/>
            <a:ext cx="4975676" cy="2400657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3530600" y="3962400"/>
            <a:ext cx="2653933" cy="707886"/>
          </a:xfrm>
          <a:prstGeom prst="wedgeRectCallout">
            <a:avLst>
              <a:gd name="adj1" fmla="val -37608"/>
              <a:gd name="adj2" fmla="val -12217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dirty="0" smtClean="0"/>
              <a:t>Simplest</a:t>
            </a:r>
            <a:r>
              <a:rPr lang="en-US" sz="2000" b="0" dirty="0" smtClean="0"/>
              <a:t> and </a:t>
            </a:r>
            <a:r>
              <a:rPr lang="en-US" sz="2000" dirty="0" smtClean="0"/>
              <a:t>tightest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nothing special about “</a:t>
            </a:r>
            <a:r>
              <a:rPr lang="en-US" i="1" dirty="0" smtClean="0"/>
              <a:t>n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If we call the size of the input </a:t>
            </a:r>
            <a:r>
              <a:rPr lang="en-US" i="1" dirty="0" smtClean="0"/>
              <a:t>k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then this function has cost </a:t>
            </a:r>
            <a:r>
              <a:rPr lang="en-US" i="1" dirty="0" smtClean="0"/>
              <a:t>O(k)</a:t>
            </a:r>
          </a:p>
          <a:p>
            <a:pPr lvl="2"/>
            <a:r>
              <a:rPr lang="en-US" dirty="0" smtClean="0"/>
              <a:t>still linear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797800" y="1828800"/>
            <a:ext cx="4975676" cy="2400657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k;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150600" y="1828800"/>
            <a:ext cx="6096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931400" y="2159358"/>
            <a:ext cx="6096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 input may have multiple size parameters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For example, an image has a width </a:t>
            </a:r>
            <a:r>
              <a:rPr lang="en-US" i="1" dirty="0" smtClean="0"/>
              <a:t>w</a:t>
            </a:r>
            <a:r>
              <a:rPr lang="en-US" dirty="0" smtClean="0"/>
              <a:t> and a height </a:t>
            </a:r>
            <a:r>
              <a:rPr lang="en-US" i="1" dirty="0" smtClean="0"/>
              <a:t>h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Brightening an image: </a:t>
            </a:r>
            <a:r>
              <a:rPr lang="en-US" i="1" dirty="0" smtClean="0"/>
              <a:t>O(</a:t>
            </a:r>
            <a:r>
              <a:rPr lang="en-US" i="1" dirty="0" err="1" smtClean="0"/>
              <a:t>wh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We change every one of its </a:t>
            </a:r>
            <a:r>
              <a:rPr lang="en-US" i="1" dirty="0" smtClean="0"/>
              <a:t>w × h </a:t>
            </a:r>
            <a:r>
              <a:rPr lang="en-US" dirty="0" smtClean="0"/>
              <a:t>pixels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Putting a border: O(</a:t>
            </a:r>
            <a:r>
              <a:rPr lang="en-US" dirty="0" err="1" smtClean="0"/>
              <a:t>w+h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touch about  </a:t>
            </a:r>
            <a:r>
              <a:rPr lang="en-US" i="1" dirty="0" smtClean="0"/>
              <a:t>2(w + h) </a:t>
            </a:r>
            <a:r>
              <a:rPr lang="en-US" dirty="0" smtClean="0"/>
              <a:t>pixels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312400" y="152400"/>
          <a:ext cx="2514600" cy="2141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305943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rot="10800000">
            <a:off x="10312400" y="2514600"/>
            <a:ext cx="25146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5400000">
            <a:off x="9092803" y="1218803"/>
            <a:ext cx="21336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9803813" y="990600"/>
            <a:ext cx="35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79200" y="25101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</a:rPr>
              <a:t>w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312400" y="3810000"/>
          <a:ext cx="2514600" cy="2141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305943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rot="10800000">
            <a:off x="10312400" y="6172200"/>
            <a:ext cx="25146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9092803" y="4876403"/>
            <a:ext cx="21336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9803813" y="4648200"/>
            <a:ext cx="35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79200" y="61677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</a:rPr>
              <a:t>w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0312400" y="6934200"/>
          <a:ext cx="2514600" cy="2141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305943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5943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438" marR="75438" marT="37719" marB="37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 bwMode="auto">
          <a:xfrm rot="10800000">
            <a:off x="10312400" y="9296400"/>
            <a:ext cx="25146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5400000">
            <a:off x="9092803" y="8000603"/>
            <a:ext cx="21336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9803813" y="7772400"/>
            <a:ext cx="35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379200" y="92919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3225800"/>
            <a:ext cx="10464800" cy="3302000"/>
          </a:xfrm>
        </p:spPr>
        <p:txBody>
          <a:bodyPr/>
          <a:lstStyle/>
          <a:p>
            <a:r>
              <a:rPr lang="en-US" dirty="0" smtClean="0"/>
              <a:t>Towards a Better Search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vs.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search has cost </a:t>
            </a:r>
            <a:r>
              <a:rPr lang="en-US" i="1" dirty="0" smtClean="0"/>
              <a:t>O(n)</a:t>
            </a:r>
          </a:p>
          <a:p>
            <a:endParaRPr lang="en-US" dirty="0" smtClean="0"/>
          </a:p>
          <a:p>
            <a:r>
              <a:rPr lang="en-US" dirty="0" smtClean="0"/>
              <a:t>But this is only one of the many</a:t>
            </a:r>
            <a:br>
              <a:rPr lang="en-US" dirty="0" smtClean="0"/>
            </a:br>
            <a:r>
              <a:rPr lang="en-US" dirty="0" smtClean="0"/>
              <a:t>algorithms to search an array</a:t>
            </a:r>
          </a:p>
          <a:p>
            <a:pPr lvl="1"/>
            <a:r>
              <a:rPr lang="en-US" dirty="0" smtClean="0"/>
              <a:t>Can a different algorithm find an element faster?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: the </a:t>
            </a:r>
            <a:r>
              <a:rPr lang="en-US" b="1" dirty="0" smtClean="0"/>
              <a:t>problem</a:t>
            </a:r>
            <a:r>
              <a:rPr lang="en-US" dirty="0" smtClean="0"/>
              <a:t> of searching a </a:t>
            </a:r>
            <a:r>
              <a:rPr lang="en-US" i="1" dirty="0" smtClean="0"/>
              <a:t>generic</a:t>
            </a:r>
            <a:r>
              <a:rPr lang="en-US" dirty="0" smtClean="0"/>
              <a:t> n-element array has complexity O(n)</a:t>
            </a:r>
          </a:p>
          <a:p>
            <a:pPr lvl="2"/>
            <a:r>
              <a:rPr lang="en-US" dirty="0" smtClean="0"/>
              <a:t>some algorithms have worse complexity</a:t>
            </a:r>
          </a:p>
          <a:p>
            <a:pPr lvl="2"/>
            <a:r>
              <a:rPr lang="en-US" dirty="0" smtClean="0"/>
              <a:t>but no algorithm has better complexity</a:t>
            </a:r>
          </a:p>
          <a:p>
            <a:pPr lvl="4"/>
            <a:r>
              <a:rPr lang="en-US" dirty="0" smtClean="0"/>
              <a:t>unless we radically change what we mean by “step”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Can we do better if we make (reasonable) assumptions?</a:t>
            </a:r>
          </a:p>
          <a:p>
            <a:pPr lvl="1"/>
            <a:r>
              <a:rPr lang="en-US" dirty="0" smtClean="0"/>
              <a:t>Say, the array is </a:t>
            </a:r>
            <a:r>
              <a:rPr lang="en-US" b="1" dirty="0" smtClean="0"/>
              <a:t>sorted</a:t>
            </a:r>
            <a:endParaRPr lang="en-US" b="1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797800" y="1828800"/>
            <a:ext cx="4975676" cy="2400657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Sorted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68961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is sorted</a:t>
            </a:r>
          </a:p>
          <a:p>
            <a:pPr marL="347663" lvl="1" indent="-347663"/>
            <a:r>
              <a:rPr lang="en-US" sz="2400" dirty="0" smtClean="0"/>
              <a:t>the segment </a:t>
            </a:r>
            <a:r>
              <a:rPr lang="en-US" sz="2400" i="1" dirty="0" smtClean="0"/>
              <a:t>A[0,n)</a:t>
            </a:r>
            <a:br>
              <a:rPr lang="en-US" sz="2400" i="1" dirty="0" smtClean="0"/>
            </a:br>
            <a:r>
              <a:rPr lang="en-US" sz="2400" dirty="0" smtClean="0"/>
              <a:t>is sorted</a:t>
            </a:r>
          </a:p>
          <a:p>
            <a:pPr marL="627063" lvl="2"/>
            <a:r>
              <a:rPr lang="en-US" sz="2000" dirty="0" smtClean="0"/>
              <a:t>(useful for later)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If we find an element larger than x, we can stop searching</a:t>
            </a:r>
          </a:p>
          <a:p>
            <a:pPr lvl="2"/>
            <a:r>
              <a:rPr lang="en-US" dirty="0" smtClean="0"/>
              <a:t>All elements behind it will also be larger than x</a:t>
            </a:r>
          </a:p>
          <a:p>
            <a:pPr lvl="2"/>
            <a:r>
              <a:rPr lang="en-US" dirty="0" smtClean="0"/>
              <a:t>That’s because A is sorted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4704448" y="1971556"/>
            <a:ext cx="8122552" cy="5724644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0, n);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n;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273800" y="2705637"/>
            <a:ext cx="28194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7" name="Rectangle 7"/>
          <p:cNvSpPr>
            <a:spLocks/>
          </p:cNvSpPr>
          <p:nvPr/>
        </p:nvSpPr>
        <p:spPr bwMode="auto">
          <a:xfrm>
            <a:off x="635000" y="5243512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68400" y="4800600"/>
          <a:ext cx="3200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7"/>
          <p:cNvSpPr>
            <a:spLocks/>
          </p:cNvSpPr>
          <p:nvPr/>
        </p:nvSpPr>
        <p:spPr bwMode="auto">
          <a:xfrm>
            <a:off x="635000" y="4481076"/>
            <a:ext cx="597920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x: 4</a:t>
            </a:r>
            <a:endParaRPr lang="en-US" b="0" dirty="0"/>
          </a:p>
        </p:txBody>
      </p:sp>
      <p:sp>
        <p:nvSpPr>
          <p:cNvPr id="11" name="Up Arrow 10"/>
          <p:cNvSpPr/>
          <p:nvPr/>
        </p:nvSpPr>
        <p:spPr bwMode="auto">
          <a:xfrm>
            <a:off x="1473200" y="5740758"/>
            <a:ext cx="1295400" cy="457200"/>
          </a:xfrm>
          <a:prstGeom prst="upArrow">
            <a:avLst/>
          </a:prstGeom>
          <a:solidFill>
            <a:srgbClr val="FFC000"/>
          </a:solidFill>
          <a:ln w="1905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5 &gt; 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Sorted Arrays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66048" y="1971556"/>
            <a:ext cx="8122552" cy="6463308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0, n);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n;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(x &lt; 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//@assert A[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] &lt; x;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235200" y="6248400"/>
            <a:ext cx="3429000" cy="1066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8" name="Rectangular Callout 7"/>
          <p:cNvSpPr/>
          <p:nvPr/>
        </p:nvSpPr>
        <p:spPr bwMode="auto">
          <a:xfrm>
            <a:off x="6731000" y="6705600"/>
            <a:ext cx="3436197" cy="1015663"/>
          </a:xfrm>
          <a:prstGeom prst="wedgeRectCallout">
            <a:avLst>
              <a:gd name="adj1" fmla="val -95132"/>
              <a:gd name="adj2" fmla="val -1864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If A[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] is not equal to x</a:t>
            </a:r>
            <a:br>
              <a:rPr lang="en-US" sz="2000" b="0" dirty="0" smtClean="0"/>
            </a:br>
            <a:r>
              <a:rPr lang="en-US" sz="2000" b="0" dirty="0" smtClean="0"/>
              <a:t>and not larger than x</a:t>
            </a:r>
            <a:br>
              <a:rPr lang="en-US" sz="2000" b="0" dirty="0" smtClean="0"/>
            </a:br>
            <a:r>
              <a:rPr lang="en-US" sz="2000" b="0" dirty="0" smtClean="0"/>
              <a:t>then it must be smaller than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Sorted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cost of this </a:t>
            </a:r>
            <a:r>
              <a:rPr lang="en-US" dirty="0" smtClean="0">
                <a:solidFill>
                  <a:srgbClr val="7030A0"/>
                </a:solidFill>
              </a:rPr>
              <a:t>search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Still O(n)</a:t>
            </a:r>
          </a:p>
          <a:p>
            <a:pPr lvl="1"/>
            <a:r>
              <a:rPr lang="en-US" b="1" dirty="0" smtClean="0"/>
              <a:t>worst case </a:t>
            </a:r>
            <a:r>
              <a:rPr lang="en-US" dirty="0" smtClean="0"/>
              <a:t>is when searching an</a:t>
            </a:r>
            <a:br>
              <a:rPr lang="en-US" dirty="0" smtClean="0"/>
            </a:br>
            <a:r>
              <a:rPr lang="en-US" dirty="0" smtClean="0"/>
              <a:t>element bigger than anything in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But that’s just </a:t>
            </a:r>
            <a:r>
              <a:rPr lang="en-US" i="1" dirty="0" smtClean="0"/>
              <a:t>one</a:t>
            </a:r>
            <a:r>
              <a:rPr lang="en-US" dirty="0" smtClean="0"/>
              <a:t> algorithm for searching in a sorted array</a:t>
            </a:r>
          </a:p>
          <a:p>
            <a:pPr lvl="1"/>
            <a:r>
              <a:rPr lang="en-US" dirty="0" smtClean="0"/>
              <a:t>Can we do better?</a:t>
            </a:r>
          </a:p>
          <a:p>
            <a:pPr lvl="1"/>
            <a:r>
              <a:rPr lang="en-US" dirty="0" smtClean="0"/>
              <a:t>… next lecture …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8514448" y="1600200"/>
            <a:ext cx="4312552" cy="387798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0, n);</a:t>
            </a:r>
            <a:endParaRPr lang="en-US" b="0" dirty="0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(x &lt; 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//@assert A[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] &lt; x;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“How long”?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idea: wall-clock time</a:t>
            </a:r>
          </a:p>
          <a:p>
            <a:pPr lvl="1"/>
            <a:r>
              <a:rPr lang="en-US" dirty="0" smtClean="0"/>
              <a:t>Time the code takes to run on a benchmark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2736870" y="5154811"/>
            <a:ext cx="8153400" cy="2400657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cc0 search.c0 search-time.c0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time ./</a:t>
            </a:r>
            <a:r>
              <a:rPr lang="en-US" b="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a.out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-r 200 -n 1000000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real 0.83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user 0.82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sys 0.00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736870" y="4850011"/>
            <a:ext cx="8153400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Linux Terminal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959266" y="3581400"/>
            <a:ext cx="2158604" cy="707886"/>
          </a:xfrm>
          <a:prstGeom prst="wedgeRectCallout">
            <a:avLst>
              <a:gd name="adj1" fmla="val 70799"/>
              <a:gd name="adj2" fmla="val 19561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Compiling with </a:t>
            </a:r>
            <a:br>
              <a:rPr lang="en-US" sz="2000" b="0" dirty="0" smtClean="0"/>
            </a:br>
            <a:r>
              <a:rPr lang="en-US" sz="2000" b="0" dirty="0" smtClean="0"/>
              <a:t>contracts disabled</a:t>
            </a:r>
            <a:endParaRPr lang="en-US" sz="2000" b="0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3778666" y="3581400"/>
            <a:ext cx="1374735" cy="707886"/>
          </a:xfrm>
          <a:prstGeom prst="wedgeRectCallout">
            <a:avLst>
              <a:gd name="adj1" fmla="val -29951"/>
              <a:gd name="adj2" fmla="val 19386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The </a:t>
            </a:r>
            <a:r>
              <a:rPr lang="en-US" sz="2000" b="0" dirty="0" smtClean="0">
                <a:solidFill>
                  <a:srgbClr val="7030A0"/>
                </a:solidFill>
              </a:rPr>
              <a:t>search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function</a:t>
            </a:r>
            <a:endParaRPr lang="en-US" sz="2000" b="0" dirty="0"/>
          </a:p>
        </p:txBody>
      </p:sp>
      <p:sp>
        <p:nvSpPr>
          <p:cNvPr id="8" name="Rectangular Callout 7"/>
          <p:cNvSpPr/>
          <p:nvPr/>
        </p:nvSpPr>
        <p:spPr bwMode="auto">
          <a:xfrm>
            <a:off x="6162735" y="3581400"/>
            <a:ext cx="3295133" cy="707886"/>
          </a:xfrm>
          <a:prstGeom prst="wedgeRectCallout">
            <a:avLst>
              <a:gd name="adj1" fmla="val -59221"/>
              <a:gd name="adj2" fmla="val 18513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rgbClr val="7030A0"/>
                </a:solidFill>
              </a:rPr>
              <a:t>main </a:t>
            </a:r>
            <a:r>
              <a:rPr lang="en-US" sz="2000" b="0" dirty="0" smtClean="0"/>
              <a:t>that generates random</a:t>
            </a:r>
            <a:br>
              <a:rPr lang="en-US" sz="2000" b="0" dirty="0" smtClean="0"/>
            </a:br>
            <a:r>
              <a:rPr lang="en-US" sz="2000" b="0" dirty="0" smtClean="0"/>
              <a:t>tests and runs them</a:t>
            </a:r>
            <a:endParaRPr lang="en-US" sz="2000" b="0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635000" y="6912114"/>
            <a:ext cx="1873270" cy="707886"/>
          </a:xfrm>
          <a:prstGeom prst="wedgeRectCallout">
            <a:avLst>
              <a:gd name="adj1" fmla="val 99897"/>
              <a:gd name="adj2" fmla="val -18022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Unix utility that</a:t>
            </a:r>
            <a:br>
              <a:rPr lang="en-US" sz="2000" b="0" dirty="0" smtClean="0"/>
            </a:br>
            <a:r>
              <a:rPr lang="en-US" sz="2000" b="0" dirty="0" smtClean="0"/>
              <a:t>times execution</a:t>
            </a:r>
            <a:endParaRPr lang="en-US" sz="2000" b="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616200" y="6683514"/>
            <a:ext cx="19050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045200" y="6454914"/>
            <a:ext cx="1773883" cy="707886"/>
          </a:xfrm>
          <a:prstGeom prst="wedgeRectCallout">
            <a:avLst>
              <a:gd name="adj1" fmla="val -135675"/>
              <a:gd name="adj2" fmla="val 1527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Execution took</a:t>
            </a:r>
            <a:br>
              <a:rPr lang="en-US" sz="2000" b="0" dirty="0" smtClean="0"/>
            </a:br>
            <a:r>
              <a:rPr lang="en-US" sz="2000" b="0" dirty="0" smtClean="0"/>
              <a:t>0.82 seconds</a:t>
            </a:r>
            <a:endParaRPr lang="en-US" sz="2000" b="0" dirty="0"/>
          </a:p>
        </p:txBody>
      </p:sp>
      <p:sp>
        <p:nvSpPr>
          <p:cNvPr id="12" name="Rectangular Callout 11"/>
          <p:cNvSpPr/>
          <p:nvPr/>
        </p:nvSpPr>
        <p:spPr bwMode="auto">
          <a:xfrm>
            <a:off x="8788400" y="4495800"/>
            <a:ext cx="3139641" cy="707886"/>
          </a:xfrm>
          <a:prstGeom prst="wedgeRectCallout">
            <a:avLst>
              <a:gd name="adj1" fmla="val -99346"/>
              <a:gd name="adj2" fmla="val 12055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Runs </a:t>
            </a:r>
            <a:r>
              <a:rPr lang="en-US" sz="2000" b="0" dirty="0" err="1" smtClean="0"/>
              <a:t>a.out</a:t>
            </a:r>
            <a:r>
              <a:rPr lang="en-US" sz="2000" b="0" dirty="0" smtClean="0"/>
              <a:t> 200 times</a:t>
            </a:r>
            <a:br>
              <a:rPr lang="en-US" sz="2000" b="0" dirty="0" smtClean="0"/>
            </a:br>
            <a:r>
              <a:rPr lang="en-US" sz="2000" b="0" dirty="0" smtClean="0"/>
              <a:t>on arrays of size 1000000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Sorted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code safe?</a:t>
            </a:r>
          </a:p>
          <a:p>
            <a:pPr lvl="1"/>
            <a:r>
              <a:rPr lang="en-US" dirty="0" smtClean="0"/>
              <a:t>Yes, no new</a:t>
            </a:r>
            <a:br>
              <a:rPr lang="en-US" dirty="0" smtClean="0"/>
            </a:br>
            <a:r>
              <a:rPr lang="en-US" dirty="0" smtClean="0"/>
              <a:t>array accesses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Is it correct?</a:t>
            </a:r>
          </a:p>
          <a:p>
            <a:pPr lvl="1"/>
            <a:r>
              <a:rPr lang="en-US" dirty="0" smtClean="0"/>
              <a:t>Original argument</a:t>
            </a:r>
            <a:br>
              <a:rPr lang="en-US" dirty="0" smtClean="0"/>
            </a:br>
            <a:r>
              <a:rPr lang="en-US" dirty="0" smtClean="0"/>
              <a:t>still holds</a:t>
            </a:r>
          </a:p>
          <a:p>
            <a:pPr lvl="1"/>
            <a:r>
              <a:rPr lang="en-US" dirty="0" smtClean="0"/>
              <a:t>but we have a</a:t>
            </a:r>
            <a:br>
              <a:rPr lang="en-US" dirty="0" smtClean="0"/>
            </a:br>
            <a:r>
              <a:rPr lang="en-US" dirty="0" smtClean="0"/>
              <a:t>new place where</a:t>
            </a:r>
            <a:br>
              <a:rPr lang="en-US" dirty="0" smtClean="0"/>
            </a:br>
            <a:r>
              <a:rPr lang="en-US" dirty="0" smtClean="0"/>
              <a:t>the function</a:t>
            </a:r>
            <a:br>
              <a:rPr lang="en-US" dirty="0" smtClean="0"/>
            </a:br>
            <a:r>
              <a:rPr lang="en-US" dirty="0" smtClean="0"/>
              <a:t>returns</a:t>
            </a:r>
          </a:p>
          <a:p>
            <a:pPr lvl="2"/>
            <a:r>
              <a:rPr lang="en-US" dirty="0" smtClean="0"/>
              <a:t>Is it correct there?</a:t>
            </a:r>
          </a:p>
          <a:p>
            <a:pPr lvl="2"/>
            <a:r>
              <a:rPr lang="en-US" dirty="0" smtClean="0"/>
              <a:t>no good argument</a:t>
            </a:r>
          </a:p>
          <a:p>
            <a:pPr lvl="2"/>
            <a:r>
              <a:rPr lang="en-US" dirty="0" smtClean="0"/>
              <a:t>we need new insight</a:t>
            </a:r>
          </a:p>
          <a:p>
            <a:pPr lvl="2"/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4826000" y="1971556"/>
            <a:ext cx="8122552" cy="6463308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0, n);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 A[\result] == x);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n;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!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(x &lt; 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//@assert A[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] &lt; x;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591479" y="6477000"/>
            <a:ext cx="15240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6997700" cy="1498600"/>
          </a:xfrm>
        </p:spPr>
        <p:txBody>
          <a:bodyPr/>
          <a:lstStyle/>
          <a:p>
            <a:r>
              <a:rPr lang="en-US" dirty="0" smtClean="0"/>
              <a:t>Searching Sorted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do we know at iteration </a:t>
            </a:r>
            <a:r>
              <a:rPr lang="en-US" i="1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Let’s draw pictures!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C00000"/>
                </a:solidFill>
              </a:rPr>
              <a:t>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 &lt; x</a:t>
            </a:r>
            <a:r>
              <a:rPr lang="en-US" dirty="0" smtClean="0">
                <a:solidFill>
                  <a:schemeClr val="tx1"/>
                </a:solidFill>
              </a:rPr>
              <a:t>: every element in segment A[0,i) is less than x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C00000"/>
                </a:solidFill>
              </a:rPr>
              <a:t>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 ≤ A[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, n)</a:t>
            </a:r>
            <a:r>
              <a:rPr lang="en-US" dirty="0" smtClean="0">
                <a:solidFill>
                  <a:schemeClr val="tx1"/>
                </a:solidFill>
              </a:rPr>
              <a:t>: everything in A[0,i) is ≤ everything in A[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n)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7950200" y="121146"/>
            <a:ext cx="4953000" cy="4893647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0, n);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A[\result] == x);                     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n;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!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(x &lt; A[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])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//@assert A[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] &lt; x;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5" name="Rectangle 7"/>
          <p:cNvSpPr>
            <a:spLocks/>
          </p:cNvSpPr>
          <p:nvPr/>
        </p:nvSpPr>
        <p:spPr bwMode="auto">
          <a:xfrm>
            <a:off x="1168400" y="3871912"/>
            <a:ext cx="625468" cy="59503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b="0" dirty="0" smtClean="0"/>
              <a:t>A:</a:t>
            </a:r>
            <a:endParaRPr lang="en-US" sz="3200" b="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854201" y="3429000"/>
          <a:ext cx="5486401" cy="10697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66999"/>
                <a:gridCol w="2438400"/>
                <a:gridCol w="381002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08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ight Brace 16"/>
          <p:cNvSpPr/>
          <p:nvPr/>
        </p:nvSpPr>
        <p:spPr bwMode="auto">
          <a:xfrm rot="5400000">
            <a:off x="3036789" y="3392390"/>
            <a:ext cx="225621" cy="2590800"/>
          </a:xfrm>
          <a:prstGeom prst="rightBrac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8" name="Right Brace 17"/>
          <p:cNvSpPr/>
          <p:nvPr/>
        </p:nvSpPr>
        <p:spPr bwMode="auto">
          <a:xfrm rot="5400000">
            <a:off x="5589489" y="3506690"/>
            <a:ext cx="225621" cy="2362200"/>
          </a:xfrm>
          <a:prstGeom prst="rightBrac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0486" y="4955979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C00000"/>
                </a:solidFill>
              </a:rPr>
              <a:t>A[0, </a:t>
            </a:r>
            <a:r>
              <a:rPr lang="en-US" b="0" dirty="0" err="1" smtClean="0">
                <a:solidFill>
                  <a:srgbClr val="C00000"/>
                </a:solidFill>
              </a:rPr>
              <a:t>i</a:t>
            </a:r>
            <a:r>
              <a:rPr lang="en-US" b="0" dirty="0" smtClean="0">
                <a:solidFill>
                  <a:srgbClr val="C00000"/>
                </a:solidFill>
              </a:rPr>
              <a:t>) &lt; 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73600" y="4951514"/>
            <a:ext cx="21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C00000"/>
                </a:solidFill>
              </a:rPr>
              <a:t>A[0, </a:t>
            </a:r>
            <a:r>
              <a:rPr lang="en-US" b="0" dirty="0" err="1" smtClean="0">
                <a:solidFill>
                  <a:srgbClr val="C00000"/>
                </a:solidFill>
              </a:rPr>
              <a:t>i</a:t>
            </a:r>
            <a:r>
              <a:rPr lang="en-US" b="0" dirty="0" smtClean="0">
                <a:solidFill>
                  <a:srgbClr val="C00000"/>
                </a:solidFill>
              </a:rPr>
              <a:t>) ≤ A[</a:t>
            </a:r>
            <a:r>
              <a:rPr lang="en-US" b="0" dirty="0" err="1" smtClean="0">
                <a:solidFill>
                  <a:srgbClr val="C00000"/>
                </a:solidFill>
              </a:rPr>
              <a:t>i</a:t>
            </a:r>
            <a:r>
              <a:rPr lang="en-US" b="0" dirty="0" smtClean="0">
                <a:solidFill>
                  <a:srgbClr val="C00000"/>
                </a:solidFill>
              </a:rPr>
              <a:t>,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about Array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C00000"/>
                </a:solidFill>
              </a:rPr>
              <a:t>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 &lt; x</a:t>
            </a:r>
            <a:r>
              <a:rPr lang="en-US" dirty="0" smtClean="0"/>
              <a:t>, etc are useful to reason about array segments</a:t>
            </a:r>
          </a:p>
          <a:p>
            <a:r>
              <a:rPr lang="en-US" dirty="0" smtClean="0"/>
              <a:t>Implement them into </a:t>
            </a:r>
            <a:r>
              <a:rPr lang="en-US" i="1" dirty="0" smtClean="0"/>
              <a:t>specification</a:t>
            </a:r>
            <a:r>
              <a:rPr lang="en-US" dirty="0" smtClean="0"/>
              <a:t> functions: </a:t>
            </a:r>
            <a:r>
              <a:rPr lang="en-US" b="1" dirty="0" err="1" smtClean="0"/>
              <a:t>arrayutil</a:t>
            </a:r>
            <a:endParaRPr lang="en-US" b="1" dirty="0" smtClean="0"/>
          </a:p>
          <a:p>
            <a:pPr lvl="4"/>
            <a:endParaRPr lang="en-US" dirty="0" smtClean="0"/>
          </a:p>
          <a:p>
            <a:pPr lvl="2">
              <a:buClr>
                <a:schemeClr val="tx1"/>
              </a:buClr>
              <a:tabLst>
                <a:tab pos="5602288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A[lo, hi) is sorted	</a:t>
            </a:r>
            <a:r>
              <a:rPr lang="en-US" dirty="0" err="1" smtClean="0">
                <a:solidFill>
                  <a:srgbClr val="C00000"/>
                </a:solidFill>
              </a:rPr>
              <a:t>is_sorted</a:t>
            </a:r>
            <a:r>
              <a:rPr lang="en-US" dirty="0" smtClean="0">
                <a:solidFill>
                  <a:srgbClr val="C00000"/>
                </a:solidFill>
              </a:rPr>
              <a:t>(A, lo, hi)</a:t>
            </a:r>
          </a:p>
          <a:p>
            <a:pPr lvl="2">
              <a:buClr>
                <a:schemeClr val="tx1"/>
              </a:buClr>
              <a:tabLst>
                <a:tab pos="5602288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C00000"/>
                </a:solidFill>
              </a:rPr>
              <a:t> A[lo, hi) 	</a:t>
            </a:r>
            <a:r>
              <a:rPr lang="en-US" dirty="0" err="1" smtClean="0">
                <a:solidFill>
                  <a:srgbClr val="C00000"/>
                </a:solidFill>
              </a:rPr>
              <a:t>is_in</a:t>
            </a:r>
            <a:r>
              <a:rPr lang="en-US" dirty="0" smtClean="0">
                <a:solidFill>
                  <a:srgbClr val="C00000"/>
                </a:solidFill>
              </a:rPr>
              <a:t>(x, A, lo, hi)</a:t>
            </a:r>
          </a:p>
          <a:p>
            <a:pPr lvl="2">
              <a:buClr>
                <a:schemeClr val="tx1"/>
              </a:buClr>
              <a:tabLst>
                <a:tab pos="5602288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x &lt; A[lo, hi) 	</a:t>
            </a:r>
            <a:r>
              <a:rPr lang="en-US" dirty="0" err="1" smtClean="0">
                <a:solidFill>
                  <a:srgbClr val="C00000"/>
                </a:solidFill>
              </a:rPr>
              <a:t>lt_seg</a:t>
            </a:r>
            <a:r>
              <a:rPr lang="en-US" dirty="0" smtClean="0">
                <a:solidFill>
                  <a:srgbClr val="C00000"/>
                </a:solidFill>
              </a:rPr>
              <a:t>(x, A, lo, hi)</a:t>
            </a:r>
          </a:p>
          <a:p>
            <a:pPr lvl="2">
              <a:buClr>
                <a:schemeClr val="tx1"/>
              </a:buClr>
              <a:tabLst>
                <a:tab pos="5602288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x ≤ A[lo, hi) 	</a:t>
            </a:r>
            <a:r>
              <a:rPr lang="en-US" dirty="0" err="1" smtClean="0">
                <a:solidFill>
                  <a:srgbClr val="C00000"/>
                </a:solidFill>
              </a:rPr>
              <a:t>le_seg</a:t>
            </a:r>
            <a:r>
              <a:rPr lang="en-US" dirty="0" smtClean="0">
                <a:solidFill>
                  <a:srgbClr val="C00000"/>
                </a:solidFill>
              </a:rPr>
              <a:t>(x, A, lo, hi)</a:t>
            </a:r>
          </a:p>
          <a:p>
            <a:pPr lvl="2">
              <a:buClr>
                <a:schemeClr val="tx1"/>
              </a:buClr>
              <a:tabLst>
                <a:tab pos="5602288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x &gt; A[lo, hi) 	</a:t>
            </a:r>
            <a:r>
              <a:rPr lang="en-US" dirty="0" err="1" smtClean="0">
                <a:solidFill>
                  <a:srgbClr val="C00000"/>
                </a:solidFill>
              </a:rPr>
              <a:t>gt_seg</a:t>
            </a:r>
            <a:r>
              <a:rPr lang="en-US" dirty="0" smtClean="0">
                <a:solidFill>
                  <a:srgbClr val="C00000"/>
                </a:solidFill>
              </a:rPr>
              <a:t>(x, A, lo, hi)</a:t>
            </a:r>
          </a:p>
          <a:p>
            <a:pPr lvl="2">
              <a:buClr>
                <a:schemeClr val="tx1"/>
              </a:buClr>
              <a:tabLst>
                <a:tab pos="5602288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x ≥ A[lo, hi)	</a:t>
            </a:r>
            <a:r>
              <a:rPr lang="en-US" dirty="0" err="1" smtClean="0">
                <a:solidFill>
                  <a:srgbClr val="C00000"/>
                </a:solidFill>
              </a:rPr>
              <a:t>ge_seg</a:t>
            </a:r>
            <a:r>
              <a:rPr lang="en-US" dirty="0" smtClean="0">
                <a:solidFill>
                  <a:srgbClr val="C00000"/>
                </a:solidFill>
              </a:rPr>
              <a:t>(x, A, lo, hi)</a:t>
            </a:r>
          </a:p>
          <a:p>
            <a:pPr lvl="2">
              <a:buClr>
                <a:schemeClr val="tx1"/>
              </a:buClr>
              <a:tabLst>
                <a:tab pos="5602288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A[lo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hi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&lt; B[lo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, hi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	</a:t>
            </a:r>
            <a:r>
              <a:rPr lang="en-US" dirty="0" err="1" smtClean="0">
                <a:solidFill>
                  <a:srgbClr val="C00000"/>
                </a:solidFill>
              </a:rPr>
              <a:t>lt_segs</a:t>
            </a:r>
            <a:r>
              <a:rPr lang="en-US" dirty="0" smtClean="0">
                <a:solidFill>
                  <a:srgbClr val="C00000"/>
                </a:solidFill>
              </a:rPr>
              <a:t>(A, lo1, hi1,  B, lo2, hi2)</a:t>
            </a:r>
          </a:p>
          <a:p>
            <a:pPr lvl="2">
              <a:buClr>
                <a:schemeClr val="tx1"/>
              </a:buClr>
              <a:tabLst>
                <a:tab pos="5602288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A[lo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hi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≤ B[lo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, hi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 	</a:t>
            </a:r>
            <a:r>
              <a:rPr lang="en-US" dirty="0" err="1" smtClean="0">
                <a:solidFill>
                  <a:srgbClr val="C00000"/>
                </a:solidFill>
              </a:rPr>
              <a:t>le_segs</a:t>
            </a:r>
            <a:r>
              <a:rPr lang="en-US" dirty="0" smtClean="0">
                <a:solidFill>
                  <a:srgbClr val="C00000"/>
                </a:solidFill>
              </a:rPr>
              <a:t>(A, lo1, hi1,  B, lo2, hi2)</a:t>
            </a:r>
          </a:p>
          <a:p>
            <a:pPr lvl="2">
              <a:buClr>
                <a:schemeClr val="tx1"/>
              </a:buClr>
              <a:tabLst>
                <a:tab pos="5602288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A[lo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hi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&gt; B[lo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, hi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 	</a:t>
            </a:r>
            <a:r>
              <a:rPr lang="en-US" dirty="0" err="1" smtClean="0">
                <a:solidFill>
                  <a:srgbClr val="C00000"/>
                </a:solidFill>
              </a:rPr>
              <a:t>gt_segs</a:t>
            </a:r>
            <a:r>
              <a:rPr lang="en-US" dirty="0" smtClean="0">
                <a:solidFill>
                  <a:srgbClr val="C00000"/>
                </a:solidFill>
              </a:rPr>
              <a:t>(A, lo1, hi1,  B, lo2, hi2)</a:t>
            </a:r>
          </a:p>
          <a:p>
            <a:pPr lvl="2">
              <a:buClr>
                <a:schemeClr val="tx1"/>
              </a:buClr>
              <a:tabLst>
                <a:tab pos="5602288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A[lo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hi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≥ B[lo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, hi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 	</a:t>
            </a:r>
            <a:r>
              <a:rPr lang="en-US" dirty="0" err="1" smtClean="0">
                <a:solidFill>
                  <a:srgbClr val="C00000"/>
                </a:solidFill>
              </a:rPr>
              <a:t>ge_segs</a:t>
            </a:r>
            <a:r>
              <a:rPr lang="en-US" dirty="0" smtClean="0">
                <a:solidFill>
                  <a:srgbClr val="C00000"/>
                </a:solidFill>
              </a:rPr>
              <a:t>(A, lo1, hi1,  B, lo2, hi2)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Up Arrow 4"/>
          <p:cNvSpPr/>
          <p:nvPr/>
        </p:nvSpPr>
        <p:spPr bwMode="auto">
          <a:xfrm>
            <a:off x="2463800" y="8153400"/>
            <a:ext cx="1905000" cy="68580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math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7340600" y="8153400"/>
            <a:ext cx="1905000" cy="68580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7200" y="89154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See </a:t>
            </a:r>
            <a:r>
              <a:rPr lang="en-US" dirty="0" smtClean="0"/>
              <a:t>arrayutil.c0</a:t>
            </a:r>
            <a:r>
              <a:rPr lang="en-US" b="0" dirty="0" smtClean="0"/>
              <a:t> file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10998200" y="8153400"/>
            <a:ext cx="1131080" cy="707886"/>
          </a:xfrm>
          <a:prstGeom prst="wedgeRectCallout">
            <a:avLst>
              <a:gd name="adj1" fmla="val -160034"/>
              <a:gd name="adj2" fmla="val 7232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Includes</a:t>
            </a:r>
            <a:br>
              <a:rPr lang="en-US" sz="2000" b="0" dirty="0" smtClean="0"/>
            </a:br>
            <a:r>
              <a:rPr lang="en-US" sz="2000" b="0" dirty="0" smtClean="0"/>
              <a:t>contracts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6997700" cy="1498600"/>
          </a:xfrm>
        </p:spPr>
        <p:txBody>
          <a:bodyPr/>
          <a:lstStyle/>
          <a:p>
            <a:r>
              <a:rPr lang="en-US" dirty="0" smtClean="0"/>
              <a:t>Searching Sorted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do we know at iteration </a:t>
            </a:r>
            <a:r>
              <a:rPr lang="en-US" i="1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Let’s draw pictures!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Candidate loop invariants</a:t>
            </a:r>
          </a:p>
          <a:p>
            <a:pPr lvl="1">
              <a:buClr>
                <a:schemeClr val="tx1"/>
              </a:buClr>
            </a:pPr>
            <a:r>
              <a:rPr lang="en-US" dirty="0" err="1" smtClean="0">
                <a:solidFill>
                  <a:srgbClr val="C00000"/>
                </a:solidFill>
              </a:rPr>
              <a:t>gt_seg</a:t>
            </a:r>
            <a:r>
              <a:rPr lang="en-US" dirty="0" smtClean="0">
                <a:solidFill>
                  <a:srgbClr val="C00000"/>
                </a:solidFill>
              </a:rPr>
              <a:t>(x, A, 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: that’s </a:t>
            </a:r>
            <a:r>
              <a:rPr lang="en-US" dirty="0" smtClean="0">
                <a:solidFill>
                  <a:srgbClr val="C00000"/>
                </a:solidFill>
              </a:rPr>
              <a:t>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 &lt; x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This implies </a:t>
            </a:r>
            <a:r>
              <a:rPr lang="en-US" dirty="0" smtClean="0">
                <a:solidFill>
                  <a:srgbClr val="C00000"/>
                </a:solidFill>
              </a:rPr>
              <a:t>!</a:t>
            </a:r>
            <a:r>
              <a:rPr lang="en-US" dirty="0" err="1" smtClean="0">
                <a:solidFill>
                  <a:srgbClr val="C00000"/>
                </a:solidFill>
              </a:rPr>
              <a:t>is_in</a:t>
            </a:r>
            <a:r>
              <a:rPr lang="en-US" dirty="0" smtClean="0">
                <a:solidFill>
                  <a:srgbClr val="C00000"/>
                </a:solidFill>
              </a:rPr>
              <a:t>(x, A, 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, that’s 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err="1" smtClean="0">
                <a:solidFill>
                  <a:srgbClr val="C00000"/>
                </a:solidFill>
              </a:rPr>
              <a:t>le_segs</a:t>
            </a:r>
            <a:r>
              <a:rPr lang="en-US" dirty="0" smtClean="0">
                <a:solidFill>
                  <a:srgbClr val="C00000"/>
                </a:solidFill>
              </a:rPr>
              <a:t>(A, 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, A,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, n)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that’s </a:t>
            </a:r>
            <a:r>
              <a:rPr lang="en-US" dirty="0" smtClean="0">
                <a:solidFill>
                  <a:srgbClr val="C00000"/>
                </a:solidFill>
              </a:rPr>
              <a:t>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 ≤ A[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, n)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7950200" y="121146"/>
            <a:ext cx="4953000" cy="5170646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0, n);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A[\result] == x);                     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n;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gt_seg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le_segs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(A,0,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, A,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, n);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(x &lt; A[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])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//@assert A[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] &lt; x;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5" name="Rectangle 7"/>
          <p:cNvSpPr>
            <a:spLocks/>
          </p:cNvSpPr>
          <p:nvPr/>
        </p:nvSpPr>
        <p:spPr bwMode="auto">
          <a:xfrm>
            <a:off x="1168400" y="3871912"/>
            <a:ext cx="625468" cy="59503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b="0" dirty="0" smtClean="0"/>
              <a:t>A:</a:t>
            </a:r>
            <a:endParaRPr lang="en-US" sz="3200" b="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854201" y="3429000"/>
          <a:ext cx="5486401" cy="10697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66999"/>
                <a:gridCol w="2438400"/>
                <a:gridCol w="381002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08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ight Brace 16"/>
          <p:cNvSpPr/>
          <p:nvPr/>
        </p:nvSpPr>
        <p:spPr bwMode="auto">
          <a:xfrm rot="5400000">
            <a:off x="3036789" y="3392390"/>
            <a:ext cx="225621" cy="2590800"/>
          </a:xfrm>
          <a:prstGeom prst="rightBrac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8" name="Right Brace 17"/>
          <p:cNvSpPr/>
          <p:nvPr/>
        </p:nvSpPr>
        <p:spPr bwMode="auto">
          <a:xfrm rot="5400000">
            <a:off x="5589489" y="3506690"/>
            <a:ext cx="225621" cy="2362200"/>
          </a:xfrm>
          <a:prstGeom prst="rightBrac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0486" y="4955979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C00000"/>
                </a:solidFill>
              </a:rPr>
              <a:t>A[0, </a:t>
            </a:r>
            <a:r>
              <a:rPr lang="en-US" b="0" dirty="0" err="1" smtClean="0">
                <a:solidFill>
                  <a:srgbClr val="C00000"/>
                </a:solidFill>
              </a:rPr>
              <a:t>i</a:t>
            </a:r>
            <a:r>
              <a:rPr lang="en-US" b="0" dirty="0" smtClean="0">
                <a:solidFill>
                  <a:srgbClr val="C00000"/>
                </a:solidFill>
              </a:rPr>
              <a:t>) &lt; 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73600" y="4951514"/>
            <a:ext cx="21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C00000"/>
                </a:solidFill>
              </a:rPr>
              <a:t>A[0, </a:t>
            </a:r>
            <a:r>
              <a:rPr lang="en-US" b="0" dirty="0" err="1" smtClean="0">
                <a:solidFill>
                  <a:srgbClr val="C00000"/>
                </a:solidFill>
              </a:rPr>
              <a:t>i</a:t>
            </a:r>
            <a:r>
              <a:rPr lang="en-US" b="0" dirty="0" smtClean="0">
                <a:solidFill>
                  <a:srgbClr val="C00000"/>
                </a:solidFill>
              </a:rPr>
              <a:t>) ≤ A[</a:t>
            </a:r>
            <a:r>
              <a:rPr lang="en-US" b="0" dirty="0" err="1" smtClean="0">
                <a:solidFill>
                  <a:srgbClr val="C00000"/>
                </a:solidFill>
              </a:rPr>
              <a:t>i</a:t>
            </a:r>
            <a:r>
              <a:rPr lang="en-US" b="0" dirty="0" smtClean="0">
                <a:solidFill>
                  <a:srgbClr val="C00000"/>
                </a:solidFill>
              </a:rPr>
              <a:t>, n)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797800" y="2514600"/>
            <a:ext cx="4648200" cy="990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6769100" cy="1498600"/>
          </a:xfrm>
        </p:spPr>
        <p:txBody>
          <a:bodyPr/>
          <a:lstStyle/>
          <a:p>
            <a:r>
              <a:rPr lang="en-US" dirty="0" smtClean="0"/>
              <a:t>Searching Sorted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Is this code correct?</a:t>
            </a:r>
          </a:p>
          <a:p>
            <a:r>
              <a:rPr lang="en-US" b="1" dirty="0" smtClean="0"/>
              <a:t>To show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!</a:t>
            </a:r>
            <a:r>
              <a:rPr lang="en-US" dirty="0" err="1" smtClean="0">
                <a:solidFill>
                  <a:srgbClr val="C00000"/>
                </a:solidFill>
              </a:rPr>
              <a:t>is_in</a:t>
            </a:r>
            <a:r>
              <a:rPr lang="en-US" dirty="0" smtClean="0">
                <a:solidFill>
                  <a:srgbClr val="C00000"/>
                </a:solidFill>
              </a:rPr>
              <a:t>(x, A, lo, hi)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</a:rPr>
              <a:t>(assuming invariants are valid)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 &lt; x </a:t>
            </a:r>
            <a:r>
              <a:rPr lang="en-US" dirty="0" smtClean="0">
                <a:solidFill>
                  <a:schemeClr val="tx1"/>
                </a:solidFill>
              </a:rPr>
              <a:t>			by line 10 (LI 2)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 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			by math on A, 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x &lt; A[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] </a:t>
            </a:r>
            <a:r>
              <a:rPr lang="en-US" dirty="0" smtClean="0">
                <a:solidFill>
                  <a:schemeClr val="tx1"/>
                </a:solidFill>
              </a:rPr>
              <a:t>				by line 14 (conditional)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x &lt; A[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, n)</a:t>
            </a:r>
            <a:r>
              <a:rPr lang="en-US" dirty="0" smtClean="0">
                <a:solidFill>
                  <a:schemeClr val="tx1"/>
                </a:solidFill>
              </a:rPr>
              <a:t> 			by math on C and line 3 (precondition)</a:t>
            </a:r>
            <a:endParaRPr lang="en-US" dirty="0" smtClean="0">
              <a:solidFill>
                <a:srgbClr val="C0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 smtClean="0">
                <a:solidFill>
                  <a:srgbClr val="C00000"/>
                </a:solidFill>
              </a:rPr>
              <a:t>A[0, n)</a:t>
            </a:r>
            <a:r>
              <a:rPr lang="en-US" dirty="0" smtClean="0">
                <a:solidFill>
                  <a:schemeClr val="tx1"/>
                </a:solidFill>
              </a:rPr>
              <a:t> 			by math on B, 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721600" y="100548"/>
            <a:ext cx="5181600" cy="5170646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0, n);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A[\result] == x</a:t>
            </a:r>
            <a:r>
              <a:rPr lang="en-US" sz="1800" b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             </a:t>
            </a:r>
            <a:r>
              <a:rPr lang="en-US" sz="1800" b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n;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gt_seg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le_segs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(A,0,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, A,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, n);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(x &lt; A[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])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//@assert A[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] &lt; x;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321800" y="3733800"/>
            <a:ext cx="12192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6769100" cy="1498600"/>
          </a:xfrm>
        </p:spPr>
        <p:txBody>
          <a:bodyPr/>
          <a:lstStyle/>
          <a:p>
            <a:r>
              <a:rPr lang="en-US" dirty="0" smtClean="0"/>
              <a:t>Searching Sorted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x &gt; 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is a valid loop invariant</a:t>
            </a:r>
          </a:p>
          <a:p>
            <a:pPr lvl="3">
              <a:spcAft>
                <a:spcPts val="600"/>
              </a:spcAft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INIT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</a:rPr>
              <a:t>x &gt; 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before any</a:t>
            </a:r>
            <a:b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</a:b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iteration of the loop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  <a:tabLst>
                <a:tab pos="3090863" algn="l"/>
              </a:tabLst>
            </a:pPr>
            <a:r>
              <a:rPr lang="en-US" sz="2400" dirty="0" err="1" smtClean="0">
                <a:solidFill>
                  <a:srgbClr val="C00000"/>
                </a:solidFill>
                <a:latin typeface="Menlo" charset="0"/>
                <a:sym typeface="Menlo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sym typeface="Menlo" charset="0"/>
              </a:rPr>
              <a:t> = 0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	by line 7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  <a:tabLst>
                <a:tab pos="3090863" algn="l"/>
              </a:tabLst>
            </a:pPr>
            <a:r>
              <a:rPr lang="en-US" sz="2400" dirty="0" smtClean="0">
                <a:solidFill>
                  <a:srgbClr val="C00000"/>
                </a:solidFill>
              </a:rPr>
              <a:t>x </a:t>
            </a:r>
            <a:r>
              <a:rPr lang="en-US" sz="2400" dirty="0" smtClean="0">
                <a:solidFill>
                  <a:srgbClr val="C00000"/>
                </a:solidFill>
                <a:sym typeface="Symbol"/>
              </a:rPr>
              <a:t>&gt;</a:t>
            </a:r>
            <a:r>
              <a:rPr lang="en-US" sz="2400" dirty="0" smtClean="0">
                <a:solidFill>
                  <a:srgbClr val="C00000"/>
                </a:solidFill>
              </a:rPr>
              <a:t> A[0, 0)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	by definition of </a:t>
            </a:r>
            <a:r>
              <a:rPr lang="en-US" sz="2400" dirty="0" err="1" smtClean="0">
                <a:solidFill>
                  <a:srgbClr val="C00000"/>
                </a:solidFill>
                <a:latin typeface="Menlo" charset="0"/>
                <a:sym typeface="Menlo" charset="0"/>
              </a:rPr>
              <a:t>gt_seg</a:t>
            </a:r>
            <a:endParaRPr lang="en-US" sz="2400" dirty="0" smtClean="0">
              <a:solidFill>
                <a:srgbClr val="C00000"/>
              </a:solidFill>
              <a:latin typeface="Menlo" charset="0"/>
              <a:sym typeface="Menlo" charset="0"/>
            </a:endParaRPr>
          </a:p>
          <a:p>
            <a:pPr marL="796925" lvl="1" indent="-339725" defTabSz="4232275">
              <a:buClr>
                <a:schemeClr val="tx1"/>
              </a:buClr>
              <a:buSzPct val="100000"/>
              <a:tabLst>
                <a:tab pos="37084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A[0,0) is the empty array segment</a:t>
            </a:r>
          </a:p>
          <a:p>
            <a:pPr marL="1089025" lvl="2" indent="-339725" defTabSz="4232275">
              <a:buClr>
                <a:schemeClr val="tx1"/>
              </a:buClr>
              <a:tabLst>
                <a:tab pos="370840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Nothing is in it</a:t>
            </a:r>
          </a:p>
          <a:p>
            <a:pPr marL="1660525" lvl="4" indent="-339725" defTabSz="4232275">
              <a:buClr>
                <a:schemeClr val="tx1"/>
              </a:buClr>
              <a:tabLst>
                <a:tab pos="3708400" algn="l"/>
              </a:tabLst>
            </a:pPr>
            <a:endParaRPr lang="en-US" sz="1600" dirty="0" smtClean="0">
              <a:solidFill>
                <a:schemeClr val="tx1"/>
              </a:solidFill>
              <a:latin typeface="Menlo" charset="0"/>
              <a:sym typeface="Menlo" charset="0"/>
            </a:endParaRPr>
          </a:p>
          <a:p>
            <a:pPr marL="454025" indent="-339725" defTabSz="4232275">
              <a:buClr>
                <a:schemeClr val="tx1"/>
              </a:buClr>
              <a:tabLst>
                <a:tab pos="3708400" algn="l"/>
              </a:tabLst>
            </a:pPr>
            <a:r>
              <a:rPr lang="en-US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PRES: if </a:t>
            </a:r>
            <a:r>
              <a:rPr lang="en-US" dirty="0" smtClean="0">
                <a:solidFill>
                  <a:srgbClr val="C00000"/>
                </a:solidFill>
              </a:rPr>
              <a:t>x &gt; 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, then </a:t>
            </a:r>
            <a:r>
              <a:rPr lang="en-US" dirty="0" smtClean="0">
                <a:solidFill>
                  <a:srgbClr val="C00000"/>
                </a:solidFill>
              </a:rPr>
              <a:t>x &gt; 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’)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sz="2400" dirty="0" smtClean="0">
                <a:solidFill>
                  <a:srgbClr val="C00000"/>
                </a:solidFill>
              </a:rPr>
              <a:t>x &gt; A[0, 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 	by assumption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sz="2400" dirty="0" smtClean="0">
                <a:solidFill>
                  <a:srgbClr val="C00000"/>
                </a:solidFill>
                <a:latin typeface="Menlo" charset="0"/>
                <a:sym typeface="Menlo" charset="0"/>
              </a:rPr>
              <a:t>x &gt; A[</a:t>
            </a:r>
            <a:r>
              <a:rPr lang="en-US" sz="2400" dirty="0" err="1" smtClean="0">
                <a:solidFill>
                  <a:srgbClr val="C00000"/>
                </a:solidFill>
                <a:latin typeface="Menlo" charset="0"/>
                <a:sym typeface="Menlo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sym typeface="Menlo" charset="0"/>
              </a:rPr>
              <a:t>]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	by line 15 (math on lines 13 and 14)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sz="2400" dirty="0" smtClean="0">
                <a:solidFill>
                  <a:srgbClr val="C00000"/>
                </a:solidFill>
              </a:rPr>
              <a:t>x &gt; A[0, i+1)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 	by math on A and B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sz="2400" dirty="0" err="1" smtClean="0">
                <a:solidFill>
                  <a:srgbClr val="C00000"/>
                </a:solidFill>
                <a:latin typeface="Menlo" charset="0"/>
                <a:sym typeface="Menlo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sym typeface="Menlo" charset="0"/>
              </a:rPr>
              <a:t>’ = i+1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	by line 8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sz="2400" dirty="0" smtClean="0">
                <a:solidFill>
                  <a:srgbClr val="C00000"/>
                </a:solidFill>
              </a:rPr>
              <a:t>x &gt; A[0, 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’)	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by math on C and D</a:t>
            </a:r>
            <a:endParaRPr lang="en-US" sz="2400" dirty="0" smtClean="0">
              <a:solidFill>
                <a:srgbClr val="C00000"/>
              </a:solidFill>
              <a:latin typeface="Menlo" charset="0"/>
              <a:sym typeface="Menlo" charset="0"/>
            </a:endParaRPr>
          </a:p>
          <a:p>
            <a:pPr marL="454025" indent="-339725" defTabSz="4232275">
              <a:buClr>
                <a:schemeClr val="tx1"/>
              </a:buClr>
              <a:tabLst>
                <a:tab pos="3708400" algn="l"/>
              </a:tabLst>
            </a:pPr>
            <a:endParaRPr lang="en-US" dirty="0" smtClean="0">
              <a:solidFill>
                <a:schemeClr val="tx1"/>
              </a:solidFill>
              <a:latin typeface="Menlo" charset="0"/>
              <a:sym typeface="Menlo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721600" y="100548"/>
            <a:ext cx="5181600" cy="5170646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0, n);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A[\result] == x);                     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n;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gt_seg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le_segs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(A,0,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, A,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, n);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(x &lt; A[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])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//@assert A[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] &lt; x;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855200" y="2654121"/>
            <a:ext cx="21336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6769100" cy="1498600"/>
          </a:xfrm>
        </p:spPr>
        <p:txBody>
          <a:bodyPr/>
          <a:lstStyle/>
          <a:p>
            <a:r>
              <a:rPr lang="en-US" dirty="0" smtClean="0"/>
              <a:t>Searching Sorted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A[0,i) ≤ A[</a:t>
            </a:r>
            <a:r>
              <a:rPr lang="en-US" dirty="0" err="1" smtClean="0">
                <a:solidFill>
                  <a:srgbClr val="C00000"/>
                </a:solidFill>
              </a:rPr>
              <a:t>i,n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is a valid loop invariant</a:t>
            </a:r>
          </a:p>
          <a:p>
            <a:pPr lvl="3">
              <a:spcAft>
                <a:spcPts val="600"/>
              </a:spcAft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INIT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</a:rPr>
              <a:t>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 ≤ A[</a:t>
            </a:r>
            <a:r>
              <a:rPr lang="en-US" dirty="0" err="1" smtClean="0">
                <a:solidFill>
                  <a:srgbClr val="C00000"/>
                </a:solidFill>
              </a:rPr>
              <a:t>i,n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before any</a:t>
            </a:r>
            <a:b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</a:b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iteration of the loop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  <a:tabLst>
                <a:tab pos="3206750" algn="l"/>
              </a:tabLst>
            </a:pPr>
            <a:r>
              <a:rPr lang="en-US" sz="2400" dirty="0" err="1" smtClean="0">
                <a:solidFill>
                  <a:srgbClr val="C00000"/>
                </a:solidFill>
                <a:latin typeface="Menlo" charset="0"/>
                <a:sym typeface="Menlo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sym typeface="Menlo" charset="0"/>
              </a:rPr>
              <a:t> = 0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	by line 7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  <a:tabLst>
                <a:tab pos="3206750" algn="l"/>
              </a:tabLst>
            </a:pPr>
            <a:r>
              <a:rPr lang="en-US" sz="2400" dirty="0" smtClean="0">
                <a:solidFill>
                  <a:srgbClr val="C00000"/>
                </a:solidFill>
              </a:rPr>
              <a:t>A[0, 0)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≤ A[</a:t>
            </a:r>
            <a:r>
              <a:rPr lang="en-US" sz="2400" dirty="0" err="1" smtClean="0">
                <a:solidFill>
                  <a:srgbClr val="C00000"/>
                </a:solidFill>
              </a:rPr>
              <a:t>i,n</a:t>
            </a:r>
            <a:r>
              <a:rPr lang="en-US" sz="2400" dirty="0" smtClean="0">
                <a:solidFill>
                  <a:srgbClr val="C00000"/>
                </a:solidFill>
              </a:rPr>
              <a:t>) 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	by definition of </a:t>
            </a:r>
            <a:r>
              <a:rPr lang="en-US" sz="2400" dirty="0" err="1" smtClean="0">
                <a:solidFill>
                  <a:srgbClr val="C00000"/>
                </a:solidFill>
                <a:latin typeface="Menlo" charset="0"/>
                <a:sym typeface="Menlo" charset="0"/>
              </a:rPr>
              <a:t>le_segs</a:t>
            </a:r>
            <a:endParaRPr lang="en-US" sz="2400" dirty="0" smtClean="0">
              <a:solidFill>
                <a:srgbClr val="C00000"/>
              </a:solidFill>
              <a:latin typeface="Menlo" charset="0"/>
              <a:sym typeface="Menlo" charset="0"/>
            </a:endParaRPr>
          </a:p>
          <a:p>
            <a:pPr marL="796925" lvl="1" indent="-339725" defTabSz="4232275">
              <a:buClr>
                <a:schemeClr val="tx1"/>
              </a:buClr>
              <a:buSzPct val="100000"/>
              <a:tabLst>
                <a:tab pos="37084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A[0,0) is the empty array segment</a:t>
            </a:r>
          </a:p>
          <a:p>
            <a:pPr marL="1089025" lvl="2" indent="-339725" defTabSz="4232275">
              <a:buClr>
                <a:schemeClr val="tx1"/>
              </a:buClr>
              <a:tabLst>
                <a:tab pos="370840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Nothing is in it</a:t>
            </a:r>
          </a:p>
          <a:p>
            <a:pPr marL="1660525" lvl="4" indent="-339725" defTabSz="4232275">
              <a:buClr>
                <a:schemeClr val="tx1"/>
              </a:buClr>
              <a:tabLst>
                <a:tab pos="3708400" algn="l"/>
              </a:tabLst>
            </a:pPr>
            <a:endParaRPr lang="en-US" sz="1600" dirty="0" smtClean="0">
              <a:solidFill>
                <a:schemeClr val="tx1"/>
              </a:solidFill>
              <a:latin typeface="Menlo" charset="0"/>
              <a:sym typeface="Menlo" charset="0"/>
            </a:endParaRPr>
          </a:p>
          <a:p>
            <a:pPr marL="454025" indent="-339725" defTabSz="4232275">
              <a:buClr>
                <a:schemeClr val="tx1"/>
              </a:buClr>
              <a:tabLst>
                <a:tab pos="370840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PRES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: if </a:t>
            </a:r>
            <a:r>
              <a:rPr lang="en-US" dirty="0" smtClean="0">
                <a:solidFill>
                  <a:srgbClr val="C00000"/>
                </a:solidFill>
              </a:rPr>
              <a:t>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 ≤ A[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, n)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, then </a:t>
            </a:r>
            <a:r>
              <a:rPr lang="en-US" dirty="0" smtClean="0">
                <a:solidFill>
                  <a:srgbClr val="C00000"/>
                </a:solidFill>
              </a:rPr>
              <a:t>A[0,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’) ≤ A[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’, n)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sz="2400" dirty="0" smtClean="0">
                <a:solidFill>
                  <a:srgbClr val="C00000"/>
                </a:solidFill>
              </a:rPr>
              <a:t>A[0, 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) ≤ A[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, n)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	by assumption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sz="2400" dirty="0" smtClean="0">
                <a:solidFill>
                  <a:srgbClr val="C00000"/>
                </a:solidFill>
                <a:latin typeface="Menlo" charset="0"/>
                <a:sym typeface="Menlo" charset="0"/>
              </a:rPr>
              <a:t>A[0, n) sorted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	by line 3 (precondition)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sz="2400" dirty="0" smtClean="0">
                <a:solidFill>
                  <a:srgbClr val="C00000"/>
                </a:solidFill>
              </a:rPr>
              <a:t>A[0, i+1) ≤ A[i+1, n)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 	by math on B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sz="2400" dirty="0" err="1" smtClean="0">
                <a:solidFill>
                  <a:srgbClr val="C00000"/>
                </a:solidFill>
                <a:latin typeface="Menlo" charset="0"/>
                <a:sym typeface="Menlo" charset="0"/>
              </a:rPr>
              <a:t>i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sym typeface="Menlo" charset="0"/>
              </a:rPr>
              <a:t>’ = i+1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	by line 8</a:t>
            </a:r>
          </a:p>
          <a:p>
            <a:pPr marL="796925" lvl="1" indent="-339725" defTabSz="4232275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sz="2400" dirty="0" smtClean="0">
                <a:solidFill>
                  <a:srgbClr val="C00000"/>
                </a:solidFill>
              </a:rPr>
              <a:t>A[0, 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’) ≤ A[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’, n) 	</a:t>
            </a:r>
            <a:r>
              <a:rPr lang="en-US" sz="2400" dirty="0" smtClean="0">
                <a:solidFill>
                  <a:schemeClr val="tx1"/>
                </a:solidFill>
                <a:latin typeface="Menlo" charset="0"/>
                <a:sym typeface="Menlo" charset="0"/>
              </a:rPr>
              <a:t>by math on C and D</a:t>
            </a:r>
            <a:endParaRPr lang="en-US" sz="2400" dirty="0" smtClean="0">
              <a:solidFill>
                <a:srgbClr val="C00000"/>
              </a:solidFill>
              <a:latin typeface="Menlo" charset="0"/>
              <a:sym typeface="Menlo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721600" y="100548"/>
            <a:ext cx="5181600" cy="5170646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0, n);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(\result  == -1 &amp;&amp; !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is_in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n))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|| (0 &lt;= \result &amp;&amp; \result &lt; n &amp;&amp;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A[\result] == x);                     @*/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n;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gt_seg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(x, A, 0,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le_segs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(A,0,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, A,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, n);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(x &lt; A[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])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//@assert A[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] &lt; x;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855200" y="2654121"/>
            <a:ext cx="21336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3225800"/>
            <a:ext cx="10464800" cy="3302000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6896100"/>
          </a:xfrm>
        </p:spPr>
        <p:txBody>
          <a:bodyPr/>
          <a:lstStyle/>
          <a:p>
            <a:r>
              <a:rPr lang="en-US" dirty="0" smtClean="0"/>
              <a:t>Reorder the elements to put them in increasing order</a:t>
            </a:r>
          </a:p>
          <a:p>
            <a:pPr lvl="1"/>
            <a:r>
              <a:rPr lang="en-US" dirty="0" smtClean="0"/>
              <a:t>Duplicate elements are allowed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There are many algorithms to sort arrays</a:t>
            </a:r>
            <a:endParaRPr lang="en-US" dirty="0"/>
          </a:p>
        </p:txBody>
      </p:sp>
      <p:sp>
        <p:nvSpPr>
          <p:cNvPr id="4" name="Rectangle 7"/>
          <p:cNvSpPr>
            <a:spLocks/>
          </p:cNvSpPr>
          <p:nvPr/>
        </p:nvSpPr>
        <p:spPr bwMode="auto">
          <a:xfrm>
            <a:off x="3454400" y="4176712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87800" y="3733800"/>
          <a:ext cx="5105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/>
          </p:cNvSpPr>
          <p:nvPr/>
        </p:nvSpPr>
        <p:spPr bwMode="auto">
          <a:xfrm>
            <a:off x="3454400" y="5621534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87800" y="5178622"/>
          <a:ext cx="5105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Curved Right Arrow 8"/>
          <p:cNvSpPr/>
          <p:nvPr/>
        </p:nvSpPr>
        <p:spPr bwMode="auto">
          <a:xfrm>
            <a:off x="2463800" y="4343400"/>
            <a:ext cx="762000" cy="1676400"/>
          </a:xfrm>
          <a:prstGeom prst="curvedRightArrow">
            <a:avLst/>
          </a:prstGeom>
          <a:solidFill>
            <a:schemeClr val="accent5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981200"/>
            <a:ext cx="11099800" cy="6896100"/>
          </a:xfrm>
        </p:spPr>
        <p:txBody>
          <a:bodyPr/>
          <a:lstStyle/>
          <a:p>
            <a:r>
              <a:rPr lang="en-US" dirty="0" smtClean="0"/>
              <a:t>Find element that shall go in A[0]</a:t>
            </a:r>
          </a:p>
          <a:p>
            <a:pPr lvl="1"/>
            <a:r>
              <a:rPr lang="en-US" dirty="0" smtClean="0"/>
              <a:t>Smallest element in A[0, n)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Swap it with A[0]</a:t>
            </a:r>
          </a:p>
          <a:p>
            <a:endParaRPr lang="en-US" dirty="0" smtClean="0"/>
          </a:p>
          <a:p>
            <a:r>
              <a:rPr lang="en-US" dirty="0" smtClean="0"/>
              <a:t>Find element that shall go in A[1]</a:t>
            </a:r>
          </a:p>
          <a:p>
            <a:pPr lvl="1"/>
            <a:r>
              <a:rPr lang="en-US" dirty="0" smtClean="0"/>
              <a:t>Smallest element in A[1, n)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Swap it with A[1]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… carry on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Stop when A is entirely sorted</a:t>
            </a:r>
          </a:p>
        </p:txBody>
      </p:sp>
      <p:sp>
        <p:nvSpPr>
          <p:cNvPr id="10" name="Rectangle 7"/>
          <p:cNvSpPr>
            <a:spLocks/>
          </p:cNvSpPr>
          <p:nvPr/>
        </p:nvSpPr>
        <p:spPr bwMode="auto">
          <a:xfrm>
            <a:off x="7264400" y="2043112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797800" y="1600200"/>
          <a:ext cx="5105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922000" y="4724400"/>
            <a:ext cx="7620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4" name="Rectangle 7"/>
          <p:cNvSpPr>
            <a:spLocks/>
          </p:cNvSpPr>
          <p:nvPr/>
        </p:nvSpPr>
        <p:spPr bwMode="auto">
          <a:xfrm>
            <a:off x="7264400" y="3567112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797800" y="3124200"/>
          <a:ext cx="5105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Bent-Up Arrow 16"/>
          <p:cNvSpPr/>
          <p:nvPr/>
        </p:nvSpPr>
        <p:spPr bwMode="auto">
          <a:xfrm>
            <a:off x="9093200" y="4041578"/>
            <a:ext cx="1066800" cy="152400"/>
          </a:xfrm>
          <a:prstGeom prst="bentUpArrow">
            <a:avLst>
              <a:gd name="adj1" fmla="val 21404"/>
              <a:gd name="adj2" fmla="val 50000"/>
              <a:gd name="adj3" fmla="val 37586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8" name="Bent-Up Arrow 17"/>
          <p:cNvSpPr/>
          <p:nvPr/>
        </p:nvSpPr>
        <p:spPr bwMode="auto">
          <a:xfrm flipH="1">
            <a:off x="8026400" y="4041578"/>
            <a:ext cx="1066800" cy="152400"/>
          </a:xfrm>
          <a:prstGeom prst="bentUpArrow">
            <a:avLst>
              <a:gd name="adj1" fmla="val 21404"/>
              <a:gd name="adj2" fmla="val 50000"/>
              <a:gd name="adj3" fmla="val 37587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7"/>
          <p:cNvSpPr>
            <a:spLocks/>
          </p:cNvSpPr>
          <p:nvPr/>
        </p:nvSpPr>
        <p:spPr bwMode="auto">
          <a:xfrm>
            <a:off x="7264400" y="4783334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797800" y="4340422"/>
          <a:ext cx="5105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Rectangle 7"/>
          <p:cNvSpPr>
            <a:spLocks/>
          </p:cNvSpPr>
          <p:nvPr/>
        </p:nvSpPr>
        <p:spPr bwMode="auto">
          <a:xfrm>
            <a:off x="7264400" y="6310312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797800" y="5867400"/>
          <a:ext cx="5105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Bent-Up Arrow 25"/>
          <p:cNvSpPr/>
          <p:nvPr/>
        </p:nvSpPr>
        <p:spPr bwMode="auto">
          <a:xfrm>
            <a:off x="10083800" y="6784778"/>
            <a:ext cx="1295400" cy="152400"/>
          </a:xfrm>
          <a:prstGeom prst="bentUpArrow">
            <a:avLst>
              <a:gd name="adj1" fmla="val 21404"/>
              <a:gd name="adj2" fmla="val 50000"/>
              <a:gd name="adj3" fmla="val 37586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7" name="Bent-Up Arrow 26"/>
          <p:cNvSpPr/>
          <p:nvPr/>
        </p:nvSpPr>
        <p:spPr bwMode="auto">
          <a:xfrm flipH="1">
            <a:off x="8788400" y="6784778"/>
            <a:ext cx="1295400" cy="152400"/>
          </a:xfrm>
          <a:prstGeom prst="bentUpArrow">
            <a:avLst>
              <a:gd name="adj1" fmla="val 21404"/>
              <a:gd name="adj2" fmla="val 50000"/>
              <a:gd name="adj3" fmla="val 37587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8" name="Rectangle 7"/>
          <p:cNvSpPr>
            <a:spLocks/>
          </p:cNvSpPr>
          <p:nvPr/>
        </p:nvSpPr>
        <p:spPr bwMode="auto">
          <a:xfrm>
            <a:off x="7264400" y="8520112"/>
            <a:ext cx="392736" cy="4719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 smtClean="0"/>
              <a:t>A:</a:t>
            </a:r>
            <a:endParaRPr lang="en-US" b="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797800" y="8077200"/>
          <a:ext cx="5105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651314" y="1981200"/>
            <a:ext cx="7620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“How long”?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6921500" cy="6896100"/>
          </a:xfrm>
        </p:spPr>
        <p:txBody>
          <a:bodyPr/>
          <a:lstStyle/>
          <a:p>
            <a:r>
              <a:rPr lang="en-US" dirty="0" smtClean="0"/>
              <a:t>Wall-clock time</a:t>
            </a:r>
          </a:p>
          <a:p>
            <a:pPr lvl="1"/>
            <a:r>
              <a:rPr lang="en-US" dirty="0" smtClean="0"/>
              <a:t>Gives different results depending on</a:t>
            </a:r>
          </a:p>
          <a:p>
            <a:pPr lvl="2"/>
            <a:r>
              <a:rPr lang="en-US" dirty="0" smtClean="0"/>
              <a:t>what else is running on computer</a:t>
            </a:r>
          </a:p>
          <a:p>
            <a:pPr lvl="2"/>
            <a:r>
              <a:rPr lang="en-US" dirty="0" smtClean="0"/>
              <a:t>what specific computer it is running 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Is this a useful notion of “how long”?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8026400" y="2364224"/>
            <a:ext cx="4495800" cy="6093976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cc0 search.c0 search-time.c0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time ./</a:t>
            </a:r>
            <a:r>
              <a:rPr lang="en-US" b="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a.out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-r 200 -n 1000000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real 0.83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user 0.82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sys 0.00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time ./</a:t>
            </a:r>
            <a:r>
              <a:rPr lang="en-US" b="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a.out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-r 200 -n 1000000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real 0.91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user 0.90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sys 0.00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pt-BR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pt-BR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time ./a.out -r 200 -n 1000000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real 0.81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user 0.80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sys 0.00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026400" y="2059424"/>
            <a:ext cx="4495800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Linux Terminal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10922000" y="5105400"/>
            <a:ext cx="1870064" cy="1323439"/>
          </a:xfrm>
          <a:prstGeom prst="wedgeRectCallout">
            <a:avLst>
              <a:gd name="adj1" fmla="val -132895"/>
              <a:gd name="adj2" fmla="val -11945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Different runs</a:t>
            </a:r>
            <a:br>
              <a:rPr lang="en-US" sz="2000" b="0" dirty="0" smtClean="0"/>
            </a:br>
            <a:r>
              <a:rPr lang="en-US" sz="2000" b="0" dirty="0" smtClean="0"/>
              <a:t>of the same</a:t>
            </a:r>
            <a:br>
              <a:rPr lang="en-US" sz="2000" b="0" dirty="0" smtClean="0"/>
            </a:br>
            <a:r>
              <a:rPr lang="en-US" sz="2000" b="0" dirty="0" smtClean="0"/>
              <a:t>code take</a:t>
            </a:r>
            <a:br>
              <a:rPr lang="en-US" sz="2000" b="0" dirty="0" smtClean="0"/>
            </a:br>
            <a:r>
              <a:rPr lang="en-US" sz="2000" dirty="0" smtClean="0"/>
              <a:t>different</a:t>
            </a:r>
            <a:r>
              <a:rPr lang="en-US" sz="2000" b="0" dirty="0" smtClean="0"/>
              <a:t> times!</a:t>
            </a:r>
            <a:endParaRPr lang="en-US" sz="2000" b="0" dirty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874000" y="3913276"/>
            <a:ext cx="16764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874000" y="5755646"/>
            <a:ext cx="16764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874000" y="7558688"/>
            <a:ext cx="16764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6" name="Rectangular Callout 15"/>
          <p:cNvSpPr/>
          <p:nvPr/>
        </p:nvSpPr>
        <p:spPr bwMode="auto">
          <a:xfrm>
            <a:off x="10922000" y="5105400"/>
            <a:ext cx="1870064" cy="1323439"/>
          </a:xfrm>
          <a:prstGeom prst="wedgeRectCallout">
            <a:avLst>
              <a:gd name="adj1" fmla="val -121662"/>
              <a:gd name="adj2" fmla="val 1499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Different runs</a:t>
            </a:r>
            <a:br>
              <a:rPr lang="en-US" sz="2000" b="0" dirty="0" smtClean="0"/>
            </a:br>
            <a:r>
              <a:rPr lang="en-US" sz="2000" b="0" dirty="0" smtClean="0"/>
              <a:t>of the same</a:t>
            </a:r>
            <a:br>
              <a:rPr lang="en-US" sz="2000" b="0" dirty="0" smtClean="0"/>
            </a:br>
            <a:r>
              <a:rPr lang="en-US" sz="2000" b="0" dirty="0" smtClean="0"/>
              <a:t>code take</a:t>
            </a:r>
            <a:br>
              <a:rPr lang="en-US" sz="2000" b="0" dirty="0" smtClean="0"/>
            </a:br>
            <a:r>
              <a:rPr lang="en-US" sz="2000" dirty="0" smtClean="0"/>
              <a:t>different</a:t>
            </a:r>
            <a:r>
              <a:rPr lang="en-US" sz="2000" b="0" dirty="0" smtClean="0"/>
              <a:t> times!</a:t>
            </a:r>
            <a:endParaRPr lang="en-US" sz="2000" b="0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10922000" y="5105400"/>
            <a:ext cx="1870064" cy="1323439"/>
          </a:xfrm>
          <a:prstGeom prst="wedgeRectCallout">
            <a:avLst>
              <a:gd name="adj1" fmla="val -124966"/>
              <a:gd name="adj2" fmla="val 15037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Different runs</a:t>
            </a:r>
            <a:br>
              <a:rPr lang="en-US" sz="2000" b="0" dirty="0" smtClean="0"/>
            </a:br>
            <a:r>
              <a:rPr lang="en-US" sz="2000" b="0" dirty="0" smtClean="0"/>
              <a:t>of the </a:t>
            </a:r>
            <a:r>
              <a:rPr lang="en-US" sz="2000" dirty="0" smtClean="0"/>
              <a:t>same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code take</a:t>
            </a:r>
            <a:br>
              <a:rPr lang="en-US" sz="2000" b="0" dirty="0" smtClean="0"/>
            </a:br>
            <a:r>
              <a:rPr lang="en-US" sz="2000" dirty="0" smtClean="0"/>
              <a:t>different</a:t>
            </a:r>
            <a:r>
              <a:rPr lang="en-US" sz="2000" b="0" dirty="0" smtClean="0"/>
              <a:t> times!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188700" cy="68961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need two operations</a:t>
            </a:r>
          </a:p>
          <a:p>
            <a:r>
              <a:rPr lang="en-US" dirty="0" smtClean="0"/>
              <a:t>find the minimum of an array segment A[lo, hi)</a:t>
            </a:r>
          </a:p>
          <a:p>
            <a:pPr lvl="1"/>
            <a:r>
              <a:rPr lang="en-US" dirty="0" smtClean="0"/>
              <a:t>and return its index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swap two elements of an array (given their indices)</a:t>
            </a:r>
          </a:p>
          <a:p>
            <a:endParaRPr lang="en-US" dirty="0" smtClean="0"/>
          </a:p>
          <a:p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sz="2800" i="1" dirty="0" smtClean="0"/>
              <a:t>Implementation left as exercise</a:t>
            </a:r>
            <a:endParaRPr lang="en-US" sz="2800" i="1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2352640" y="3886200"/>
            <a:ext cx="7072770" cy="1661993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find_min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lo &amp;&amp; lo &lt; hi  &amp;&amp; hi &lt;=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lo &lt;= \result &amp;&amp; \result &lt; hi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&amp;&amp;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le_seg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(A[\result], A, lo, hi); @*/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;</a:t>
            </a:r>
            <a:endParaRPr lang="en-US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2352640" y="6553200"/>
            <a:ext cx="7662098" cy="1661993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accent5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 swaps A[</a:t>
            </a:r>
            <a:r>
              <a:rPr lang="en-US" b="0" dirty="0" err="1" smtClean="0">
                <a:solidFill>
                  <a:schemeClr val="accent5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chemeClr val="accent5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] and A[j]; all other elements are unchanged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swap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j &amp;&amp; j &lt; \length(A);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177800" y="7445514"/>
            <a:ext cx="2030364" cy="707886"/>
          </a:xfrm>
          <a:prstGeom prst="wedgeRectCallout">
            <a:avLst>
              <a:gd name="adj1" fmla="val 59617"/>
              <a:gd name="adj2" fmla="val -7935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returns no value</a:t>
            </a:r>
          </a:p>
          <a:p>
            <a:pPr>
              <a:defRPr/>
            </a:pPr>
            <a:r>
              <a:rPr lang="en-US" sz="2000" b="0" dirty="0" smtClean="0">
                <a:solidFill>
                  <a:srgbClr val="7030A0"/>
                </a:solidFill>
              </a:rPr>
              <a:t>swap</a:t>
            </a:r>
            <a:r>
              <a:rPr lang="en-US" sz="2000" b="0" dirty="0" smtClean="0"/>
              <a:t> is </a:t>
            </a:r>
            <a:r>
              <a:rPr lang="en-US" sz="2000" dirty="0" smtClean="0"/>
              <a:t>in-place</a:t>
            </a:r>
            <a:endParaRPr lang="en-US" sz="2000" dirty="0"/>
          </a:p>
        </p:txBody>
      </p:sp>
      <p:sp>
        <p:nvSpPr>
          <p:cNvPr id="8" name="Rectangular Callout 7"/>
          <p:cNvSpPr/>
          <p:nvPr/>
        </p:nvSpPr>
        <p:spPr bwMode="auto">
          <a:xfrm>
            <a:off x="9761520" y="4648200"/>
            <a:ext cx="2989280" cy="400110"/>
          </a:xfrm>
          <a:prstGeom prst="wedgeRectCallout">
            <a:avLst>
              <a:gd name="adj1" fmla="val -124115"/>
              <a:gd name="adj2" fmla="val 6548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That’s </a:t>
            </a:r>
            <a:r>
              <a:rPr lang="en-US" sz="2000" b="0" dirty="0" smtClean="0">
                <a:solidFill>
                  <a:srgbClr val="C00000"/>
                </a:solidFill>
              </a:rPr>
              <a:t>A[\result] ≤ A[lo, hi)</a:t>
            </a:r>
            <a:endParaRPr lang="en-US" sz="2000" b="0" i="1" dirty="0">
              <a:solidFill>
                <a:srgbClr val="C0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8143840" y="3200400"/>
            <a:ext cx="2754921" cy="400110"/>
          </a:xfrm>
          <a:prstGeom prst="wedgeRectCallout">
            <a:avLst>
              <a:gd name="adj1" fmla="val -111798"/>
              <a:gd name="adj2" fmla="val 23966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i="1" dirty="0" smtClean="0"/>
              <a:t>A[</a:t>
            </a:r>
            <a:r>
              <a:rPr lang="en-US" sz="2000" b="0" i="1" dirty="0" err="1" smtClean="0"/>
              <a:t>lo,hi</a:t>
            </a:r>
            <a:r>
              <a:rPr lang="en-US" sz="2000" b="0" i="1" dirty="0" smtClean="0"/>
              <a:t>)</a:t>
            </a:r>
            <a:r>
              <a:rPr lang="en-US" sz="2000" b="0" dirty="0" smtClean="0"/>
              <a:t> </a:t>
            </a:r>
            <a:r>
              <a:rPr lang="en-US" sz="2000" dirty="0" smtClean="0"/>
              <a:t>can’t be empty</a:t>
            </a:r>
            <a:endParaRPr lang="en-US" sz="2000" i="1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9439240" y="8153400"/>
            <a:ext cx="3261535" cy="1015663"/>
          </a:xfrm>
          <a:prstGeom prst="wedgeRectCallout">
            <a:avLst>
              <a:gd name="adj1" fmla="val -112926"/>
              <a:gd name="adj2" fmla="val -16517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We can’t say this as</a:t>
            </a:r>
            <a:br>
              <a:rPr lang="en-US" sz="2000" b="0" dirty="0" smtClean="0"/>
            </a:br>
            <a:r>
              <a:rPr lang="en-US" sz="2000" b="0" dirty="0" smtClean="0"/>
              <a:t>a </a:t>
            </a:r>
            <a:r>
              <a:rPr lang="en-US" sz="2000" b="0" dirty="0" err="1" smtClean="0"/>
              <a:t>postcondition</a:t>
            </a:r>
            <a:r>
              <a:rPr lang="en-US" sz="2000" b="0" dirty="0" smtClean="0"/>
              <a:t>.</a:t>
            </a:r>
            <a:br>
              <a:rPr lang="en-US" sz="2000" b="0" dirty="0" smtClean="0"/>
            </a:br>
            <a:r>
              <a:rPr lang="en-US" sz="2000" b="0" dirty="0" smtClean="0"/>
              <a:t>We use a comment  instead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capture our intuition about how it works in code</a:t>
            </a:r>
          </a:p>
          <a:p>
            <a:pPr lvl="1"/>
            <a:r>
              <a:rPr lang="en-US" dirty="0" smtClean="0"/>
              <a:t>Generalization: sort array segment </a:t>
            </a:r>
            <a:r>
              <a:rPr lang="en-US" i="1" dirty="0" smtClean="0"/>
              <a:t>A[lo, hi)</a:t>
            </a:r>
            <a:endParaRPr lang="en-US" i="1" dirty="0"/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2082800" y="3886200"/>
            <a:ext cx="7252306" cy="387798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sort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lo &amp;&amp; lo &lt;= hi  &amp;&amp; hi &lt;=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lo, hi);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lo;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hi;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min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find_min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(A,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hi);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swap(A,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min);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7645400" y="3200400"/>
            <a:ext cx="2527295" cy="400110"/>
          </a:xfrm>
          <a:prstGeom prst="wedgeRectCallout">
            <a:avLst>
              <a:gd name="adj1" fmla="val -114203"/>
              <a:gd name="adj2" fmla="val 25622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i="1" dirty="0" smtClean="0"/>
              <a:t>A[</a:t>
            </a:r>
            <a:r>
              <a:rPr lang="en-US" sz="2000" b="0" i="1" dirty="0" err="1" smtClean="0"/>
              <a:t>lo,hi</a:t>
            </a:r>
            <a:r>
              <a:rPr lang="en-US" sz="2000" b="0" i="1" dirty="0" smtClean="0"/>
              <a:t>)</a:t>
            </a:r>
            <a:r>
              <a:rPr lang="en-US" sz="2000" b="0" dirty="0" smtClean="0"/>
              <a:t> </a:t>
            </a:r>
            <a:r>
              <a:rPr lang="en-US" sz="2000" dirty="0" smtClean="0"/>
              <a:t>can</a:t>
            </a:r>
            <a:r>
              <a:rPr lang="en-US" sz="2000" b="0" dirty="0" smtClean="0"/>
              <a:t> be empty</a:t>
            </a:r>
            <a:endParaRPr lang="en-US" sz="2000" b="0" i="1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330200" y="3200400"/>
            <a:ext cx="1813959" cy="400110"/>
          </a:xfrm>
          <a:prstGeom prst="wedgeRectCallout">
            <a:avLst>
              <a:gd name="adj1" fmla="val 59217"/>
              <a:gd name="adj2" fmla="val 16881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rgbClr val="7030A0"/>
                </a:solidFill>
              </a:rPr>
              <a:t>sort</a:t>
            </a:r>
            <a:r>
              <a:rPr lang="en-US" sz="2000" b="0" dirty="0" smtClean="0"/>
              <a:t> is </a:t>
            </a:r>
            <a:r>
              <a:rPr lang="en-US" sz="2000" dirty="0" smtClean="0"/>
              <a:t>in-place</a:t>
            </a:r>
            <a:endParaRPr lang="en-US" sz="2000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9626600" y="4876800"/>
            <a:ext cx="1900520" cy="707886"/>
          </a:xfrm>
          <a:prstGeom prst="wedgeRectCallout">
            <a:avLst>
              <a:gd name="adj1" fmla="val -261888"/>
              <a:gd name="adj2" fmla="val 5299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for every index </a:t>
            </a:r>
            <a:r>
              <a:rPr lang="en-US" sz="2000" b="0" i="1" dirty="0" err="1" smtClean="0"/>
              <a:t>i</a:t>
            </a:r>
            <a:endParaRPr lang="en-US" sz="2000" b="0" i="1" dirty="0" smtClean="0"/>
          </a:p>
          <a:p>
            <a:pPr>
              <a:defRPr/>
            </a:pPr>
            <a:r>
              <a:rPr lang="en-US" sz="2000" b="0" dirty="0" smtClean="0"/>
              <a:t>from </a:t>
            </a:r>
            <a:r>
              <a:rPr lang="en-US" sz="2000" b="0" i="1" dirty="0" smtClean="0"/>
              <a:t>lo</a:t>
            </a:r>
            <a:r>
              <a:rPr lang="en-US" sz="2000" b="0" dirty="0" smtClean="0"/>
              <a:t> to </a:t>
            </a:r>
            <a:r>
              <a:rPr lang="en-US" sz="2000" b="0" i="1" dirty="0" smtClean="0"/>
              <a:t>hi</a:t>
            </a:r>
            <a:endParaRPr lang="en-US" sz="2000" b="0" i="1" dirty="0"/>
          </a:p>
        </p:txBody>
      </p:sp>
      <p:sp>
        <p:nvSpPr>
          <p:cNvPr id="8" name="Rectangular Callout 7"/>
          <p:cNvSpPr/>
          <p:nvPr/>
        </p:nvSpPr>
        <p:spPr bwMode="auto">
          <a:xfrm>
            <a:off x="9631080" y="5867400"/>
            <a:ext cx="2043188" cy="707886"/>
          </a:xfrm>
          <a:prstGeom prst="wedgeRectCallout">
            <a:avLst>
              <a:gd name="adj1" fmla="val -222808"/>
              <a:gd name="adj2" fmla="val 2513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find the minimum</a:t>
            </a:r>
            <a:br>
              <a:rPr lang="en-US" sz="2000" b="0" dirty="0" smtClean="0"/>
            </a:br>
            <a:r>
              <a:rPr lang="en-US" sz="2000" b="0" dirty="0" smtClean="0"/>
              <a:t>of </a:t>
            </a:r>
            <a:r>
              <a:rPr lang="en-US" sz="2000" b="0" i="1" dirty="0" smtClean="0"/>
              <a:t>A[</a:t>
            </a:r>
            <a:r>
              <a:rPr lang="en-US" sz="2000" b="0" i="1" dirty="0" err="1" smtClean="0"/>
              <a:t>i</a:t>
            </a:r>
            <a:r>
              <a:rPr lang="en-US" sz="2000" b="0" i="1" dirty="0" smtClean="0"/>
              <a:t>, hi)</a:t>
            </a:r>
            <a:endParaRPr lang="en-US" sz="2000" b="0" i="1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9626600" y="6759714"/>
            <a:ext cx="1418017" cy="707886"/>
          </a:xfrm>
          <a:prstGeom prst="wedgeRectCallout">
            <a:avLst>
              <a:gd name="adj1" fmla="val -395777"/>
              <a:gd name="adj2" fmla="val -5014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swap it with</a:t>
            </a:r>
            <a:br>
              <a:rPr lang="en-US" sz="2000" b="0" dirty="0" smtClean="0"/>
            </a:br>
            <a:r>
              <a:rPr lang="en-US" sz="2000" b="0" i="1" dirty="0" smtClean="0"/>
              <a:t>A[</a:t>
            </a:r>
            <a:r>
              <a:rPr lang="en-US" sz="2000" b="0" i="1" dirty="0" err="1" smtClean="0"/>
              <a:t>i</a:t>
            </a:r>
            <a:r>
              <a:rPr lang="en-US" sz="2000" b="0" i="1" dirty="0" smtClean="0"/>
              <a:t>]</a:t>
            </a:r>
            <a:endParaRPr lang="en-US" sz="20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6616700" cy="1498600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Is this code safe?</a:t>
            </a:r>
          </a:p>
          <a:p>
            <a:r>
              <a:rPr lang="en-US" dirty="0" err="1" smtClean="0"/>
              <a:t>find_min</a:t>
            </a:r>
            <a:r>
              <a:rPr lang="en-US" dirty="0" smtClean="0"/>
              <a:t>(A, </a:t>
            </a:r>
            <a:r>
              <a:rPr lang="en-US" dirty="0" err="1" smtClean="0"/>
              <a:t>i</a:t>
            </a:r>
            <a:r>
              <a:rPr lang="en-US" dirty="0" smtClean="0"/>
              <a:t>, hi)</a:t>
            </a:r>
          </a:p>
          <a:p>
            <a:pPr lvl="1"/>
            <a:r>
              <a:rPr lang="en-US" b="1" dirty="0" smtClean="0"/>
              <a:t>To show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0 ≤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&amp;&amp;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&lt; hi &amp;&amp; hi ≤ \length(A)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hi ≤ \length(A)</a:t>
            </a:r>
            <a:r>
              <a:rPr lang="en-US" dirty="0" smtClean="0"/>
              <a:t>	by line 2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&lt; hi</a:t>
            </a:r>
            <a:r>
              <a:rPr lang="en-US" dirty="0" smtClean="0"/>
              <a:t>				by line 5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0 ≤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				</a:t>
            </a:r>
            <a:r>
              <a:rPr lang="en-US" i="1" dirty="0" smtClean="0"/>
              <a:t>oops!  we need the usual loop invariant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loop_invariant</a:t>
            </a:r>
            <a:r>
              <a:rPr lang="en-US" dirty="0" smtClean="0">
                <a:solidFill>
                  <a:srgbClr val="C00000"/>
                </a:solidFill>
              </a:rPr>
              <a:t> lo &lt;=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r>
              <a:rPr lang="en-US" dirty="0" smtClean="0">
                <a:solidFill>
                  <a:schemeClr val="tx1"/>
                </a:solidFill>
              </a:rPr>
              <a:t>	then</a:t>
            </a:r>
          </a:p>
          <a:p>
            <a:pPr marL="1146175" lvl="2" indent="-346075">
              <a:buClr>
                <a:schemeClr val="tx1"/>
              </a:buClr>
              <a:buFont typeface="+mj-lt"/>
              <a:buAutoNum type="alphaLcPeriod"/>
            </a:pPr>
            <a:r>
              <a:rPr lang="en-US" dirty="0" smtClean="0">
                <a:solidFill>
                  <a:srgbClr val="C00000"/>
                </a:solidFill>
              </a:rPr>
              <a:t>0 ≤ lo</a:t>
            </a:r>
            <a:r>
              <a:rPr lang="en-US" dirty="0" smtClean="0">
                <a:solidFill>
                  <a:schemeClr val="tx1"/>
                </a:solidFill>
              </a:rPr>
              <a:t>	by line 2</a:t>
            </a:r>
          </a:p>
          <a:p>
            <a:pPr marL="1146175" lvl="2" indent="-346075">
              <a:buClr>
                <a:schemeClr val="tx1"/>
              </a:buClr>
              <a:buFont typeface="+mj-lt"/>
              <a:buAutoNum type="alphaLcPeriod"/>
            </a:pPr>
            <a:r>
              <a:rPr lang="en-US" dirty="0" smtClean="0">
                <a:solidFill>
                  <a:srgbClr val="C00000"/>
                </a:solidFill>
              </a:rPr>
              <a:t>lo ≤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		by new LI</a:t>
            </a:r>
          </a:p>
          <a:p>
            <a:pPr marL="1146175" lvl="2" indent="-346075">
              <a:buClr>
                <a:schemeClr val="tx1"/>
              </a:buClr>
              <a:buFont typeface="+mj-lt"/>
              <a:buAutoNum type="alphaLcPeriod"/>
            </a:pPr>
            <a:r>
              <a:rPr lang="en-US" dirty="0" smtClean="0">
                <a:solidFill>
                  <a:srgbClr val="C00000"/>
                </a:solidFill>
              </a:rPr>
              <a:t>0 ≤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		by math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5359400" y="5723215"/>
            <a:ext cx="7543800" cy="387798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sort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lo &amp;&amp; lo &lt;= hi  &amp;&amp; hi &lt;= \length(A);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lo, hi);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lo;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hi;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min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find_min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(A,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hi);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swap(A,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min);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569200" y="76200"/>
            <a:ext cx="5334000" cy="1015663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find_min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lo &amp;&amp; lo &lt; hi  &amp;&amp; hi &lt;=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… @*/</a:t>
            </a: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;</a:t>
            </a:r>
            <a:endParaRPr lang="en-US" sz="18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188200" y="7911921"/>
            <a:ext cx="25908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2" name="TextBox 11"/>
          <p:cNvSpPr txBox="1"/>
          <p:nvPr/>
        </p:nvSpPr>
        <p:spPr>
          <a:xfrm>
            <a:off x="2616200" y="7391400"/>
            <a:ext cx="10486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8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6616700" cy="1498600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Is this code safe?</a:t>
            </a:r>
          </a:p>
          <a:p>
            <a:r>
              <a:rPr lang="en-US" dirty="0" smtClean="0"/>
              <a:t>swap(A, </a:t>
            </a:r>
            <a:r>
              <a:rPr lang="en-US" dirty="0" err="1" smtClean="0"/>
              <a:t>i</a:t>
            </a:r>
            <a:r>
              <a:rPr lang="en-US" dirty="0" smtClean="0"/>
              <a:t>, min)</a:t>
            </a:r>
          </a:p>
          <a:p>
            <a:pPr lvl="1"/>
            <a:r>
              <a:rPr lang="en-US" b="1" dirty="0" smtClean="0"/>
              <a:t>To show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0 ≤ min &amp;&amp; min &lt; \length(A)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0 ≤ lo</a:t>
            </a:r>
            <a:r>
              <a:rPr lang="en-US" dirty="0" smtClean="0">
                <a:solidFill>
                  <a:schemeClr val="tx1"/>
                </a:solidFill>
              </a:rPr>
              <a:t>		by line 2</a:t>
            </a:r>
            <a:endParaRPr lang="en-US" dirty="0" smtClean="0">
              <a:solidFill>
                <a:srgbClr val="C0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lo ≤ min</a:t>
            </a:r>
            <a:r>
              <a:rPr lang="en-US" dirty="0" smtClean="0">
                <a:solidFill>
                  <a:schemeClr val="tx1"/>
                </a:solidFill>
              </a:rPr>
              <a:t>		by line </a:t>
            </a:r>
            <a:r>
              <a:rPr lang="en-US" dirty="0" err="1" smtClean="0">
                <a:solidFill>
                  <a:schemeClr val="tx1"/>
                </a:solidFill>
              </a:rPr>
              <a:t>postconditions</a:t>
            </a:r>
            <a:r>
              <a:rPr lang="en-US" dirty="0" smtClean="0">
                <a:solidFill>
                  <a:schemeClr val="tx1"/>
                </a:solidFill>
              </a:rPr>
              <a:t> of </a:t>
            </a:r>
            <a:r>
              <a:rPr lang="en-US" dirty="0" err="1" smtClean="0">
                <a:solidFill>
                  <a:srgbClr val="7030A0"/>
                </a:solidFill>
              </a:rPr>
              <a:t>int_min</a:t>
            </a:r>
            <a:endParaRPr lang="en-US" dirty="0" smtClean="0">
              <a:solidFill>
                <a:srgbClr val="7030A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&lt; min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tx1"/>
                </a:solidFill>
              </a:rPr>
              <a:t>by line </a:t>
            </a:r>
            <a:r>
              <a:rPr lang="en-US" dirty="0" err="1" smtClean="0">
                <a:solidFill>
                  <a:schemeClr val="tx1"/>
                </a:solidFill>
              </a:rPr>
              <a:t>postconditions</a:t>
            </a:r>
            <a:r>
              <a:rPr lang="en-US" dirty="0" smtClean="0">
                <a:solidFill>
                  <a:schemeClr val="tx1"/>
                </a:solidFill>
              </a:rPr>
              <a:t> of </a:t>
            </a:r>
            <a:r>
              <a:rPr lang="en-US" dirty="0" err="1" smtClean="0">
                <a:solidFill>
                  <a:srgbClr val="7030A0"/>
                </a:solidFill>
              </a:rPr>
              <a:t>int_min</a:t>
            </a:r>
            <a:endParaRPr lang="en-US" dirty="0" smtClean="0"/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min ≤ \length(A)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		</a:t>
            </a:r>
            <a:r>
              <a:rPr lang="en-US" dirty="0" smtClean="0"/>
              <a:t>	by line 2</a:t>
            </a:r>
          </a:p>
          <a:p>
            <a:pPr lvl="1"/>
            <a:r>
              <a:rPr lang="en-US" b="1" dirty="0" smtClean="0"/>
              <a:t>To show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0 ≤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 &amp;&amp;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&lt; \length(A)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i="1" dirty="0" smtClean="0"/>
              <a:t>(similar)</a:t>
            </a:r>
            <a:endParaRPr lang="en-US" i="1" dirty="0"/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5359400" y="5410200"/>
            <a:ext cx="7543800" cy="4247317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sort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lo &amp;&amp; lo &lt;= hi  &amp;&amp; hi &lt;= \length(A);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lo, hi);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lo;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hi;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lo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min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find_min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(A,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hi);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swap(A,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min);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569200" y="76200"/>
            <a:ext cx="5334000" cy="2400657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find_min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lo &amp;&amp; lo &lt; hi  &amp;&amp; hi &lt;=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/*@ensures lo &lt;= \result &amp;&amp; \result &lt; hi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&amp;&amp;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le_seg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(A[\result], A, lo, hi); @*/</a:t>
            </a: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swap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 \length(A);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j &amp;&amp; j &lt; \length(A);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969000" y="8382000"/>
            <a:ext cx="23622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2" name="TextBox 11"/>
          <p:cNvSpPr txBox="1"/>
          <p:nvPr/>
        </p:nvSpPr>
        <p:spPr>
          <a:xfrm>
            <a:off x="2616200" y="8002250"/>
            <a:ext cx="10486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8800" dirty="0">
              <a:solidFill>
                <a:srgbClr val="00B050"/>
              </a:solidFill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9169400" y="3657600"/>
            <a:ext cx="304800" cy="990600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05673" y="3957935"/>
            <a:ext cx="245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C00000"/>
                </a:solidFill>
              </a:rPr>
              <a:t>0 ≤ min </a:t>
            </a:r>
            <a:r>
              <a:rPr lang="en-US" b="0" dirty="0" smtClean="0">
                <a:solidFill>
                  <a:schemeClr val="tx1"/>
                </a:solidFill>
              </a:rPr>
              <a:t> by math</a:t>
            </a:r>
            <a:endParaRPr lang="en-US" b="0" dirty="0"/>
          </a:p>
        </p:txBody>
      </p:sp>
      <p:sp>
        <p:nvSpPr>
          <p:cNvPr id="15" name="Left Arrow 14"/>
          <p:cNvSpPr/>
          <p:nvPr/>
        </p:nvSpPr>
        <p:spPr bwMode="auto">
          <a:xfrm>
            <a:off x="9702800" y="7162800"/>
            <a:ext cx="955478" cy="75404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Added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4940300" cy="1498600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Is this code correct?</a:t>
            </a:r>
          </a:p>
          <a:p>
            <a:r>
              <a:rPr lang="en-US" b="1" dirty="0" smtClean="0"/>
              <a:t>To show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C00000"/>
                </a:solidFill>
              </a:rPr>
              <a:t>is_sorted</a:t>
            </a:r>
            <a:r>
              <a:rPr lang="en-US" dirty="0" smtClean="0">
                <a:solidFill>
                  <a:srgbClr val="C00000"/>
                </a:solidFill>
              </a:rPr>
              <a:t>(A, lo, hi)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What do we know at iteration </a:t>
            </a:r>
            <a:r>
              <a:rPr lang="en-US" i="1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Let’s draw pictures!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Candidate loop invariants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rgbClr val="C00000"/>
                </a:solidFill>
              </a:rPr>
              <a:t>lo &lt;=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&amp;&amp;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&lt;= hi</a:t>
            </a:r>
          </a:p>
          <a:p>
            <a:pPr lvl="2">
              <a:buClr>
                <a:schemeClr val="tx1"/>
              </a:buClr>
            </a:pPr>
            <a:r>
              <a:rPr lang="en-US" dirty="0" err="1" smtClean="0">
                <a:solidFill>
                  <a:srgbClr val="C00000"/>
                </a:solidFill>
              </a:rPr>
              <a:t>is_sorted</a:t>
            </a:r>
            <a:r>
              <a:rPr lang="en-US" dirty="0" smtClean="0">
                <a:solidFill>
                  <a:srgbClr val="C00000"/>
                </a:solidFill>
              </a:rPr>
              <a:t>(A, lo,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 err="1" smtClean="0">
                <a:solidFill>
                  <a:srgbClr val="C00000"/>
                </a:solidFill>
              </a:rPr>
              <a:t>le_segs</a:t>
            </a:r>
            <a:r>
              <a:rPr lang="en-US" dirty="0" smtClean="0">
                <a:solidFill>
                  <a:srgbClr val="C00000"/>
                </a:solidFill>
              </a:rPr>
              <a:t>(A, lo,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, A,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, hi)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7416800" y="121146"/>
            <a:ext cx="5486400" cy="3231654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sort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lo &amp;&amp; lo &lt;= hi  &amp;&amp; hi &lt;= \length(A);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lo, hi);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lo;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hi;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lo &lt;=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find_min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(A,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hi);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swap(A,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min);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636000" y="685800"/>
            <a:ext cx="21336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5" name="Rectangle 7"/>
          <p:cNvSpPr>
            <a:spLocks/>
          </p:cNvSpPr>
          <p:nvPr/>
        </p:nvSpPr>
        <p:spPr bwMode="auto">
          <a:xfrm>
            <a:off x="1244599" y="5014912"/>
            <a:ext cx="625468" cy="59503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3200" b="0" dirty="0" smtClean="0"/>
              <a:t>A:</a:t>
            </a:r>
            <a:endParaRPr lang="en-US" sz="3200" b="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30399" y="4572000"/>
          <a:ext cx="10134601" cy="10697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43000"/>
                <a:gridCol w="2971800"/>
                <a:gridCol w="3505200"/>
                <a:gridCol w="1295400"/>
                <a:gridCol w="1219201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lo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hi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\length</a:t>
                      </a:r>
                      <a:r>
                        <a:rPr lang="en-US" sz="1800" b="0" i="1" baseline="0" dirty="0" smtClean="0">
                          <a:solidFill>
                            <a:schemeClr val="tx1"/>
                          </a:solidFill>
                        </a:rPr>
                        <a:t>(A)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0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ight Brace 16"/>
          <p:cNvSpPr/>
          <p:nvPr/>
        </p:nvSpPr>
        <p:spPr bwMode="auto">
          <a:xfrm rot="5400000">
            <a:off x="4419599" y="4397179"/>
            <a:ext cx="228600" cy="2870200"/>
          </a:xfrm>
          <a:prstGeom prst="rightBrac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8" name="Right Brace 17"/>
          <p:cNvSpPr/>
          <p:nvPr/>
        </p:nvSpPr>
        <p:spPr bwMode="auto">
          <a:xfrm rot="5400000">
            <a:off x="7645399" y="4117779"/>
            <a:ext cx="228600" cy="3429000"/>
          </a:xfrm>
          <a:prstGeom prst="rightBrac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8199" y="6098979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C00000"/>
                </a:solidFill>
              </a:rPr>
              <a:t>A[lo, </a:t>
            </a:r>
            <a:r>
              <a:rPr lang="en-US" b="0" dirty="0" err="1" smtClean="0">
                <a:solidFill>
                  <a:srgbClr val="C00000"/>
                </a:solidFill>
              </a:rPr>
              <a:t>i</a:t>
            </a:r>
            <a:r>
              <a:rPr lang="en-US" b="0" dirty="0" smtClean="0">
                <a:solidFill>
                  <a:srgbClr val="C00000"/>
                </a:solidFill>
              </a:rPr>
              <a:t>) is sorted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54799" y="6094514"/>
            <a:ext cx="2249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C00000"/>
                </a:solidFill>
              </a:rPr>
              <a:t>A[lo, </a:t>
            </a:r>
            <a:r>
              <a:rPr lang="en-US" b="0" dirty="0" err="1" smtClean="0">
                <a:solidFill>
                  <a:srgbClr val="C00000"/>
                </a:solidFill>
              </a:rPr>
              <a:t>i</a:t>
            </a:r>
            <a:r>
              <a:rPr lang="en-US" b="0" dirty="0" smtClean="0">
                <a:solidFill>
                  <a:srgbClr val="C00000"/>
                </a:solidFill>
              </a:rPr>
              <a:t>) ≤ A[</a:t>
            </a:r>
            <a:r>
              <a:rPr lang="en-US" b="0" dirty="0" err="1" smtClean="0">
                <a:solidFill>
                  <a:srgbClr val="C00000"/>
                </a:solidFill>
              </a:rPr>
              <a:t>i</a:t>
            </a:r>
            <a:r>
              <a:rPr lang="en-US" b="0" dirty="0" smtClean="0">
                <a:solidFill>
                  <a:srgbClr val="C00000"/>
                </a:solidFill>
              </a:rPr>
              <a:t>, hi)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Resulting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We need to prove that the added invariants are valid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2082800" y="2819400"/>
            <a:ext cx="7603685" cy="4985980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sort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lo &amp;&amp; lo &lt;= hi  &amp;&amp; hi &lt;= \length(A);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lo, hi);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lo;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hi;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lo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hi;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it-IT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is_sorted(A, lo, i);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it-IT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le_segs(A, lo, i, A, i, hi);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min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find_min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(A,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hi);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swap(A,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min);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8712200" y="5105400"/>
            <a:ext cx="955478" cy="75404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Added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4940300" cy="1498600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Is this code correct?</a:t>
            </a:r>
          </a:p>
          <a:p>
            <a:r>
              <a:rPr lang="en-US" b="1" dirty="0" smtClean="0"/>
              <a:t>To show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C00000"/>
                </a:solidFill>
              </a:rPr>
              <a:t>is_sorted</a:t>
            </a:r>
            <a:r>
              <a:rPr lang="en-US" dirty="0" smtClean="0">
                <a:solidFill>
                  <a:srgbClr val="C00000"/>
                </a:solidFill>
              </a:rPr>
              <a:t>(A, lo, hi)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</a:rPr>
              <a:t>(assuming invariants are valid)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≥ hi</a:t>
            </a:r>
            <a:r>
              <a:rPr lang="en-US" dirty="0" smtClean="0">
                <a:solidFill>
                  <a:schemeClr val="tx1"/>
                </a:solidFill>
              </a:rPr>
              <a:t>					by line 5 (negation of loop guard)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≤ hi</a:t>
            </a:r>
            <a:r>
              <a:rPr lang="en-US" dirty="0" smtClean="0">
                <a:solidFill>
                  <a:schemeClr val="tx1"/>
                </a:solidFill>
              </a:rPr>
              <a:t>					by line 6 (LI 1)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= hi</a:t>
            </a:r>
            <a:r>
              <a:rPr lang="en-US" dirty="0" smtClean="0">
                <a:solidFill>
                  <a:schemeClr val="tx1"/>
                </a:solidFill>
              </a:rPr>
              <a:t>					by math on A, B</a:t>
            </a:r>
            <a:endParaRPr lang="en-US" dirty="0" smtClean="0">
              <a:solidFill>
                <a:srgbClr val="C0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err="1" smtClean="0">
                <a:solidFill>
                  <a:srgbClr val="C00000"/>
                </a:solidFill>
              </a:rPr>
              <a:t>is_sorted</a:t>
            </a:r>
            <a:r>
              <a:rPr lang="en-US" dirty="0" smtClean="0">
                <a:solidFill>
                  <a:srgbClr val="C00000"/>
                </a:solidFill>
              </a:rPr>
              <a:t>(A, lo, hi)</a:t>
            </a:r>
            <a:r>
              <a:rPr lang="en-US" dirty="0" smtClean="0">
                <a:solidFill>
                  <a:schemeClr val="tx1"/>
                </a:solidFill>
              </a:rPr>
              <a:t>	by line 8 (LI 2) and C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This is a standard EXIT argument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But are the loop invariants valid?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035800" y="100548"/>
            <a:ext cx="5835572" cy="378565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sort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lo &amp;&amp; lo &lt;= hi  &amp;&amp; hi &lt;= \length(A);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lo, hi);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lo;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hi;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lo &lt;=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hi;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it-IT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le_segs(A, lo, i, A, i, hi);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it-IT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is_sorted(A, lo, 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find_min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(A,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hi);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swap(A,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min);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9693876" y="6835914"/>
            <a:ext cx="2294924" cy="707886"/>
          </a:xfrm>
          <a:prstGeom prst="wedgeRectCallout">
            <a:avLst>
              <a:gd name="adj1" fmla="val -158418"/>
              <a:gd name="adj2" fmla="val -2061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We didn’t need LI 3</a:t>
            </a:r>
            <a:br>
              <a:rPr lang="en-US" sz="2000" b="0" dirty="0" smtClean="0"/>
            </a:br>
            <a:r>
              <a:rPr lang="en-US" sz="2000" b="0" dirty="0" smtClean="0">
                <a:solidFill>
                  <a:srgbClr val="C00000"/>
                </a:solidFill>
              </a:rPr>
              <a:t>A[lo, </a:t>
            </a:r>
            <a:r>
              <a:rPr lang="en-US" sz="2000" b="0" dirty="0" err="1" smtClean="0">
                <a:solidFill>
                  <a:srgbClr val="C00000"/>
                </a:solidFill>
              </a:rPr>
              <a:t>i</a:t>
            </a:r>
            <a:r>
              <a:rPr lang="en-US" sz="2000" b="0" dirty="0" smtClean="0">
                <a:solidFill>
                  <a:srgbClr val="C00000"/>
                </a:solidFill>
              </a:rPr>
              <a:t>) ≤ A[</a:t>
            </a:r>
            <a:r>
              <a:rPr lang="en-US" sz="2000" b="0" dirty="0" err="1" smtClean="0">
                <a:solidFill>
                  <a:srgbClr val="C00000"/>
                </a:solidFill>
              </a:rPr>
              <a:t>i</a:t>
            </a:r>
            <a:r>
              <a:rPr lang="en-US" sz="2000" b="0" dirty="0" smtClean="0">
                <a:solidFill>
                  <a:srgbClr val="C00000"/>
                </a:solidFill>
              </a:rPr>
              <a:t>, hi)</a:t>
            </a:r>
            <a:endParaRPr lang="en-US" sz="20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4940300" cy="1498600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Are the loop invariants valid?</a:t>
            </a:r>
          </a:p>
          <a:p>
            <a:pPr lvl="4"/>
            <a:endParaRPr lang="en-US" b="1" dirty="0" smtClean="0"/>
          </a:p>
          <a:p>
            <a:pPr>
              <a:buNone/>
            </a:pPr>
            <a:r>
              <a:rPr lang="en-US" b="1" dirty="0" smtClean="0"/>
              <a:t>INIT</a:t>
            </a:r>
          </a:p>
          <a:p>
            <a:r>
              <a:rPr lang="en-US" b="1" dirty="0" smtClean="0"/>
              <a:t>To show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lo ≤ lo</a:t>
            </a:r>
            <a:r>
              <a:rPr lang="en-US" dirty="0" smtClean="0">
                <a:solidFill>
                  <a:schemeClr val="tx1"/>
                </a:solidFill>
              </a:rPr>
              <a:t>		by math</a:t>
            </a:r>
          </a:p>
          <a:p>
            <a:r>
              <a:rPr lang="en-US" b="1" dirty="0" smtClean="0"/>
              <a:t>To show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lo ≤ hi</a:t>
            </a:r>
            <a:r>
              <a:rPr lang="en-US" dirty="0" smtClean="0">
                <a:solidFill>
                  <a:schemeClr val="tx1"/>
                </a:solidFill>
              </a:rPr>
              <a:t>		by line 2 (preconditions)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/>
              <a:t>To show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A[lo, lo) sorted	</a:t>
            </a:r>
            <a:r>
              <a:rPr lang="en-US" dirty="0" smtClean="0">
                <a:solidFill>
                  <a:schemeClr val="tx1"/>
                </a:solidFill>
              </a:rPr>
              <a:t>	by math (empty interval)</a:t>
            </a:r>
          </a:p>
          <a:p>
            <a:pPr lvl="4"/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/>
              <a:t>To show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A[lo, lo) ≤ A[lo, hi)	</a:t>
            </a:r>
            <a:r>
              <a:rPr lang="en-US" dirty="0" smtClean="0">
                <a:solidFill>
                  <a:schemeClr val="tx1"/>
                </a:solidFill>
              </a:rPr>
              <a:t>by math (empty interval)</a:t>
            </a:r>
          </a:p>
          <a:p>
            <a:pPr lvl="3"/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PRES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To show</a:t>
            </a:r>
            <a:r>
              <a:rPr lang="en-US" dirty="0" smtClean="0">
                <a:solidFill>
                  <a:schemeClr val="tx1"/>
                </a:solidFill>
              </a:rPr>
              <a:t>: if </a:t>
            </a:r>
            <a:r>
              <a:rPr lang="en-US" dirty="0" smtClean="0">
                <a:solidFill>
                  <a:srgbClr val="C00000"/>
                </a:solidFill>
              </a:rPr>
              <a:t>lo ≤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&amp;&amp;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≤ hi</a:t>
            </a:r>
            <a:r>
              <a:rPr lang="en-US" dirty="0" smtClean="0">
                <a:solidFill>
                  <a:schemeClr val="tx1"/>
                </a:solidFill>
              </a:rPr>
              <a:t>, then </a:t>
            </a:r>
            <a:r>
              <a:rPr lang="en-US" dirty="0" smtClean="0">
                <a:solidFill>
                  <a:srgbClr val="C00000"/>
                </a:solidFill>
              </a:rPr>
              <a:t>lo ≤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’ &amp;&amp;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’ ≤ hi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</a:rPr>
              <a:t>Proof left as exercise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035800" y="100548"/>
            <a:ext cx="5835572" cy="378565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sort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lo &amp;&amp; lo &lt;= hi  &amp;&amp; hi &lt;= \length(A);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lo, hi);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lo;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hi;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lo &lt;=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hi;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it-IT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is_sorted(A, lo, 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it-IT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le_segs(A, lo, i, A, i, hi);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find_min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(A,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hi);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swap(A,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min);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4940300" cy="1498600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Are the loop invariants valid?</a:t>
            </a:r>
          </a:p>
          <a:p>
            <a:pPr lvl="4"/>
            <a:endParaRPr lang="en-US" b="1" dirty="0" smtClean="0"/>
          </a:p>
          <a:p>
            <a:pPr>
              <a:buNone/>
            </a:pPr>
            <a:r>
              <a:rPr lang="en-US" b="1" dirty="0" smtClean="0"/>
              <a:t>PRES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To show</a:t>
            </a:r>
            <a:r>
              <a:rPr lang="en-US" dirty="0" smtClean="0">
                <a:solidFill>
                  <a:schemeClr val="tx1"/>
                </a:solidFill>
              </a:rPr>
              <a:t>: if </a:t>
            </a:r>
            <a:r>
              <a:rPr lang="en-US" dirty="0" smtClean="0">
                <a:solidFill>
                  <a:srgbClr val="C00000"/>
                </a:solidFill>
              </a:rPr>
              <a:t>A[lo,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 is sorted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	    then </a:t>
            </a:r>
            <a:r>
              <a:rPr lang="en-US" dirty="0" smtClean="0">
                <a:solidFill>
                  <a:srgbClr val="C00000"/>
                </a:solidFill>
              </a:rPr>
              <a:t>A[lo,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’) is sorted</a:t>
            </a:r>
          </a:p>
          <a:p>
            <a:pPr lvl="2"/>
            <a:endParaRPr lang="en-US" dirty="0" smtClean="0">
              <a:solidFill>
                <a:srgbClr val="C0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A[lo,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 is sorted</a:t>
            </a:r>
            <a:r>
              <a:rPr lang="en-US" dirty="0" smtClean="0">
                <a:solidFill>
                  <a:schemeClr val="tx1"/>
                </a:solidFill>
              </a:rPr>
              <a:t> 			assumption</a:t>
            </a:r>
            <a:endParaRPr lang="en-US" dirty="0" smtClean="0">
              <a:solidFill>
                <a:srgbClr val="7030A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A[lo,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 ≤ A[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, hi)</a:t>
            </a:r>
            <a:r>
              <a:rPr lang="en-US" dirty="0" smtClean="0">
                <a:solidFill>
                  <a:schemeClr val="tx1"/>
                </a:solidFill>
              </a:rPr>
              <a:t>			by line 8 (LI 3)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A[lo,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 ≤ A[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 			by math on B</a:t>
            </a:r>
            <a:endParaRPr lang="en-US" dirty="0" smtClean="0">
              <a:solidFill>
                <a:srgbClr val="C0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A[lo, i+1) is sorted</a:t>
            </a:r>
            <a:r>
              <a:rPr lang="en-US" dirty="0" smtClean="0">
                <a:solidFill>
                  <a:schemeClr val="tx1"/>
                </a:solidFill>
              </a:rPr>
              <a:t> 		by math on C</a:t>
            </a:r>
            <a:endParaRPr lang="en-US" dirty="0" smtClean="0">
              <a:solidFill>
                <a:srgbClr val="C0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’ = i+1</a:t>
            </a:r>
            <a:r>
              <a:rPr lang="en-US" dirty="0" smtClean="0">
                <a:solidFill>
                  <a:schemeClr val="tx1"/>
                </a:solidFill>
              </a:rPr>
              <a:t>					by line 5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035800" y="100548"/>
            <a:ext cx="5835572" cy="378565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sort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lo &amp;&amp; lo &lt;= hi  &amp;&amp; hi &lt;= \length(A);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lo, hi);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lo;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hi;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lo &lt;=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hi;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it-IT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is_sorted(A, lo, 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it-IT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le_segs(A, lo, i, A, i, hi);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find_min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(A,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hi);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swap(A,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min);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9093200" y="4572000"/>
            <a:ext cx="1629613" cy="707886"/>
          </a:xfrm>
          <a:prstGeom prst="wedgeRectCallout">
            <a:avLst>
              <a:gd name="adj1" fmla="val -117322"/>
              <a:gd name="adj2" fmla="val 11401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This is where</a:t>
            </a:r>
            <a:br>
              <a:rPr lang="en-US" sz="2000" b="0" dirty="0" smtClean="0"/>
            </a:br>
            <a:r>
              <a:rPr lang="en-US" sz="2000" b="0" dirty="0" smtClean="0"/>
              <a:t>we need LI 3!</a:t>
            </a:r>
            <a:endParaRPr lang="en-US" sz="20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4940300" cy="1498600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Are the loop invariants valid?</a:t>
            </a:r>
          </a:p>
          <a:p>
            <a:pPr lvl="4"/>
            <a:endParaRPr lang="en-US" b="1" dirty="0" smtClean="0"/>
          </a:p>
          <a:p>
            <a:pPr>
              <a:buNone/>
            </a:pPr>
            <a:r>
              <a:rPr lang="en-US" b="1" dirty="0" smtClean="0"/>
              <a:t>PRES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To show</a:t>
            </a:r>
            <a:r>
              <a:rPr lang="en-US" dirty="0" smtClean="0">
                <a:solidFill>
                  <a:schemeClr val="tx1"/>
                </a:solidFill>
              </a:rPr>
              <a:t>: if </a:t>
            </a:r>
            <a:r>
              <a:rPr lang="en-US" dirty="0" smtClean="0">
                <a:solidFill>
                  <a:srgbClr val="C00000"/>
                </a:solidFill>
              </a:rPr>
              <a:t>A[lo,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 ≤ A[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, hi)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	    then </a:t>
            </a:r>
            <a:r>
              <a:rPr lang="en-US" dirty="0" smtClean="0">
                <a:solidFill>
                  <a:srgbClr val="C00000"/>
                </a:solidFill>
              </a:rPr>
              <a:t>A[lo,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’) ≤ A[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’, hi)</a:t>
            </a:r>
          </a:p>
          <a:p>
            <a:pPr lvl="2"/>
            <a:endParaRPr lang="en-US" dirty="0" smtClean="0">
              <a:solidFill>
                <a:srgbClr val="C0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A[lo,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 ≤ A[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, hi)</a:t>
            </a:r>
            <a:r>
              <a:rPr lang="en-US" dirty="0" smtClean="0">
                <a:solidFill>
                  <a:schemeClr val="tx1"/>
                </a:solidFill>
              </a:rPr>
              <a:t>			assumption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A[min] ≤ A[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, hi)</a:t>
            </a:r>
            <a:r>
              <a:rPr lang="en-US" dirty="0" smtClean="0">
                <a:solidFill>
                  <a:schemeClr val="tx1"/>
                </a:solidFill>
              </a:rPr>
              <a:t> 			by </a:t>
            </a:r>
            <a:r>
              <a:rPr lang="en-US" dirty="0" err="1" smtClean="0">
                <a:solidFill>
                  <a:schemeClr val="tx1"/>
                </a:solidFill>
              </a:rPr>
              <a:t>postcondition</a:t>
            </a:r>
            <a:r>
              <a:rPr lang="en-US" dirty="0" smtClean="0">
                <a:solidFill>
                  <a:schemeClr val="tx1"/>
                </a:solidFill>
              </a:rPr>
              <a:t> of </a:t>
            </a:r>
            <a:r>
              <a:rPr lang="en-US" dirty="0" err="1" smtClean="0">
                <a:solidFill>
                  <a:srgbClr val="7030A0"/>
                </a:solidFill>
              </a:rPr>
              <a:t>find_min</a:t>
            </a:r>
            <a:endParaRPr lang="en-US" dirty="0" smtClean="0">
              <a:solidFill>
                <a:srgbClr val="7030A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A[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] ≤ A[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, hi)</a:t>
            </a:r>
            <a:r>
              <a:rPr lang="en-US" dirty="0" smtClean="0">
                <a:solidFill>
                  <a:schemeClr val="tx1"/>
                </a:solidFill>
              </a:rPr>
              <a:t> 			</a:t>
            </a:r>
            <a:r>
              <a:rPr lang="en-US" b="1" dirty="0" smtClean="0">
                <a:solidFill>
                  <a:schemeClr val="tx1"/>
                </a:solidFill>
              </a:rPr>
              <a:t>after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swap</a:t>
            </a:r>
            <a:r>
              <a:rPr lang="en-US" dirty="0" smtClean="0">
                <a:solidFill>
                  <a:schemeClr val="tx1"/>
                </a:solidFill>
              </a:rPr>
              <a:t> by definition (in comment)</a:t>
            </a:r>
            <a:endParaRPr lang="en-US" dirty="0" smtClean="0">
              <a:solidFill>
                <a:srgbClr val="C0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A[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] ≤ A[i+1, hi)</a:t>
            </a:r>
            <a:r>
              <a:rPr lang="en-US" dirty="0" smtClean="0">
                <a:solidFill>
                  <a:schemeClr val="tx1"/>
                </a:solidFill>
              </a:rPr>
              <a:t> 			by math</a:t>
            </a:r>
            <a:endParaRPr lang="en-US" dirty="0" smtClean="0">
              <a:solidFill>
                <a:srgbClr val="C0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A[lo,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 ≤ A[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				by math on A and definition of </a:t>
            </a:r>
            <a:r>
              <a:rPr lang="en-US" dirty="0" smtClean="0">
                <a:solidFill>
                  <a:srgbClr val="7030A0"/>
                </a:solidFill>
              </a:rPr>
              <a:t>swap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smtClean="0">
                <a:solidFill>
                  <a:srgbClr val="C00000"/>
                </a:solidFill>
              </a:rPr>
              <a:t>A[lo, i+1) ≤ A[i+1, hi)</a:t>
            </a:r>
            <a:r>
              <a:rPr lang="en-US" dirty="0" smtClean="0">
                <a:solidFill>
                  <a:schemeClr val="tx1"/>
                </a:solidFill>
              </a:rPr>
              <a:t> 	by math on E and D</a:t>
            </a:r>
            <a:endParaRPr lang="en-US" dirty="0" smtClean="0">
              <a:solidFill>
                <a:srgbClr val="C0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UcPeriod"/>
            </a:pP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’ = i+1</a:t>
            </a:r>
            <a:r>
              <a:rPr lang="en-US" dirty="0" smtClean="0">
                <a:solidFill>
                  <a:schemeClr val="tx1"/>
                </a:solidFill>
              </a:rPr>
              <a:t>					by line 5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035800" y="100548"/>
            <a:ext cx="5835572" cy="378565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sort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lo &amp;&amp; lo &lt;= hi  &amp;&amp; hi &lt;= \length(A);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lo, hi);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lo;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hi;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lo &lt;=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hi;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it-IT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is_sorted(A, lo, 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sz="1800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it-IT" sz="1800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le_segs(A, lo, i, A, i, hi);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find_min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(A,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hi);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swap(A,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min);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11607800" y="6172200"/>
            <a:ext cx="304800" cy="2438400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36548" y="6973389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after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swap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“How long”?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6921500" cy="6896100"/>
          </a:xfrm>
        </p:spPr>
        <p:txBody>
          <a:bodyPr/>
          <a:lstStyle/>
          <a:p>
            <a:r>
              <a:rPr lang="en-US" dirty="0" smtClean="0"/>
              <a:t>Wall-clock time</a:t>
            </a:r>
          </a:p>
          <a:p>
            <a:pPr lvl="1"/>
            <a:r>
              <a:rPr lang="en-US" dirty="0" smtClean="0"/>
              <a:t>Is this a useful notion of “how long”?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Time is </a:t>
            </a:r>
            <a:r>
              <a:rPr lang="en-US" i="1" dirty="0" smtClean="0"/>
              <a:t>about double </a:t>
            </a:r>
            <a:r>
              <a:rPr lang="en-US" dirty="0" smtClean="0"/>
              <a:t>when we double the length of the array</a:t>
            </a:r>
          </a:p>
          <a:p>
            <a:pPr lvl="2"/>
            <a:r>
              <a:rPr lang="en-US" dirty="0" smtClean="0"/>
              <a:t>not exactly double though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8026400" y="2364224"/>
            <a:ext cx="4495800" cy="6093976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cc0 search.c0 search-time.c0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time ./</a:t>
            </a:r>
            <a:r>
              <a:rPr lang="en-US" b="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a.out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-r 200 -n 1000000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real 0.83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user 0.82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sys 0.00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time ./</a:t>
            </a:r>
            <a:r>
              <a:rPr lang="en-US" b="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a.out</a:t>
            </a: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-r 200 -n 2000000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real 1.62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user 1.61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sys 0.00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pt-BR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pt-BR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time ./a.out -r 200 -n 4000000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0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real 3.17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user 3.15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sys 0.01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026400" y="2059424"/>
            <a:ext cx="4495800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Linux Terminal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874000" y="3913276"/>
            <a:ext cx="16764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874000" y="5755646"/>
            <a:ext cx="16764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874000" y="7558688"/>
            <a:ext cx="16764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1074400" y="2819400"/>
            <a:ext cx="16764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1074400" y="4648200"/>
            <a:ext cx="16764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1074400" y="6477000"/>
            <a:ext cx="16764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23" name="Straight Connector 22"/>
          <p:cNvCxnSpPr>
            <a:stCxn id="12" idx="3"/>
            <a:endCxn id="13" idx="7"/>
          </p:cNvCxnSpPr>
          <p:nvPr/>
        </p:nvCxnSpPr>
        <p:spPr bwMode="auto">
          <a:xfrm rot="5400000">
            <a:off x="9927107" y="2587435"/>
            <a:ext cx="770586" cy="20150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8" idx="3"/>
            <a:endCxn id="14" idx="7"/>
          </p:cNvCxnSpPr>
          <p:nvPr/>
        </p:nvCxnSpPr>
        <p:spPr bwMode="auto">
          <a:xfrm rot="5400000">
            <a:off x="9920322" y="4423020"/>
            <a:ext cx="784156" cy="20150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9" idx="3"/>
            <a:endCxn id="15" idx="7"/>
          </p:cNvCxnSpPr>
          <p:nvPr/>
        </p:nvCxnSpPr>
        <p:spPr bwMode="auto">
          <a:xfrm rot="5400000">
            <a:off x="9933201" y="6238941"/>
            <a:ext cx="758398" cy="20150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We have proved it correct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2082800" y="1828800"/>
            <a:ext cx="7603685" cy="4985980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sort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0 &lt;= lo &amp;&amp; lo &lt;= hi  &amp;&amp; hi &lt;= \length(A);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(A, lo, hi);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lo;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hi;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lo &lt;=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&amp;&amp; 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&lt;= hi;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it-IT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is_sorted(A, lo, i);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it-IT" b="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le_segs(A, lo, i, A, i, hi);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min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find_min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(A,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hi);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swap(A,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min);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3400" y="7315200"/>
            <a:ext cx="10486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8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8750300" cy="1498600"/>
          </a:xfrm>
        </p:spPr>
        <p:txBody>
          <a:bodyPr/>
          <a:lstStyle/>
          <a:p>
            <a:r>
              <a:rPr lang="en-US" dirty="0" smtClean="0"/>
              <a:t>Cost of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981200"/>
            <a:ext cx="11430000" cy="6896100"/>
          </a:xfrm>
        </p:spPr>
        <p:txBody>
          <a:bodyPr/>
          <a:lstStyle/>
          <a:p>
            <a:r>
              <a:rPr lang="en-US" dirty="0" smtClean="0"/>
              <a:t>Assume array segment A[lo, hi) has length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The loop runs </a:t>
            </a:r>
            <a:r>
              <a:rPr lang="en-US" i="1" dirty="0" smtClean="0"/>
              <a:t>n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At each iteration,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solidFill>
                  <a:srgbClr val="7030A0"/>
                </a:solidFill>
              </a:rPr>
              <a:t>find_min</a:t>
            </a:r>
            <a:r>
              <a:rPr lang="en-US" dirty="0" smtClean="0"/>
              <a:t> on segment of length </a:t>
            </a:r>
            <a:r>
              <a:rPr lang="en-US" i="1" dirty="0" smtClean="0"/>
              <a:t>j = </a:t>
            </a:r>
            <a:r>
              <a:rPr lang="en-US" i="1" dirty="0" err="1" smtClean="0"/>
              <a:t>i</a:t>
            </a:r>
            <a:r>
              <a:rPr lang="en-US" i="1" dirty="0" smtClean="0"/>
              <a:t> - lo</a:t>
            </a:r>
          </a:p>
          <a:p>
            <a:pPr lvl="2"/>
            <a:r>
              <a:rPr lang="en-US" i="1" dirty="0" smtClean="0"/>
              <a:t>j</a:t>
            </a:r>
            <a:r>
              <a:rPr lang="en-US" dirty="0" smtClean="0"/>
              <a:t> ranges over </a:t>
            </a:r>
            <a:r>
              <a:rPr lang="en-US" i="1" dirty="0" smtClean="0"/>
              <a:t>1, …, n</a:t>
            </a:r>
          </a:p>
          <a:p>
            <a:pPr lvl="2">
              <a:buClr>
                <a:schemeClr val="tx1"/>
              </a:buClr>
            </a:pPr>
            <a:r>
              <a:rPr lang="en-US" dirty="0" err="1" smtClean="0">
                <a:solidFill>
                  <a:srgbClr val="7030A0"/>
                </a:solidFill>
              </a:rPr>
              <a:t>find_min</a:t>
            </a:r>
            <a:r>
              <a:rPr lang="en-US" dirty="0" smtClean="0"/>
              <a:t> needs to scan the entire segment once: cost </a:t>
            </a:r>
            <a:r>
              <a:rPr lang="en-US" b="1" i="1" dirty="0" smtClean="0"/>
              <a:t>O(j)</a:t>
            </a:r>
          </a:p>
          <a:p>
            <a:pPr lvl="2"/>
            <a:r>
              <a:rPr lang="en-US" dirty="0" smtClean="0"/>
              <a:t>in particular, it makes </a:t>
            </a:r>
            <a:r>
              <a:rPr lang="en-US" i="1" dirty="0" smtClean="0"/>
              <a:t>j</a:t>
            </a:r>
            <a:r>
              <a:rPr lang="en-US" dirty="0" smtClean="0"/>
              <a:t> comparisons</a:t>
            </a:r>
          </a:p>
          <a:p>
            <a:pPr lvl="3"/>
            <a:r>
              <a:rPr lang="en-US" dirty="0" smtClean="0"/>
              <a:t>number of comparisons is a convenient proxy for our unit of cost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solidFill>
                  <a:srgbClr val="7030A0"/>
                </a:solidFill>
              </a:rPr>
              <a:t>swap</a:t>
            </a:r>
          </a:p>
          <a:p>
            <a:pPr lvl="2"/>
            <a:r>
              <a:rPr lang="en-US" dirty="0" smtClean="0"/>
              <a:t>simply swaps values at two indices: cost </a:t>
            </a:r>
            <a:r>
              <a:rPr lang="en-US" b="1" dirty="0" smtClean="0"/>
              <a:t>O(1)</a:t>
            </a:r>
          </a:p>
          <a:p>
            <a:r>
              <a:rPr lang="en-US" dirty="0" smtClean="0"/>
              <a:t>Number of comparisons to sort an </a:t>
            </a:r>
            <a:r>
              <a:rPr lang="en-US" i="1" dirty="0" smtClean="0"/>
              <a:t>n</a:t>
            </a:r>
            <a:r>
              <a:rPr lang="en-US" dirty="0" smtClean="0"/>
              <a:t>-element array segment</a:t>
            </a:r>
          </a:p>
          <a:p>
            <a:pPr lvl="4"/>
            <a:endParaRPr lang="en-US" dirty="0" smtClean="0"/>
          </a:p>
          <a:p>
            <a:pPr algn="ctr">
              <a:buNone/>
            </a:pPr>
            <a:r>
              <a:rPr lang="en-US" dirty="0" smtClean="0"/>
              <a:t>n + (n-1) + … + 1  =  </a:t>
            </a:r>
            <a:r>
              <a:rPr lang="en-US" dirty="0" smtClean="0">
                <a:latin typeface="Times New Roman"/>
                <a:cs typeface="Times New Roman"/>
              </a:rPr>
              <a:t>∑</a:t>
            </a:r>
            <a:r>
              <a:rPr lang="en-US" baseline="-25000" dirty="0" smtClean="0">
                <a:cs typeface="Times New Roman"/>
              </a:rPr>
              <a:t>j=0</a:t>
            </a:r>
            <a:r>
              <a:rPr lang="en-US" baseline="30000" dirty="0" smtClean="0">
                <a:cs typeface="Times New Roman"/>
              </a:rPr>
              <a:t>n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smtClean="0"/>
              <a:t>j  =  n(n-1)/2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9702800" y="134541"/>
            <a:ext cx="3159839" cy="1846659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sort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 </a:t>
            </a: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lo;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hi;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  {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find_min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(A,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hi);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swap(A,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min);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11531600" y="2362200"/>
            <a:ext cx="1188787" cy="707886"/>
          </a:xfrm>
          <a:prstGeom prst="wedgeRectCallout">
            <a:avLst>
              <a:gd name="adj1" fmla="val -92405"/>
              <a:gd name="adj2" fmla="val -17526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Contracts</a:t>
            </a:r>
            <a:br>
              <a:rPr lang="en-US" sz="2000" b="0" dirty="0" smtClean="0"/>
            </a:br>
            <a:r>
              <a:rPr lang="en-US" sz="2000" b="0" dirty="0" smtClean="0"/>
              <a:t>omitted</a:t>
            </a:r>
            <a:endParaRPr lang="en-US" sz="20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8750300" cy="1498600"/>
          </a:xfrm>
        </p:spPr>
        <p:txBody>
          <a:bodyPr/>
          <a:lstStyle/>
          <a:p>
            <a:r>
              <a:rPr lang="en-US" dirty="0" smtClean="0"/>
              <a:t>Cost of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981200"/>
            <a:ext cx="11582400" cy="6896100"/>
          </a:xfrm>
        </p:spPr>
        <p:txBody>
          <a:bodyPr/>
          <a:lstStyle/>
          <a:p>
            <a:r>
              <a:rPr lang="en-US" dirty="0" smtClean="0"/>
              <a:t>Assume array segment A[lo, hi) has length </a:t>
            </a:r>
            <a:r>
              <a:rPr lang="en-US" i="1" dirty="0" smtClean="0"/>
              <a:t>n</a:t>
            </a:r>
            <a:endParaRPr lang="en-US" b="1" dirty="0" smtClean="0"/>
          </a:p>
          <a:p>
            <a:r>
              <a:rPr lang="en-US" dirty="0" smtClean="0"/>
              <a:t>Number of comparisons to sort an </a:t>
            </a:r>
            <a:r>
              <a:rPr lang="en-US" i="1" dirty="0" smtClean="0"/>
              <a:t>n</a:t>
            </a:r>
            <a:r>
              <a:rPr lang="en-US" dirty="0" smtClean="0"/>
              <a:t>-element array segment</a:t>
            </a:r>
          </a:p>
          <a:p>
            <a:pPr lvl="4"/>
            <a:endParaRPr lang="en-US" dirty="0" smtClean="0"/>
          </a:p>
          <a:p>
            <a:pPr algn="ctr">
              <a:buNone/>
            </a:pPr>
            <a:r>
              <a:rPr lang="en-US" dirty="0" smtClean="0"/>
              <a:t>n(n-1)/2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n(n-1)/2  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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Selection sort has cost is in </a:t>
            </a:r>
            <a:r>
              <a:rPr lang="en-US" b="1" i="1" dirty="0" smtClean="0"/>
              <a:t>O(n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)</a:t>
            </a:r>
            <a:endParaRPr lang="en-US" b="1" i="1" dirty="0"/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9702800" y="134541"/>
            <a:ext cx="3159839" cy="1846659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sort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 </a:t>
            </a: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lo;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hi;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  {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find_min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(A,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hi);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swap(A, </a:t>
            </a:r>
            <a:r>
              <a:rPr lang="en-US" sz="1800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min);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  <a:endParaRPr lang="en-US" sz="1800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347663" indent="-347663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“How long”?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8674100" cy="68961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Can we do better than wall-clock time?</a:t>
            </a:r>
          </a:p>
          <a:p>
            <a:pPr lvl="3"/>
            <a:endParaRPr lang="en-US" dirty="0" smtClean="0"/>
          </a:p>
          <a:p>
            <a:pPr>
              <a:buNone/>
            </a:pPr>
            <a:r>
              <a:rPr lang="en-US" dirty="0" smtClean="0"/>
              <a:t>What are we looking for?  A measure that is</a:t>
            </a:r>
          </a:p>
          <a:p>
            <a:r>
              <a:rPr lang="en-US" b="1" dirty="0" smtClean="0"/>
              <a:t>general</a:t>
            </a:r>
          </a:p>
          <a:p>
            <a:pPr lvl="1"/>
            <a:r>
              <a:rPr lang="en-US" dirty="0" smtClean="0"/>
              <a:t>applicable to a large class of programs (and algorithms)</a:t>
            </a:r>
          </a:p>
          <a:p>
            <a:pPr lvl="1"/>
            <a:r>
              <a:rPr lang="en-US" dirty="0" smtClean="0"/>
              <a:t>independent of particular hardware</a:t>
            </a:r>
          </a:p>
          <a:p>
            <a:pPr lvl="1"/>
            <a:r>
              <a:rPr lang="en-US" dirty="0" smtClean="0"/>
              <a:t>applicable to many types of resources</a:t>
            </a:r>
          </a:p>
          <a:p>
            <a:pPr lvl="2"/>
            <a:r>
              <a:rPr lang="en-US" dirty="0" smtClean="0"/>
              <a:t>time, space, energy, …</a:t>
            </a:r>
          </a:p>
          <a:p>
            <a:r>
              <a:rPr lang="en-US" b="1" dirty="0" smtClean="0"/>
              <a:t>mathematically rigorous</a:t>
            </a:r>
          </a:p>
          <a:p>
            <a:r>
              <a:rPr lang="en-US" b="1" dirty="0" smtClean="0"/>
              <a:t>useful</a:t>
            </a:r>
          </a:p>
          <a:p>
            <a:pPr lvl="1"/>
            <a:r>
              <a:rPr lang="en-US" dirty="0" smtClean="0"/>
              <a:t>help us select among various algorithms for the same problem</a:t>
            </a:r>
          </a:p>
          <a:p>
            <a:pPr lvl="2"/>
            <a:r>
              <a:rPr lang="en-US" dirty="0" smtClean="0"/>
              <a:t>e.g., POW vs. mystery function for exponentiation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855200" y="2895600"/>
            <a:ext cx="2514600" cy="6057900"/>
          </a:xfrm>
          <a:prstGeom prst="rect">
            <a:avLst/>
          </a:prstGeom>
          <a:noFill/>
          <a:ln w="3175">
            <a:solidFill>
              <a:schemeClr val="tx1"/>
            </a:solidFill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defTabSz="5842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Wall clock?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9779000" y="4038600"/>
            <a:ext cx="914400" cy="685800"/>
          </a:xfrm>
          <a:prstGeom prst="leftArrow">
            <a:avLst>
              <a:gd name="adj1" fmla="val 59863"/>
              <a:gd name="adj2" fmla="val 50000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yes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9779000" y="4953000"/>
            <a:ext cx="914400" cy="685800"/>
          </a:xfrm>
          <a:prstGeom prst="leftArrow">
            <a:avLst>
              <a:gd name="adj1" fmla="val 59863"/>
              <a:gd name="adj2" fmla="val 50000"/>
            </a:avLst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no</a:t>
            </a:r>
          </a:p>
        </p:txBody>
      </p:sp>
      <p:sp>
        <p:nvSpPr>
          <p:cNvPr id="9" name="Left Arrow 8"/>
          <p:cNvSpPr/>
          <p:nvPr/>
        </p:nvSpPr>
        <p:spPr bwMode="auto">
          <a:xfrm>
            <a:off x="9779000" y="5715000"/>
            <a:ext cx="914400" cy="685800"/>
          </a:xfrm>
          <a:prstGeom prst="leftArrow">
            <a:avLst>
              <a:gd name="adj1" fmla="val 59863"/>
              <a:gd name="adj2" fmla="val 50000"/>
            </a:avLst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no</a:t>
            </a:r>
          </a:p>
        </p:txBody>
      </p:sp>
      <p:sp>
        <p:nvSpPr>
          <p:cNvPr id="11" name="Left Arrow 10"/>
          <p:cNvSpPr/>
          <p:nvPr/>
        </p:nvSpPr>
        <p:spPr bwMode="auto">
          <a:xfrm>
            <a:off x="9779000" y="6553200"/>
            <a:ext cx="914400" cy="685800"/>
          </a:xfrm>
          <a:prstGeom prst="leftArrow">
            <a:avLst>
              <a:gd name="adj1" fmla="val 59863"/>
              <a:gd name="adj2" fmla="val 50000"/>
            </a:avLst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no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9779000" y="7620000"/>
            <a:ext cx="1219200" cy="685800"/>
          </a:xfrm>
          <a:prstGeom prst="leftArrow">
            <a:avLst>
              <a:gd name="adj1" fmla="val 59863"/>
              <a:gd name="adj2" fmla="val 50000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unclear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22000" y="5867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 smtClean="0"/>
              <a:t>just time</a:t>
            </a:r>
            <a:endParaRPr lang="en-US" sz="1800" b="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922000" y="670491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dirty="0" smtClean="0"/>
              <a:t>result varies</a:t>
            </a:r>
            <a:endParaRPr lang="en-US" sz="18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“How long”?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7010400"/>
          </a:xfrm>
        </p:spPr>
        <p:txBody>
          <a:bodyPr/>
          <a:lstStyle/>
          <a:p>
            <a:r>
              <a:rPr lang="en-US" dirty="0" smtClean="0"/>
              <a:t>Second idea: count the number of execution steps</a:t>
            </a:r>
          </a:p>
          <a:p>
            <a:pPr lvl="1"/>
            <a:r>
              <a:rPr lang="en-US" dirty="0" smtClean="0"/>
              <a:t>How many operations do we do to search an </a:t>
            </a:r>
            <a:r>
              <a:rPr lang="en-US" i="1" dirty="0" smtClean="0"/>
              <a:t>n</a:t>
            </a:r>
            <a:r>
              <a:rPr lang="en-US" dirty="0" smtClean="0"/>
              <a:t>-element array?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= 0			</a:t>
            </a:r>
            <a:r>
              <a:rPr lang="en-US" i="1" dirty="0" smtClean="0"/>
              <a:t>1</a:t>
            </a:r>
            <a:r>
              <a:rPr lang="en-US" dirty="0" smtClean="0"/>
              <a:t> step</a:t>
            </a:r>
          </a:p>
          <a:p>
            <a:pPr lvl="1"/>
            <a:r>
              <a:rPr lang="en-US" dirty="0" smtClean="0"/>
              <a:t>loop			</a:t>
            </a:r>
            <a:r>
              <a:rPr lang="en-US" i="1" dirty="0" smtClean="0"/>
              <a:t>n</a:t>
            </a:r>
            <a:r>
              <a:rPr lang="en-US" dirty="0" smtClean="0"/>
              <a:t> times</a:t>
            </a:r>
          </a:p>
          <a:p>
            <a:pPr lvl="2"/>
            <a:r>
              <a:rPr lang="en-US" dirty="0" err="1" smtClean="0"/>
              <a:t>i</a:t>
            </a:r>
            <a:r>
              <a:rPr lang="en-US" dirty="0" smtClean="0"/>
              <a:t> &lt; n				</a:t>
            </a:r>
            <a:r>
              <a:rPr lang="en-US" i="1" dirty="0" smtClean="0"/>
              <a:t>1</a:t>
            </a:r>
            <a:r>
              <a:rPr lang="en-US" dirty="0" smtClean="0"/>
              <a:t> step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</a:t>
            </a:r>
            <a:r>
              <a:rPr lang="en-US" dirty="0" smtClean="0"/>
              <a:t>		</a:t>
            </a:r>
            <a:r>
              <a:rPr lang="en-US" i="1" dirty="0" smtClean="0"/>
              <a:t>1</a:t>
            </a:r>
            <a:r>
              <a:rPr lang="en-US" dirty="0" smtClean="0"/>
              <a:t> step</a:t>
            </a:r>
          </a:p>
          <a:p>
            <a:pPr lvl="2"/>
            <a:r>
              <a:rPr lang="en-US" dirty="0" err="1" smtClean="0"/>
              <a:t>i</a:t>
            </a:r>
            <a:r>
              <a:rPr lang="en-US" dirty="0" smtClean="0"/>
              <a:t>++				</a:t>
            </a:r>
            <a:r>
              <a:rPr lang="en-US" i="1" dirty="0" smtClean="0"/>
              <a:t>1</a:t>
            </a:r>
            <a:r>
              <a:rPr lang="en-US" dirty="0" smtClean="0"/>
              <a:t> step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 </a:t>
            </a:r>
            <a:r>
              <a:rPr lang="en-US" dirty="0" smtClean="0"/>
              <a:t>		</a:t>
            </a:r>
            <a:r>
              <a:rPr lang="en-US" i="1" dirty="0" smtClean="0"/>
              <a:t>1</a:t>
            </a:r>
            <a:r>
              <a:rPr lang="en-US" dirty="0" smtClean="0"/>
              <a:t> step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2441124" y="3390543"/>
            <a:ext cx="4975676" cy="2400657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Right Brace 4"/>
          <p:cNvSpPr/>
          <p:nvPr/>
        </p:nvSpPr>
        <p:spPr bwMode="auto">
          <a:xfrm>
            <a:off x="6731000" y="6172200"/>
            <a:ext cx="516913" cy="2819400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6800" y="7263825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1" dirty="0" smtClean="0"/>
              <a:t>3n + 2 </a:t>
            </a:r>
            <a:r>
              <a:rPr lang="en-US" sz="3200" b="0" dirty="0" smtClean="0"/>
              <a:t>steps</a:t>
            </a:r>
            <a:endParaRPr lang="en-US" sz="3200" b="0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8255000" y="4724400"/>
            <a:ext cx="1131080" cy="707886"/>
          </a:xfrm>
          <a:prstGeom prst="wedgeRectCallout">
            <a:avLst>
              <a:gd name="adj1" fmla="val -168540"/>
              <a:gd name="adj2" fmla="val -15284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Omitting</a:t>
            </a:r>
            <a:br>
              <a:rPr lang="en-US" sz="2000" b="0" dirty="0" smtClean="0"/>
            </a:br>
            <a:r>
              <a:rPr lang="en-US" sz="2000" b="0" dirty="0" smtClean="0"/>
              <a:t>contracts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“How long”?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7010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count</a:t>
            </a:r>
          </a:p>
          <a:p>
            <a:r>
              <a:rPr lang="en-US" i="1" dirty="0" smtClean="0"/>
              <a:t>3n + 2</a:t>
            </a:r>
            <a:r>
              <a:rPr lang="en-US" dirty="0" smtClean="0"/>
              <a:t> steps to search an </a:t>
            </a:r>
            <a:r>
              <a:rPr lang="en-US" i="1" dirty="0" smtClean="0"/>
              <a:t>n</a:t>
            </a:r>
            <a:r>
              <a:rPr lang="en-US" dirty="0" smtClean="0"/>
              <a:t>-element array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Always?</a:t>
            </a:r>
          </a:p>
          <a:p>
            <a:pPr lvl="1"/>
            <a:r>
              <a:rPr lang="en-US" dirty="0" smtClean="0"/>
              <a:t>only if element is not found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a </a:t>
            </a:r>
            <a:r>
              <a:rPr lang="en-US" b="1" dirty="0" smtClean="0"/>
              <a:t>worst-case analysis</a:t>
            </a:r>
          </a:p>
          <a:p>
            <a:pPr lvl="1"/>
            <a:r>
              <a:rPr lang="en-US" dirty="0" smtClean="0"/>
              <a:t>Gives an </a:t>
            </a:r>
            <a:r>
              <a:rPr lang="en-US" b="1" dirty="0" smtClean="0"/>
              <a:t>upper bound </a:t>
            </a:r>
            <a:r>
              <a:rPr lang="en-US" dirty="0" smtClean="0"/>
              <a:t>on the number of steps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797800" y="3352800"/>
            <a:ext cx="4975676" cy="2400657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search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= 0;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++)  {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(A[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 == x) 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-1;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dirty="0" smtClean="0">
            <a:solidFill>
              <a:srgbClr val="C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5521</Words>
  <PresentationFormat>Custom</PresentationFormat>
  <Paragraphs>1366</Paragraphs>
  <Slides>62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White</vt:lpstr>
      <vt:lpstr>Complexity</vt:lpstr>
      <vt:lpstr>Slide 2</vt:lpstr>
      <vt:lpstr>Final Code for seach</vt:lpstr>
      <vt:lpstr>What do we mean by “How long”?</vt:lpstr>
      <vt:lpstr>What do we mean by “How long”?</vt:lpstr>
      <vt:lpstr>What do we mean by “How long”?</vt:lpstr>
      <vt:lpstr>What do we mean by “How long”?</vt:lpstr>
      <vt:lpstr>What do we mean by “How long”?</vt:lpstr>
      <vt:lpstr>What do we mean by “How long”?</vt:lpstr>
      <vt:lpstr>What do we mean by “How long”?</vt:lpstr>
      <vt:lpstr>What do we mean by “How long”?</vt:lpstr>
      <vt:lpstr>What do we mean by “How long”?</vt:lpstr>
      <vt:lpstr>Comparing Cost</vt:lpstr>
      <vt:lpstr>“Is f better than g?”</vt:lpstr>
      <vt:lpstr>“Is f better than g?”</vt:lpstr>
      <vt:lpstr>“Is f better than g?”</vt:lpstr>
      <vt:lpstr>“Is f better than g?”</vt:lpstr>
      <vt:lpstr>“Is f better than g?”</vt:lpstr>
      <vt:lpstr>Big-O</vt:lpstr>
      <vt:lpstr>Big-O</vt:lpstr>
      <vt:lpstr>Big-O</vt:lpstr>
      <vt:lpstr>Big-O</vt:lpstr>
      <vt:lpstr>Big-O</vt:lpstr>
      <vt:lpstr>Big-O</vt:lpstr>
      <vt:lpstr>Big-O</vt:lpstr>
      <vt:lpstr>Big-O</vt:lpstr>
      <vt:lpstr>Big-O</vt:lpstr>
      <vt:lpstr>Complexity Classes</vt:lpstr>
      <vt:lpstr>Complexity Classes</vt:lpstr>
      <vt:lpstr>Complexity Classes</vt:lpstr>
      <vt:lpstr>Complexity of Linear Search</vt:lpstr>
      <vt:lpstr>What do we mean by “How long”?</vt:lpstr>
      <vt:lpstr>Big-O</vt:lpstr>
      <vt:lpstr>Big-O</vt:lpstr>
      <vt:lpstr>Towards a Better Search</vt:lpstr>
      <vt:lpstr>Algorithms vs. Problems</vt:lpstr>
      <vt:lpstr>Searching Sorted Arrays</vt:lpstr>
      <vt:lpstr>Searching Sorted Arrays</vt:lpstr>
      <vt:lpstr>Searching Sorted Arrays</vt:lpstr>
      <vt:lpstr>Searching Sorted Arrays</vt:lpstr>
      <vt:lpstr>Searching Sorted Arrays</vt:lpstr>
      <vt:lpstr>Reasoning about Array Segments</vt:lpstr>
      <vt:lpstr>Searching Sorted Arrays</vt:lpstr>
      <vt:lpstr>Searching Sorted Arrays</vt:lpstr>
      <vt:lpstr>Searching Sorted Arrays</vt:lpstr>
      <vt:lpstr>Searching Sorted Arrays</vt:lpstr>
      <vt:lpstr>Selection Sort</vt:lpstr>
      <vt:lpstr>Sorting an Array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Cost of Selection Sort</vt:lpstr>
      <vt:lpstr>Cost of Selection 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cp:lastModifiedBy>iliano</cp:lastModifiedBy>
  <cp:revision>270</cp:revision>
  <dcterms:modified xsi:type="dcterms:W3CDTF">2019-02-13T21:15:30Z</dcterms:modified>
</cp:coreProperties>
</file>