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87" r:id="rId3"/>
    <p:sldId id="386" r:id="rId4"/>
    <p:sldId id="394" r:id="rId5"/>
    <p:sldId id="395" r:id="rId6"/>
    <p:sldId id="396" r:id="rId7"/>
    <p:sldId id="397" r:id="rId8"/>
    <p:sldId id="390" r:id="rId9"/>
    <p:sldId id="388" r:id="rId10"/>
    <p:sldId id="398" r:id="rId11"/>
    <p:sldId id="400" r:id="rId12"/>
    <p:sldId id="391" r:id="rId13"/>
    <p:sldId id="399" r:id="rId14"/>
    <p:sldId id="393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9" r:id="rId23"/>
    <p:sldId id="410" r:id="rId24"/>
    <p:sldId id="408" r:id="rId25"/>
    <p:sldId id="411" r:id="rId26"/>
    <p:sldId id="412" r:id="rId27"/>
    <p:sldId id="389" r:id="rId28"/>
    <p:sldId id="413" r:id="rId29"/>
    <p:sldId id="414" r:id="rId30"/>
    <p:sldId id="392" r:id="rId31"/>
    <p:sldId id="415" r:id="rId32"/>
    <p:sldId id="416" r:id="rId33"/>
    <p:sldId id="417" r:id="rId34"/>
    <p:sldId id="418" r:id="rId35"/>
    <p:sldId id="419" r:id="rId36"/>
    <p:sldId id="373" r:id="rId37"/>
  </p:sldIdLst>
  <p:sldSz cx="13004800" cy="9753600"/>
  <p:notesSz cx="7007225" cy="92964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E5E5"/>
    <a:srgbClr val="FFF3F3"/>
    <a:srgbClr val="FFCCCC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30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8750" y="0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pPr>
              <a:defRPr/>
            </a:pPr>
            <a:fld id="{231B3D12-EB5E-4DBD-B1D2-B9BE0915A721}" type="datetimeFigureOut">
              <a:rPr lang="en-US"/>
              <a:pPr>
                <a:defRPr/>
              </a:pPr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8750" y="8829675"/>
            <a:ext cx="3036888" cy="465138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pPr>
              <a:defRPr/>
            </a:pPr>
            <a:fld id="{9689D15F-4C94-4BB4-A061-5F06739A4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79513" y="696913"/>
            <a:ext cx="4648200" cy="348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35038" y="4416425"/>
            <a:ext cx="5137150" cy="41830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noProof="0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BF73-A674-4D7B-B1DA-2178CF8CE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DD4EB-4B13-4170-839C-985C8BDD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B3AAA-8235-41AC-B2BA-B48EA472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98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99800" cy="6896100"/>
          </a:xfrm>
        </p:spPr>
        <p:txBody>
          <a:bodyPr anchor="t"/>
          <a:lstStyle>
            <a:lvl1pPr marL="457200" indent="-457200">
              <a:spcBef>
                <a:spcPts val="800"/>
              </a:spcBef>
              <a:buSzPct val="100000"/>
              <a:buFont typeface="Wingdings" pitchFamily="2" charset="2"/>
              <a:buChar char="l"/>
              <a:defRPr/>
            </a:lvl1pPr>
            <a:lvl2pPr marL="800100" indent="-342900">
              <a:spcBef>
                <a:spcPts val="700"/>
              </a:spcBef>
              <a:buSzPct val="125000"/>
              <a:buFont typeface="Courier New" pitchFamily="49" charset="0"/>
              <a:buChar char="o"/>
              <a:defRPr sz="2800"/>
            </a:lvl2pPr>
            <a:lvl3pPr marL="1092200" indent="-292100" defTabSz="622300">
              <a:spcBef>
                <a:spcPts val="600"/>
              </a:spcBef>
              <a:buSzPct val="100000"/>
              <a:buFont typeface="Wingdings" pitchFamily="2" charset="2"/>
              <a:buChar char="Ø"/>
              <a:defRPr sz="2400"/>
            </a:lvl3pPr>
            <a:lvl4pPr marL="1435100" indent="-342900">
              <a:spcBef>
                <a:spcPts val="480"/>
              </a:spcBef>
              <a:buSzPct val="90000"/>
              <a:buFont typeface="Wingdings" pitchFamily="2" charset="2"/>
              <a:buChar char="q"/>
              <a:defRPr sz="2000"/>
            </a:lvl4pPr>
            <a:lvl5pPr marL="1663700" indent="-228600">
              <a:spcBef>
                <a:spcPts val="480"/>
              </a:spcBef>
              <a:buSzPct val="100000"/>
              <a:buFont typeface="Wingdings" pitchFamily="2" charset="2"/>
              <a:buChar char="§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4083050"/>
            <a:ext cx="11053762" cy="1936750"/>
          </a:xfrm>
        </p:spPr>
        <p:txBody>
          <a:bodyPr anchor="t"/>
          <a:lstStyle>
            <a:lvl1pPr algn="ctr">
              <a:defRPr sz="44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594360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FB8B4-07D6-4010-AB0B-CBD0D8E2D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2C210-B940-4792-8C46-1EE289A7C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04A6F-6B50-4A70-90D5-CDD606E1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4FFF-F21E-4CEF-A104-7D137C108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C558-6DD2-4120-9354-832E35A40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CE213-355E-4C6F-897A-F8E85C236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6327775" y="9296400"/>
            <a:ext cx="341313" cy="323850"/>
          </a:xfrm>
          <a:prstGeom prst="rect">
            <a:avLst/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pPr>
              <a:defRPr/>
            </a:pPr>
            <a:fld id="{25C490D4-7A1B-45D2-B551-E1B1E148D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4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6797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6pPr>
      <a:lvl7pPr marL="31369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7pPr>
      <a:lvl8pPr marL="35941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8pPr>
      <a:lvl9pPr marL="4051300" indent="-444500" algn="l" defTabSz="584200" rtl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270000" y="1638300"/>
            <a:ext cx="10464800" cy="3302000"/>
          </a:xfrm>
        </p:spPr>
        <p:txBody>
          <a:bodyPr anchor="b"/>
          <a:lstStyle/>
          <a:p>
            <a:pPr eaLnBrk="1"/>
            <a:r>
              <a:rPr lang="en-US" dirty="0" smtClean="0"/>
              <a:t>Stacks and Queues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0000" y="5041900"/>
            <a:ext cx="10464800" cy="1130300"/>
          </a:xfrm>
        </p:spPr>
        <p:txBody>
          <a:bodyPr anchor="t"/>
          <a:lstStyle/>
          <a:p>
            <a:pPr eaLnBrk="1">
              <a:spcBef>
                <a:spcPct val="0"/>
              </a:spcBef>
              <a:buSzTx/>
            </a:pPr>
            <a:endParaRPr lang="en-US" sz="37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worklist</a:t>
            </a:r>
            <a:r>
              <a:rPr lang="en-US" dirty="0" smtClean="0"/>
              <a:t> where we retrieve the last inserted element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L</a:t>
            </a:r>
            <a:r>
              <a:rPr lang="en-US" dirty="0" smtClean="0"/>
              <a:t>ast </a:t>
            </a:r>
            <a:r>
              <a:rPr lang="en-US" b="1" dirty="0" smtClean="0"/>
              <a:t>O</a:t>
            </a:r>
            <a:r>
              <a:rPr lang="en-US" dirty="0" smtClean="0"/>
              <a:t>ut</a:t>
            </a:r>
          </a:p>
          <a:p>
            <a:pPr lvl="1"/>
            <a:r>
              <a:rPr lang="en-US" dirty="0" smtClean="0"/>
              <a:t>Like a stack of books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Traditional name</a:t>
            </a:r>
            <a:br>
              <a:rPr lang="en-US" dirty="0" smtClean="0"/>
            </a:br>
            <a:r>
              <a:rPr lang="en-US" dirty="0" smtClean="0"/>
              <a:t>of operations</a:t>
            </a:r>
          </a:p>
          <a:p>
            <a:pPr lvl="1"/>
            <a:r>
              <a:rPr lang="en-US" b="1" dirty="0" smtClean="0"/>
              <a:t>push</a:t>
            </a:r>
            <a:r>
              <a:rPr lang="en-US" dirty="0" smtClean="0"/>
              <a:t> (= add) on </a:t>
            </a:r>
            <a:r>
              <a:rPr lang="en-US" i="1" dirty="0" smtClean="0"/>
              <a:t>top</a:t>
            </a:r>
          </a:p>
          <a:p>
            <a:pPr lvl="1"/>
            <a:r>
              <a:rPr lang="en-US" b="1" dirty="0" smtClean="0"/>
              <a:t>pop</a:t>
            </a:r>
            <a:r>
              <a:rPr lang="en-US" dirty="0" smtClean="0"/>
              <a:t> (= retrieve) from </a:t>
            </a:r>
            <a:r>
              <a:rPr lang="en-US" i="1" dirty="0" smtClean="0"/>
              <a:t>top</a:t>
            </a:r>
            <a:endParaRPr lang="en-US" i="1" dirty="0"/>
          </a:p>
        </p:txBody>
      </p:sp>
      <p:sp>
        <p:nvSpPr>
          <p:cNvPr id="6" name="Cloud 5"/>
          <p:cNvSpPr/>
          <p:nvPr/>
        </p:nvSpPr>
        <p:spPr bwMode="auto">
          <a:xfrm>
            <a:off x="7188200" y="5105400"/>
            <a:ext cx="3352800" cy="41910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42156" y="4038600"/>
            <a:ext cx="230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pop an element</a:t>
            </a:r>
            <a:br>
              <a:rPr lang="en-US" b="0" dirty="0" smtClean="0"/>
            </a:br>
            <a:r>
              <a:rPr lang="en-US" b="0" dirty="0" smtClean="0"/>
              <a:t>from the stack</a:t>
            </a:r>
            <a:endParaRPr lang="en-US" b="0" dirty="0"/>
          </a:p>
        </p:txBody>
      </p:sp>
      <p:grpSp>
        <p:nvGrpSpPr>
          <p:cNvPr id="29" name="Group 28"/>
          <p:cNvGrpSpPr/>
          <p:nvPr/>
        </p:nvGrpSpPr>
        <p:grpSpPr>
          <a:xfrm>
            <a:off x="7721600" y="6400800"/>
            <a:ext cx="1958556" cy="2211388"/>
            <a:chOff x="1625600" y="4724400"/>
            <a:chExt cx="838200" cy="22113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778000" y="4724400"/>
              <a:ext cx="5334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Bent Arrow 7"/>
          <p:cNvSpPr/>
          <p:nvPr/>
        </p:nvSpPr>
        <p:spPr bwMode="auto">
          <a:xfrm>
            <a:off x="8765756" y="4114800"/>
            <a:ext cx="1676400" cy="2362200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9" name="Bent Arrow 8"/>
          <p:cNvSpPr/>
          <p:nvPr/>
        </p:nvSpPr>
        <p:spPr bwMode="auto">
          <a:xfrm rot="5400000">
            <a:off x="6746456" y="4533900"/>
            <a:ext cx="2133600" cy="1752600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74422" y="4114800"/>
            <a:ext cx="2462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push an element</a:t>
            </a:r>
            <a:br>
              <a:rPr lang="en-US" b="0" dirty="0" smtClean="0"/>
            </a:br>
            <a:r>
              <a:rPr lang="en-US" b="0" dirty="0" smtClean="0"/>
              <a:t>onto the stack</a:t>
            </a:r>
            <a:endParaRPr lang="en-US" b="0" dirty="0"/>
          </a:p>
        </p:txBody>
      </p:sp>
      <p:sp>
        <p:nvSpPr>
          <p:cNvPr id="37" name="Rectangular Callout 36"/>
          <p:cNvSpPr/>
          <p:nvPr/>
        </p:nvSpPr>
        <p:spPr bwMode="auto">
          <a:xfrm>
            <a:off x="9779000" y="6534090"/>
            <a:ext cx="448200" cy="400110"/>
          </a:xfrm>
          <a:prstGeom prst="wedgeRectCallout">
            <a:avLst>
              <a:gd name="adj1" fmla="val -283593"/>
              <a:gd name="adj2" fmla="val -3834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top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worklist</a:t>
            </a:r>
            <a:r>
              <a:rPr lang="en-US" dirty="0" smtClean="0"/>
              <a:t> where we pop the last element pushed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L</a:t>
            </a:r>
            <a:r>
              <a:rPr lang="en-US" dirty="0" smtClean="0"/>
              <a:t>ast </a:t>
            </a:r>
            <a:r>
              <a:rPr lang="en-US" b="1" dirty="0" smtClean="0"/>
              <a:t>O</a:t>
            </a:r>
            <a:r>
              <a:rPr lang="en-US" dirty="0" smtClean="0"/>
              <a:t>ut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we push</a:t>
            </a:r>
          </a:p>
          <a:p>
            <a:pPr lvl="1"/>
            <a:r>
              <a:rPr lang="en-US" b="1" dirty="0" smtClean="0"/>
              <a:t>“hello” </a:t>
            </a:r>
            <a:r>
              <a:rPr lang="en-US" dirty="0" smtClean="0"/>
              <a:t>then </a:t>
            </a:r>
            <a:r>
              <a:rPr lang="en-US" b="1" dirty="0" smtClean="0"/>
              <a:t>“brave” </a:t>
            </a:r>
            <a:r>
              <a:rPr lang="en-US" dirty="0" smtClean="0"/>
              <a:t>then </a:t>
            </a:r>
            <a:r>
              <a:rPr lang="en-US" b="1" dirty="0" smtClean="0"/>
              <a:t>“world”</a:t>
            </a:r>
          </a:p>
          <a:p>
            <a:r>
              <a:rPr lang="en-US" dirty="0" smtClean="0"/>
              <a:t>and then pop, we get</a:t>
            </a:r>
          </a:p>
          <a:p>
            <a:pPr lvl="1"/>
            <a:r>
              <a:rPr lang="en-US" b="1" dirty="0" smtClean="0"/>
              <a:t>“world”</a:t>
            </a:r>
          </a:p>
          <a:p>
            <a:r>
              <a:rPr lang="en-US" dirty="0" smtClean="0"/>
              <a:t>and then pop again, we get</a:t>
            </a:r>
          </a:p>
          <a:p>
            <a:pPr lvl="1"/>
            <a:r>
              <a:rPr lang="en-US" b="1" dirty="0" smtClean="0"/>
              <a:t>“brave”</a:t>
            </a:r>
          </a:p>
          <a:p>
            <a:r>
              <a:rPr lang="en-US" dirty="0" smtClean="0"/>
              <a:t>and pop once more, we get</a:t>
            </a:r>
          </a:p>
          <a:p>
            <a:pPr lvl="1"/>
            <a:r>
              <a:rPr lang="en-US" b="1" dirty="0" smtClean="0"/>
              <a:t>“hello”</a:t>
            </a:r>
          </a:p>
          <a:p>
            <a:r>
              <a:rPr lang="en-US" dirty="0" smtClean="0"/>
              <a:t>at this point the stack is empty</a:t>
            </a:r>
          </a:p>
        </p:txBody>
      </p:sp>
      <p:sp>
        <p:nvSpPr>
          <p:cNvPr id="29" name="Cloud Callout 28"/>
          <p:cNvSpPr/>
          <p:nvPr/>
        </p:nvSpPr>
        <p:spPr bwMode="auto">
          <a:xfrm>
            <a:off x="9039644" y="4191000"/>
            <a:ext cx="3352800" cy="3429000"/>
          </a:xfrm>
          <a:prstGeom prst="cloudCallout">
            <a:avLst>
              <a:gd name="adj1" fmla="val -96630"/>
              <a:gd name="adj2" fmla="val -47441"/>
            </a:avLst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573044" y="5486400"/>
            <a:ext cx="1958556" cy="1600200"/>
            <a:chOff x="1625600" y="4724400"/>
            <a:chExt cx="838200" cy="2211388"/>
          </a:xfrm>
        </p:grpSpPr>
        <p:sp>
          <p:nvSpPr>
            <p:cNvPr id="39" name="Rectangle 38"/>
            <p:cNvSpPr/>
            <p:nvPr/>
          </p:nvSpPr>
          <p:spPr bwMode="auto">
            <a:xfrm>
              <a:off x="1778000" y="4724400"/>
              <a:ext cx="5334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9144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“world”</a:t>
              </a:r>
              <a:b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“brave”</a:t>
              </a:r>
              <a:b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</a:b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“hello”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rot="5400000">
              <a:off x="673100" y="5829300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1205706" y="5828506"/>
              <a:ext cx="22098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rot="10800000">
              <a:off x="1778000" y="6934200"/>
              <a:ext cx="533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23114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1625600" y="4724400"/>
              <a:ext cx="152400" cy="15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Bent Arrow 44"/>
          <p:cNvSpPr/>
          <p:nvPr/>
        </p:nvSpPr>
        <p:spPr bwMode="auto">
          <a:xfrm>
            <a:off x="10617200" y="3200400"/>
            <a:ext cx="1676400" cy="2362200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6" name="Bent Arrow 45"/>
          <p:cNvSpPr/>
          <p:nvPr/>
        </p:nvSpPr>
        <p:spPr bwMode="auto">
          <a:xfrm rot="5400000">
            <a:off x="8597900" y="3619500"/>
            <a:ext cx="2133600" cy="1752600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11044" y="340078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push</a:t>
            </a:r>
            <a:endParaRPr lang="en-US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11325644" y="3400785"/>
            <a:ext cx="69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pop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7600" y="3276600"/>
            <a:ext cx="5943600" cy="5372100"/>
          </a:xfrm>
        </p:spPr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worklist</a:t>
            </a:r>
            <a:r>
              <a:rPr lang="en-US" dirty="0" smtClean="0"/>
              <a:t> interface with the names changed</a:t>
            </a:r>
          </a:p>
          <a:p>
            <a:endParaRPr lang="en-US" dirty="0" smtClean="0"/>
          </a:p>
          <a:p>
            <a:r>
              <a:rPr lang="en-US" dirty="0" smtClean="0"/>
              <a:t>We are providing </a:t>
            </a:r>
            <a:r>
              <a:rPr lang="en-US" b="1" dirty="0" smtClean="0">
                <a:solidFill>
                  <a:schemeClr val="tx1"/>
                </a:solidFill>
              </a:rPr>
              <a:t>complexity bounds</a:t>
            </a:r>
            <a:r>
              <a:rPr lang="en-US" b="1" dirty="0" smtClean="0"/>
              <a:t> </a:t>
            </a:r>
            <a:r>
              <a:rPr lang="en-US" dirty="0" smtClean="0"/>
              <a:t>in the interface</a:t>
            </a:r>
          </a:p>
          <a:p>
            <a:pPr lvl="1"/>
            <a:r>
              <a:rPr lang="en-US" dirty="0" smtClean="0"/>
              <a:t>We promise the stack library will implement the operations to have these cost</a:t>
            </a:r>
          </a:p>
          <a:p>
            <a:pPr lvl="2"/>
            <a:r>
              <a:rPr lang="en-US" dirty="0" smtClean="0"/>
              <a:t>all stack operations have constant cost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 bwMode="auto">
          <a:xfrm flipH="1">
            <a:off x="939800" y="2242565"/>
            <a:ext cx="5029200" cy="5046940"/>
          </a:xfrm>
          <a:prstGeom prst="verticalScroll">
            <a:avLst>
              <a:gd name="adj" fmla="val 761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94335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943350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)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59886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</a:rPr>
              <a:t>()           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59886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, 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800" b="0" dirty="0" smtClean="0">
                <a:latin typeface="Menlo"/>
              </a:rPr>
              <a:t>)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59886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)           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800" b="0" dirty="0" smtClean="0">
                <a:latin typeface="Menlo"/>
              </a:rPr>
              <a:t> 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400" y="2248915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nlo"/>
              </a:rPr>
              <a:t>Stack Interface</a:t>
            </a:r>
            <a:endParaRPr lang="en-US" sz="2000" dirty="0">
              <a:latin typeface="Menlo"/>
            </a:endParaRPr>
          </a:p>
        </p:txBody>
      </p:sp>
      <p:sp>
        <p:nvSpPr>
          <p:cNvPr id="7" name="Right Arrow Callout 6"/>
          <p:cNvSpPr/>
          <p:nvPr/>
        </p:nvSpPr>
        <p:spPr bwMode="auto">
          <a:xfrm rot="16200000">
            <a:off x="3253220" y="7320545"/>
            <a:ext cx="729234" cy="936475"/>
          </a:xfrm>
          <a:prstGeom prst="rightArrowCallout">
            <a:avLst/>
          </a:prstGeom>
          <a:solidFill>
            <a:srgbClr val="92D050">
              <a:alpha val="50000"/>
            </a:srgbClr>
          </a:solidFill>
          <a:ln w="63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vert" wrap="none" lIns="54864" tIns="91440" rIns="5080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What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935758" y="66974"/>
            <a:ext cx="1967441" cy="2066626"/>
            <a:chOff x="6936956" y="4114800"/>
            <a:chExt cx="3604044" cy="5181600"/>
          </a:xfrm>
        </p:grpSpPr>
        <p:sp>
          <p:nvSpPr>
            <p:cNvPr id="11" name="Cloud 10"/>
            <p:cNvSpPr/>
            <p:nvPr/>
          </p:nvSpPr>
          <p:spPr bwMode="auto">
            <a:xfrm>
              <a:off x="7188200" y="5105400"/>
              <a:ext cx="3352800" cy="41910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" name="Group 28"/>
            <p:cNvGrpSpPr/>
            <p:nvPr/>
          </p:nvGrpSpPr>
          <p:grpSpPr>
            <a:xfrm>
              <a:off x="7721602" y="6400800"/>
              <a:ext cx="1958556" cy="2211388"/>
              <a:chOff x="1625600" y="4724400"/>
              <a:chExt cx="838200" cy="2211388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1778000" y="4724400"/>
                <a:ext cx="533400" cy="2209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Bent Arrow 12"/>
            <p:cNvSpPr/>
            <p:nvPr/>
          </p:nvSpPr>
          <p:spPr bwMode="auto">
            <a:xfrm>
              <a:off x="8765756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4" name="Bent Arrow 13"/>
            <p:cNvSpPr/>
            <p:nvPr/>
          </p:nvSpPr>
          <p:spPr bwMode="auto">
            <a:xfrm rot="5400000">
              <a:off x="6746456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4683" y="4291435"/>
              <a:ext cx="756365" cy="405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push</a:t>
              </a:r>
              <a:endParaRPr lang="en-US" sz="1200" b="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0771" y="4291435"/>
              <a:ext cx="643684" cy="405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pop</a:t>
              </a:r>
              <a:endParaRPr lang="en-US" sz="1200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7600" y="2438400"/>
            <a:ext cx="6400800" cy="5600700"/>
          </a:xfrm>
        </p:spPr>
        <p:txBody>
          <a:bodyPr/>
          <a:lstStyle/>
          <a:p>
            <a:r>
              <a:rPr lang="en-US" dirty="0" smtClean="0"/>
              <a:t>Since stacks implement a</a:t>
            </a:r>
            <a:br>
              <a:rPr lang="en-US" dirty="0" smtClean="0"/>
            </a:br>
            <a:r>
              <a:rPr lang="en-US" b="1" dirty="0" smtClean="0"/>
              <a:t>L</a:t>
            </a:r>
            <a:r>
              <a:rPr lang="en-US" dirty="0" smtClean="0"/>
              <a:t>ast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 policy,</a:t>
            </a:r>
            <a:br>
              <a:rPr lang="en-US" dirty="0" smtClean="0"/>
            </a:br>
            <a:r>
              <a:rPr lang="en-US" dirty="0" smtClean="0"/>
              <a:t>what about adding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//@ensures(</a:t>
            </a:r>
            <a:r>
              <a:rPr lang="en-US" sz="2800" dirty="0" err="1" smtClean="0">
                <a:solidFill>
                  <a:srgbClr val="C00000"/>
                </a:solidFill>
              </a:rPr>
              <a:t>string_equal</a:t>
            </a:r>
            <a:r>
              <a:rPr lang="en-US" sz="2800" dirty="0" smtClean="0">
                <a:solidFill>
                  <a:srgbClr val="C00000"/>
                </a:solidFill>
              </a:rPr>
              <a:t>(pop(S), x);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	as a </a:t>
            </a:r>
            <a:r>
              <a:rPr lang="en-US" dirty="0" err="1" smtClean="0"/>
              <a:t>postcondition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push</a:t>
            </a:r>
            <a:r>
              <a:rPr lang="en-US" dirty="0" smtClean="0"/>
              <a:t>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pop(S) changes S!</a:t>
            </a:r>
          </a:p>
          <a:p>
            <a:pPr lvl="1"/>
            <a:r>
              <a:rPr lang="en-US" dirty="0" smtClean="0"/>
              <a:t>Running with and without contracts enabled could produce different outcomes</a:t>
            </a:r>
          </a:p>
          <a:p>
            <a:pPr lvl="1"/>
            <a:r>
              <a:rPr lang="en-US" dirty="0" smtClean="0"/>
              <a:t>This contract is not </a:t>
            </a:r>
            <a:r>
              <a:rPr lang="en-US" b="1" dirty="0" smtClean="0"/>
              <a:t>pure</a:t>
            </a:r>
          </a:p>
          <a:p>
            <a:pPr lvl="1"/>
            <a:r>
              <a:rPr lang="en-US" dirty="0" smtClean="0"/>
              <a:t>The C0 compiler has a </a:t>
            </a:r>
            <a:r>
              <a:rPr lang="en-US" b="1" dirty="0" smtClean="0"/>
              <a:t>purity check</a:t>
            </a:r>
            <a:r>
              <a:rPr lang="en-US" dirty="0" smtClean="0"/>
              <a:t> that catches this</a:t>
            </a:r>
          </a:p>
          <a:p>
            <a:pPr lvl="1"/>
            <a:endParaRPr lang="en-US" dirty="0"/>
          </a:p>
        </p:txBody>
      </p:sp>
      <p:sp>
        <p:nvSpPr>
          <p:cNvPr id="6" name="Vertical Scroll 5"/>
          <p:cNvSpPr/>
          <p:nvPr/>
        </p:nvSpPr>
        <p:spPr bwMode="auto">
          <a:xfrm flipH="1">
            <a:off x="939800" y="2242565"/>
            <a:ext cx="5029200" cy="5046940"/>
          </a:xfrm>
          <a:prstGeom prst="verticalScroll">
            <a:avLst>
              <a:gd name="adj" fmla="val 761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943350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943350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)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59886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</a:rPr>
              <a:t>()           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59886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, 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800" b="0" dirty="0" smtClean="0">
                <a:latin typeface="Menlo"/>
              </a:rPr>
              <a:t>)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59886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)           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59886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800" b="0" dirty="0" smtClean="0">
                <a:latin typeface="Menlo"/>
              </a:rPr>
              <a:t> 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1400" y="2248915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nlo"/>
              </a:rPr>
              <a:t>Stack Interface</a:t>
            </a:r>
            <a:endParaRPr lang="en-US" sz="2000" dirty="0">
              <a:latin typeface="Menlo"/>
            </a:endParaRPr>
          </a:p>
        </p:txBody>
      </p:sp>
      <p:sp>
        <p:nvSpPr>
          <p:cNvPr id="7" name="Right Arrow Callout 6"/>
          <p:cNvSpPr/>
          <p:nvPr/>
        </p:nvSpPr>
        <p:spPr bwMode="auto">
          <a:xfrm rot="16200000">
            <a:off x="3253220" y="7320545"/>
            <a:ext cx="729234" cy="936475"/>
          </a:xfrm>
          <a:prstGeom prst="rightArrowCallout">
            <a:avLst/>
          </a:prstGeom>
          <a:solidFill>
            <a:srgbClr val="92D050">
              <a:alpha val="50000"/>
            </a:srgbClr>
          </a:solidFill>
          <a:ln w="63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vert" wrap="none" lIns="54864" tIns="91440" rIns="5080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What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935758" y="66974"/>
            <a:ext cx="1967441" cy="2066626"/>
            <a:chOff x="6936956" y="4114800"/>
            <a:chExt cx="3604044" cy="5181600"/>
          </a:xfrm>
        </p:grpSpPr>
        <p:sp>
          <p:nvSpPr>
            <p:cNvPr id="24" name="Cloud 23"/>
            <p:cNvSpPr/>
            <p:nvPr/>
          </p:nvSpPr>
          <p:spPr bwMode="auto">
            <a:xfrm>
              <a:off x="7188200" y="5105400"/>
              <a:ext cx="3352800" cy="41910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25" name="Group 28"/>
            <p:cNvGrpSpPr/>
            <p:nvPr/>
          </p:nvGrpSpPr>
          <p:grpSpPr>
            <a:xfrm>
              <a:off x="7721604" y="6400800"/>
              <a:ext cx="1958556" cy="2211388"/>
              <a:chOff x="1625600" y="4724400"/>
              <a:chExt cx="838200" cy="2211388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1778000" y="4724400"/>
                <a:ext cx="533400" cy="2209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Bent Arrow 25"/>
            <p:cNvSpPr/>
            <p:nvPr/>
          </p:nvSpPr>
          <p:spPr bwMode="auto">
            <a:xfrm>
              <a:off x="8765756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27" name="Bent Arrow 26"/>
            <p:cNvSpPr/>
            <p:nvPr/>
          </p:nvSpPr>
          <p:spPr bwMode="auto">
            <a:xfrm rot="5400000">
              <a:off x="6746456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4683" y="4291435"/>
              <a:ext cx="756365" cy="405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push</a:t>
              </a:r>
              <a:endParaRPr lang="en-US" sz="12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60771" y="4291435"/>
              <a:ext cx="643684" cy="405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pop</a:t>
              </a:r>
              <a:endParaRPr lang="en-US" sz="1200" b="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922000" y="8694003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54000"/>
            <a:ext cx="8001000" cy="1498600"/>
          </a:xfrm>
        </p:spPr>
        <p:txBody>
          <a:bodyPr/>
          <a:lstStyle/>
          <a:p>
            <a:r>
              <a:rPr lang="en-US" dirty="0" smtClean="0"/>
              <a:t>Peeking into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 top element of the stack </a:t>
            </a:r>
            <a:r>
              <a:rPr lang="en-US" i="1" dirty="0" smtClean="0"/>
              <a:t>without removing it</a:t>
            </a:r>
          </a:p>
          <a:p>
            <a:pPr marL="515938" lvl="1"/>
            <a:r>
              <a:rPr lang="en-US" dirty="0" smtClean="0"/>
              <a:t>We can do that only if the stack is not empty</a:t>
            </a:r>
          </a:p>
          <a:p>
            <a:pPr marL="795338" lvl="2"/>
            <a:r>
              <a:rPr lang="en-US" dirty="0" smtClean="0"/>
              <a:t>This is a precondition</a:t>
            </a:r>
          </a:p>
          <a:p>
            <a:pPr marL="515938" lvl="1"/>
            <a:r>
              <a:rPr lang="en-US" dirty="0" smtClean="0"/>
              <a:t>Simply pop the stack in a variable,</a:t>
            </a:r>
            <a:br>
              <a:rPr lang="en-US" dirty="0" smtClean="0"/>
            </a:br>
            <a:r>
              <a:rPr lang="en-US" dirty="0" smtClean="0"/>
              <a:t>push the element back, and</a:t>
            </a:r>
            <a:br>
              <a:rPr lang="en-US" dirty="0" smtClean="0"/>
            </a:br>
            <a:r>
              <a:rPr lang="en-US" dirty="0" smtClean="0"/>
              <a:t>return the value of the variable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58427" y="6096001"/>
            <a:ext cx="2076817" cy="2219026"/>
            <a:chOff x="7188204" y="5714021"/>
            <a:chExt cx="3352802" cy="3582382"/>
          </a:xfrm>
        </p:grpSpPr>
        <p:sp>
          <p:nvSpPr>
            <p:cNvPr id="7" name="Cloud 6"/>
            <p:cNvSpPr/>
            <p:nvPr/>
          </p:nvSpPr>
          <p:spPr bwMode="auto">
            <a:xfrm>
              <a:off x="7188204" y="5714021"/>
              <a:ext cx="3352802" cy="3582382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8" name="Group 28"/>
            <p:cNvGrpSpPr/>
            <p:nvPr/>
          </p:nvGrpSpPr>
          <p:grpSpPr>
            <a:xfrm>
              <a:off x="7721607" y="6400801"/>
              <a:ext cx="1958556" cy="2211389"/>
              <a:chOff x="1625600" y="4724400"/>
              <a:chExt cx="838197" cy="2213431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777998" y="4725792"/>
                <a:ext cx="533400" cy="2210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672773" y="5831017"/>
                <a:ext cx="221045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>
                <a:off x="1205378" y="5830222"/>
                <a:ext cx="221045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10800000">
                <a:off x="1777998" y="6936242"/>
                <a:ext cx="533400" cy="158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311397" y="4725700"/>
                <a:ext cx="152400" cy="158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1625600" y="4724400"/>
                <a:ext cx="152400" cy="158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0388600" y="6477000"/>
            <a:ext cx="795528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20" name="Rectangle 19"/>
          <p:cNvSpPr/>
          <p:nvPr/>
        </p:nvSpPr>
        <p:spPr>
          <a:xfrm>
            <a:off x="1244600" y="5827455"/>
            <a:ext cx="5257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peek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push(S,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x;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45680" y="76200"/>
            <a:ext cx="1579920" cy="1200329"/>
          </a:xfrm>
          <a:prstGeom prst="wedgeRectCallout">
            <a:avLst>
              <a:gd name="adj1" fmla="val 99044"/>
              <a:gd name="adj2" fmla="val 12066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Using only</a:t>
            </a:r>
            <a:br>
              <a:rPr lang="en-US" sz="1800" b="0" dirty="0" smtClean="0"/>
            </a:br>
            <a:r>
              <a:rPr lang="en-US" sz="1800" b="0" dirty="0" smtClean="0"/>
              <a:t>functions</a:t>
            </a:r>
            <a:br>
              <a:rPr lang="en-US" sz="1800" b="0" dirty="0" smtClean="0"/>
            </a:br>
            <a:r>
              <a:rPr lang="en-US" sz="1800" b="0" dirty="0" smtClean="0"/>
              <a:t>from the</a:t>
            </a:r>
            <a:br>
              <a:rPr lang="en-US" sz="1800" b="0" dirty="0" smtClean="0"/>
            </a:br>
            <a:r>
              <a:rPr lang="en-US" sz="1800" b="0" dirty="0" smtClean="0"/>
              <a:t>stack interface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Peeking into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 top element of the stack </a:t>
            </a:r>
            <a:r>
              <a:rPr lang="en-US" i="1" dirty="0" smtClean="0"/>
              <a:t>without removing it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Is this code safe?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5200" y="3276600"/>
            <a:ext cx="5257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peek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push(S,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x;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8928100" y="7239000"/>
            <a:ext cx="3898900" cy="1371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push(S, x)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 != NULL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by line 2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749800" y="7239000"/>
            <a:ext cx="4648200" cy="16002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pop(S):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 != NULL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by line 2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!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stack_empty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(S)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by line 3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951675" y="7239000"/>
            <a:ext cx="3874325" cy="990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stack_empty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(S):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 != NULL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by line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Peeking into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 top element of the stack </a:t>
            </a:r>
            <a:r>
              <a:rPr lang="en-US" i="1" dirty="0" smtClean="0"/>
              <a:t>without removing it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What is the asymptotic complexity?</a:t>
            </a:r>
          </a:p>
          <a:p>
            <a:pPr lvl="1"/>
            <a:r>
              <a:rPr lang="en-US" dirty="0" smtClean="0"/>
              <a:t>pop(S):		O(1)</a:t>
            </a:r>
          </a:p>
          <a:p>
            <a:pPr lvl="1"/>
            <a:r>
              <a:rPr lang="en-US" dirty="0" smtClean="0"/>
              <a:t>push(S, x):	O(1)</a:t>
            </a:r>
          </a:p>
          <a:p>
            <a:pPr lvl="1">
              <a:buClr>
                <a:schemeClr val="tx1"/>
              </a:buClr>
            </a:pPr>
            <a:r>
              <a:rPr lang="en-US" kern="120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return</a:t>
            </a:r>
            <a:r>
              <a:rPr lang="en-US" dirty="0" smtClean="0"/>
              <a:t> x		O(1)</a:t>
            </a:r>
          </a:p>
          <a:p>
            <a:pPr lvl="1">
              <a:buNone/>
            </a:pPr>
            <a:r>
              <a:rPr lang="en-US" dirty="0" smtClean="0"/>
              <a:t>Total:			</a:t>
            </a:r>
            <a:r>
              <a:rPr lang="en-US" b="1" dirty="0" smtClean="0"/>
              <a:t>O(1)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5200" y="3276600"/>
            <a:ext cx="525780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peek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push(S,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x;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197600" y="8382000"/>
            <a:ext cx="5531322" cy="707886"/>
          </a:xfrm>
          <a:prstGeom prst="wedgeRectCallout">
            <a:avLst>
              <a:gd name="adj1" fmla="val -76382"/>
              <a:gd name="adj2" fmla="val -3803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Complexity guarantees in the interface</a:t>
            </a:r>
            <a:br>
              <a:rPr lang="en-US" sz="2000" b="0" dirty="0" smtClean="0"/>
            </a:br>
            <a:r>
              <a:rPr lang="en-US" sz="2000" b="0" dirty="0" smtClean="0"/>
              <a:t>allow us to determine the cost of client functions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Peeking into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3411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 top</a:t>
            </a:r>
            <a:br>
              <a:rPr lang="en-US" dirty="0" smtClean="0"/>
            </a:br>
            <a:r>
              <a:rPr lang="en-US" dirty="0" smtClean="0"/>
              <a:t>element of the stack </a:t>
            </a:r>
            <a:r>
              <a:rPr lang="en-US" i="1" dirty="0" smtClean="0"/>
              <a:t>without removing it</a:t>
            </a:r>
          </a:p>
          <a:p>
            <a:pPr marL="1206500" lvl="4" indent="0"/>
            <a:endParaRPr lang="en-US" i="1" dirty="0" smtClean="0"/>
          </a:p>
          <a:p>
            <a:r>
              <a:rPr lang="en-US" dirty="0" smtClean="0"/>
              <a:t>What about </a:t>
            </a:r>
            <a:r>
              <a:rPr lang="en-US" i="1" dirty="0" smtClean="0"/>
              <a:t>this</a:t>
            </a:r>
            <a:r>
              <a:rPr lang="en-US" dirty="0" smtClean="0"/>
              <a:t> implementation?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lvl="1"/>
            <a:r>
              <a:rPr lang="en-US" dirty="0" smtClean="0"/>
              <a:t>It assumes stacks are implemented as </a:t>
            </a:r>
            <a:r>
              <a:rPr lang="en-US" dirty="0" err="1" smtClean="0"/>
              <a:t>structs</a:t>
            </a:r>
            <a:r>
              <a:rPr lang="en-US" dirty="0" smtClean="0"/>
              <a:t> with a </a:t>
            </a:r>
            <a:r>
              <a:rPr lang="en-US" i="1" dirty="0" smtClean="0"/>
              <a:t>data</a:t>
            </a:r>
            <a:r>
              <a:rPr lang="en-US" dirty="0" smtClean="0"/>
              <a:t> and a </a:t>
            </a:r>
            <a:r>
              <a:rPr lang="en-US" i="1" dirty="0" smtClean="0"/>
              <a:t>top</a:t>
            </a:r>
            <a:r>
              <a:rPr lang="en-US" dirty="0" smtClean="0"/>
              <a:t> field</a:t>
            </a:r>
          </a:p>
          <a:p>
            <a:pPr lvl="2"/>
            <a:r>
              <a:rPr lang="en-US" dirty="0" smtClean="0"/>
              <a:t>but we don’t know anything about how stacks are implemented!</a:t>
            </a:r>
          </a:p>
          <a:p>
            <a:pPr lvl="2"/>
            <a:r>
              <a:rPr lang="en-US" dirty="0" smtClean="0"/>
              <a:t>all we have is an interface</a:t>
            </a:r>
          </a:p>
          <a:p>
            <a:pPr lvl="1"/>
            <a:r>
              <a:rPr lang="en-US" dirty="0" smtClean="0"/>
              <a:t>This </a:t>
            </a:r>
            <a:r>
              <a:rPr lang="en-US" b="1" dirty="0" smtClean="0"/>
              <a:t>violates the interface </a:t>
            </a:r>
            <a:r>
              <a:rPr lang="en-US" dirty="0" smtClean="0"/>
              <a:t>of the stack library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35200" y="4233208"/>
            <a:ext cx="5257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peek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!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S-&gt;data[S-&gt;top];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02800" y="80772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5680" y="76200"/>
            <a:ext cx="1579920" cy="1200329"/>
          </a:xfrm>
          <a:prstGeom prst="wedgeRectCallout">
            <a:avLst>
              <a:gd name="adj1" fmla="val 99044"/>
              <a:gd name="adj2" fmla="val 12066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Using only</a:t>
            </a:r>
            <a:br>
              <a:rPr lang="en-US" sz="1800" b="0" dirty="0" smtClean="0"/>
            </a:br>
            <a:r>
              <a:rPr lang="en-US" sz="1800" b="0" dirty="0" smtClean="0"/>
              <a:t>functions</a:t>
            </a:r>
            <a:br>
              <a:rPr lang="en-US" sz="1800" b="0" dirty="0" smtClean="0"/>
            </a:br>
            <a:r>
              <a:rPr lang="en-US" sz="1800" b="0" dirty="0" smtClean="0"/>
              <a:t>from the</a:t>
            </a:r>
            <a:br>
              <a:rPr lang="en-US" sz="1800" b="0" dirty="0" smtClean="0"/>
            </a:br>
            <a:r>
              <a:rPr lang="en-US" sz="1800" b="0" dirty="0" smtClean="0"/>
              <a:t>stack interface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 number of elements in a stack</a:t>
            </a:r>
            <a:endParaRPr lang="en-US" i="1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427" y="4953000"/>
            <a:ext cx="2076817" cy="2295226"/>
            <a:chOff x="7188202" y="5591002"/>
            <a:chExt cx="3352802" cy="3705398"/>
          </a:xfrm>
        </p:grpSpPr>
        <p:sp>
          <p:nvSpPr>
            <p:cNvPr id="7" name="Cloud 6"/>
            <p:cNvSpPr/>
            <p:nvPr/>
          </p:nvSpPr>
          <p:spPr bwMode="auto">
            <a:xfrm>
              <a:off x="7188202" y="5591002"/>
              <a:ext cx="3352802" cy="3705398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8" name="Group 28"/>
            <p:cNvGrpSpPr/>
            <p:nvPr/>
          </p:nvGrpSpPr>
          <p:grpSpPr>
            <a:xfrm>
              <a:off x="7721604" y="6400800"/>
              <a:ext cx="1958556" cy="2211388"/>
              <a:chOff x="1625600" y="4724400"/>
              <a:chExt cx="838200" cy="221138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1778000" y="4724400"/>
                <a:ext cx="533400" cy="2209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2" name="Straight Arrow Connector 21"/>
          <p:cNvCxnSpPr/>
          <p:nvPr/>
        </p:nvCxnSpPr>
        <p:spPr bwMode="auto">
          <a:xfrm rot="5400000">
            <a:off x="4521994" y="6142705"/>
            <a:ext cx="13716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36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</a:t>
            </a:r>
            <a:br>
              <a:rPr lang="en-US" dirty="0" smtClean="0"/>
            </a:br>
            <a:r>
              <a:rPr lang="en-US" dirty="0" smtClean="0"/>
              <a:t>number of elements in a stack</a:t>
            </a:r>
          </a:p>
          <a:p>
            <a:pPr lvl="1"/>
            <a:r>
              <a:rPr lang="en-US" dirty="0" smtClean="0"/>
              <a:t>count the elements as we pop them</a:t>
            </a:r>
          </a:p>
          <a:p>
            <a:pPr lvl="1"/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886200"/>
            <a:ext cx="52578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273800" y="4724400"/>
            <a:ext cx="6375400" cy="4038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Does this do what we want?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It returns the number of elements S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started with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…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… but S has been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emptied out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by the time we return!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Idea: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Save the contents of S somewhere …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… in another stack</a:t>
            </a:r>
          </a:p>
        </p:txBody>
      </p:sp>
      <p:sp>
        <p:nvSpPr>
          <p:cNvPr id="24" name="Rectangular Callout 23"/>
          <p:cNvSpPr/>
          <p:nvPr/>
        </p:nvSpPr>
        <p:spPr bwMode="auto">
          <a:xfrm>
            <a:off x="1625600" y="7315200"/>
            <a:ext cx="2862322" cy="646331"/>
          </a:xfrm>
          <a:prstGeom prst="wedgeRectCallout">
            <a:avLst>
              <a:gd name="adj1" fmla="val -21797"/>
              <a:gd name="adj2" fmla="val -8333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1800" b="0" i="1" dirty="0" smtClean="0"/>
              <a:t>Exercise:</a:t>
            </a:r>
            <a:br>
              <a:rPr lang="en-US" sz="1800" b="0" i="1" dirty="0" smtClean="0"/>
            </a:br>
            <a:r>
              <a:rPr lang="en-US" sz="1800" b="0" i="1" dirty="0" smtClean="0"/>
              <a:t>check that this code is safe</a:t>
            </a:r>
            <a:endParaRPr lang="en-US" sz="1800" b="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912600" y="69342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988503" y="7079397"/>
            <a:ext cx="1825573" cy="685800"/>
            <a:chOff x="4600627" y="7543800"/>
            <a:chExt cx="1825573" cy="685800"/>
          </a:xfrm>
        </p:grpSpPr>
        <p:sp>
          <p:nvSpPr>
            <p:cNvPr id="27" name="Cloud 26"/>
            <p:cNvSpPr/>
            <p:nvPr/>
          </p:nvSpPr>
          <p:spPr bwMode="auto">
            <a:xfrm>
              <a:off x="4600627" y="7543800"/>
              <a:ext cx="1825573" cy="6858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4931034" y="7816811"/>
              <a:ext cx="1213183" cy="107989"/>
              <a:chOff x="1625600" y="4724400"/>
              <a:chExt cx="838200" cy="2211388"/>
            </a:xfrm>
          </p:grpSpPr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Rectangle 39"/>
          <p:cNvSpPr/>
          <p:nvPr/>
        </p:nvSpPr>
        <p:spPr bwMode="auto">
          <a:xfrm>
            <a:off x="7806651" y="7207561"/>
            <a:ext cx="381000" cy="40523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16800" y="715559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</a:t>
            </a:r>
            <a:endParaRPr lang="en-US" b="0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7999626" y="7408432"/>
            <a:ext cx="9906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oval" w="lg" len="lg"/>
            <a:tailEnd type="stealth" w="lg" len="lg"/>
          </a:ln>
          <a:effectLst/>
        </p:spPr>
      </p:cxnSp>
      <p:cxnSp>
        <p:nvCxnSpPr>
          <p:cNvPr id="46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330803" y="7432372"/>
            <a:ext cx="610394" cy="1588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47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214426" y="7431976"/>
            <a:ext cx="609599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51" name="Rectangular Callout 50"/>
          <p:cNvSpPr/>
          <p:nvPr/>
        </p:nvSpPr>
        <p:spPr bwMode="auto">
          <a:xfrm>
            <a:off x="45680" y="76200"/>
            <a:ext cx="1579920" cy="1200329"/>
          </a:xfrm>
          <a:prstGeom prst="wedgeRectCallout">
            <a:avLst>
              <a:gd name="adj1" fmla="val 99044"/>
              <a:gd name="adj2" fmla="val 12066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Using only</a:t>
            </a:r>
            <a:br>
              <a:rPr lang="en-US" sz="1800" b="0" dirty="0" smtClean="0"/>
            </a:br>
            <a:r>
              <a:rPr lang="en-US" sz="1800" b="0" dirty="0" smtClean="0"/>
              <a:t>functions</a:t>
            </a:r>
            <a:br>
              <a:rPr lang="en-US" sz="1800" b="0" dirty="0" smtClean="0"/>
            </a:br>
            <a:r>
              <a:rPr lang="en-US" sz="1800" b="0" dirty="0" smtClean="0"/>
              <a:t>from the</a:t>
            </a:r>
            <a:br>
              <a:rPr lang="en-US" sz="1800" b="0" dirty="0" smtClean="0"/>
            </a:br>
            <a:r>
              <a:rPr lang="en-US" sz="1800" b="0" dirty="0" smtClean="0"/>
              <a:t>stack interface</a:t>
            </a:r>
            <a:endParaRPr lang="en-US" sz="1800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5912751" y="656507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36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</a:t>
            </a:r>
            <a:br>
              <a:rPr lang="en-US" dirty="0" smtClean="0"/>
            </a:br>
            <a:r>
              <a:rPr lang="en-US" dirty="0" smtClean="0"/>
              <a:t>number of elements in a stack</a:t>
            </a:r>
          </a:p>
          <a:p>
            <a:pPr lvl="1"/>
            <a:r>
              <a:rPr lang="en-US" dirty="0" smtClean="0"/>
              <a:t>save the elements of S in another stack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962400"/>
            <a:ext cx="52578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	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				// MODIFIED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					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	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 = TMP;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						// 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273800" y="4876800"/>
            <a:ext cx="6375400" cy="4038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Does this do what we want?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TMP is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in reverse order</a:t>
            </a: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so S is in reverse order at the end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b="0" kern="0" dirty="0" smtClean="0">
              <a:latin typeface="+mn-lt"/>
              <a:ea typeface="+mn-ea"/>
              <a:cs typeface="+mn-cs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On return,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the caller stack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is empty</a:t>
            </a: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n-US" sz="2000" b="0" kern="0" dirty="0" smtClean="0">
                <a:latin typeface="+mn-lt"/>
                <a:ea typeface="+mn-ea"/>
                <a:cs typeface="+mn-cs"/>
              </a:rPr>
              <a:t>What??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600" y="8534400"/>
            <a:ext cx="2862322" cy="646331"/>
          </a:xfrm>
          <a:prstGeom prst="wedgeRectCallout">
            <a:avLst>
              <a:gd name="adj1" fmla="val -21797"/>
              <a:gd name="adj2" fmla="val -8333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1800" b="0" i="1" dirty="0" smtClean="0"/>
              <a:t>Exercise:</a:t>
            </a:r>
            <a:br>
              <a:rPr lang="en-US" sz="1800" b="0" i="1" dirty="0" smtClean="0"/>
            </a:br>
            <a:r>
              <a:rPr lang="en-US" sz="1800" b="0" i="1" dirty="0" smtClean="0"/>
              <a:t>check that this code is safe</a:t>
            </a:r>
            <a:endParaRPr lang="en-US" sz="1800" b="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169400" y="62484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9400" y="80010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16000" y="2971800"/>
            <a:ext cx="74676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4" name="TextBox 13"/>
          <p:cNvSpPr txBox="1"/>
          <p:nvPr/>
        </p:nvSpPr>
        <p:spPr>
          <a:xfrm>
            <a:off x="5912751" y="774418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return, the caller stack is empty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9400" y="2740759"/>
            <a:ext cx="32004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endParaRPr lang="en-US" sz="18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 = TMP;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9400" y="6988076"/>
            <a:ext cx="3200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(X)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21"/>
          <p:cNvSpPr>
            <a:spLocks/>
          </p:cNvSpPr>
          <p:nvPr/>
        </p:nvSpPr>
        <p:spPr bwMode="auto">
          <a:xfrm>
            <a:off x="10174222" y="3275806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955167" y="3275806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8543589" y="4025931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12715" y="4017699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0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368904" y="4914504"/>
            <a:ext cx="3277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14" name="Straight Arrow Connector 29"/>
          <p:cNvCxnSpPr>
            <a:cxnSpLocks noChangeShapeType="1"/>
          </p:cNvCxnSpPr>
          <p:nvPr/>
        </p:nvCxnSpPr>
        <p:spPr bwMode="auto">
          <a:xfrm>
            <a:off x="9123297" y="4209211"/>
            <a:ext cx="123602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396367" y="3652044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340600" y="4589337"/>
            <a:ext cx="1382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rgbClr val="7030A0"/>
                </a:solidFill>
              </a:rPr>
              <a:t>stack_size</a:t>
            </a:r>
            <a:endParaRPr lang="en-US" sz="2000" b="0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27"/>
          <p:cNvCxnSpPr>
            <a:cxnSpLocks noChangeShapeType="1"/>
          </p:cNvCxnSpPr>
          <p:nvPr/>
        </p:nvCxnSpPr>
        <p:spPr bwMode="auto">
          <a:xfrm>
            <a:off x="7278622" y="4589337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9" name="Rectangle 7"/>
          <p:cNvSpPr>
            <a:spLocks/>
          </p:cNvSpPr>
          <p:nvPr/>
        </p:nvSpPr>
        <p:spPr bwMode="auto">
          <a:xfrm>
            <a:off x="8498078" y="5065587"/>
            <a:ext cx="274113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912715" y="5079874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8912715" y="5617742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1800" b="0" dirty="0" smtClean="0"/>
              <a:t>17</a:t>
            </a:r>
            <a:endParaRPr lang="en-US" sz="1800" b="0" dirty="0"/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8617559" y="5603018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/>
              <a:t>c</a:t>
            </a:r>
            <a:endParaRPr lang="en-US" sz="2000" b="0" dirty="0"/>
          </a:p>
        </p:txBody>
      </p:sp>
      <p:cxnSp>
        <p:nvCxnSpPr>
          <p:cNvPr id="24" name="Straight Arrow Connector 29"/>
          <p:cNvCxnSpPr>
            <a:cxnSpLocks noChangeShapeType="1"/>
          </p:cNvCxnSpPr>
          <p:nvPr/>
        </p:nvCxnSpPr>
        <p:spPr bwMode="auto">
          <a:xfrm flipV="1">
            <a:off x="9133777" y="5714206"/>
            <a:ext cx="1336223" cy="63335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25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252525" y="4914900"/>
            <a:ext cx="3276601" cy="3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912715" y="6156761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32" name="Rectangle 7"/>
          <p:cNvSpPr>
            <a:spLocks/>
          </p:cNvSpPr>
          <p:nvPr/>
        </p:nvSpPr>
        <p:spPr bwMode="auto">
          <a:xfrm>
            <a:off x="8218546" y="6142037"/>
            <a:ext cx="64440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/>
              <a:t>TMP</a:t>
            </a:r>
            <a:endParaRPr lang="en-US" sz="2000" b="0" dirty="0"/>
          </a:p>
        </p:txBody>
      </p:sp>
      <p:cxnSp>
        <p:nvCxnSpPr>
          <p:cNvPr id="33" name="Straight Arrow Connector 29"/>
          <p:cNvCxnSpPr>
            <a:cxnSpLocks noChangeShapeType="1"/>
          </p:cNvCxnSpPr>
          <p:nvPr/>
        </p:nvCxnSpPr>
        <p:spPr bwMode="auto">
          <a:xfrm flipV="1">
            <a:off x="9128825" y="4418806"/>
            <a:ext cx="1324100" cy="85007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pSp>
        <p:nvGrpSpPr>
          <p:cNvPr id="35" name="Group 34"/>
          <p:cNvGrpSpPr/>
          <p:nvPr/>
        </p:nvGrpSpPr>
        <p:grpSpPr>
          <a:xfrm>
            <a:off x="10356202" y="3885406"/>
            <a:ext cx="1825573" cy="685800"/>
            <a:chOff x="4600627" y="7543800"/>
            <a:chExt cx="1825573" cy="685800"/>
          </a:xfrm>
        </p:grpSpPr>
        <p:sp>
          <p:nvSpPr>
            <p:cNvPr id="36" name="Cloud 35"/>
            <p:cNvSpPr/>
            <p:nvPr/>
          </p:nvSpPr>
          <p:spPr bwMode="auto">
            <a:xfrm>
              <a:off x="4600627" y="7543800"/>
              <a:ext cx="1825573" cy="6858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37" name="Group 28"/>
            <p:cNvGrpSpPr/>
            <p:nvPr/>
          </p:nvGrpSpPr>
          <p:grpSpPr>
            <a:xfrm>
              <a:off x="4930607" y="7816811"/>
              <a:ext cx="1212963" cy="107989"/>
              <a:chOff x="1625600" y="4724400"/>
              <a:chExt cx="838200" cy="2211388"/>
            </a:xfrm>
          </p:grpSpPr>
          <p:cxnSp>
            <p:nvCxnSpPr>
              <p:cNvPr id="38" name="Straight Connector 37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" name="Group 45"/>
          <p:cNvGrpSpPr/>
          <p:nvPr/>
        </p:nvGrpSpPr>
        <p:grpSpPr>
          <a:xfrm>
            <a:off x="10464800" y="4876006"/>
            <a:ext cx="1676400" cy="1676400"/>
            <a:chOff x="7306007" y="5714020"/>
            <a:chExt cx="2706370" cy="3690504"/>
          </a:xfrm>
        </p:grpSpPr>
        <p:sp>
          <p:nvSpPr>
            <p:cNvPr id="47" name="Cloud 46"/>
            <p:cNvSpPr/>
            <p:nvPr/>
          </p:nvSpPr>
          <p:spPr bwMode="auto">
            <a:xfrm>
              <a:off x="7306007" y="5714020"/>
              <a:ext cx="2706370" cy="3690504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48" name="Group 28"/>
            <p:cNvGrpSpPr/>
            <p:nvPr/>
          </p:nvGrpSpPr>
          <p:grpSpPr>
            <a:xfrm>
              <a:off x="7721606" y="6400800"/>
              <a:ext cx="1958556" cy="2211388"/>
              <a:chOff x="1625600" y="4724400"/>
              <a:chExt cx="838200" cy="221138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1778000" y="4724400"/>
                <a:ext cx="533400" cy="2209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3" name="Right Arrow 62"/>
          <p:cNvSpPr/>
          <p:nvPr/>
        </p:nvSpPr>
        <p:spPr bwMode="auto">
          <a:xfrm>
            <a:off x="1016000" y="5867401"/>
            <a:ext cx="685800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noAutofit/>
          </a:bodyPr>
          <a:lstStyle/>
          <a:p>
            <a:pPr marL="0" marR="0" indent="0" algn="l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1800" b="0" i="1" smtClean="0"/>
          </a:p>
        </p:txBody>
      </p:sp>
      <p:sp>
        <p:nvSpPr>
          <p:cNvPr id="64" name="U-Turn Arrow 63"/>
          <p:cNvSpPr/>
          <p:nvPr/>
        </p:nvSpPr>
        <p:spPr bwMode="auto">
          <a:xfrm rot="5400000" flipH="1">
            <a:off x="1892300" y="4762500"/>
            <a:ext cx="5638800" cy="1600200"/>
          </a:xfrm>
          <a:prstGeom prst="uturnArrow">
            <a:avLst>
              <a:gd name="adj1" fmla="val 15738"/>
              <a:gd name="adj2" fmla="val 15961"/>
              <a:gd name="adj3" fmla="val 18766"/>
              <a:gd name="adj4" fmla="val 43750"/>
              <a:gd name="adj5" fmla="val 7624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noAutofit/>
          </a:bodyPr>
          <a:lstStyle/>
          <a:p>
            <a:pPr algn="l">
              <a:defRPr/>
            </a:pPr>
            <a:endParaRPr lang="en-US" sz="1800" b="0" i="1" smtClean="0"/>
          </a:p>
        </p:txBody>
      </p:sp>
      <p:sp>
        <p:nvSpPr>
          <p:cNvPr id="70" name="TextBox 69"/>
          <p:cNvSpPr txBox="1"/>
          <p:nvPr/>
        </p:nvSpPr>
        <p:spPr>
          <a:xfrm>
            <a:off x="4152075" y="651262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return, the caller stack is empty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9400" y="2740759"/>
            <a:ext cx="32004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endParaRPr lang="en-US" sz="18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 = TMP;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9400" y="6988076"/>
            <a:ext cx="3200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(X)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21"/>
          <p:cNvSpPr>
            <a:spLocks/>
          </p:cNvSpPr>
          <p:nvPr/>
        </p:nvSpPr>
        <p:spPr bwMode="auto">
          <a:xfrm>
            <a:off x="10174222" y="3275806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955167" y="3275806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8543589" y="4025931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12715" y="4017699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4" name="Straight Arrow Connector 29"/>
          <p:cNvCxnSpPr>
            <a:cxnSpLocks noChangeShapeType="1"/>
          </p:cNvCxnSpPr>
          <p:nvPr/>
        </p:nvCxnSpPr>
        <p:spPr bwMode="auto">
          <a:xfrm>
            <a:off x="9123297" y="4209211"/>
            <a:ext cx="123602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396367" y="3652044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340600" y="4589337"/>
            <a:ext cx="1382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rgbClr val="7030A0"/>
                </a:solidFill>
              </a:rPr>
              <a:t>stack_size</a:t>
            </a:r>
            <a:endParaRPr lang="en-US" sz="2000" b="0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27"/>
          <p:cNvCxnSpPr>
            <a:cxnSpLocks noChangeShapeType="1"/>
          </p:cNvCxnSpPr>
          <p:nvPr/>
        </p:nvCxnSpPr>
        <p:spPr bwMode="auto">
          <a:xfrm>
            <a:off x="7278622" y="4589337"/>
            <a:ext cx="2743200" cy="1587"/>
          </a:xfrm>
          <a:prstGeom prst="line">
            <a:avLst/>
          </a:prstGeom>
          <a:noFill/>
          <a:ln w="25400" algn="ctr">
            <a:solidFill>
              <a:srgbClr val="000000"/>
            </a:solidFill>
            <a:miter lim="400000"/>
            <a:headEnd/>
            <a:tailEnd/>
          </a:ln>
        </p:spPr>
      </p:cxnSp>
      <p:sp>
        <p:nvSpPr>
          <p:cNvPr id="19" name="Rectangle 7"/>
          <p:cNvSpPr>
            <a:spLocks/>
          </p:cNvSpPr>
          <p:nvPr/>
        </p:nvSpPr>
        <p:spPr bwMode="auto">
          <a:xfrm>
            <a:off x="8498078" y="5065587"/>
            <a:ext cx="274113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/>
              <a:t>S</a:t>
            </a:r>
            <a:endParaRPr lang="en-US" sz="2000" b="0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912715" y="5079874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8912715" y="5617742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1800" b="0" dirty="0" smtClean="0"/>
              <a:t>17</a:t>
            </a:r>
            <a:endParaRPr lang="en-US" sz="1800" b="0" dirty="0"/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8617559" y="5603018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/>
              <a:t>c</a:t>
            </a:r>
            <a:endParaRPr lang="en-US" sz="2000" b="0" dirty="0"/>
          </a:p>
        </p:txBody>
      </p:sp>
      <p:cxnSp>
        <p:nvCxnSpPr>
          <p:cNvPr id="24" name="Straight Arrow Connector 29"/>
          <p:cNvCxnSpPr>
            <a:cxnSpLocks noChangeShapeType="1"/>
          </p:cNvCxnSpPr>
          <p:nvPr/>
        </p:nvCxnSpPr>
        <p:spPr bwMode="auto">
          <a:xfrm flipV="1">
            <a:off x="9133777" y="5714206"/>
            <a:ext cx="1336223" cy="63335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912715" y="6156761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32" name="Rectangle 7"/>
          <p:cNvSpPr>
            <a:spLocks/>
          </p:cNvSpPr>
          <p:nvPr/>
        </p:nvSpPr>
        <p:spPr bwMode="auto">
          <a:xfrm>
            <a:off x="8218546" y="6142037"/>
            <a:ext cx="64440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/>
              <a:t>TMP</a:t>
            </a:r>
            <a:endParaRPr lang="en-US" sz="2000" b="0" dirty="0"/>
          </a:p>
        </p:txBody>
      </p:sp>
      <p:cxnSp>
        <p:nvCxnSpPr>
          <p:cNvPr id="33" name="Straight Arrow Connector 29"/>
          <p:cNvCxnSpPr>
            <a:cxnSpLocks noChangeShapeType="1"/>
          </p:cNvCxnSpPr>
          <p:nvPr/>
        </p:nvCxnSpPr>
        <p:spPr bwMode="auto">
          <a:xfrm>
            <a:off x="9128825" y="5268882"/>
            <a:ext cx="1335975" cy="29371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pSp>
        <p:nvGrpSpPr>
          <p:cNvPr id="11" name="Group 34"/>
          <p:cNvGrpSpPr/>
          <p:nvPr/>
        </p:nvGrpSpPr>
        <p:grpSpPr>
          <a:xfrm>
            <a:off x="10356202" y="3885406"/>
            <a:ext cx="1825573" cy="685800"/>
            <a:chOff x="4600627" y="7543800"/>
            <a:chExt cx="1825573" cy="685800"/>
          </a:xfrm>
        </p:grpSpPr>
        <p:sp>
          <p:nvSpPr>
            <p:cNvPr id="36" name="Cloud 35"/>
            <p:cNvSpPr/>
            <p:nvPr/>
          </p:nvSpPr>
          <p:spPr bwMode="auto">
            <a:xfrm>
              <a:off x="4600627" y="7543800"/>
              <a:ext cx="1825573" cy="6858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" name="Group 28"/>
            <p:cNvGrpSpPr/>
            <p:nvPr/>
          </p:nvGrpSpPr>
          <p:grpSpPr>
            <a:xfrm>
              <a:off x="4930607" y="7816811"/>
              <a:ext cx="1212963" cy="107989"/>
              <a:chOff x="1625600" y="4724400"/>
              <a:chExt cx="838200" cy="2211388"/>
            </a:xfrm>
          </p:grpSpPr>
          <p:cxnSp>
            <p:nvCxnSpPr>
              <p:cNvPr id="38" name="Straight Connector 37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Group 45"/>
          <p:cNvGrpSpPr/>
          <p:nvPr/>
        </p:nvGrpSpPr>
        <p:grpSpPr>
          <a:xfrm>
            <a:off x="10464800" y="4876006"/>
            <a:ext cx="1676400" cy="1676400"/>
            <a:chOff x="7306007" y="5714020"/>
            <a:chExt cx="2706370" cy="3690504"/>
          </a:xfrm>
        </p:grpSpPr>
        <p:sp>
          <p:nvSpPr>
            <p:cNvPr id="47" name="Cloud 46"/>
            <p:cNvSpPr/>
            <p:nvPr/>
          </p:nvSpPr>
          <p:spPr bwMode="auto">
            <a:xfrm>
              <a:off x="7306007" y="5714020"/>
              <a:ext cx="2706370" cy="3690504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8" name="Group 28"/>
            <p:cNvGrpSpPr/>
            <p:nvPr/>
          </p:nvGrpSpPr>
          <p:grpSpPr>
            <a:xfrm>
              <a:off x="7721606" y="6400800"/>
              <a:ext cx="1958556" cy="2211388"/>
              <a:chOff x="1625600" y="4724400"/>
              <a:chExt cx="838200" cy="221138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1778000" y="4724400"/>
                <a:ext cx="533400" cy="2209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3" name="Right Arrow 62"/>
          <p:cNvSpPr/>
          <p:nvPr/>
        </p:nvSpPr>
        <p:spPr bwMode="auto">
          <a:xfrm>
            <a:off x="1016000" y="6172200"/>
            <a:ext cx="685800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noAutofit/>
          </a:bodyPr>
          <a:lstStyle/>
          <a:p>
            <a:pPr marL="0" marR="0" indent="0" algn="l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1800" b="0" i="1" smtClean="0"/>
          </a:p>
        </p:txBody>
      </p:sp>
      <p:sp>
        <p:nvSpPr>
          <p:cNvPr id="64" name="U-Turn Arrow 63"/>
          <p:cNvSpPr/>
          <p:nvPr/>
        </p:nvSpPr>
        <p:spPr bwMode="auto">
          <a:xfrm rot="5400000" flipH="1">
            <a:off x="1892300" y="4762500"/>
            <a:ext cx="5638800" cy="1600200"/>
          </a:xfrm>
          <a:prstGeom prst="uturnArrow">
            <a:avLst>
              <a:gd name="adj1" fmla="val 15738"/>
              <a:gd name="adj2" fmla="val 15961"/>
              <a:gd name="adj3" fmla="val 18766"/>
              <a:gd name="adj4" fmla="val 43750"/>
              <a:gd name="adj5" fmla="val 7624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noAutofit/>
          </a:bodyPr>
          <a:lstStyle/>
          <a:p>
            <a:pPr algn="l">
              <a:defRPr/>
            </a:pPr>
            <a:endParaRPr lang="en-US" sz="1800" b="0" i="1" smtClean="0"/>
          </a:p>
        </p:txBody>
      </p:sp>
      <p:cxnSp>
        <p:nvCxnSpPr>
          <p:cNvPr id="45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368904" y="4914504"/>
            <a:ext cx="3277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46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252525" y="4914900"/>
            <a:ext cx="3276601" cy="3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48" name="TextBox 47"/>
          <p:cNvSpPr txBox="1"/>
          <p:nvPr/>
        </p:nvSpPr>
        <p:spPr>
          <a:xfrm>
            <a:off x="4152075" y="651262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83600" y="79248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Aliasing!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return, the caller stack is empty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9400" y="2740759"/>
            <a:ext cx="32004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endParaRPr lang="en-US" sz="18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S = TMP;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9400" y="6988076"/>
            <a:ext cx="32004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main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(X)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…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6" name="Rectangle 21"/>
          <p:cNvSpPr>
            <a:spLocks/>
          </p:cNvSpPr>
          <p:nvPr/>
        </p:nvSpPr>
        <p:spPr bwMode="auto">
          <a:xfrm>
            <a:off x="10174222" y="3275806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955167" y="3275806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8543589" y="4025931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912715" y="4017699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4" name="Straight Arrow Connector 29"/>
          <p:cNvCxnSpPr>
            <a:cxnSpLocks noChangeShapeType="1"/>
          </p:cNvCxnSpPr>
          <p:nvPr/>
        </p:nvCxnSpPr>
        <p:spPr bwMode="auto">
          <a:xfrm>
            <a:off x="9123297" y="4209211"/>
            <a:ext cx="123602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396367" y="3652044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340600" y="4589337"/>
            <a:ext cx="1382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chemeClr val="accent3">
                    <a:lumMod val="75000"/>
                  </a:schemeClr>
                </a:solidFill>
              </a:rPr>
              <a:t>stack_size</a:t>
            </a:r>
            <a:endParaRPr lang="en-US" sz="20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7" name="Straight Connector 27"/>
          <p:cNvCxnSpPr>
            <a:cxnSpLocks noChangeShapeType="1"/>
          </p:cNvCxnSpPr>
          <p:nvPr/>
        </p:nvCxnSpPr>
        <p:spPr bwMode="auto">
          <a:xfrm>
            <a:off x="7278622" y="4589337"/>
            <a:ext cx="2743200" cy="1587"/>
          </a:xfrm>
          <a:prstGeom prst="line">
            <a:avLst/>
          </a:prstGeom>
          <a:noFill/>
          <a:ln w="25400" algn="ctr">
            <a:solidFill>
              <a:schemeClr val="accent3">
                <a:lumMod val="65000"/>
              </a:schemeClr>
            </a:solidFill>
            <a:miter lim="400000"/>
            <a:headEnd/>
            <a:tailEnd/>
          </a:ln>
        </p:spPr>
      </p:cxnSp>
      <p:sp>
        <p:nvSpPr>
          <p:cNvPr id="19" name="Rectangle 7"/>
          <p:cNvSpPr>
            <a:spLocks/>
          </p:cNvSpPr>
          <p:nvPr/>
        </p:nvSpPr>
        <p:spPr bwMode="auto">
          <a:xfrm>
            <a:off x="8498078" y="5065587"/>
            <a:ext cx="274113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en-US" sz="20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8912715" y="5079874"/>
            <a:ext cx="406400" cy="381000"/>
          </a:xfrm>
          <a:prstGeom prst="rect">
            <a:avLst/>
          </a:prstGeom>
          <a:noFill/>
          <a:ln w="12700" algn="ctr">
            <a:solidFill>
              <a:schemeClr val="accent3">
                <a:lumMod val="6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8912715" y="5617742"/>
            <a:ext cx="406400" cy="381000"/>
          </a:xfrm>
          <a:prstGeom prst="rect">
            <a:avLst/>
          </a:prstGeom>
          <a:noFill/>
          <a:ln w="12700" algn="ctr">
            <a:solidFill>
              <a:schemeClr val="accent3">
                <a:lumMod val="6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r>
              <a:rPr lang="en-US" sz="1800" b="0" dirty="0" smtClean="0">
                <a:solidFill>
                  <a:schemeClr val="accent3">
                    <a:lumMod val="75000"/>
                  </a:schemeClr>
                </a:solidFill>
              </a:rPr>
              <a:t>17</a:t>
            </a:r>
            <a:endParaRPr lang="en-US" sz="18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8617559" y="5603018"/>
            <a:ext cx="230832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accent3">
                    <a:lumMod val="75000"/>
                  </a:schemeClr>
                </a:solidFill>
              </a:rPr>
              <a:t>c</a:t>
            </a:r>
            <a:endParaRPr lang="en-US" sz="20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9"/>
          <p:cNvCxnSpPr>
            <a:cxnSpLocks noChangeShapeType="1"/>
          </p:cNvCxnSpPr>
          <p:nvPr/>
        </p:nvCxnSpPr>
        <p:spPr bwMode="auto">
          <a:xfrm flipV="1">
            <a:off x="9133777" y="5714206"/>
            <a:ext cx="1336223" cy="633352"/>
          </a:xfrm>
          <a:prstGeom prst="straightConnector1">
            <a:avLst/>
          </a:prstGeom>
          <a:noFill/>
          <a:ln w="25400" algn="ctr">
            <a:solidFill>
              <a:schemeClr val="accent3">
                <a:lumMod val="65000"/>
              </a:schemeClr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8912715" y="6156761"/>
            <a:ext cx="406400" cy="381000"/>
          </a:xfrm>
          <a:prstGeom prst="rect">
            <a:avLst/>
          </a:prstGeom>
          <a:noFill/>
          <a:ln w="12700" algn="ctr">
            <a:solidFill>
              <a:schemeClr val="accent3">
                <a:lumMod val="6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Rectangle 7"/>
          <p:cNvSpPr>
            <a:spLocks/>
          </p:cNvSpPr>
          <p:nvPr/>
        </p:nvSpPr>
        <p:spPr bwMode="auto">
          <a:xfrm>
            <a:off x="8218546" y="6142037"/>
            <a:ext cx="64440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accent3">
                    <a:lumMod val="75000"/>
                  </a:schemeClr>
                </a:solidFill>
              </a:rPr>
              <a:t>TMP</a:t>
            </a:r>
            <a:endParaRPr lang="en-US" sz="20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29"/>
          <p:cNvCxnSpPr>
            <a:cxnSpLocks noChangeShapeType="1"/>
          </p:cNvCxnSpPr>
          <p:nvPr/>
        </p:nvCxnSpPr>
        <p:spPr bwMode="auto">
          <a:xfrm>
            <a:off x="9128825" y="5268882"/>
            <a:ext cx="1335975" cy="293718"/>
          </a:xfrm>
          <a:prstGeom prst="straightConnector1">
            <a:avLst/>
          </a:prstGeom>
          <a:noFill/>
          <a:ln w="25400" algn="ctr">
            <a:solidFill>
              <a:schemeClr val="accent3">
                <a:lumMod val="65000"/>
              </a:schemeClr>
            </a:solidFill>
            <a:miter lim="400000"/>
            <a:headEnd type="oval" w="lg" len="lg"/>
            <a:tailEnd type="stealth" w="lg" len="lg"/>
          </a:ln>
        </p:spPr>
      </p:cxnSp>
      <p:grpSp>
        <p:nvGrpSpPr>
          <p:cNvPr id="11" name="Group 34"/>
          <p:cNvGrpSpPr/>
          <p:nvPr/>
        </p:nvGrpSpPr>
        <p:grpSpPr>
          <a:xfrm>
            <a:off x="10356202" y="3885406"/>
            <a:ext cx="1825573" cy="685800"/>
            <a:chOff x="4600627" y="7543800"/>
            <a:chExt cx="1825573" cy="685800"/>
          </a:xfrm>
        </p:grpSpPr>
        <p:sp>
          <p:nvSpPr>
            <p:cNvPr id="36" name="Cloud 35"/>
            <p:cNvSpPr/>
            <p:nvPr/>
          </p:nvSpPr>
          <p:spPr bwMode="auto">
            <a:xfrm>
              <a:off x="4600627" y="7543800"/>
              <a:ext cx="1825573" cy="6858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" name="Group 28"/>
            <p:cNvGrpSpPr/>
            <p:nvPr/>
          </p:nvGrpSpPr>
          <p:grpSpPr>
            <a:xfrm>
              <a:off x="4930607" y="7816811"/>
              <a:ext cx="1212963" cy="107989"/>
              <a:chOff x="1625600" y="4724400"/>
              <a:chExt cx="838200" cy="2211388"/>
            </a:xfrm>
          </p:grpSpPr>
          <p:cxnSp>
            <p:nvCxnSpPr>
              <p:cNvPr id="38" name="Straight Connector 37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Group 45"/>
          <p:cNvGrpSpPr/>
          <p:nvPr/>
        </p:nvGrpSpPr>
        <p:grpSpPr>
          <a:xfrm>
            <a:off x="10464800" y="4876006"/>
            <a:ext cx="1676400" cy="1676400"/>
            <a:chOff x="7306007" y="5714020"/>
            <a:chExt cx="2706370" cy="3690504"/>
          </a:xfrm>
        </p:grpSpPr>
        <p:sp>
          <p:nvSpPr>
            <p:cNvPr id="47" name="Cloud 46"/>
            <p:cNvSpPr/>
            <p:nvPr/>
          </p:nvSpPr>
          <p:spPr bwMode="auto">
            <a:xfrm>
              <a:off x="7306007" y="5714020"/>
              <a:ext cx="2706370" cy="3690504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8" name="Group 28"/>
            <p:cNvGrpSpPr/>
            <p:nvPr/>
          </p:nvGrpSpPr>
          <p:grpSpPr>
            <a:xfrm>
              <a:off x="7721606" y="6400800"/>
              <a:ext cx="1958556" cy="2211388"/>
              <a:chOff x="1625600" y="4724400"/>
              <a:chExt cx="838200" cy="221138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1778000" y="4724400"/>
                <a:ext cx="533400" cy="2209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 rot="5400000">
                <a:off x="673100" y="5829300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>
                <a:off x="1205706" y="5828506"/>
                <a:ext cx="22098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rot="10800000">
                <a:off x="1778000" y="69342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23114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625600" y="4724400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3" name="Right Arrow 62"/>
          <p:cNvSpPr/>
          <p:nvPr/>
        </p:nvSpPr>
        <p:spPr bwMode="auto">
          <a:xfrm>
            <a:off x="1016000" y="8229600"/>
            <a:ext cx="685800" cy="4572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noAutofit/>
          </a:bodyPr>
          <a:lstStyle/>
          <a:p>
            <a:pPr marL="0" marR="0" indent="0" algn="l" eaLnBrk="1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1800" b="0" i="1" smtClean="0"/>
          </a:p>
        </p:txBody>
      </p:sp>
      <p:cxnSp>
        <p:nvCxnSpPr>
          <p:cNvPr id="43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368904" y="4914504"/>
            <a:ext cx="327739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44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252525" y="4914900"/>
            <a:ext cx="3276601" cy="3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45" name="Rectangular Callout 44"/>
          <p:cNvSpPr/>
          <p:nvPr/>
        </p:nvSpPr>
        <p:spPr bwMode="auto">
          <a:xfrm>
            <a:off x="5511800" y="5802868"/>
            <a:ext cx="1862048" cy="369332"/>
          </a:xfrm>
          <a:prstGeom prst="wedgeRectCallout">
            <a:avLst>
              <a:gd name="adj1" fmla="val 100535"/>
              <a:gd name="adj2" fmla="val -13477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1800" b="0" dirty="0" smtClean="0"/>
              <a:t>Decommissioned</a:t>
            </a:r>
            <a:endParaRPr lang="en-US" sz="1800" b="0" dirty="0"/>
          </a:p>
        </p:txBody>
      </p:sp>
      <p:sp>
        <p:nvSpPr>
          <p:cNvPr id="46" name="Pie 45"/>
          <p:cNvSpPr/>
          <p:nvPr/>
        </p:nvSpPr>
        <p:spPr bwMode="auto">
          <a:xfrm rot="16200000">
            <a:off x="11684000" y="6097427"/>
            <a:ext cx="836773" cy="836773"/>
          </a:xfrm>
          <a:prstGeom prst="pi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130800" y="7315200"/>
            <a:ext cx="7518400" cy="1905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Idea: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We need to push contents of TMP back onto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S</a:t>
            </a:r>
          </a:p>
          <a:p>
            <a:pPr marL="1549400" marR="0" lvl="3" indent="-292100" algn="l" defTabSz="622300" eaLnBrk="0" latinLnBrk="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q"/>
              <a:tabLst/>
              <a:defRPr/>
            </a:pPr>
            <a:r>
              <a:rPr lang="en-US" sz="2000" b="0" kern="0" dirty="0" smtClean="0">
                <a:latin typeface="+mn-lt"/>
                <a:ea typeface="+mn-ea"/>
                <a:cs typeface="+mn-cs"/>
              </a:rPr>
              <a:t>This will re-reverse it</a:t>
            </a: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n-US" sz="2000" b="0" kern="0" dirty="0" smtClean="0">
                <a:latin typeface="+mn-lt"/>
                <a:ea typeface="+mn-ea"/>
                <a:cs typeface="+mn-cs"/>
              </a:rPr>
              <a:t>restoring the original order of the elements in 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52075" y="651262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36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</a:t>
            </a:r>
            <a:br>
              <a:rPr lang="en-US" dirty="0" smtClean="0"/>
            </a:br>
            <a:r>
              <a:rPr lang="en-US" dirty="0" smtClean="0"/>
              <a:t>number of elements in a stack</a:t>
            </a:r>
          </a:p>
          <a:p>
            <a:pPr lvl="1"/>
            <a:r>
              <a:rPr lang="en-US" dirty="0" smtClean="0"/>
              <a:t>push elements back onto S</a:t>
            </a:r>
          </a:p>
          <a:p>
            <a:pPr lvl="1"/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864888"/>
            <a:ext cx="52578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endParaRPr lang="en-US" sz="18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(TMP)) {	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push(S, pop(TMP));	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}		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(TMP</a:t>
            </a:r>
            <a:r>
              <a:rPr lang="en-US" sz="1800" b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); 	</a:t>
            </a:r>
            <a:r>
              <a:rPr lang="en-US" sz="1800" b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ADDED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13113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273800" y="4876800"/>
            <a:ext cx="6375400" cy="4038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Does this do what we want?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This time yes!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b="0" kern="0" dirty="0" smtClean="0">
              <a:latin typeface="+mn-lt"/>
              <a:ea typeface="+mn-ea"/>
              <a:cs typeface="+mn-cs"/>
            </a:endParaRPr>
          </a:p>
          <a:p>
            <a:pPr marL="800100" lvl="1" indent="-342900" algn="l" eaLnBrk="0">
              <a:spcBef>
                <a:spcPts val="700"/>
              </a:spcBef>
              <a:buSzPct val="125000"/>
              <a:buFont typeface="Courier New" pitchFamily="49" charset="0"/>
              <a:buChar char="o"/>
              <a:defRPr/>
            </a:pPr>
            <a:r>
              <a:rPr lang="en-US" sz="2800" b="0" kern="0" dirty="0" smtClean="0"/>
              <a:t>What is the complexity?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We empty out the stack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n-US" sz="2000" b="0" kern="0" dirty="0" smtClean="0">
                <a:latin typeface="+mn-lt"/>
                <a:ea typeface="+mn-ea"/>
                <a:cs typeface="+mn-cs"/>
              </a:rPr>
              <a:t>twice</a:t>
            </a:r>
          </a:p>
          <a:p>
            <a:pPr marL="1092200" lvl="2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b="0" kern="0" dirty="0" smtClean="0"/>
              <a:t>If S initially contains n elements,</a:t>
            </a:r>
          </a:p>
          <a:p>
            <a:pPr marL="1092200" lvl="2" indent="-292100" algn="l" defTabSz="622300" eaLnBrk="0">
              <a:spcBef>
                <a:spcPts val="600"/>
              </a:spcBef>
              <a:buSzPct val="100000"/>
              <a:defRPr/>
            </a:pPr>
            <a:r>
              <a:rPr lang="en-US" b="0" kern="0" dirty="0" smtClean="0"/>
              <a:t>	complexity is </a:t>
            </a:r>
            <a:r>
              <a:rPr lang="en-US" kern="0" dirty="0" smtClean="0"/>
              <a:t>O(n)</a:t>
            </a:r>
            <a:endParaRPr lang="en-US" sz="2000" kern="0" dirty="0" smtClean="0"/>
          </a:p>
        </p:txBody>
      </p:sp>
      <p:sp>
        <p:nvSpPr>
          <p:cNvPr id="9" name="Rectangular Callout 8"/>
          <p:cNvSpPr/>
          <p:nvPr/>
        </p:nvSpPr>
        <p:spPr bwMode="auto">
          <a:xfrm rot="5400000">
            <a:off x="-670819" y="5887169"/>
            <a:ext cx="2862322" cy="646331"/>
          </a:xfrm>
          <a:prstGeom prst="wedgeRectCallout">
            <a:avLst>
              <a:gd name="adj1" fmla="val -21797"/>
              <a:gd name="adj2" fmla="val -8333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algn="l">
              <a:defRPr/>
            </a:pPr>
            <a:r>
              <a:rPr lang="en-US" sz="1800" b="0" i="1" dirty="0" smtClean="0"/>
              <a:t>Exercise:</a:t>
            </a:r>
            <a:br>
              <a:rPr lang="en-US" sz="1800" b="0" i="1" dirty="0" smtClean="0"/>
            </a:br>
            <a:r>
              <a:rPr lang="en-US" sz="1800" b="0" i="1" dirty="0" smtClean="0"/>
              <a:t>check that this code is safe</a:t>
            </a:r>
            <a:endParaRPr lang="en-US" sz="1800" b="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9800" y="5874603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16000" y="3048000"/>
            <a:ext cx="55626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4" name="TextBox 13"/>
          <p:cNvSpPr txBox="1"/>
          <p:nvPr/>
        </p:nvSpPr>
        <p:spPr>
          <a:xfrm>
            <a:off x="5912751" y="847007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36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</a:t>
            </a:r>
            <a:br>
              <a:rPr lang="en-US" dirty="0" smtClean="0"/>
            </a:br>
            <a:r>
              <a:rPr lang="en-US" dirty="0" smtClean="0"/>
              <a:t>number of elements in a stack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864888"/>
            <a:ext cx="52578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endParaRPr lang="en-US" sz="18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push(S, pop(TMP));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}	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(TMP);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273800" y="4876800"/>
            <a:ext cx="6375400" cy="4038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lvl="1" indent="-342900" algn="l" eaLnBrk="0">
              <a:spcBef>
                <a:spcPts val="700"/>
              </a:spcBef>
              <a:buSzPct val="125000"/>
              <a:buFont typeface="Courier New" pitchFamily="49" charset="0"/>
              <a:buChar char="o"/>
              <a:defRPr/>
            </a:pPr>
            <a:r>
              <a:rPr lang="en-US" sz="2800" b="0" kern="0" dirty="0" smtClean="0"/>
              <a:t>What is the complexity?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O(n)</a:t>
            </a:r>
          </a:p>
          <a:p>
            <a:pPr marL="800100" marR="0" lvl="1" indent="-342900" algn="l" eaLnBrk="0" latinLnBrk="0">
              <a:lnSpc>
                <a:spcPct val="100000"/>
              </a:lnSpc>
              <a:spcBef>
                <a:spcPts val="700"/>
              </a:spcBef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lang="en-US" sz="2800" b="0" kern="0" dirty="0" smtClean="0"/>
              <a:t>Can we do better?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not with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this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interface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but a good implementation could achieve O(1)</a:t>
            </a: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n-US" sz="2000" b="0" kern="0" dirty="0" smtClean="0">
                <a:latin typeface="+mn-lt"/>
                <a:ea typeface="+mn-ea"/>
                <a:cs typeface="+mn-cs"/>
              </a:rPr>
              <a:t>an interface that exports </a:t>
            </a:r>
            <a:r>
              <a:rPr lang="en-US" sz="2000" b="0" kern="0" dirty="0" err="1" smtClean="0">
                <a:latin typeface="+mn-lt"/>
                <a:ea typeface="+mn-ea"/>
                <a:cs typeface="+mn-cs"/>
              </a:rPr>
              <a:t>stack_size</a:t>
            </a:r>
            <a:r>
              <a:rPr lang="en-US" sz="2000" b="0" kern="0" dirty="0" smtClean="0">
                <a:latin typeface="+mn-lt"/>
                <a:ea typeface="+mn-ea"/>
                <a:cs typeface="+mn-cs"/>
              </a:rPr>
              <a:t> may provided it at cost O(1)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2751" y="847007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The Size of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036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the</a:t>
            </a:r>
            <a:br>
              <a:rPr lang="en-US" dirty="0" smtClean="0"/>
            </a:br>
            <a:r>
              <a:rPr lang="en-US" dirty="0" smtClean="0"/>
              <a:t>number of elements in a stack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712200" y="64326"/>
            <a:ext cx="42672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600" b="0" dirty="0" smtClean="0">
                <a:latin typeface="Menlo"/>
              </a:rPr>
              <a:t>()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push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06750" algn="l"/>
                <a:tab pos="3943350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pop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stack_t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06750" algn="l"/>
                <a:tab pos="3943350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stack_empty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0779" y="0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Stack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857500"/>
            <a:ext cx="37338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stack_size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S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//@ensures \result &gt;=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int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0;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stack_t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stack_new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  <a:endParaRPr lang="en-US" sz="1800" b="0" dirty="0" smtClean="0">
              <a:solidFill>
                <a:schemeClr val="accent1">
                  <a:lumMod val="60000"/>
                  <a:lumOff val="40000"/>
                </a:schemeClr>
              </a:solidFill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(S))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18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pop(S);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push(TMP,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c++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(S);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18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push(S, pop(TMP));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}	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stack_empty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(TMP); </a:t>
            </a:r>
            <a:endParaRPr lang="en-US" sz="18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826000" y="4876800"/>
            <a:ext cx="7620000" cy="4038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lvl="1" indent="-342900" algn="l" eaLnBrk="0">
              <a:spcBef>
                <a:spcPts val="700"/>
              </a:spcBef>
              <a:buSzPct val="125000"/>
              <a:buFont typeface="Courier New" pitchFamily="49" charset="0"/>
              <a:buChar char="o"/>
              <a:defRPr/>
            </a:pPr>
            <a:r>
              <a:rPr lang="en-US" sz="2800" b="0" kern="0" dirty="0" smtClean="0"/>
              <a:t>Where are the loop invariants?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these loops have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no interesting invariants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!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en-US" b="0" kern="0" dirty="0" smtClean="0">
                <a:latin typeface="+mn-lt"/>
                <a:ea typeface="+mn-ea"/>
                <a:cs typeface="+mn-cs"/>
              </a:rPr>
              <a:t>this is because the implementation details are hidden behind the interface</a:t>
            </a: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n-US" sz="2000" b="0" kern="0" dirty="0" smtClean="0"/>
              <a:t>as clients, we know too little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an implementation-side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stack_size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 would have all the information to write meaningful loop invariants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0675" y="8465610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worklist</a:t>
            </a:r>
            <a:r>
              <a:rPr lang="en-US" dirty="0" smtClean="0"/>
              <a:t> where we retrieve the element that has been there longest</a:t>
            </a:r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</a:t>
            </a:r>
          </a:p>
          <a:p>
            <a:pPr lvl="1"/>
            <a:r>
              <a:rPr lang="en-US" dirty="0" smtClean="0"/>
              <a:t>Like a cafeteria line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Traditional name</a:t>
            </a:r>
            <a:br>
              <a:rPr lang="en-US" dirty="0" smtClean="0"/>
            </a:br>
            <a:r>
              <a:rPr lang="en-US" dirty="0" smtClean="0"/>
              <a:t>of operations</a:t>
            </a:r>
          </a:p>
          <a:p>
            <a:pPr lvl="1"/>
            <a:r>
              <a:rPr lang="en-US" b="1" dirty="0" err="1" smtClean="0"/>
              <a:t>enqueue</a:t>
            </a:r>
            <a:r>
              <a:rPr lang="en-US" dirty="0" smtClean="0"/>
              <a:t> (= add) at the </a:t>
            </a:r>
            <a:r>
              <a:rPr lang="en-US" i="1" dirty="0" smtClean="0"/>
              <a:t>back</a:t>
            </a:r>
          </a:p>
          <a:p>
            <a:pPr lvl="1"/>
            <a:r>
              <a:rPr lang="en-US" b="1" dirty="0" err="1" smtClean="0"/>
              <a:t>dequeue</a:t>
            </a:r>
            <a:r>
              <a:rPr lang="en-US" dirty="0" smtClean="0"/>
              <a:t> (= retrieve) from the </a:t>
            </a:r>
            <a:r>
              <a:rPr lang="en-US" i="1" dirty="0" smtClean="0"/>
              <a:t>front</a:t>
            </a:r>
            <a:endParaRPr lang="en-US" i="1" dirty="0"/>
          </a:p>
        </p:txBody>
      </p:sp>
      <p:sp>
        <p:nvSpPr>
          <p:cNvPr id="6" name="Cloud 5"/>
          <p:cNvSpPr/>
          <p:nvPr/>
        </p:nvSpPr>
        <p:spPr bwMode="auto">
          <a:xfrm>
            <a:off x="5946069" y="4038600"/>
            <a:ext cx="3352800" cy="25908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2269" y="4636008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dequeue</a:t>
            </a:r>
            <a:r>
              <a:rPr lang="en-US" b="0" dirty="0" smtClean="0"/>
              <a:t> an element</a:t>
            </a:r>
            <a:br>
              <a:rPr lang="en-US" b="0" dirty="0" smtClean="0"/>
            </a:br>
            <a:r>
              <a:rPr lang="en-US" b="0" dirty="0" smtClean="0"/>
              <a:t>from the queue</a:t>
            </a:r>
            <a:endParaRPr lang="en-US" b="0" dirty="0"/>
          </a:p>
        </p:txBody>
      </p:sp>
      <p:sp>
        <p:nvSpPr>
          <p:cNvPr id="36" name="TextBox 35"/>
          <p:cNvSpPr txBox="1"/>
          <p:nvPr/>
        </p:nvSpPr>
        <p:spPr>
          <a:xfrm>
            <a:off x="2440869" y="4655403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0" dirty="0" err="1" smtClean="0"/>
              <a:t>enqueue</a:t>
            </a:r>
            <a:r>
              <a:rPr lang="en-US" b="0" dirty="0" smtClean="0"/>
              <a:t> an element</a:t>
            </a:r>
            <a:br>
              <a:rPr lang="en-US" b="0" dirty="0" smtClean="0"/>
            </a:br>
            <a:r>
              <a:rPr lang="en-US" b="0" dirty="0" smtClean="0"/>
              <a:t>in the queue</a:t>
            </a:r>
            <a:endParaRPr lang="en-US" b="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84268" y="4495800"/>
            <a:ext cx="1752601" cy="1150363"/>
            <a:chOff x="8026399" y="6865363"/>
            <a:chExt cx="1375741" cy="6858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8026399" y="7017763"/>
              <a:ext cx="13716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6" name="Right Bracket 15"/>
            <p:cNvSpPr/>
            <p:nvPr/>
          </p:nvSpPr>
          <p:spPr bwMode="auto">
            <a:xfrm rot="5400000">
              <a:off x="8634389" y="6257373"/>
              <a:ext cx="159762" cy="1375741"/>
            </a:xfrm>
            <a:prstGeom prst="rightBracket">
              <a:avLst>
                <a:gd name="adj" fmla="val 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7" name="Right Bracket 16"/>
            <p:cNvSpPr/>
            <p:nvPr/>
          </p:nvSpPr>
          <p:spPr bwMode="auto">
            <a:xfrm rot="16200000" flipV="1">
              <a:off x="8634389" y="6783411"/>
              <a:ext cx="159762" cy="1375741"/>
            </a:xfrm>
            <a:prstGeom prst="rightBracket">
              <a:avLst>
                <a:gd name="adj" fmla="val 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  <p:sp>
        <p:nvSpPr>
          <p:cNvPr id="29" name="Rectangular Callout 28"/>
          <p:cNvSpPr/>
          <p:nvPr/>
        </p:nvSpPr>
        <p:spPr bwMode="auto">
          <a:xfrm>
            <a:off x="8085578" y="5715000"/>
            <a:ext cx="603691" cy="400110"/>
          </a:xfrm>
          <a:prstGeom prst="wedgeRectCallout">
            <a:avLst>
              <a:gd name="adj1" fmla="val -1775"/>
              <a:gd name="adj2" fmla="val -22830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front</a:t>
            </a:r>
            <a:endParaRPr lang="en-US" sz="2000" b="0" dirty="0"/>
          </a:p>
        </p:txBody>
      </p:sp>
      <p:sp>
        <p:nvSpPr>
          <p:cNvPr id="37" name="Rectangular Callout 36"/>
          <p:cNvSpPr/>
          <p:nvPr/>
        </p:nvSpPr>
        <p:spPr bwMode="auto">
          <a:xfrm>
            <a:off x="6555669" y="5715000"/>
            <a:ext cx="634148" cy="400110"/>
          </a:xfrm>
          <a:prstGeom prst="wedgeRectCallout">
            <a:avLst>
              <a:gd name="adj1" fmla="val 5982"/>
              <a:gd name="adj2" fmla="val -21049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2000" b="0" dirty="0" smtClean="0"/>
              <a:t>back</a:t>
            </a:r>
            <a:endParaRPr lang="en-US" sz="2000" b="0" dirty="0"/>
          </a:p>
        </p:txBody>
      </p:sp>
      <p:sp>
        <p:nvSpPr>
          <p:cNvPr id="38" name="Right Arrow 37"/>
          <p:cNvSpPr/>
          <p:nvPr/>
        </p:nvSpPr>
        <p:spPr bwMode="auto">
          <a:xfrm>
            <a:off x="5488869" y="4712525"/>
            <a:ext cx="1371600" cy="685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mtClean="0"/>
          </a:p>
        </p:txBody>
      </p:sp>
      <p:sp>
        <p:nvSpPr>
          <p:cNvPr id="39" name="Right Arrow 38"/>
          <p:cNvSpPr/>
          <p:nvPr/>
        </p:nvSpPr>
        <p:spPr bwMode="auto">
          <a:xfrm>
            <a:off x="8460669" y="4712525"/>
            <a:ext cx="1371600" cy="685800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worklist</a:t>
            </a:r>
            <a:r>
              <a:rPr lang="en-US" dirty="0" smtClean="0"/>
              <a:t> where we </a:t>
            </a:r>
            <a:r>
              <a:rPr lang="en-US" dirty="0" err="1" smtClean="0"/>
              <a:t>dequeue</a:t>
            </a:r>
            <a:r>
              <a:rPr lang="en-US" dirty="0" smtClean="0"/>
              <a:t> the first element </a:t>
            </a:r>
            <a:r>
              <a:rPr lang="en-US" dirty="0" err="1" smtClean="0"/>
              <a:t>enqueued</a:t>
            </a:r>
            <a:endParaRPr lang="en-US" dirty="0" smtClean="0"/>
          </a:p>
          <a:p>
            <a:pPr lvl="2"/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we </a:t>
            </a:r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b="1" dirty="0" smtClean="0"/>
              <a:t>“hello” </a:t>
            </a:r>
            <a:r>
              <a:rPr lang="en-US" dirty="0" smtClean="0"/>
              <a:t>then </a:t>
            </a:r>
            <a:r>
              <a:rPr lang="en-US" b="1" dirty="0" smtClean="0"/>
              <a:t>“brave” </a:t>
            </a:r>
            <a:r>
              <a:rPr lang="en-US" dirty="0" smtClean="0"/>
              <a:t>then </a:t>
            </a:r>
            <a:r>
              <a:rPr lang="en-US" b="1" dirty="0" smtClean="0"/>
              <a:t>“world”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then </a:t>
            </a:r>
            <a:r>
              <a:rPr lang="en-US" dirty="0" err="1" smtClean="0"/>
              <a:t>dequeue</a:t>
            </a:r>
            <a:r>
              <a:rPr lang="en-US" dirty="0" smtClean="0"/>
              <a:t>, we get</a:t>
            </a:r>
          </a:p>
          <a:p>
            <a:pPr lvl="1"/>
            <a:r>
              <a:rPr lang="en-US" b="1" dirty="0" smtClean="0"/>
              <a:t>“hello”</a:t>
            </a:r>
          </a:p>
          <a:p>
            <a:r>
              <a:rPr lang="en-US" dirty="0" smtClean="0"/>
              <a:t>and then </a:t>
            </a:r>
            <a:r>
              <a:rPr lang="en-US" dirty="0" err="1" smtClean="0"/>
              <a:t>dequeue</a:t>
            </a:r>
            <a:r>
              <a:rPr lang="en-US" dirty="0" smtClean="0"/>
              <a:t> again, we get</a:t>
            </a:r>
          </a:p>
          <a:p>
            <a:pPr lvl="1"/>
            <a:r>
              <a:rPr lang="en-US" b="1" dirty="0" smtClean="0"/>
              <a:t>“brave”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dequeue</a:t>
            </a:r>
            <a:r>
              <a:rPr lang="en-US" dirty="0" smtClean="0"/>
              <a:t> once more, we get</a:t>
            </a:r>
          </a:p>
          <a:p>
            <a:pPr lvl="1"/>
            <a:r>
              <a:rPr lang="en-US" b="1" dirty="0" smtClean="0"/>
              <a:t>“world”</a:t>
            </a:r>
          </a:p>
          <a:p>
            <a:r>
              <a:rPr lang="en-US" dirty="0" smtClean="0"/>
              <a:t>at this point the queue is empty</a:t>
            </a:r>
          </a:p>
        </p:txBody>
      </p:sp>
      <p:sp>
        <p:nvSpPr>
          <p:cNvPr id="16" name="Cloud Callout 15"/>
          <p:cNvSpPr/>
          <p:nvPr/>
        </p:nvSpPr>
        <p:spPr bwMode="auto">
          <a:xfrm>
            <a:off x="7404925" y="4267200"/>
            <a:ext cx="4898136" cy="2133600"/>
          </a:xfrm>
          <a:prstGeom prst="cloudCallout">
            <a:avLst>
              <a:gd name="adj1" fmla="val -72959"/>
              <a:gd name="adj2" fmla="val -39781"/>
            </a:avLst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38325" y="4800600"/>
            <a:ext cx="3602736" cy="1150363"/>
            <a:chOff x="8026399" y="6865363"/>
            <a:chExt cx="1375741" cy="6858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8026399" y="7017763"/>
              <a:ext cx="13716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“world” “brave” “hello”</a:t>
              </a:r>
            </a:p>
          </p:txBody>
        </p:sp>
        <p:sp>
          <p:nvSpPr>
            <p:cNvPr id="21" name="Right Bracket 20"/>
            <p:cNvSpPr/>
            <p:nvPr/>
          </p:nvSpPr>
          <p:spPr bwMode="auto">
            <a:xfrm rot="5400000">
              <a:off x="8634389" y="6257373"/>
              <a:ext cx="159762" cy="1375741"/>
            </a:xfrm>
            <a:prstGeom prst="rightBracket">
              <a:avLst>
                <a:gd name="adj" fmla="val 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22" name="Right Bracket 21"/>
            <p:cNvSpPr/>
            <p:nvPr/>
          </p:nvSpPr>
          <p:spPr bwMode="auto">
            <a:xfrm rot="16200000" flipV="1">
              <a:off x="8634389" y="6783411"/>
              <a:ext cx="159762" cy="1375741"/>
            </a:xfrm>
            <a:prstGeom prst="rightBracket">
              <a:avLst>
                <a:gd name="adj" fmla="val 0"/>
              </a:avLst>
            </a:prstGeom>
            <a:noFill/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  <p:sp>
        <p:nvSpPr>
          <p:cNvPr id="33" name="Right Arrow 32"/>
          <p:cNvSpPr/>
          <p:nvPr/>
        </p:nvSpPr>
        <p:spPr bwMode="auto">
          <a:xfrm>
            <a:off x="11455400" y="4977384"/>
            <a:ext cx="1295400" cy="762000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0" dirty="0" err="1" smtClean="0"/>
              <a:t>deq</a:t>
            </a:r>
            <a:endParaRPr lang="en-US" b="0" dirty="0" smtClean="0"/>
          </a:p>
        </p:txBody>
      </p:sp>
      <p:sp>
        <p:nvSpPr>
          <p:cNvPr id="34" name="Right Arrow 33"/>
          <p:cNvSpPr/>
          <p:nvPr/>
        </p:nvSpPr>
        <p:spPr bwMode="auto">
          <a:xfrm>
            <a:off x="6642925" y="4977384"/>
            <a:ext cx="1295400" cy="762000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non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b="0" dirty="0" err="1" smtClean="0"/>
              <a:t>enq</a:t>
            </a: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family of data structures that</a:t>
            </a:r>
          </a:p>
          <a:p>
            <a:pPr lvl="1"/>
            <a:r>
              <a:rPr lang="en-US" dirty="0" smtClean="0"/>
              <a:t>can hold elements and</a:t>
            </a:r>
          </a:p>
          <a:p>
            <a:pPr lvl="1"/>
            <a:r>
              <a:rPr lang="en-US" dirty="0" smtClean="0"/>
              <a:t>give us a way to get them back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3759200" y="5105400"/>
            <a:ext cx="7162800" cy="4343400"/>
          </a:xfrm>
          <a:prstGeom prst="cloud">
            <a:avLst/>
          </a:prstGeom>
          <a:solidFill>
            <a:srgbClr val="FFE5E5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06400" y="6000690"/>
            <a:ext cx="3561231" cy="400110"/>
          </a:xfrm>
          <a:prstGeom prst="wedgeRectCallout">
            <a:avLst>
              <a:gd name="adj1" fmla="val 41878"/>
              <a:gd name="adj2" fmla="val 179401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dirty="0" smtClean="0"/>
              <a:t>Client view </a:t>
            </a:r>
            <a:r>
              <a:rPr lang="en-US" sz="2000" b="0" dirty="0" smtClean="0"/>
              <a:t>of a data structure</a:t>
            </a:r>
            <a:endParaRPr lang="en-US" sz="2000" b="0" dirty="0"/>
          </a:p>
        </p:txBody>
      </p:sp>
      <p:sp>
        <p:nvSpPr>
          <p:cNvPr id="6" name="Cube 5"/>
          <p:cNvSpPr/>
          <p:nvPr/>
        </p:nvSpPr>
        <p:spPr bwMode="auto">
          <a:xfrm>
            <a:off x="5511800" y="5943600"/>
            <a:ext cx="3429000" cy="2819400"/>
          </a:xfrm>
          <a:prstGeom prst="cube">
            <a:avLst>
              <a:gd name="adj" fmla="val 2710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7" name="Bent Arrow 6"/>
          <p:cNvSpPr/>
          <p:nvPr/>
        </p:nvSpPr>
        <p:spPr bwMode="auto">
          <a:xfrm>
            <a:off x="7797800" y="4114800"/>
            <a:ext cx="1676400" cy="2362200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8" name="Bent Arrow 7"/>
          <p:cNvSpPr/>
          <p:nvPr/>
        </p:nvSpPr>
        <p:spPr bwMode="auto">
          <a:xfrm rot="5400000">
            <a:off x="5245100" y="4533900"/>
            <a:ext cx="2133600" cy="1752600"/>
          </a:xfrm>
          <a:prstGeom prst="bentArrow">
            <a:avLst/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3400" y="4114800"/>
            <a:ext cx="230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add an element</a:t>
            </a:r>
            <a:br>
              <a:rPr lang="en-US" b="0" dirty="0" smtClean="0"/>
            </a:br>
            <a:r>
              <a:rPr lang="en-US" b="0" dirty="0" smtClean="0"/>
              <a:t>to the </a:t>
            </a:r>
            <a:r>
              <a:rPr lang="en-US" b="0" dirty="0" err="1" smtClean="0"/>
              <a:t>worklist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9451556" y="4114800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retrieve an element</a:t>
            </a:r>
            <a:br>
              <a:rPr lang="en-US" b="0" dirty="0" smtClean="0"/>
            </a:br>
            <a:r>
              <a:rPr lang="en-US" b="0" dirty="0" smtClean="0"/>
              <a:t>from the </a:t>
            </a:r>
            <a:r>
              <a:rPr lang="en-US" b="0" dirty="0" err="1" smtClean="0"/>
              <a:t>worklist</a:t>
            </a:r>
            <a:endParaRPr lang="en-US" b="0" dirty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320800" y="8686800"/>
            <a:ext cx="2726387" cy="707886"/>
          </a:xfrm>
          <a:prstGeom prst="wedgeRectCallout">
            <a:avLst>
              <a:gd name="adj1" fmla="val 42749"/>
              <a:gd name="adj2" fmla="val -10410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2000" b="0" dirty="0" smtClean="0"/>
              <a:t>The client has no idea</a:t>
            </a:r>
            <a:br>
              <a:rPr lang="en-US" sz="2000" b="0" dirty="0" smtClean="0"/>
            </a:br>
            <a:r>
              <a:rPr lang="en-US" sz="2000" b="0" dirty="0" smtClean="0"/>
              <a:t>how it is implemented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Queue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45200" y="3276600"/>
            <a:ext cx="6324600" cy="4838700"/>
          </a:xfrm>
        </p:spPr>
        <p:txBody>
          <a:bodyPr/>
          <a:lstStyle/>
          <a:p>
            <a:r>
              <a:rPr lang="en-US" dirty="0" smtClean="0"/>
              <a:t>This is again the </a:t>
            </a:r>
            <a:r>
              <a:rPr lang="en-US" dirty="0" err="1" smtClean="0"/>
              <a:t>worklist</a:t>
            </a:r>
            <a:r>
              <a:rPr lang="en-US" dirty="0" smtClean="0"/>
              <a:t> interface with the names changed</a:t>
            </a:r>
          </a:p>
          <a:p>
            <a:endParaRPr lang="en-US" dirty="0" smtClean="0"/>
          </a:p>
          <a:p>
            <a:r>
              <a:rPr lang="en-US" dirty="0" smtClean="0"/>
              <a:t>This interface is also providing </a:t>
            </a:r>
            <a:r>
              <a:rPr lang="en-US" dirty="0" smtClean="0">
                <a:solidFill>
                  <a:schemeClr val="tx1"/>
                </a:solidFill>
              </a:rPr>
              <a:t>complexity bounds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queue </a:t>
            </a:r>
            <a:r>
              <a:rPr lang="en-US" smtClean="0">
                <a:solidFill>
                  <a:schemeClr val="tx1"/>
                </a:solidFill>
              </a:rPr>
              <a:t>operations take constant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 smtClean="0"/>
          </a:p>
        </p:txBody>
      </p:sp>
      <p:sp>
        <p:nvSpPr>
          <p:cNvPr id="6" name="Vertical Scroll 5"/>
          <p:cNvSpPr/>
          <p:nvPr/>
        </p:nvSpPr>
        <p:spPr bwMode="auto">
          <a:xfrm flipH="1">
            <a:off x="939800" y="2242565"/>
            <a:ext cx="5181600" cy="5046940"/>
          </a:xfrm>
          <a:prstGeom prst="verticalScroll">
            <a:avLst>
              <a:gd name="adj" fmla="val 761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716338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)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716338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800" b="0" dirty="0" smtClean="0">
                <a:latin typeface="Menlo"/>
              </a:rPr>
              <a:t>()          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716338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, 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800" b="0" dirty="0" smtClean="0">
                <a:latin typeface="Menlo"/>
              </a:rPr>
              <a:t>)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716338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800" b="0" dirty="0" smtClean="0">
                <a:latin typeface="Menlo"/>
              </a:rPr>
              <a:t>)                 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800" b="0" dirty="0" smtClean="0">
              <a:latin typeface="Menlo"/>
            </a:endParaRP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716338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800" b="0" dirty="0" smtClean="0">
                <a:latin typeface="Menlo"/>
              </a:rPr>
              <a:t> 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7600" y="224891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enlo"/>
              </a:rPr>
              <a:t>Queue Interface</a:t>
            </a:r>
            <a:endParaRPr lang="en-US" sz="2000" dirty="0">
              <a:latin typeface="Menlo"/>
            </a:endParaRPr>
          </a:p>
        </p:txBody>
      </p:sp>
      <p:sp>
        <p:nvSpPr>
          <p:cNvPr id="7" name="Right Arrow Callout 6"/>
          <p:cNvSpPr/>
          <p:nvPr/>
        </p:nvSpPr>
        <p:spPr bwMode="auto">
          <a:xfrm rot="16200000">
            <a:off x="3253220" y="7320545"/>
            <a:ext cx="729234" cy="936475"/>
          </a:xfrm>
          <a:prstGeom prst="rightArrowCallout">
            <a:avLst/>
          </a:prstGeom>
          <a:solidFill>
            <a:srgbClr val="92D050">
              <a:alpha val="50000"/>
            </a:srgbClr>
          </a:solidFill>
          <a:ln w="63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vert" wrap="none" lIns="54864" tIns="91440" rIns="5080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What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36200" y="228600"/>
            <a:ext cx="2590800" cy="1295400"/>
            <a:chOff x="6959600" y="7162800"/>
            <a:chExt cx="3505200" cy="1752601"/>
          </a:xfrm>
        </p:grpSpPr>
        <p:sp>
          <p:nvSpPr>
            <p:cNvPr id="11" name="Cloud 10"/>
            <p:cNvSpPr/>
            <p:nvPr/>
          </p:nvSpPr>
          <p:spPr bwMode="auto">
            <a:xfrm>
              <a:off x="7416801" y="7162800"/>
              <a:ext cx="251460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50200" y="7472084"/>
              <a:ext cx="1524001" cy="998813"/>
              <a:chOff x="8026399" y="6913463"/>
              <a:chExt cx="1375742" cy="595452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4" name="Right Bracket 13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15" name="Right Bracket 14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  <p:sp>
          <p:nvSpPr>
            <p:cNvPr id="16" name="Right Arrow 15"/>
            <p:cNvSpPr/>
            <p:nvPr/>
          </p:nvSpPr>
          <p:spPr bwMode="auto">
            <a:xfrm>
              <a:off x="9398000" y="7568184"/>
              <a:ext cx="10668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sz="1400" b="0" dirty="0" err="1" smtClean="0"/>
                <a:t>deq</a:t>
              </a:r>
              <a:endParaRPr lang="en-US" sz="1400" b="0" dirty="0" smtClean="0"/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6959600" y="7568184"/>
              <a:ext cx="990600" cy="76200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non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400" b="0" dirty="0" err="1" smtClean="0"/>
                <a:t>enq</a:t>
              </a:r>
              <a:endParaRPr lang="en-US" sz="1400" b="0" dirty="0" smtClean="0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Copying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a deep copy of a queue</a:t>
            </a:r>
            <a:endParaRPr lang="en-US" i="1" dirty="0" smtClean="0"/>
          </a:p>
          <a:p>
            <a:pPr marL="515938" lvl="1"/>
            <a:r>
              <a:rPr lang="en-US" dirty="0" smtClean="0"/>
              <a:t>a new queue with the same elements in the same order</a:t>
            </a:r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173038"/>
            <a:r>
              <a:rPr lang="en-US" dirty="0" smtClean="0"/>
              <a:t>Does this do what we want?</a:t>
            </a:r>
          </a:p>
          <a:p>
            <a:pPr marL="515938" lvl="1"/>
            <a:r>
              <a:rPr lang="en-US" dirty="0" smtClean="0"/>
              <a:t>it just returns an alias to Q!</a:t>
            </a:r>
          </a:p>
          <a:p>
            <a:pPr marL="808038" lvl="2"/>
            <a:r>
              <a:rPr lang="en-US" dirty="0" smtClean="0"/>
              <a:t>a </a:t>
            </a:r>
            <a:r>
              <a:rPr lang="en-US" i="1" dirty="0" smtClean="0"/>
              <a:t>shallow copy</a:t>
            </a:r>
          </a:p>
          <a:p>
            <a:pPr marL="1379538" lvl="4"/>
            <a:endParaRPr lang="en-US" i="1" dirty="0" smtClean="0"/>
          </a:p>
          <a:p>
            <a:pPr marL="515938" lvl="1"/>
            <a:r>
              <a:rPr lang="en-US" b="1" dirty="0" smtClean="0"/>
              <a:t>Idea:</a:t>
            </a:r>
            <a:r>
              <a:rPr lang="en-US" dirty="0" smtClean="0"/>
              <a:t> we need to return a </a:t>
            </a:r>
            <a:r>
              <a:rPr lang="en-US" u="sng" dirty="0" smtClean="0"/>
              <a:t>new</a:t>
            </a:r>
            <a:r>
              <a:rPr lang="en-US" dirty="0" smtClean="0"/>
              <a:t> queue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636000" y="643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3179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4267200"/>
            <a:ext cx="5257800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queue_copy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Q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Q;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45680" y="76200"/>
            <a:ext cx="1682513" cy="1200329"/>
          </a:xfrm>
          <a:prstGeom prst="wedgeRectCallout">
            <a:avLst>
              <a:gd name="adj1" fmla="val 90574"/>
              <a:gd name="adj2" fmla="val 12066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Using only</a:t>
            </a:r>
            <a:br>
              <a:rPr lang="en-US" sz="1800" b="0" dirty="0" smtClean="0"/>
            </a:br>
            <a:r>
              <a:rPr lang="en-US" sz="1800" b="0" dirty="0" smtClean="0"/>
              <a:t>functions</a:t>
            </a:r>
            <a:br>
              <a:rPr lang="en-US" sz="1800" b="0" dirty="0" smtClean="0"/>
            </a:br>
            <a:r>
              <a:rPr lang="en-US" sz="1800" b="0" dirty="0" smtClean="0"/>
              <a:t>from the</a:t>
            </a:r>
            <a:br>
              <a:rPr lang="en-US" sz="1800" b="0" dirty="0" smtClean="0"/>
            </a:br>
            <a:r>
              <a:rPr lang="en-US" sz="1800" b="0" dirty="0" smtClean="0"/>
              <a:t>queue interface</a:t>
            </a:r>
            <a:endParaRPr lang="en-US" sz="18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5912751" y="573860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21400" y="70104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1" name="Rectangle 21"/>
          <p:cNvSpPr>
            <a:spLocks/>
          </p:cNvSpPr>
          <p:nvPr/>
        </p:nvSpPr>
        <p:spPr bwMode="auto">
          <a:xfrm>
            <a:off x="10743248" y="5638004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2" name="Rectangle 2"/>
          <p:cNvSpPr>
            <a:spLocks/>
          </p:cNvSpPr>
          <p:nvPr/>
        </p:nvSpPr>
        <p:spPr bwMode="auto">
          <a:xfrm>
            <a:off x="8524193" y="5638004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3" name="Rectangle 42"/>
          <p:cNvSpPr>
            <a:spLocks/>
          </p:cNvSpPr>
          <p:nvPr/>
        </p:nvSpPr>
        <p:spPr bwMode="auto">
          <a:xfrm>
            <a:off x="9112615" y="6256632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9481741" y="6248400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45" name="Straight Arrow Connector 29"/>
          <p:cNvCxnSpPr>
            <a:cxnSpLocks noChangeShapeType="1"/>
          </p:cNvCxnSpPr>
          <p:nvPr/>
        </p:nvCxnSpPr>
        <p:spPr bwMode="auto">
          <a:xfrm>
            <a:off x="9692323" y="6439912"/>
            <a:ext cx="1534478" cy="3418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6" name="TextBox 15"/>
          <p:cNvSpPr txBox="1">
            <a:spLocks noChangeArrowheads="1"/>
          </p:cNvSpPr>
          <p:nvPr/>
        </p:nvSpPr>
        <p:spPr bwMode="auto">
          <a:xfrm>
            <a:off x="7965393" y="6014242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47" name="TextBox 22"/>
          <p:cNvSpPr txBox="1">
            <a:spLocks noChangeArrowheads="1"/>
          </p:cNvSpPr>
          <p:nvPr/>
        </p:nvSpPr>
        <p:spPr bwMode="auto">
          <a:xfrm>
            <a:off x="7709258" y="7332537"/>
            <a:ext cx="1582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chemeClr val="bg1">
                    <a:lumMod val="75000"/>
                  </a:schemeClr>
                </a:solidFill>
              </a:rPr>
              <a:t>queue_copy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Connector 27"/>
          <p:cNvCxnSpPr>
            <a:cxnSpLocks noChangeShapeType="1"/>
          </p:cNvCxnSpPr>
          <p:nvPr/>
        </p:nvCxnSpPr>
        <p:spPr bwMode="auto">
          <a:xfrm>
            <a:off x="7847648" y="7332537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49" name="Rectangle 7"/>
          <p:cNvSpPr>
            <a:spLocks/>
          </p:cNvSpPr>
          <p:nvPr/>
        </p:nvSpPr>
        <p:spPr bwMode="auto">
          <a:xfrm>
            <a:off x="9085364" y="7808787"/>
            <a:ext cx="30136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Q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9481741" y="7823074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53" name="Straight Arrow Connector 29"/>
          <p:cNvCxnSpPr>
            <a:cxnSpLocks noChangeShapeType="1"/>
          </p:cNvCxnSpPr>
          <p:nvPr/>
        </p:nvCxnSpPr>
        <p:spPr bwMode="auto">
          <a:xfrm flipV="1">
            <a:off x="9702803" y="7391400"/>
            <a:ext cx="1676398" cy="1166752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9481741" y="8367355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55" name="Rectangle 7"/>
          <p:cNvSpPr>
            <a:spLocks/>
          </p:cNvSpPr>
          <p:nvPr/>
        </p:nvSpPr>
        <p:spPr bwMode="auto">
          <a:xfrm>
            <a:off x="9098188" y="8352631"/>
            <a:ext cx="288541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29"/>
          <p:cNvCxnSpPr>
            <a:cxnSpLocks noChangeShapeType="1"/>
          </p:cNvCxnSpPr>
          <p:nvPr/>
        </p:nvCxnSpPr>
        <p:spPr bwMode="auto">
          <a:xfrm flipV="1">
            <a:off x="9697851" y="7239000"/>
            <a:ext cx="1452750" cy="773082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74" name="Straight Connector 25"/>
          <p:cNvCxnSpPr>
            <a:cxnSpLocks noChangeShapeType="1"/>
          </p:cNvCxnSpPr>
          <p:nvPr/>
        </p:nvCxnSpPr>
        <p:spPr bwMode="auto">
          <a:xfrm rot="16200000" flipV="1">
            <a:off x="9007601" y="7200900"/>
            <a:ext cx="3124201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75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902698" y="7200902"/>
            <a:ext cx="312420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76" name="Rectangle 75"/>
          <p:cNvSpPr>
            <a:spLocks/>
          </p:cNvSpPr>
          <p:nvPr/>
        </p:nvSpPr>
        <p:spPr bwMode="auto">
          <a:xfrm>
            <a:off x="9106268" y="6773334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Y</a:t>
            </a:r>
            <a:endParaRPr lang="en-US" sz="2000" b="0" dirty="0"/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9475394" y="6765102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78" name="Straight Arrow Connector 29"/>
          <p:cNvCxnSpPr>
            <a:cxnSpLocks noChangeShapeType="1"/>
          </p:cNvCxnSpPr>
          <p:nvPr/>
        </p:nvCxnSpPr>
        <p:spPr bwMode="auto">
          <a:xfrm>
            <a:off x="9685976" y="6956614"/>
            <a:ext cx="1393625" cy="5378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pSp>
        <p:nvGrpSpPr>
          <p:cNvPr id="79" name="Group 78"/>
          <p:cNvGrpSpPr/>
          <p:nvPr/>
        </p:nvGrpSpPr>
        <p:grpSpPr>
          <a:xfrm>
            <a:off x="11074400" y="6553200"/>
            <a:ext cx="1676400" cy="914400"/>
            <a:chOff x="7622989" y="7162800"/>
            <a:chExt cx="2268070" cy="1752601"/>
          </a:xfrm>
        </p:grpSpPr>
        <p:sp>
          <p:nvSpPr>
            <p:cNvPr id="80" name="Cloud 79"/>
            <p:cNvSpPr/>
            <p:nvPr/>
          </p:nvSpPr>
          <p:spPr bwMode="auto">
            <a:xfrm>
              <a:off x="7622989" y="7162800"/>
              <a:ext cx="226807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81" name="Group 11"/>
            <p:cNvGrpSpPr/>
            <p:nvPr/>
          </p:nvGrpSpPr>
          <p:grpSpPr>
            <a:xfrm>
              <a:off x="7950198" y="7472084"/>
              <a:ext cx="1524001" cy="998813"/>
              <a:chOff x="8026399" y="6913463"/>
              <a:chExt cx="1375742" cy="595452"/>
            </a:xfrm>
          </p:grpSpPr>
          <p:sp>
            <p:nvSpPr>
              <p:cNvPr id="84" name="Rectangle 83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85" name="Right Bracket 84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86" name="Right Bracket 85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98" name="Rectangular Callout 97"/>
          <p:cNvSpPr/>
          <p:nvPr/>
        </p:nvSpPr>
        <p:spPr bwMode="auto">
          <a:xfrm>
            <a:off x="7569200" y="5105400"/>
            <a:ext cx="2197589" cy="369332"/>
          </a:xfrm>
          <a:prstGeom prst="wedgeRectCallout">
            <a:avLst>
              <a:gd name="adj1" fmla="val -16421"/>
              <a:gd name="adj2" fmla="val 21390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Y  = </a:t>
            </a:r>
            <a:r>
              <a:rPr lang="en-US" sz="1800" b="0" dirty="0" err="1" smtClean="0"/>
              <a:t>queue_copy</a:t>
            </a:r>
            <a:r>
              <a:rPr lang="en-US" sz="1800" b="0" dirty="0" smtClean="0"/>
              <a:t>(X);</a:t>
            </a:r>
            <a:endParaRPr lang="en-US" sz="1800" b="0" dirty="0"/>
          </a:p>
        </p:txBody>
      </p:sp>
      <p:sp>
        <p:nvSpPr>
          <p:cNvPr id="104" name="Rectangular Callout 103"/>
          <p:cNvSpPr/>
          <p:nvPr/>
        </p:nvSpPr>
        <p:spPr bwMode="auto">
          <a:xfrm>
            <a:off x="10807211" y="8393668"/>
            <a:ext cx="1862049" cy="369332"/>
          </a:xfrm>
          <a:prstGeom prst="wedgeRectCallout">
            <a:avLst>
              <a:gd name="adj1" fmla="val -86574"/>
              <a:gd name="adj2" fmla="val -162288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Decommissioned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Copying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a deep copy of a queue</a:t>
            </a:r>
            <a:endParaRPr lang="en-US" i="1" dirty="0" smtClean="0"/>
          </a:p>
          <a:p>
            <a:pPr marL="515938" lvl="1"/>
            <a:r>
              <a:rPr lang="en-US" dirty="0" smtClean="0"/>
              <a:t>return a new queue!</a:t>
            </a:r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>
              <a:buNone/>
            </a:pPr>
            <a:endParaRPr lang="en-US" dirty="0" smtClean="0"/>
          </a:p>
          <a:p>
            <a:pPr marL="173038"/>
            <a:r>
              <a:rPr lang="en-US" dirty="0" smtClean="0"/>
              <a:t>Does this do what we want?</a:t>
            </a:r>
          </a:p>
          <a:p>
            <a:pPr marL="515938" lvl="1"/>
            <a:r>
              <a:rPr lang="en-US" dirty="0" smtClean="0"/>
              <a:t>it empties out Q</a:t>
            </a:r>
          </a:p>
          <a:p>
            <a:pPr marL="1379538" lvl="4"/>
            <a:endParaRPr lang="en-US" i="1" dirty="0" smtClean="0"/>
          </a:p>
          <a:p>
            <a:pPr marL="515938" lvl="1"/>
            <a:r>
              <a:rPr lang="en-US" b="1" dirty="0" smtClean="0"/>
              <a:t>Idea: </a:t>
            </a:r>
            <a:r>
              <a:rPr lang="en-US" dirty="0" smtClean="0"/>
              <a:t>put elements back onto Q! 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636000" y="643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3179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733800"/>
            <a:ext cx="52578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queue_copy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Q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MODIFIED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(Q)) {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(C, x);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2751" y="644074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4789" y="75438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016000" y="3048000"/>
            <a:ext cx="41148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0" name="Rectangle 21"/>
          <p:cNvSpPr>
            <a:spLocks/>
          </p:cNvSpPr>
          <p:nvPr/>
        </p:nvSpPr>
        <p:spPr bwMode="auto">
          <a:xfrm>
            <a:off x="10743248" y="5638004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8524193" y="5638004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9112615" y="6256632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81741" y="6248400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14" name="Straight Arrow Connector 29"/>
          <p:cNvCxnSpPr>
            <a:cxnSpLocks noChangeShapeType="1"/>
            <a:endCxn id="31" idx="2"/>
          </p:cNvCxnSpPr>
          <p:nvPr/>
        </p:nvCxnSpPr>
        <p:spPr bwMode="auto">
          <a:xfrm>
            <a:off x="9692323" y="6439912"/>
            <a:ext cx="1612332" cy="26568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965393" y="6014242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709258" y="7332537"/>
            <a:ext cx="1582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chemeClr val="bg1">
                    <a:lumMod val="75000"/>
                  </a:schemeClr>
                </a:solidFill>
              </a:rPr>
              <a:t>queue_copy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" name="Straight Connector 27"/>
          <p:cNvCxnSpPr>
            <a:cxnSpLocks noChangeShapeType="1"/>
          </p:cNvCxnSpPr>
          <p:nvPr/>
        </p:nvCxnSpPr>
        <p:spPr bwMode="auto">
          <a:xfrm>
            <a:off x="7847648" y="7332537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18" name="Rectangle 7"/>
          <p:cNvSpPr>
            <a:spLocks/>
          </p:cNvSpPr>
          <p:nvPr/>
        </p:nvSpPr>
        <p:spPr bwMode="auto">
          <a:xfrm>
            <a:off x="9085364" y="7808787"/>
            <a:ext cx="30136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Q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9481741" y="7823074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21" name="Straight Arrow Connector 29"/>
          <p:cNvCxnSpPr>
            <a:cxnSpLocks noChangeShapeType="1"/>
            <a:endCxn id="39" idx="2"/>
          </p:cNvCxnSpPr>
          <p:nvPr/>
        </p:nvCxnSpPr>
        <p:spPr bwMode="auto">
          <a:xfrm flipV="1">
            <a:off x="9702803" y="8153400"/>
            <a:ext cx="1224397" cy="404752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9481741" y="8367355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98188" y="8352631"/>
            <a:ext cx="288541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9"/>
          <p:cNvCxnSpPr>
            <a:cxnSpLocks noChangeShapeType="1"/>
          </p:cNvCxnSpPr>
          <p:nvPr/>
        </p:nvCxnSpPr>
        <p:spPr bwMode="auto">
          <a:xfrm flipV="1">
            <a:off x="9697851" y="6934200"/>
            <a:ext cx="1605149" cy="1077882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25" name="Straight Connector 25"/>
          <p:cNvCxnSpPr>
            <a:cxnSpLocks noChangeShapeType="1"/>
          </p:cNvCxnSpPr>
          <p:nvPr/>
        </p:nvCxnSpPr>
        <p:spPr bwMode="auto">
          <a:xfrm rot="16200000" flipV="1">
            <a:off x="9007601" y="7200900"/>
            <a:ext cx="3124201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902698" y="7200902"/>
            <a:ext cx="312420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27" name="Rectangle 26"/>
          <p:cNvSpPr>
            <a:spLocks/>
          </p:cNvSpPr>
          <p:nvPr/>
        </p:nvSpPr>
        <p:spPr bwMode="auto">
          <a:xfrm>
            <a:off x="9106268" y="6773334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Y</a:t>
            </a:r>
            <a:endParaRPr lang="en-US" sz="2000" b="0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475394" y="6765102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29" name="Straight Arrow Connector 29"/>
          <p:cNvCxnSpPr>
            <a:cxnSpLocks noChangeShapeType="1"/>
            <a:endCxn id="42" idx="1"/>
          </p:cNvCxnSpPr>
          <p:nvPr/>
        </p:nvCxnSpPr>
        <p:spPr bwMode="auto">
          <a:xfrm>
            <a:off x="9685976" y="6956614"/>
            <a:ext cx="1477872" cy="90095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pSp>
        <p:nvGrpSpPr>
          <p:cNvPr id="30" name="Group 29"/>
          <p:cNvGrpSpPr/>
          <p:nvPr/>
        </p:nvGrpSpPr>
        <p:grpSpPr>
          <a:xfrm>
            <a:off x="11303000" y="6248400"/>
            <a:ext cx="533400" cy="914387"/>
            <a:chOff x="9066309" y="7162823"/>
            <a:chExt cx="721659" cy="1752576"/>
          </a:xfrm>
        </p:grpSpPr>
        <p:sp>
          <p:nvSpPr>
            <p:cNvPr id="31" name="Cloud 30"/>
            <p:cNvSpPr/>
            <p:nvPr/>
          </p:nvSpPr>
          <p:spPr bwMode="auto">
            <a:xfrm>
              <a:off x="9066309" y="7162823"/>
              <a:ext cx="721659" cy="1752576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32" name="Group 11"/>
            <p:cNvGrpSpPr/>
            <p:nvPr/>
          </p:nvGrpSpPr>
          <p:grpSpPr>
            <a:xfrm>
              <a:off x="9375604" y="7518386"/>
              <a:ext cx="98631" cy="952517"/>
              <a:chOff x="9313149" y="6941052"/>
              <a:chExt cx="89036" cy="567851"/>
            </a:xfrm>
          </p:grpSpPr>
          <p:sp>
            <p:nvSpPr>
              <p:cNvPr id="34" name="Right Bracket 33"/>
              <p:cNvSpPr/>
              <p:nvPr/>
            </p:nvSpPr>
            <p:spPr bwMode="auto">
              <a:xfrm rot="5400000">
                <a:off x="9315648" y="6938573"/>
                <a:ext cx="84057" cy="89016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35" name="Right Bracket 34"/>
              <p:cNvSpPr/>
              <p:nvPr/>
            </p:nvSpPr>
            <p:spPr bwMode="auto">
              <a:xfrm rot="16200000" flipV="1">
                <a:off x="9316017" y="7422754"/>
                <a:ext cx="83281" cy="89017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36" name="Rectangular Callout 35"/>
          <p:cNvSpPr/>
          <p:nvPr/>
        </p:nvSpPr>
        <p:spPr bwMode="auto">
          <a:xfrm>
            <a:off x="7569200" y="5105400"/>
            <a:ext cx="2197589" cy="369332"/>
          </a:xfrm>
          <a:prstGeom prst="wedgeRectCallout">
            <a:avLst>
              <a:gd name="adj1" fmla="val -16421"/>
              <a:gd name="adj2" fmla="val 21390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Y  = </a:t>
            </a:r>
            <a:r>
              <a:rPr lang="en-US" sz="1800" b="0" dirty="0" err="1" smtClean="0"/>
              <a:t>queue_copy</a:t>
            </a:r>
            <a:r>
              <a:rPr lang="en-US" sz="1800" b="0" dirty="0" smtClean="0"/>
              <a:t>(X);</a:t>
            </a:r>
            <a:endParaRPr lang="en-US" sz="1800" b="0" dirty="0"/>
          </a:p>
        </p:txBody>
      </p:sp>
      <p:sp>
        <p:nvSpPr>
          <p:cNvPr id="37" name="Rectangular Callout 36"/>
          <p:cNvSpPr/>
          <p:nvPr/>
        </p:nvSpPr>
        <p:spPr bwMode="auto">
          <a:xfrm>
            <a:off x="10807211" y="8839200"/>
            <a:ext cx="1862049" cy="369332"/>
          </a:xfrm>
          <a:prstGeom prst="wedgeRectCallout">
            <a:avLst>
              <a:gd name="adj1" fmla="val -92952"/>
              <a:gd name="adj2" fmla="val -2394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Decommissioned</a:t>
            </a:r>
            <a:endParaRPr lang="en-US" sz="1800" b="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922000" y="7696200"/>
            <a:ext cx="1676400" cy="914400"/>
            <a:chOff x="7622989" y="7162800"/>
            <a:chExt cx="2268070" cy="1752601"/>
          </a:xfrm>
        </p:grpSpPr>
        <p:sp>
          <p:nvSpPr>
            <p:cNvPr id="39" name="Cloud 38"/>
            <p:cNvSpPr/>
            <p:nvPr/>
          </p:nvSpPr>
          <p:spPr bwMode="auto">
            <a:xfrm>
              <a:off x="7622989" y="7162800"/>
              <a:ext cx="226807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40" name="Group 11"/>
            <p:cNvGrpSpPr/>
            <p:nvPr/>
          </p:nvGrpSpPr>
          <p:grpSpPr>
            <a:xfrm>
              <a:off x="7950194" y="7472084"/>
              <a:ext cx="1524001" cy="998813"/>
              <a:chOff x="8026399" y="6913463"/>
              <a:chExt cx="1375742" cy="595452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42" name="Right Bracket 41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43" name="Right Bracket 42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Copying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a deep copy of a queue</a:t>
            </a:r>
            <a:endParaRPr lang="en-US" i="1" dirty="0" smtClean="0"/>
          </a:p>
          <a:p>
            <a:pPr marL="515938" lvl="1"/>
            <a:r>
              <a:rPr lang="en-US" dirty="0" smtClean="0"/>
              <a:t>put elements back into Q!</a:t>
            </a:r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>
              <a:buNone/>
            </a:pPr>
            <a:endParaRPr lang="en-US" dirty="0" smtClean="0"/>
          </a:p>
          <a:p>
            <a:pPr marL="173038"/>
            <a:r>
              <a:rPr lang="en-US" dirty="0" smtClean="0"/>
              <a:t>Does this do what we want?</a:t>
            </a:r>
          </a:p>
          <a:p>
            <a:pPr marL="515938" lvl="1"/>
            <a:r>
              <a:rPr lang="en-US" dirty="0" smtClean="0"/>
              <a:t>it runs for ever!</a:t>
            </a:r>
          </a:p>
          <a:p>
            <a:pPr marL="1379538" lvl="4"/>
            <a:endParaRPr lang="en-US" sz="1100" i="1" dirty="0" smtClean="0"/>
          </a:p>
          <a:p>
            <a:pPr marL="515938" lvl="1"/>
            <a:r>
              <a:rPr lang="en-US" b="1" dirty="0" smtClean="0"/>
              <a:t>Idea: </a:t>
            </a:r>
            <a:r>
              <a:rPr lang="en-US" dirty="0" smtClean="0"/>
              <a:t>save elements in another queue</a:t>
            </a:r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636000" y="643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3179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810000"/>
            <a:ext cx="52578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queue_copy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Q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(C,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(Q, x);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371850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2751" y="6821745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6000" y="79248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939800" y="3048000"/>
            <a:ext cx="51054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10" name="Rectangle 21"/>
          <p:cNvSpPr>
            <a:spLocks/>
          </p:cNvSpPr>
          <p:nvPr/>
        </p:nvSpPr>
        <p:spPr bwMode="auto">
          <a:xfrm>
            <a:off x="10743248" y="5638004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8524193" y="5638004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9112615" y="6256632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81741" y="6248400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7965393" y="6014242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7709258" y="7332537"/>
            <a:ext cx="1582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rgbClr val="7030A0"/>
                </a:solidFill>
              </a:rPr>
              <a:t>queue_copy</a:t>
            </a:r>
            <a:endParaRPr lang="en-US" sz="2000" b="0" dirty="0">
              <a:solidFill>
                <a:srgbClr val="7030A0"/>
              </a:solidFill>
            </a:endParaRPr>
          </a:p>
        </p:txBody>
      </p:sp>
      <p:cxnSp>
        <p:nvCxnSpPr>
          <p:cNvPr id="17" name="Straight Connector 27"/>
          <p:cNvCxnSpPr>
            <a:cxnSpLocks noChangeShapeType="1"/>
          </p:cNvCxnSpPr>
          <p:nvPr/>
        </p:nvCxnSpPr>
        <p:spPr bwMode="auto">
          <a:xfrm>
            <a:off x="7847648" y="7332537"/>
            <a:ext cx="27432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400000"/>
            <a:headEnd/>
            <a:tailEnd/>
          </a:ln>
        </p:spPr>
      </p:cxnSp>
      <p:sp>
        <p:nvSpPr>
          <p:cNvPr id="18" name="Rectangle 7"/>
          <p:cNvSpPr>
            <a:spLocks/>
          </p:cNvSpPr>
          <p:nvPr/>
        </p:nvSpPr>
        <p:spPr bwMode="auto">
          <a:xfrm>
            <a:off x="9085364" y="7808787"/>
            <a:ext cx="30136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tx1"/>
                </a:solidFill>
              </a:rPr>
              <a:t>Q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9481741" y="7823074"/>
            <a:ext cx="406400" cy="381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21" name="Straight Arrow Connector 29"/>
          <p:cNvCxnSpPr>
            <a:cxnSpLocks noChangeShapeType="1"/>
            <a:endCxn id="38" idx="2"/>
          </p:cNvCxnSpPr>
          <p:nvPr/>
        </p:nvCxnSpPr>
        <p:spPr bwMode="auto">
          <a:xfrm flipV="1">
            <a:off x="9702803" y="8153400"/>
            <a:ext cx="1225658" cy="40475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9481741" y="8367355"/>
            <a:ext cx="406400" cy="381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98188" y="8352631"/>
            <a:ext cx="288541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tx1"/>
                </a:solidFill>
              </a:rPr>
              <a:t>C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9"/>
          <p:cNvCxnSpPr>
            <a:cxnSpLocks noChangeShapeType="1"/>
          </p:cNvCxnSpPr>
          <p:nvPr/>
        </p:nvCxnSpPr>
        <p:spPr bwMode="auto">
          <a:xfrm flipV="1">
            <a:off x="9697851" y="7162800"/>
            <a:ext cx="1376549" cy="84928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25" name="Straight Connector 25"/>
          <p:cNvCxnSpPr>
            <a:cxnSpLocks noChangeShapeType="1"/>
          </p:cNvCxnSpPr>
          <p:nvPr/>
        </p:nvCxnSpPr>
        <p:spPr bwMode="auto">
          <a:xfrm rot="16200000" flipV="1">
            <a:off x="9007601" y="7200900"/>
            <a:ext cx="3124201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8902698" y="7200902"/>
            <a:ext cx="312420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27" name="Rectangle 26"/>
          <p:cNvSpPr>
            <a:spLocks/>
          </p:cNvSpPr>
          <p:nvPr/>
        </p:nvSpPr>
        <p:spPr bwMode="auto">
          <a:xfrm>
            <a:off x="9106268" y="6773334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Y</a:t>
            </a:r>
            <a:endParaRPr lang="en-US" sz="2000" b="0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9475394" y="6765102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29" name="Straight Arrow Connector 29"/>
          <p:cNvCxnSpPr>
            <a:cxnSpLocks noChangeShapeType="1"/>
            <a:endCxn id="41" idx="1"/>
          </p:cNvCxnSpPr>
          <p:nvPr/>
        </p:nvCxnSpPr>
        <p:spPr bwMode="auto">
          <a:xfrm>
            <a:off x="9685976" y="6956614"/>
            <a:ext cx="1536499" cy="90095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35" name="Rectangular Callout 34"/>
          <p:cNvSpPr/>
          <p:nvPr/>
        </p:nvSpPr>
        <p:spPr bwMode="auto">
          <a:xfrm>
            <a:off x="7569200" y="5105400"/>
            <a:ext cx="2197589" cy="369332"/>
          </a:xfrm>
          <a:prstGeom prst="wedgeRectCallout">
            <a:avLst>
              <a:gd name="adj1" fmla="val -16421"/>
              <a:gd name="adj2" fmla="val 21390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Y  = </a:t>
            </a:r>
            <a:r>
              <a:rPr lang="en-US" sz="1800" b="0" dirty="0" err="1" smtClean="0"/>
              <a:t>queue_copy</a:t>
            </a:r>
            <a:r>
              <a:rPr lang="en-US" sz="1800" b="0" dirty="0" smtClean="0"/>
              <a:t>(X);</a:t>
            </a:r>
            <a:endParaRPr lang="en-US" sz="1800" b="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0922000" y="7696200"/>
            <a:ext cx="2082800" cy="914400"/>
            <a:chOff x="7622989" y="7162800"/>
            <a:chExt cx="2268070" cy="1752601"/>
          </a:xfrm>
        </p:grpSpPr>
        <p:sp>
          <p:nvSpPr>
            <p:cNvPr id="38" name="Cloud 37"/>
            <p:cNvSpPr/>
            <p:nvPr/>
          </p:nvSpPr>
          <p:spPr bwMode="auto">
            <a:xfrm>
              <a:off x="7622989" y="7162800"/>
              <a:ext cx="226807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39" name="Group 11"/>
            <p:cNvGrpSpPr/>
            <p:nvPr/>
          </p:nvGrpSpPr>
          <p:grpSpPr>
            <a:xfrm>
              <a:off x="7950192" y="7472084"/>
              <a:ext cx="1524001" cy="998813"/>
              <a:chOff x="8026399" y="6913463"/>
              <a:chExt cx="1375742" cy="595452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41" name="Right Bracket 40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42" name="Right Bracket 41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0922000" y="6400800"/>
            <a:ext cx="1676400" cy="914400"/>
            <a:chOff x="7622989" y="7162800"/>
            <a:chExt cx="2268070" cy="1752601"/>
          </a:xfrm>
        </p:grpSpPr>
        <p:sp>
          <p:nvSpPr>
            <p:cNvPr id="44" name="Cloud 43"/>
            <p:cNvSpPr/>
            <p:nvPr/>
          </p:nvSpPr>
          <p:spPr bwMode="auto">
            <a:xfrm>
              <a:off x="7622989" y="7162800"/>
              <a:ext cx="226807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45" name="Group 11"/>
            <p:cNvGrpSpPr/>
            <p:nvPr/>
          </p:nvGrpSpPr>
          <p:grpSpPr>
            <a:xfrm>
              <a:off x="7950190" y="7472084"/>
              <a:ext cx="1524001" cy="998813"/>
              <a:chOff x="8026399" y="6913463"/>
              <a:chExt cx="1375742" cy="595452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47" name="Right Bracket 46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48" name="Right Bracket 47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cxnSp>
        <p:nvCxnSpPr>
          <p:cNvPr id="14" name="Straight Arrow Connector 29"/>
          <p:cNvCxnSpPr>
            <a:cxnSpLocks noChangeShapeType="1"/>
            <a:endCxn id="44" idx="2"/>
          </p:cNvCxnSpPr>
          <p:nvPr/>
        </p:nvCxnSpPr>
        <p:spPr bwMode="auto">
          <a:xfrm>
            <a:off x="9692323" y="6453250"/>
            <a:ext cx="1234877" cy="4047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9" name="Freeform 48"/>
          <p:cNvSpPr/>
          <p:nvPr/>
        </p:nvSpPr>
        <p:spPr>
          <a:xfrm>
            <a:off x="10845800" y="6180129"/>
            <a:ext cx="1905000" cy="677871"/>
          </a:xfrm>
          <a:custGeom>
            <a:avLst/>
            <a:gdLst>
              <a:gd name="connsiteX0" fmla="*/ 583870 w 2337459"/>
              <a:gd name="connsiteY0" fmla="*/ 712520 h 712520"/>
              <a:gd name="connsiteX1" fmla="*/ 108857 w 2337459"/>
              <a:gd name="connsiteY1" fmla="*/ 237507 h 712520"/>
              <a:gd name="connsiteX2" fmla="*/ 1237013 w 2337459"/>
              <a:gd name="connsiteY2" fmla="*/ 0 h 712520"/>
              <a:gd name="connsiteX3" fmla="*/ 2246415 w 2337459"/>
              <a:gd name="connsiteY3" fmla="*/ 237507 h 712520"/>
              <a:gd name="connsiteX4" fmla="*/ 1783278 w 2337459"/>
              <a:gd name="connsiteY4" fmla="*/ 676894 h 712520"/>
              <a:gd name="connsiteX0" fmla="*/ 583870 w 2414920"/>
              <a:gd name="connsiteY0" fmla="*/ 712520 h 712520"/>
              <a:gd name="connsiteX1" fmla="*/ 108857 w 2414920"/>
              <a:gd name="connsiteY1" fmla="*/ 237507 h 712520"/>
              <a:gd name="connsiteX2" fmla="*/ 1237013 w 2414920"/>
              <a:gd name="connsiteY2" fmla="*/ 0 h 712520"/>
              <a:gd name="connsiteX3" fmla="*/ 2246415 w 2414920"/>
              <a:gd name="connsiteY3" fmla="*/ 237507 h 712520"/>
              <a:gd name="connsiteX4" fmla="*/ 2248040 w 2414920"/>
              <a:gd name="connsiteY4" fmla="*/ 468086 h 712520"/>
              <a:gd name="connsiteX5" fmla="*/ 1783278 w 2414920"/>
              <a:gd name="connsiteY5" fmla="*/ 676894 h 712520"/>
              <a:gd name="connsiteX0" fmla="*/ 583870 w 2414920"/>
              <a:gd name="connsiteY0" fmla="*/ 712520 h 712520"/>
              <a:gd name="connsiteX1" fmla="*/ 108857 w 2414920"/>
              <a:gd name="connsiteY1" fmla="*/ 237507 h 712520"/>
              <a:gd name="connsiteX2" fmla="*/ 1237013 w 2414920"/>
              <a:gd name="connsiteY2" fmla="*/ 0 h 712520"/>
              <a:gd name="connsiteX3" fmla="*/ 2246415 w 2414920"/>
              <a:gd name="connsiteY3" fmla="*/ 237507 h 712520"/>
              <a:gd name="connsiteX4" fmla="*/ 2248040 w 2414920"/>
              <a:gd name="connsiteY4" fmla="*/ 468086 h 712520"/>
              <a:gd name="connsiteX5" fmla="*/ 1783278 w 2414920"/>
              <a:gd name="connsiteY5" fmla="*/ 676894 h 712520"/>
              <a:gd name="connsiteX0" fmla="*/ 583870 w 2414920"/>
              <a:gd name="connsiteY0" fmla="*/ 712520 h 712520"/>
              <a:gd name="connsiteX1" fmla="*/ 108857 w 2414920"/>
              <a:gd name="connsiteY1" fmla="*/ 237507 h 712520"/>
              <a:gd name="connsiteX2" fmla="*/ 1237013 w 2414920"/>
              <a:gd name="connsiteY2" fmla="*/ 0 h 712520"/>
              <a:gd name="connsiteX3" fmla="*/ 2246415 w 2414920"/>
              <a:gd name="connsiteY3" fmla="*/ 237507 h 712520"/>
              <a:gd name="connsiteX4" fmla="*/ 2248040 w 2414920"/>
              <a:gd name="connsiteY4" fmla="*/ 468086 h 712520"/>
              <a:gd name="connsiteX5" fmla="*/ 1783278 w 2414920"/>
              <a:gd name="connsiteY5" fmla="*/ 676894 h 712520"/>
              <a:gd name="connsiteX0" fmla="*/ 583870 w 2414920"/>
              <a:gd name="connsiteY0" fmla="*/ 712520 h 712520"/>
              <a:gd name="connsiteX1" fmla="*/ 108857 w 2414920"/>
              <a:gd name="connsiteY1" fmla="*/ 237507 h 712520"/>
              <a:gd name="connsiteX2" fmla="*/ 1237013 w 2414920"/>
              <a:gd name="connsiteY2" fmla="*/ 0 h 712520"/>
              <a:gd name="connsiteX3" fmla="*/ 2246415 w 2414920"/>
              <a:gd name="connsiteY3" fmla="*/ 237507 h 712520"/>
              <a:gd name="connsiteX4" fmla="*/ 2248040 w 2414920"/>
              <a:gd name="connsiteY4" fmla="*/ 468086 h 712520"/>
              <a:gd name="connsiteX5" fmla="*/ 2232966 w 2414920"/>
              <a:gd name="connsiteY5" fmla="*/ 475622 h 712520"/>
              <a:gd name="connsiteX6" fmla="*/ 1783278 w 2414920"/>
              <a:gd name="connsiteY6" fmla="*/ 676894 h 712520"/>
              <a:gd name="connsiteX0" fmla="*/ 583870 w 2414920"/>
              <a:gd name="connsiteY0" fmla="*/ 712520 h 712520"/>
              <a:gd name="connsiteX1" fmla="*/ 108857 w 2414920"/>
              <a:gd name="connsiteY1" fmla="*/ 237507 h 712520"/>
              <a:gd name="connsiteX2" fmla="*/ 1237013 w 2414920"/>
              <a:gd name="connsiteY2" fmla="*/ 0 h 712520"/>
              <a:gd name="connsiteX3" fmla="*/ 2246415 w 2414920"/>
              <a:gd name="connsiteY3" fmla="*/ 237507 h 712520"/>
              <a:gd name="connsiteX4" fmla="*/ 2248040 w 2414920"/>
              <a:gd name="connsiteY4" fmla="*/ 468086 h 712520"/>
              <a:gd name="connsiteX5" fmla="*/ 2232966 w 2414920"/>
              <a:gd name="connsiteY5" fmla="*/ 475622 h 712520"/>
              <a:gd name="connsiteX6" fmla="*/ 1783278 w 2414920"/>
              <a:gd name="connsiteY6" fmla="*/ 676894 h 712520"/>
              <a:gd name="connsiteX0" fmla="*/ 583870 w 2414920"/>
              <a:gd name="connsiteY0" fmla="*/ 725220 h 725220"/>
              <a:gd name="connsiteX1" fmla="*/ 108857 w 2414920"/>
              <a:gd name="connsiteY1" fmla="*/ 250207 h 725220"/>
              <a:gd name="connsiteX2" fmla="*/ 1237013 w 2414920"/>
              <a:gd name="connsiteY2" fmla="*/ 12700 h 725220"/>
              <a:gd name="connsiteX3" fmla="*/ 2246415 w 2414920"/>
              <a:gd name="connsiteY3" fmla="*/ 326407 h 725220"/>
              <a:gd name="connsiteX4" fmla="*/ 2248040 w 2414920"/>
              <a:gd name="connsiteY4" fmla="*/ 480786 h 725220"/>
              <a:gd name="connsiteX5" fmla="*/ 2232966 w 2414920"/>
              <a:gd name="connsiteY5" fmla="*/ 488322 h 725220"/>
              <a:gd name="connsiteX6" fmla="*/ 1783278 w 2414920"/>
              <a:gd name="connsiteY6" fmla="*/ 689594 h 725220"/>
              <a:gd name="connsiteX0" fmla="*/ 583870 w 2414920"/>
              <a:gd name="connsiteY0" fmla="*/ 725220 h 725220"/>
              <a:gd name="connsiteX1" fmla="*/ 108857 w 2414920"/>
              <a:gd name="connsiteY1" fmla="*/ 250207 h 725220"/>
              <a:gd name="connsiteX2" fmla="*/ 1237013 w 2414920"/>
              <a:gd name="connsiteY2" fmla="*/ 12700 h 725220"/>
              <a:gd name="connsiteX3" fmla="*/ 2246415 w 2414920"/>
              <a:gd name="connsiteY3" fmla="*/ 326407 h 725220"/>
              <a:gd name="connsiteX4" fmla="*/ 2248040 w 2414920"/>
              <a:gd name="connsiteY4" fmla="*/ 480786 h 725220"/>
              <a:gd name="connsiteX5" fmla="*/ 2232966 w 2414920"/>
              <a:gd name="connsiteY5" fmla="*/ 488322 h 725220"/>
              <a:gd name="connsiteX6" fmla="*/ 1783278 w 2414920"/>
              <a:gd name="connsiteY6" fmla="*/ 689594 h 725220"/>
              <a:gd name="connsiteX0" fmla="*/ 583870 w 2414920"/>
              <a:gd name="connsiteY0" fmla="*/ 725220 h 725220"/>
              <a:gd name="connsiteX1" fmla="*/ 108857 w 2414920"/>
              <a:gd name="connsiteY1" fmla="*/ 250207 h 725220"/>
              <a:gd name="connsiteX2" fmla="*/ 1237013 w 2414920"/>
              <a:gd name="connsiteY2" fmla="*/ 12700 h 725220"/>
              <a:gd name="connsiteX3" fmla="*/ 2246415 w 2414920"/>
              <a:gd name="connsiteY3" fmla="*/ 326407 h 725220"/>
              <a:gd name="connsiteX4" fmla="*/ 2248040 w 2414920"/>
              <a:gd name="connsiteY4" fmla="*/ 480786 h 725220"/>
              <a:gd name="connsiteX5" fmla="*/ 2232966 w 2414920"/>
              <a:gd name="connsiteY5" fmla="*/ 488322 h 725220"/>
              <a:gd name="connsiteX6" fmla="*/ 1783278 w 2414920"/>
              <a:gd name="connsiteY6" fmla="*/ 689594 h 725220"/>
              <a:gd name="connsiteX0" fmla="*/ 583870 w 2314242"/>
              <a:gd name="connsiteY0" fmla="*/ 741637 h 741637"/>
              <a:gd name="connsiteX1" fmla="*/ 108857 w 2314242"/>
              <a:gd name="connsiteY1" fmla="*/ 266624 h 741637"/>
              <a:gd name="connsiteX2" fmla="*/ 1237013 w 2314242"/>
              <a:gd name="connsiteY2" fmla="*/ 29117 h 741637"/>
              <a:gd name="connsiteX3" fmla="*/ 1841080 w 2314242"/>
              <a:gd name="connsiteY3" fmla="*/ 91919 h 741637"/>
              <a:gd name="connsiteX4" fmla="*/ 2246415 w 2314242"/>
              <a:gd name="connsiteY4" fmla="*/ 342824 h 741637"/>
              <a:gd name="connsiteX5" fmla="*/ 2248040 w 2314242"/>
              <a:gd name="connsiteY5" fmla="*/ 497203 h 741637"/>
              <a:gd name="connsiteX6" fmla="*/ 2232966 w 2314242"/>
              <a:gd name="connsiteY6" fmla="*/ 504739 h 741637"/>
              <a:gd name="connsiteX7" fmla="*/ 1783278 w 2314242"/>
              <a:gd name="connsiteY7" fmla="*/ 706011 h 741637"/>
              <a:gd name="connsiteX0" fmla="*/ 583870 w 2314242"/>
              <a:gd name="connsiteY0" fmla="*/ 741637 h 741637"/>
              <a:gd name="connsiteX1" fmla="*/ 108857 w 2314242"/>
              <a:gd name="connsiteY1" fmla="*/ 266624 h 741637"/>
              <a:gd name="connsiteX2" fmla="*/ 1237013 w 2314242"/>
              <a:gd name="connsiteY2" fmla="*/ 29117 h 741637"/>
              <a:gd name="connsiteX3" fmla="*/ 1841080 w 2314242"/>
              <a:gd name="connsiteY3" fmla="*/ 91919 h 741637"/>
              <a:gd name="connsiteX4" fmla="*/ 2246415 w 2314242"/>
              <a:gd name="connsiteY4" fmla="*/ 342824 h 741637"/>
              <a:gd name="connsiteX5" fmla="*/ 2248040 w 2314242"/>
              <a:gd name="connsiteY5" fmla="*/ 497203 h 741637"/>
              <a:gd name="connsiteX6" fmla="*/ 2232966 w 2314242"/>
              <a:gd name="connsiteY6" fmla="*/ 504739 h 741637"/>
              <a:gd name="connsiteX7" fmla="*/ 1783278 w 2314242"/>
              <a:gd name="connsiteY7" fmla="*/ 706011 h 741637"/>
              <a:gd name="connsiteX0" fmla="*/ 583870 w 2314242"/>
              <a:gd name="connsiteY0" fmla="*/ 713497 h 713497"/>
              <a:gd name="connsiteX1" fmla="*/ 108857 w 2314242"/>
              <a:gd name="connsiteY1" fmla="*/ 238484 h 713497"/>
              <a:gd name="connsiteX2" fmla="*/ 690544 w 2314242"/>
              <a:gd name="connsiteY2" fmla="*/ 69642 h 713497"/>
              <a:gd name="connsiteX3" fmla="*/ 1237013 w 2314242"/>
              <a:gd name="connsiteY3" fmla="*/ 977 h 713497"/>
              <a:gd name="connsiteX4" fmla="*/ 1841080 w 2314242"/>
              <a:gd name="connsiteY4" fmla="*/ 63779 h 713497"/>
              <a:gd name="connsiteX5" fmla="*/ 2246415 w 2314242"/>
              <a:gd name="connsiteY5" fmla="*/ 314684 h 713497"/>
              <a:gd name="connsiteX6" fmla="*/ 2248040 w 2314242"/>
              <a:gd name="connsiteY6" fmla="*/ 469063 h 713497"/>
              <a:gd name="connsiteX7" fmla="*/ 2232966 w 2314242"/>
              <a:gd name="connsiteY7" fmla="*/ 476599 h 713497"/>
              <a:gd name="connsiteX8" fmla="*/ 1783278 w 2314242"/>
              <a:gd name="connsiteY8" fmla="*/ 677871 h 713497"/>
              <a:gd name="connsiteX0" fmla="*/ 482270 w 2212642"/>
              <a:gd name="connsiteY0" fmla="*/ 713497 h 713497"/>
              <a:gd name="connsiteX1" fmla="*/ 108857 w 2212642"/>
              <a:gd name="connsiteY1" fmla="*/ 390884 h 713497"/>
              <a:gd name="connsiteX2" fmla="*/ 588944 w 2212642"/>
              <a:gd name="connsiteY2" fmla="*/ 69642 h 713497"/>
              <a:gd name="connsiteX3" fmla="*/ 1135413 w 2212642"/>
              <a:gd name="connsiteY3" fmla="*/ 977 h 713497"/>
              <a:gd name="connsiteX4" fmla="*/ 1739480 w 2212642"/>
              <a:gd name="connsiteY4" fmla="*/ 63779 h 713497"/>
              <a:gd name="connsiteX5" fmla="*/ 2144815 w 2212642"/>
              <a:gd name="connsiteY5" fmla="*/ 314684 h 713497"/>
              <a:gd name="connsiteX6" fmla="*/ 2146440 w 2212642"/>
              <a:gd name="connsiteY6" fmla="*/ 469063 h 713497"/>
              <a:gd name="connsiteX7" fmla="*/ 2131366 w 2212642"/>
              <a:gd name="connsiteY7" fmla="*/ 476599 h 713497"/>
              <a:gd name="connsiteX8" fmla="*/ 1681678 w 2212642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2022509 w 2103785"/>
              <a:gd name="connsiteY7" fmla="*/ 476599 h 713497"/>
              <a:gd name="connsiteX8" fmla="*/ 1572821 w 2103785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1895509 w 2103785"/>
              <a:gd name="connsiteY7" fmla="*/ 552799 h 713497"/>
              <a:gd name="connsiteX8" fmla="*/ 1572821 w 2103785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1895509 w 2103785"/>
              <a:gd name="connsiteY7" fmla="*/ 552799 h 713497"/>
              <a:gd name="connsiteX8" fmla="*/ 1572821 w 2103785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1895509 w 2103785"/>
              <a:gd name="connsiteY7" fmla="*/ 552799 h 713497"/>
              <a:gd name="connsiteX8" fmla="*/ 1572821 w 2103785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1895509 w 2103785"/>
              <a:gd name="connsiteY7" fmla="*/ 552799 h 713497"/>
              <a:gd name="connsiteX8" fmla="*/ 1572821 w 2103785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1895509 w 2103785"/>
              <a:gd name="connsiteY7" fmla="*/ 552799 h 713497"/>
              <a:gd name="connsiteX8" fmla="*/ 1572821 w 2103785"/>
              <a:gd name="connsiteY8" fmla="*/ 677871 h 713497"/>
              <a:gd name="connsiteX0" fmla="*/ 373413 w 2103785"/>
              <a:gd name="connsiteY0" fmla="*/ 713497 h 713497"/>
              <a:gd name="connsiteX1" fmla="*/ 0 w 2103785"/>
              <a:gd name="connsiteY1" fmla="*/ 390884 h 713497"/>
              <a:gd name="connsiteX2" fmla="*/ 480087 w 2103785"/>
              <a:gd name="connsiteY2" fmla="*/ 69642 h 713497"/>
              <a:gd name="connsiteX3" fmla="*/ 1026556 w 2103785"/>
              <a:gd name="connsiteY3" fmla="*/ 977 h 713497"/>
              <a:gd name="connsiteX4" fmla="*/ 1630623 w 2103785"/>
              <a:gd name="connsiteY4" fmla="*/ 63779 h 713497"/>
              <a:gd name="connsiteX5" fmla="*/ 2035958 w 2103785"/>
              <a:gd name="connsiteY5" fmla="*/ 314684 h 713497"/>
              <a:gd name="connsiteX6" fmla="*/ 2037583 w 2103785"/>
              <a:gd name="connsiteY6" fmla="*/ 469063 h 713497"/>
              <a:gd name="connsiteX7" fmla="*/ 1895509 w 2103785"/>
              <a:gd name="connsiteY7" fmla="*/ 552799 h 713497"/>
              <a:gd name="connsiteX8" fmla="*/ 1572821 w 2103785"/>
              <a:gd name="connsiteY8" fmla="*/ 677871 h 713497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572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572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146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103785"/>
              <a:gd name="connsiteY0" fmla="*/ 637297 h 677871"/>
              <a:gd name="connsiteX1" fmla="*/ 0 w 2103785"/>
              <a:gd name="connsiteY1" fmla="*/ 390884 h 677871"/>
              <a:gd name="connsiteX2" fmla="*/ 480087 w 2103785"/>
              <a:gd name="connsiteY2" fmla="*/ 69642 h 677871"/>
              <a:gd name="connsiteX3" fmla="*/ 1026556 w 2103785"/>
              <a:gd name="connsiteY3" fmla="*/ 977 h 677871"/>
              <a:gd name="connsiteX4" fmla="*/ 1630623 w 2103785"/>
              <a:gd name="connsiteY4" fmla="*/ 63779 h 677871"/>
              <a:gd name="connsiteX5" fmla="*/ 2035958 w 2103785"/>
              <a:gd name="connsiteY5" fmla="*/ 390884 h 677871"/>
              <a:gd name="connsiteX6" fmla="*/ 2037583 w 2103785"/>
              <a:gd name="connsiteY6" fmla="*/ 469063 h 677871"/>
              <a:gd name="connsiteX7" fmla="*/ 1895509 w 2103785"/>
              <a:gd name="connsiteY7" fmla="*/ 552799 h 677871"/>
              <a:gd name="connsiteX8" fmla="*/ 1445821 w 2103785"/>
              <a:gd name="connsiteY8" fmla="*/ 677871 h 677871"/>
              <a:gd name="connsiteX0" fmla="*/ 475013 w 2080106"/>
              <a:gd name="connsiteY0" fmla="*/ 637297 h 677871"/>
              <a:gd name="connsiteX1" fmla="*/ 0 w 2080106"/>
              <a:gd name="connsiteY1" fmla="*/ 390884 h 677871"/>
              <a:gd name="connsiteX2" fmla="*/ 480087 w 2080106"/>
              <a:gd name="connsiteY2" fmla="*/ 69642 h 677871"/>
              <a:gd name="connsiteX3" fmla="*/ 1026556 w 2080106"/>
              <a:gd name="connsiteY3" fmla="*/ 977 h 677871"/>
              <a:gd name="connsiteX4" fmla="*/ 1630623 w 2080106"/>
              <a:gd name="connsiteY4" fmla="*/ 63779 h 677871"/>
              <a:gd name="connsiteX5" fmla="*/ 2035958 w 2080106"/>
              <a:gd name="connsiteY5" fmla="*/ 390884 h 677871"/>
              <a:gd name="connsiteX6" fmla="*/ 1895509 w 2080106"/>
              <a:gd name="connsiteY6" fmla="*/ 552799 h 677871"/>
              <a:gd name="connsiteX7" fmla="*/ 1445821 w 2080106"/>
              <a:gd name="connsiteY7" fmla="*/ 677871 h 677871"/>
              <a:gd name="connsiteX0" fmla="*/ 475013 w 2080106"/>
              <a:gd name="connsiteY0" fmla="*/ 637297 h 703169"/>
              <a:gd name="connsiteX1" fmla="*/ 0 w 2080106"/>
              <a:gd name="connsiteY1" fmla="*/ 390884 h 703169"/>
              <a:gd name="connsiteX2" fmla="*/ 480087 w 2080106"/>
              <a:gd name="connsiteY2" fmla="*/ 69642 h 703169"/>
              <a:gd name="connsiteX3" fmla="*/ 1026556 w 2080106"/>
              <a:gd name="connsiteY3" fmla="*/ 977 h 703169"/>
              <a:gd name="connsiteX4" fmla="*/ 1630623 w 2080106"/>
              <a:gd name="connsiteY4" fmla="*/ 63779 h 703169"/>
              <a:gd name="connsiteX5" fmla="*/ 2035958 w 2080106"/>
              <a:gd name="connsiteY5" fmla="*/ 390884 h 703169"/>
              <a:gd name="connsiteX6" fmla="*/ 1895509 w 2080106"/>
              <a:gd name="connsiteY6" fmla="*/ 552799 h 703169"/>
              <a:gd name="connsiteX7" fmla="*/ 1445821 w 2080106"/>
              <a:gd name="connsiteY7" fmla="*/ 677871 h 703169"/>
              <a:gd name="connsiteX0" fmla="*/ 475013 w 2066758"/>
              <a:gd name="connsiteY0" fmla="*/ 637297 h 677871"/>
              <a:gd name="connsiteX1" fmla="*/ 0 w 2066758"/>
              <a:gd name="connsiteY1" fmla="*/ 390884 h 677871"/>
              <a:gd name="connsiteX2" fmla="*/ 480087 w 2066758"/>
              <a:gd name="connsiteY2" fmla="*/ 69642 h 677871"/>
              <a:gd name="connsiteX3" fmla="*/ 1026556 w 2066758"/>
              <a:gd name="connsiteY3" fmla="*/ 977 h 677871"/>
              <a:gd name="connsiteX4" fmla="*/ 1630623 w 2066758"/>
              <a:gd name="connsiteY4" fmla="*/ 63779 h 677871"/>
              <a:gd name="connsiteX5" fmla="*/ 2035958 w 2066758"/>
              <a:gd name="connsiteY5" fmla="*/ 390884 h 677871"/>
              <a:gd name="connsiteX6" fmla="*/ 1445821 w 2066758"/>
              <a:gd name="connsiteY6" fmla="*/ 677871 h 677871"/>
              <a:gd name="connsiteX0" fmla="*/ 475013 w 2066758"/>
              <a:gd name="connsiteY0" fmla="*/ 637297 h 677871"/>
              <a:gd name="connsiteX1" fmla="*/ 0 w 2066758"/>
              <a:gd name="connsiteY1" fmla="*/ 390884 h 677871"/>
              <a:gd name="connsiteX2" fmla="*/ 480087 w 2066758"/>
              <a:gd name="connsiteY2" fmla="*/ 69642 h 677871"/>
              <a:gd name="connsiteX3" fmla="*/ 1026556 w 2066758"/>
              <a:gd name="connsiteY3" fmla="*/ 977 h 677871"/>
              <a:gd name="connsiteX4" fmla="*/ 1630623 w 2066758"/>
              <a:gd name="connsiteY4" fmla="*/ 63779 h 677871"/>
              <a:gd name="connsiteX5" fmla="*/ 2035958 w 2066758"/>
              <a:gd name="connsiteY5" fmla="*/ 390884 h 677871"/>
              <a:gd name="connsiteX6" fmla="*/ 1445821 w 2066758"/>
              <a:gd name="connsiteY6" fmla="*/ 677871 h 677871"/>
              <a:gd name="connsiteX0" fmla="*/ 475013 w 2066758"/>
              <a:gd name="connsiteY0" fmla="*/ 637297 h 677871"/>
              <a:gd name="connsiteX1" fmla="*/ 0 w 2066758"/>
              <a:gd name="connsiteY1" fmla="*/ 390884 h 677871"/>
              <a:gd name="connsiteX2" fmla="*/ 480087 w 2066758"/>
              <a:gd name="connsiteY2" fmla="*/ 69642 h 677871"/>
              <a:gd name="connsiteX3" fmla="*/ 1026556 w 2066758"/>
              <a:gd name="connsiteY3" fmla="*/ 977 h 677871"/>
              <a:gd name="connsiteX4" fmla="*/ 1630623 w 2066758"/>
              <a:gd name="connsiteY4" fmla="*/ 63779 h 677871"/>
              <a:gd name="connsiteX5" fmla="*/ 2035958 w 2066758"/>
              <a:gd name="connsiteY5" fmla="*/ 390884 h 677871"/>
              <a:gd name="connsiteX6" fmla="*/ 1445821 w 2066758"/>
              <a:gd name="connsiteY6" fmla="*/ 677871 h 677871"/>
              <a:gd name="connsiteX0" fmla="*/ 475013 w 2035958"/>
              <a:gd name="connsiteY0" fmla="*/ 637297 h 677871"/>
              <a:gd name="connsiteX1" fmla="*/ 0 w 2035958"/>
              <a:gd name="connsiteY1" fmla="*/ 390884 h 677871"/>
              <a:gd name="connsiteX2" fmla="*/ 480087 w 2035958"/>
              <a:gd name="connsiteY2" fmla="*/ 69642 h 677871"/>
              <a:gd name="connsiteX3" fmla="*/ 1026556 w 2035958"/>
              <a:gd name="connsiteY3" fmla="*/ 977 h 677871"/>
              <a:gd name="connsiteX4" fmla="*/ 1630623 w 2035958"/>
              <a:gd name="connsiteY4" fmla="*/ 63779 h 677871"/>
              <a:gd name="connsiteX5" fmla="*/ 2035958 w 2035958"/>
              <a:gd name="connsiteY5" fmla="*/ 390884 h 677871"/>
              <a:gd name="connsiteX6" fmla="*/ 1445821 w 2035958"/>
              <a:gd name="connsiteY6" fmla="*/ 677871 h 677871"/>
              <a:gd name="connsiteX0" fmla="*/ 475013 w 2035958"/>
              <a:gd name="connsiteY0" fmla="*/ 637297 h 677871"/>
              <a:gd name="connsiteX1" fmla="*/ 0 w 2035958"/>
              <a:gd name="connsiteY1" fmla="*/ 390884 h 677871"/>
              <a:gd name="connsiteX2" fmla="*/ 480087 w 2035958"/>
              <a:gd name="connsiteY2" fmla="*/ 69642 h 677871"/>
              <a:gd name="connsiteX3" fmla="*/ 1026556 w 2035958"/>
              <a:gd name="connsiteY3" fmla="*/ 977 h 677871"/>
              <a:gd name="connsiteX4" fmla="*/ 1630623 w 2035958"/>
              <a:gd name="connsiteY4" fmla="*/ 63779 h 677871"/>
              <a:gd name="connsiteX5" fmla="*/ 2035958 w 2035958"/>
              <a:gd name="connsiteY5" fmla="*/ 390884 h 677871"/>
              <a:gd name="connsiteX6" fmla="*/ 1445821 w 2035958"/>
              <a:gd name="connsiteY6" fmla="*/ 677871 h 677871"/>
              <a:gd name="connsiteX0" fmla="*/ 475013 w 2035958"/>
              <a:gd name="connsiteY0" fmla="*/ 637297 h 677871"/>
              <a:gd name="connsiteX1" fmla="*/ 0 w 2035958"/>
              <a:gd name="connsiteY1" fmla="*/ 390884 h 677871"/>
              <a:gd name="connsiteX2" fmla="*/ 480087 w 2035958"/>
              <a:gd name="connsiteY2" fmla="*/ 69642 h 677871"/>
              <a:gd name="connsiteX3" fmla="*/ 1026556 w 2035958"/>
              <a:gd name="connsiteY3" fmla="*/ 977 h 677871"/>
              <a:gd name="connsiteX4" fmla="*/ 1630623 w 2035958"/>
              <a:gd name="connsiteY4" fmla="*/ 63779 h 677871"/>
              <a:gd name="connsiteX5" fmla="*/ 2035958 w 2035958"/>
              <a:gd name="connsiteY5" fmla="*/ 390884 h 677871"/>
              <a:gd name="connsiteX6" fmla="*/ 1445821 w 2035958"/>
              <a:gd name="connsiteY6" fmla="*/ 677871 h 677871"/>
              <a:gd name="connsiteX0" fmla="*/ 475013 w 2035958"/>
              <a:gd name="connsiteY0" fmla="*/ 637297 h 677871"/>
              <a:gd name="connsiteX1" fmla="*/ 0 w 2035958"/>
              <a:gd name="connsiteY1" fmla="*/ 390884 h 677871"/>
              <a:gd name="connsiteX2" fmla="*/ 480087 w 2035958"/>
              <a:gd name="connsiteY2" fmla="*/ 69642 h 677871"/>
              <a:gd name="connsiteX3" fmla="*/ 1026556 w 2035958"/>
              <a:gd name="connsiteY3" fmla="*/ 977 h 677871"/>
              <a:gd name="connsiteX4" fmla="*/ 1630623 w 2035958"/>
              <a:gd name="connsiteY4" fmla="*/ 63779 h 677871"/>
              <a:gd name="connsiteX5" fmla="*/ 2035958 w 2035958"/>
              <a:gd name="connsiteY5" fmla="*/ 390884 h 677871"/>
              <a:gd name="connsiteX6" fmla="*/ 1445821 w 2035958"/>
              <a:gd name="connsiteY6" fmla="*/ 677871 h 67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5958" h="677871">
                <a:moveTo>
                  <a:pt x="475013" y="637297"/>
                </a:moveTo>
                <a:cubicBezTo>
                  <a:pt x="185032" y="624965"/>
                  <a:pt x="8095" y="552342"/>
                  <a:pt x="0" y="390884"/>
                </a:cubicBezTo>
                <a:cubicBezTo>
                  <a:pt x="17779" y="283575"/>
                  <a:pt x="280804" y="111180"/>
                  <a:pt x="480087" y="69642"/>
                </a:cubicBezTo>
                <a:cubicBezTo>
                  <a:pt x="679370" y="28104"/>
                  <a:pt x="834800" y="1954"/>
                  <a:pt x="1026556" y="977"/>
                </a:cubicBezTo>
                <a:cubicBezTo>
                  <a:pt x="1218312" y="0"/>
                  <a:pt x="1462389" y="11495"/>
                  <a:pt x="1630623" y="63779"/>
                </a:cubicBezTo>
                <a:cubicBezTo>
                  <a:pt x="1819512" y="168817"/>
                  <a:pt x="2028798" y="228245"/>
                  <a:pt x="2035958" y="390884"/>
                </a:cubicBezTo>
                <a:cubicBezTo>
                  <a:pt x="2030558" y="674103"/>
                  <a:pt x="1568766" y="618082"/>
                  <a:pt x="1445821" y="677871"/>
                </a:cubicBezTo>
              </a:path>
            </a:pathLst>
          </a:custGeom>
          <a:ln w="57150">
            <a:solidFill>
              <a:srgbClr val="FF0000"/>
            </a:solidFill>
            <a:prstDash val="sysDot"/>
            <a:headEnd type="diamond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Copying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a deep copy of a queue</a:t>
            </a:r>
            <a:endParaRPr lang="en-US" i="1" dirty="0" smtClean="0"/>
          </a:p>
          <a:p>
            <a:pPr marL="515938" lvl="1"/>
            <a:r>
              <a:rPr lang="en-US" dirty="0" smtClean="0"/>
              <a:t>save elements in another queue!</a:t>
            </a:r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515938" lvl="1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/>
            <a:endParaRPr lang="en-US" dirty="0" smtClean="0"/>
          </a:p>
          <a:p>
            <a:pPr marL="173038">
              <a:buNone/>
            </a:pPr>
            <a:endParaRPr lang="en-US" dirty="0" smtClean="0"/>
          </a:p>
          <a:p>
            <a:pPr marL="173038"/>
            <a:r>
              <a:rPr lang="en-US" dirty="0" smtClean="0"/>
              <a:t>Does this do what we want?</a:t>
            </a:r>
          </a:p>
          <a:p>
            <a:pPr marL="515938" lvl="1"/>
            <a:r>
              <a:rPr lang="en-US" dirty="0" smtClean="0"/>
              <a:t>it </a:t>
            </a:r>
            <a:r>
              <a:rPr lang="en-US" dirty="0" smtClean="0"/>
              <a:t>empties out Q</a:t>
            </a:r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636000" y="643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3179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3657600"/>
            <a:ext cx="525780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queue_copy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Q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(C,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(TMP, x);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MODIFIED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Q = TMP;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2751" y="7597140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200" y="8458200"/>
            <a:ext cx="582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787400" y="3048000"/>
            <a:ext cx="67056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  <p:sp>
        <p:nvSpPr>
          <p:cNvPr id="43" name="Rectangle 21"/>
          <p:cNvSpPr>
            <a:spLocks/>
          </p:cNvSpPr>
          <p:nvPr/>
        </p:nvSpPr>
        <p:spPr bwMode="auto">
          <a:xfrm>
            <a:off x="10743248" y="5180804"/>
            <a:ext cx="152445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 err="1" smtClean="0"/>
              <a:t>Alloc</a:t>
            </a:r>
            <a:r>
              <a:rPr lang="en-US" sz="2000" dirty="0" smtClean="0"/>
              <a:t>.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4" name="Rectangle 2"/>
          <p:cNvSpPr>
            <a:spLocks/>
          </p:cNvSpPr>
          <p:nvPr/>
        </p:nvSpPr>
        <p:spPr bwMode="auto">
          <a:xfrm>
            <a:off x="8524193" y="5180804"/>
            <a:ext cx="149720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dirty="0"/>
              <a:t>Local </a:t>
            </a:r>
            <a:r>
              <a:rPr lang="en-US" sz="2000" dirty="0" err="1" smtClean="0"/>
              <a:t>Mem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5" name="Rectangle 44"/>
          <p:cNvSpPr>
            <a:spLocks/>
          </p:cNvSpPr>
          <p:nvPr/>
        </p:nvSpPr>
        <p:spPr bwMode="auto">
          <a:xfrm>
            <a:off x="9112615" y="5799432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X</a:t>
            </a:r>
            <a:endParaRPr lang="en-US" sz="2000" b="0" dirty="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9481741" y="5791200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47" name="Straight Arrow Connector 29"/>
          <p:cNvCxnSpPr>
            <a:cxnSpLocks noChangeShapeType="1"/>
            <a:endCxn id="63" idx="2"/>
          </p:cNvCxnSpPr>
          <p:nvPr/>
        </p:nvCxnSpPr>
        <p:spPr bwMode="auto">
          <a:xfrm>
            <a:off x="9692323" y="5982712"/>
            <a:ext cx="1612332" cy="18948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48" name="TextBox 15"/>
          <p:cNvSpPr txBox="1">
            <a:spLocks noChangeArrowheads="1"/>
          </p:cNvSpPr>
          <p:nvPr/>
        </p:nvSpPr>
        <p:spPr bwMode="auto">
          <a:xfrm>
            <a:off x="7965393" y="5557042"/>
            <a:ext cx="7409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7709258" y="6875337"/>
            <a:ext cx="1582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0" dirty="0" err="1" smtClean="0">
                <a:solidFill>
                  <a:schemeClr val="bg1">
                    <a:lumMod val="75000"/>
                  </a:schemeClr>
                </a:solidFill>
              </a:rPr>
              <a:t>queue_copy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0" name="Straight Connector 27"/>
          <p:cNvCxnSpPr>
            <a:cxnSpLocks noChangeShapeType="1"/>
          </p:cNvCxnSpPr>
          <p:nvPr/>
        </p:nvCxnSpPr>
        <p:spPr bwMode="auto">
          <a:xfrm>
            <a:off x="7847648" y="6875337"/>
            <a:ext cx="2743200" cy="1587"/>
          </a:xfrm>
          <a:prstGeom prst="line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</p:cxnSp>
      <p:sp>
        <p:nvSpPr>
          <p:cNvPr id="51" name="Rectangle 7"/>
          <p:cNvSpPr>
            <a:spLocks/>
          </p:cNvSpPr>
          <p:nvPr/>
        </p:nvSpPr>
        <p:spPr bwMode="auto">
          <a:xfrm>
            <a:off x="9085364" y="7351587"/>
            <a:ext cx="301365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Q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9481741" y="7365874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53" name="Straight Arrow Connector 29"/>
          <p:cNvCxnSpPr>
            <a:cxnSpLocks noChangeShapeType="1"/>
            <a:endCxn id="70" idx="2"/>
          </p:cNvCxnSpPr>
          <p:nvPr/>
        </p:nvCxnSpPr>
        <p:spPr bwMode="auto">
          <a:xfrm flipV="1">
            <a:off x="9626600" y="7239000"/>
            <a:ext cx="1300600" cy="838200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9481741" y="7910155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55" name="Rectangle 7"/>
          <p:cNvSpPr>
            <a:spLocks/>
          </p:cNvSpPr>
          <p:nvPr/>
        </p:nvSpPr>
        <p:spPr bwMode="auto">
          <a:xfrm>
            <a:off x="9098188" y="7895431"/>
            <a:ext cx="288541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29"/>
          <p:cNvCxnSpPr>
            <a:cxnSpLocks noChangeShapeType="1"/>
          </p:cNvCxnSpPr>
          <p:nvPr/>
        </p:nvCxnSpPr>
        <p:spPr bwMode="auto">
          <a:xfrm>
            <a:off x="9697851" y="7554882"/>
            <a:ext cx="1376549" cy="522318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cxnSp>
        <p:nvCxnSpPr>
          <p:cNvPr id="57" name="Straight Connector 25"/>
          <p:cNvCxnSpPr>
            <a:cxnSpLocks noChangeShapeType="1"/>
          </p:cNvCxnSpPr>
          <p:nvPr/>
        </p:nvCxnSpPr>
        <p:spPr bwMode="auto">
          <a:xfrm rot="16200000" flipV="1">
            <a:off x="9007601" y="6743700"/>
            <a:ext cx="3124201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miter lim="400000"/>
            <a:headEnd/>
            <a:tailEnd/>
          </a:ln>
        </p:spPr>
      </p:cxn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 rot="5400000" flipH="1" flipV="1">
            <a:off x="8902698" y="6743702"/>
            <a:ext cx="3124203" cy="1"/>
          </a:xfrm>
          <a:prstGeom prst="line">
            <a:avLst/>
          </a:prstGeom>
          <a:noFill/>
          <a:ln w="38100" algn="ctr">
            <a:solidFill>
              <a:srgbClr val="000000"/>
            </a:solidFill>
            <a:prstDash val="dash"/>
            <a:miter lim="400000"/>
            <a:headEnd/>
            <a:tailEnd/>
          </a:ln>
        </p:spPr>
      </p:cxnSp>
      <p:sp>
        <p:nvSpPr>
          <p:cNvPr id="59" name="Rectangle 58"/>
          <p:cNvSpPr>
            <a:spLocks/>
          </p:cNvSpPr>
          <p:nvPr/>
        </p:nvSpPr>
        <p:spPr bwMode="auto">
          <a:xfrm>
            <a:off x="9106268" y="6316134"/>
            <a:ext cx="274114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000" b="0" dirty="0" smtClean="0"/>
              <a:t>Y</a:t>
            </a:r>
            <a:endParaRPr lang="en-US" sz="2000" b="0" dirty="0"/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9475394" y="6307902"/>
            <a:ext cx="406400" cy="381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cxnSp>
        <p:nvCxnSpPr>
          <p:cNvPr id="61" name="Straight Arrow Connector 29"/>
          <p:cNvCxnSpPr>
            <a:cxnSpLocks noChangeShapeType="1"/>
          </p:cNvCxnSpPr>
          <p:nvPr/>
        </p:nvCxnSpPr>
        <p:spPr bwMode="auto">
          <a:xfrm>
            <a:off x="9685976" y="6499414"/>
            <a:ext cx="1388424" cy="51098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miter lim="400000"/>
            <a:headEnd type="oval" w="lg" len="lg"/>
            <a:tailEnd type="stealth" w="lg" len="lg"/>
          </a:ln>
        </p:spPr>
      </p:cxnSp>
      <p:grpSp>
        <p:nvGrpSpPr>
          <p:cNvPr id="62" name="Group 61"/>
          <p:cNvGrpSpPr/>
          <p:nvPr/>
        </p:nvGrpSpPr>
        <p:grpSpPr>
          <a:xfrm>
            <a:off x="11303000" y="5715000"/>
            <a:ext cx="533400" cy="914387"/>
            <a:chOff x="9066309" y="7162823"/>
            <a:chExt cx="721659" cy="1752576"/>
          </a:xfrm>
        </p:grpSpPr>
        <p:sp>
          <p:nvSpPr>
            <p:cNvPr id="63" name="Cloud 62"/>
            <p:cNvSpPr/>
            <p:nvPr/>
          </p:nvSpPr>
          <p:spPr bwMode="auto">
            <a:xfrm>
              <a:off x="9066309" y="7162823"/>
              <a:ext cx="721659" cy="1752576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64" name="Group 11"/>
            <p:cNvGrpSpPr/>
            <p:nvPr/>
          </p:nvGrpSpPr>
          <p:grpSpPr>
            <a:xfrm>
              <a:off x="9375604" y="7518410"/>
              <a:ext cx="98631" cy="952519"/>
              <a:chOff x="9313149" y="6941052"/>
              <a:chExt cx="89036" cy="567851"/>
            </a:xfrm>
          </p:grpSpPr>
          <p:sp>
            <p:nvSpPr>
              <p:cNvPr id="65" name="Right Bracket 64"/>
              <p:cNvSpPr/>
              <p:nvPr/>
            </p:nvSpPr>
            <p:spPr bwMode="auto">
              <a:xfrm rot="5400000">
                <a:off x="9315648" y="6938573"/>
                <a:ext cx="84057" cy="89016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66" name="Right Bracket 65"/>
              <p:cNvSpPr/>
              <p:nvPr/>
            </p:nvSpPr>
            <p:spPr bwMode="auto">
              <a:xfrm rot="16200000" flipV="1">
                <a:off x="9316017" y="7422754"/>
                <a:ext cx="83281" cy="89017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67" name="Rectangular Callout 66"/>
          <p:cNvSpPr/>
          <p:nvPr/>
        </p:nvSpPr>
        <p:spPr bwMode="auto">
          <a:xfrm>
            <a:off x="7569200" y="4648200"/>
            <a:ext cx="2197589" cy="369332"/>
          </a:xfrm>
          <a:prstGeom prst="wedgeRectCallout">
            <a:avLst>
              <a:gd name="adj1" fmla="val -16421"/>
              <a:gd name="adj2" fmla="val 21390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Y  = </a:t>
            </a:r>
            <a:r>
              <a:rPr lang="en-US" sz="1800" b="0" dirty="0" err="1" smtClean="0"/>
              <a:t>queue_copy</a:t>
            </a:r>
            <a:r>
              <a:rPr lang="en-US" sz="1800" b="0" dirty="0" smtClean="0"/>
              <a:t>(X);</a:t>
            </a:r>
            <a:endParaRPr lang="en-US" sz="1800" b="0" dirty="0"/>
          </a:p>
        </p:txBody>
      </p:sp>
      <p:sp>
        <p:nvSpPr>
          <p:cNvPr id="68" name="Rectangular Callout 67"/>
          <p:cNvSpPr/>
          <p:nvPr/>
        </p:nvSpPr>
        <p:spPr bwMode="auto">
          <a:xfrm>
            <a:off x="6578600" y="9155668"/>
            <a:ext cx="1862049" cy="369332"/>
          </a:xfrm>
          <a:prstGeom prst="wedgeRectCallout">
            <a:avLst>
              <a:gd name="adj1" fmla="val 76053"/>
              <a:gd name="adj2" fmla="val -38093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Decommissioned</a:t>
            </a:r>
            <a:endParaRPr lang="en-US" sz="1800" b="0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922000" y="6781800"/>
            <a:ext cx="1676400" cy="914400"/>
            <a:chOff x="7622989" y="7162800"/>
            <a:chExt cx="2268070" cy="1752601"/>
          </a:xfrm>
        </p:grpSpPr>
        <p:sp>
          <p:nvSpPr>
            <p:cNvPr id="70" name="Cloud 69"/>
            <p:cNvSpPr/>
            <p:nvPr/>
          </p:nvSpPr>
          <p:spPr bwMode="auto">
            <a:xfrm>
              <a:off x="7622989" y="7162800"/>
              <a:ext cx="226807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71" name="Group 11"/>
            <p:cNvGrpSpPr/>
            <p:nvPr/>
          </p:nvGrpSpPr>
          <p:grpSpPr>
            <a:xfrm>
              <a:off x="7950192" y="7472084"/>
              <a:ext cx="1524001" cy="998813"/>
              <a:chOff x="8026399" y="6913463"/>
              <a:chExt cx="1375742" cy="595452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73" name="Right Bracket 72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74" name="Right Bracket 73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10922000" y="7848600"/>
            <a:ext cx="1676400" cy="914400"/>
            <a:chOff x="7622989" y="7162800"/>
            <a:chExt cx="2268070" cy="1752601"/>
          </a:xfrm>
        </p:grpSpPr>
        <p:sp>
          <p:nvSpPr>
            <p:cNvPr id="76" name="Cloud 75"/>
            <p:cNvSpPr/>
            <p:nvPr/>
          </p:nvSpPr>
          <p:spPr bwMode="auto">
            <a:xfrm>
              <a:off x="7622989" y="7162800"/>
              <a:ext cx="2268070" cy="1752601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grpSp>
          <p:nvGrpSpPr>
            <p:cNvPr id="77" name="Group 11"/>
            <p:cNvGrpSpPr/>
            <p:nvPr/>
          </p:nvGrpSpPr>
          <p:grpSpPr>
            <a:xfrm>
              <a:off x="7950190" y="7472084"/>
              <a:ext cx="1524001" cy="998813"/>
              <a:chOff x="8026399" y="6913463"/>
              <a:chExt cx="1375742" cy="595452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8026399" y="7017763"/>
                <a:ext cx="1371600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79" name="Right Bracket 78"/>
              <p:cNvSpPr/>
              <p:nvPr/>
            </p:nvSpPr>
            <p:spPr bwMode="auto">
              <a:xfrm rot="5400000">
                <a:off x="8658439" y="6281423"/>
                <a:ext cx="111661" cy="1375741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  <p:sp>
            <p:nvSpPr>
              <p:cNvPr id="80" name="Right Bracket 79"/>
              <p:cNvSpPr/>
              <p:nvPr/>
            </p:nvSpPr>
            <p:spPr bwMode="auto">
              <a:xfrm rot="16200000" flipV="1">
                <a:off x="8658955" y="6765730"/>
                <a:ext cx="110629" cy="1375742"/>
              </a:xfrm>
              <a:prstGeom prst="rightBracket">
                <a:avLst>
                  <a:gd name="adj" fmla="val 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none" lIns="50800" tIns="50800" rIns="50800" bIns="50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5842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cxnSp>
        <p:nvCxnSpPr>
          <p:cNvPr id="83" name="Straight Arrow Connector 29"/>
          <p:cNvCxnSpPr>
            <a:cxnSpLocks noChangeShapeType="1"/>
          </p:cNvCxnSpPr>
          <p:nvPr/>
        </p:nvCxnSpPr>
        <p:spPr bwMode="auto">
          <a:xfrm flipV="1">
            <a:off x="9697815" y="8534400"/>
            <a:ext cx="1300385" cy="99952"/>
          </a:xfrm>
          <a:prstGeom prst="straightConnector1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miter lim="400000"/>
            <a:headEnd type="oval" w="lg" len="lg"/>
            <a:tailEnd type="stealth" w="lg" len="lg"/>
          </a:ln>
        </p:spPr>
      </p:cxnSp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9476753" y="8443555"/>
            <a:ext cx="406400" cy="3810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1800" b="0"/>
          </a:p>
        </p:txBody>
      </p:sp>
      <p:sp>
        <p:nvSpPr>
          <p:cNvPr id="85" name="Rectangle 7"/>
          <p:cNvSpPr>
            <a:spLocks/>
          </p:cNvSpPr>
          <p:nvPr/>
        </p:nvSpPr>
        <p:spPr bwMode="auto">
          <a:xfrm>
            <a:off x="8737334" y="8428831"/>
            <a:ext cx="644407" cy="41036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rPr lang="en-US" sz="2000" b="0" dirty="0" smtClean="0">
                <a:solidFill>
                  <a:schemeClr val="bg1">
                    <a:lumMod val="75000"/>
                  </a:schemeClr>
                </a:solidFill>
              </a:rPr>
              <a:t>TMP</a:t>
            </a:r>
            <a:endParaRPr lang="en-US" sz="2000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Pie 89"/>
          <p:cNvSpPr/>
          <p:nvPr/>
        </p:nvSpPr>
        <p:spPr bwMode="auto">
          <a:xfrm rot="16931864">
            <a:off x="12141200" y="8458200"/>
            <a:ext cx="836773" cy="836773"/>
          </a:xfrm>
          <a:prstGeom prst="pie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50800" tIns="50800" rIns="50800" bIns="5080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988300" cy="1498600"/>
          </a:xfrm>
        </p:spPr>
        <p:txBody>
          <a:bodyPr/>
          <a:lstStyle/>
          <a:p>
            <a:r>
              <a:rPr lang="en-US" dirty="0" smtClean="0"/>
              <a:t>Copying a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7988300" cy="689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</a:t>
            </a:r>
            <a:r>
              <a:rPr lang="en-US" b="1" dirty="0" smtClean="0"/>
              <a:t>client</a:t>
            </a:r>
            <a:r>
              <a:rPr lang="en-US" dirty="0" smtClean="0"/>
              <a:t> function that returns a deep copy of a queue</a:t>
            </a:r>
            <a:endParaRPr lang="en-US" i="1" dirty="0" smtClean="0"/>
          </a:p>
          <a:p>
            <a:pPr marL="515938" lvl="1"/>
            <a:r>
              <a:rPr lang="en-US" dirty="0" smtClean="0"/>
              <a:t>empty TMP </a:t>
            </a:r>
            <a:r>
              <a:rPr lang="en-US" dirty="0" smtClean="0"/>
              <a:t>back into </a:t>
            </a:r>
            <a:r>
              <a:rPr lang="en-US" dirty="0" smtClean="0"/>
              <a:t>Q</a:t>
            </a:r>
            <a:endParaRPr lang="en-US" dirty="0" smtClean="0"/>
          </a:p>
        </p:txBody>
      </p:sp>
      <p:sp>
        <p:nvSpPr>
          <p:cNvPr id="4" name="Vertical Scroll 3"/>
          <p:cNvSpPr/>
          <p:nvPr/>
        </p:nvSpPr>
        <p:spPr bwMode="auto">
          <a:xfrm flipH="1">
            <a:off x="8636000" y="64326"/>
            <a:ext cx="4343400" cy="4338201"/>
          </a:xfrm>
          <a:prstGeom prst="verticalScroll">
            <a:avLst>
              <a:gd name="adj" fmla="val 5547"/>
            </a:avLst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6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 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queue_new</a:t>
            </a:r>
            <a:r>
              <a:rPr lang="en-US" sz="1600" b="0" dirty="0" smtClean="0">
                <a:latin typeface="Menlo"/>
              </a:rPr>
              <a:t>()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, 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600" b="0" dirty="0" smtClean="0">
                <a:latin typeface="Menlo"/>
              </a:rPr>
              <a:t>)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  <a:p>
            <a:pPr algn="l">
              <a:tabLst>
                <a:tab pos="3254375" algn="l"/>
              </a:tabLst>
            </a:pP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600" b="0" dirty="0" smtClean="0">
                <a:latin typeface="Menlo"/>
              </a:rPr>
              <a:t> </a:t>
            </a:r>
            <a:r>
              <a:rPr lang="en-US" sz="16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1600" b="0" dirty="0" smtClean="0">
                <a:latin typeface="Menlo"/>
              </a:rPr>
              <a:t>(</a:t>
            </a:r>
            <a:r>
              <a:rPr lang="en-US" sz="1600" b="0" dirty="0" err="1" smtClean="0">
                <a:solidFill>
                  <a:srgbClr val="00B050"/>
                </a:solidFill>
                <a:latin typeface="Menlo"/>
              </a:rPr>
              <a:t>queue_t</a:t>
            </a:r>
            <a:r>
              <a:rPr lang="en-US" sz="16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600" b="0" dirty="0" smtClean="0">
                <a:solidFill>
                  <a:srgbClr val="FFC000"/>
                </a:solidFill>
                <a:latin typeface="Menlo"/>
              </a:rPr>
              <a:t>S</a:t>
            </a:r>
            <a:r>
              <a:rPr lang="en-US" sz="1600" b="0" dirty="0" smtClean="0">
                <a:latin typeface="Menlo"/>
              </a:rPr>
              <a:t>)                 </a:t>
            </a:r>
            <a:r>
              <a:rPr lang="en-US" sz="16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O(1)</a:t>
            </a:r>
            <a:endParaRPr lang="en-US" sz="1600" b="0" dirty="0" smtClean="0">
              <a:latin typeface="Menlo"/>
            </a:endParaRP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S != NULL;	@*/</a:t>
            </a:r>
          </a:p>
          <a:p>
            <a:pPr algn="l">
              <a:tabLst>
                <a:tab pos="3254375" algn="l"/>
              </a:tabLst>
            </a:pP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600" b="0" dirty="0" err="1" smtClean="0">
                <a:solidFill>
                  <a:srgbClr val="C00000"/>
                </a:solidFill>
                <a:latin typeface="Menlo"/>
              </a:rPr>
              <a:t>queue_empty</a:t>
            </a:r>
            <a:r>
              <a:rPr lang="en-US" sz="1600" b="0" dirty="0" smtClean="0">
                <a:solidFill>
                  <a:srgbClr val="C00000"/>
                </a:solidFill>
                <a:latin typeface="Menlo"/>
              </a:rPr>
              <a:t>(S);	@*/</a:t>
            </a:r>
            <a:r>
              <a:rPr lang="en-US" sz="1600" b="0" dirty="0" smtClean="0">
                <a:latin typeface="Menlo"/>
              </a:rPr>
              <a:t>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93179" y="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Menlo"/>
              </a:rPr>
              <a:t>Queue Interface</a:t>
            </a:r>
            <a:endParaRPr lang="en-US" sz="1800" dirty="0">
              <a:latin typeface="Menl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4600" y="4191000"/>
            <a:ext cx="525780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err="1" smtClean="0">
                <a:solidFill>
                  <a:srgbClr val="5E34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queue_copy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)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//@requires Q != NULL;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C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err="1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queue_t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TMP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new_queue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(Q)) {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smtClean="0">
                <a:solidFill>
                  <a:srgbClr val="34A327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string </a:t>
            </a:r>
            <a:r>
              <a:rPr lang="en-US" sz="2000" b="0" dirty="0" smtClean="0">
                <a:solidFill>
                  <a:srgbClr val="CD7923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x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=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(C,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(TMP, x);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}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//@assert </a:t>
            </a:r>
            <a:r>
              <a:rPr lang="en-US" sz="2000" b="0" dirty="0" err="1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solidFill>
                  <a:srgbClr val="C00000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(Q);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while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(!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queue_empty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(TMP))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   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enq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(Q, </a:t>
            </a:r>
            <a:r>
              <a:rPr lang="en-US" sz="2000" b="0" dirty="0" err="1" smtClean="0">
                <a:latin typeface="Menlo"/>
                <a:ea typeface="Menlo" charset="0"/>
                <a:cs typeface="Menlo" charset="0"/>
                <a:sym typeface="Menlo" charset="0"/>
              </a:rPr>
              <a:t>deq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(TMP)); 	</a:t>
            </a:r>
            <a:r>
              <a:rPr lang="en-US" sz="20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ADDED</a:t>
            </a:r>
            <a:endParaRPr lang="en-US" sz="2000" b="0" dirty="0" smtClean="0">
              <a:latin typeface="Menlo"/>
              <a:ea typeface="Menlo" charset="0"/>
              <a:cs typeface="Menlo" charset="0"/>
              <a:sym typeface="Menlo" charset="0"/>
            </a:endParaRP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solidFill>
                  <a:srgbClr val="D03BFF"/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 return</a:t>
            </a: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 C;</a:t>
            </a:r>
          </a:p>
          <a:p>
            <a:pPr marL="285750" indent="-285750" algn="l" defTabSz="12700">
              <a:buClr>
                <a:schemeClr val="bg1">
                  <a:lumMod val="50000"/>
                </a:schemeClr>
              </a:buClr>
              <a:buSzPct val="60000"/>
              <a:tabLst>
                <a:tab pos="3598863" algn="l"/>
              </a:tabLst>
            </a:pPr>
            <a:r>
              <a:rPr lang="en-US" sz="2000" b="0" dirty="0" smtClean="0">
                <a:latin typeface="Menlo"/>
                <a:ea typeface="Menlo" charset="0"/>
                <a:cs typeface="Menlo" charset="0"/>
                <a:sym typeface="Menlo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2751" y="8430906"/>
            <a:ext cx="589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v.5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59800" y="5874603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sym typeface="Wingdings 2"/>
              </a:rPr>
              <a:t>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73800" y="4876800"/>
            <a:ext cx="6375400" cy="40386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800100" marR="0" lvl="1" indent="-342900" algn="l" defTabSz="5842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25000"/>
              <a:buFont typeface="Courier New" pitchFamily="49" charset="0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Does this do what we want?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This time yes!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lang="en-US" b="0" kern="0" dirty="0" smtClean="0">
              <a:latin typeface="+mn-lt"/>
              <a:ea typeface="+mn-ea"/>
              <a:cs typeface="+mn-cs"/>
            </a:endParaRPr>
          </a:p>
          <a:p>
            <a:pPr marL="800100" lvl="1" indent="-342900" algn="l" eaLnBrk="0">
              <a:spcBef>
                <a:spcPts val="700"/>
              </a:spcBef>
              <a:buSzPct val="125000"/>
              <a:buFont typeface="Courier New" pitchFamily="49" charset="0"/>
              <a:buChar char="o"/>
              <a:defRPr/>
            </a:pPr>
            <a:r>
              <a:rPr lang="en-US" sz="2800" b="0" kern="0" dirty="0" smtClean="0"/>
              <a:t>What is the complexity?</a:t>
            </a:r>
          </a:p>
          <a:p>
            <a:pPr marL="1092200" marR="0" lvl="2" indent="-292100" algn="l" defTabSz="6223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 charset="0"/>
              </a:rPr>
              <a:t>We empty out the queue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 charset="0"/>
            </a:endParaRPr>
          </a:p>
          <a:p>
            <a:pPr marL="1549400" lvl="3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q"/>
            </a:pPr>
            <a:r>
              <a:rPr lang="en-US" sz="2000" b="0" kern="0" dirty="0" smtClean="0">
                <a:latin typeface="+mn-lt"/>
                <a:ea typeface="+mn-ea"/>
                <a:cs typeface="+mn-cs"/>
              </a:rPr>
              <a:t>twice</a:t>
            </a:r>
          </a:p>
          <a:p>
            <a:pPr marL="1092200" lvl="2" indent="-292100" algn="l" defTabSz="622300" eaLnBrk="0">
              <a:spcBef>
                <a:spcPts val="6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b="0" kern="0" dirty="0" smtClean="0"/>
              <a:t>If Q initially contains n elements,</a:t>
            </a:r>
          </a:p>
          <a:p>
            <a:pPr marL="1092200" lvl="2" indent="-292100" algn="l" defTabSz="622300" eaLnBrk="0">
              <a:spcBef>
                <a:spcPts val="600"/>
              </a:spcBef>
              <a:buSzPct val="100000"/>
              <a:defRPr/>
            </a:pPr>
            <a:r>
              <a:rPr lang="en-US" b="0" kern="0" dirty="0" smtClean="0"/>
              <a:t>	complexity is </a:t>
            </a:r>
            <a:r>
              <a:rPr lang="en-US" kern="0" dirty="0" smtClean="0"/>
              <a:t>O(n)</a:t>
            </a:r>
            <a:endParaRPr lang="en-US" sz="2000" kern="0" dirty="0" smtClean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016000" y="3048000"/>
            <a:ext cx="4572000" cy="5334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400000"/>
            <a:headEnd/>
            <a:tailEnd/>
          </a:ln>
        </p:spPr>
        <p:txBody>
          <a:bodyPr lIns="45720" rIns="45720" anchor="ctr"/>
          <a:lstStyle/>
          <a:p>
            <a:endParaRPr lang="en-US" sz="20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981200"/>
            <a:ext cx="11341100" cy="68961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introduced two important types of </a:t>
            </a:r>
            <a:r>
              <a:rPr lang="en-US" dirty="0" err="1" smtClean="0">
                <a:solidFill>
                  <a:schemeClr val="tx1"/>
                </a:solidFill>
              </a:rPr>
              <a:t>worklists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Stacks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Queues</a:t>
            </a:r>
          </a:p>
          <a:p>
            <a:pPr lvl="4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wrote </a:t>
            </a:r>
            <a:r>
              <a:rPr lang="en-US" b="1" dirty="0" smtClean="0">
                <a:solidFill>
                  <a:schemeClr val="tx1"/>
                </a:solidFill>
              </a:rPr>
              <a:t>client code</a:t>
            </a:r>
            <a:r>
              <a:rPr lang="en-US" dirty="0" smtClean="0">
                <a:solidFill>
                  <a:schemeClr val="tx1"/>
                </a:solidFill>
              </a:rPr>
              <a:t> based on their interface</a:t>
            </a:r>
          </a:p>
          <a:p>
            <a:pPr lvl="4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dealt with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safety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aliasing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infinite loops</a:t>
            </a:r>
          </a:p>
          <a:p>
            <a:pPr lvl="4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determined the complexity of client code based on the known cost of library functions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7378700" cy="1498600"/>
          </a:xfrm>
        </p:spPr>
        <p:txBody>
          <a:bodyPr/>
          <a:lstStyle/>
          <a:p>
            <a:r>
              <a:rPr lang="en-US" dirty="0" err="1" smtClean="0"/>
              <a:t>Worklists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family of data structures that</a:t>
            </a:r>
          </a:p>
          <a:p>
            <a:pPr lvl="1"/>
            <a:r>
              <a:rPr lang="en-US" dirty="0" smtClean="0"/>
              <a:t>can hold elements and</a:t>
            </a:r>
          </a:p>
          <a:p>
            <a:pPr lvl="1"/>
            <a:r>
              <a:rPr lang="en-US" dirty="0" smtClean="0"/>
              <a:t>give us a way to get them back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to-do list</a:t>
            </a:r>
          </a:p>
          <a:p>
            <a:pPr lvl="1"/>
            <a:r>
              <a:rPr lang="en-US" dirty="0" smtClean="0"/>
              <a:t>cafeteria line</a:t>
            </a:r>
          </a:p>
          <a:p>
            <a:pPr lvl="1"/>
            <a:r>
              <a:rPr lang="en-US" dirty="0" smtClean="0"/>
              <a:t>suspended processes in an OS, …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Pervasively used in computer science</a:t>
            </a:r>
          </a:p>
          <a:p>
            <a:pPr lvl="1"/>
            <a:r>
              <a:rPr lang="en-US" dirty="0" smtClean="0"/>
              <a:t>This will be our first “real” data structures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03135" y="187626"/>
            <a:ext cx="5100065" cy="3012774"/>
            <a:chOff x="3073400" y="4114800"/>
            <a:chExt cx="9029465" cy="5334000"/>
          </a:xfrm>
        </p:grpSpPr>
        <p:sp>
          <p:nvSpPr>
            <p:cNvPr id="4" name="Cloud 3"/>
            <p:cNvSpPr/>
            <p:nvPr/>
          </p:nvSpPr>
          <p:spPr bwMode="auto">
            <a:xfrm>
              <a:off x="3759200" y="5105400"/>
              <a:ext cx="7162800" cy="43434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5511800" y="5943600"/>
              <a:ext cx="3429000" cy="2819400"/>
            </a:xfrm>
            <a:prstGeom prst="cube">
              <a:avLst>
                <a:gd name="adj" fmla="val 2710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7" name="Bent Arrow 6"/>
            <p:cNvSpPr/>
            <p:nvPr/>
          </p:nvSpPr>
          <p:spPr bwMode="auto">
            <a:xfrm>
              <a:off x="7797800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8" name="Bent Arrow 7"/>
            <p:cNvSpPr/>
            <p:nvPr/>
          </p:nvSpPr>
          <p:spPr bwMode="auto">
            <a:xfrm rot="5400000">
              <a:off x="5245100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73400" y="4114800"/>
              <a:ext cx="2197222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add an element</a:t>
              </a:r>
              <a:br>
                <a:rPr lang="en-US" sz="1200" b="0" dirty="0" smtClean="0"/>
              </a:br>
              <a:r>
                <a:rPr lang="en-US" sz="1200" b="0" dirty="0" smtClean="0"/>
                <a:t>to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51554" y="4114800"/>
              <a:ext cx="2651311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retrieve an element</a:t>
              </a:r>
              <a:br>
                <a:rPr lang="en-US" sz="1200" b="0" dirty="0" smtClean="0"/>
              </a:br>
              <a:r>
                <a:rPr lang="en-US" sz="1200" b="0" dirty="0" smtClean="0"/>
                <a:t>from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845300" cy="1498600"/>
          </a:xfrm>
        </p:spPr>
        <p:txBody>
          <a:bodyPr/>
          <a:lstStyle/>
          <a:p>
            <a:r>
              <a:rPr lang="en-US" dirty="0" smtClean="0"/>
              <a:t>Concrete </a:t>
            </a:r>
            <a:r>
              <a:rPr lang="en-US" dirty="0" err="1" smtClean="0"/>
              <a:t>Worklists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an element simply puts it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err="1" smtClean="0"/>
              <a:t>worklist</a:t>
            </a:r>
            <a:endParaRPr lang="en-US" dirty="0" smtClean="0"/>
          </a:p>
          <a:p>
            <a:r>
              <a:rPr lang="en-US" dirty="0" smtClean="0"/>
              <a:t>But which element should we get back?</a:t>
            </a:r>
          </a:p>
          <a:p>
            <a:pPr lvl="2"/>
            <a:r>
              <a:rPr lang="en-US" dirty="0" smtClean="0"/>
              <a:t>Several options</a:t>
            </a:r>
          </a:p>
          <a:p>
            <a:pPr lvl="1"/>
            <a:r>
              <a:rPr lang="en-US" b="1" dirty="0" smtClean="0"/>
              <a:t>Stacks</a:t>
            </a:r>
            <a:r>
              <a:rPr lang="en-US" dirty="0" smtClean="0"/>
              <a:t>: retrieve the element inserted most recently</a:t>
            </a:r>
          </a:p>
          <a:p>
            <a:pPr lvl="2"/>
            <a:r>
              <a:rPr lang="en-US" dirty="0" smtClean="0"/>
              <a:t>The LIFO data structure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/>
              <a:t>Queues</a:t>
            </a:r>
            <a:r>
              <a:rPr lang="en-US" dirty="0" smtClean="0"/>
              <a:t>: retrieve the element that has been there longest</a:t>
            </a:r>
          </a:p>
          <a:p>
            <a:pPr lvl="2"/>
            <a:r>
              <a:rPr lang="en-US" dirty="0" smtClean="0"/>
              <a:t>The FIFO data structure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/>
              <a:t>Priority</a:t>
            </a:r>
            <a:r>
              <a:rPr lang="en-US" dirty="0" smtClean="0"/>
              <a:t> queues: retrieve the most “interesting” element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03135" y="187626"/>
            <a:ext cx="5100065" cy="3012774"/>
            <a:chOff x="3073400" y="4114800"/>
            <a:chExt cx="9029465" cy="5334000"/>
          </a:xfrm>
        </p:grpSpPr>
        <p:sp>
          <p:nvSpPr>
            <p:cNvPr id="5" name="Cloud 4"/>
            <p:cNvSpPr/>
            <p:nvPr/>
          </p:nvSpPr>
          <p:spPr bwMode="auto">
            <a:xfrm>
              <a:off x="3759200" y="5105400"/>
              <a:ext cx="7162800" cy="43434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5511800" y="5943600"/>
              <a:ext cx="3429000" cy="2819400"/>
            </a:xfrm>
            <a:prstGeom prst="cube">
              <a:avLst>
                <a:gd name="adj" fmla="val 2710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7" name="Bent Arrow 6"/>
            <p:cNvSpPr/>
            <p:nvPr/>
          </p:nvSpPr>
          <p:spPr bwMode="auto">
            <a:xfrm>
              <a:off x="7797800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8" name="Bent Arrow 7"/>
            <p:cNvSpPr/>
            <p:nvPr/>
          </p:nvSpPr>
          <p:spPr bwMode="auto">
            <a:xfrm rot="5400000">
              <a:off x="5245100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3400" y="4114800"/>
              <a:ext cx="2197222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add an element</a:t>
              </a:r>
              <a:br>
                <a:rPr lang="en-US" sz="1200" b="0" dirty="0" smtClean="0"/>
              </a:br>
              <a:r>
                <a:rPr lang="en-US" sz="1200" b="0" dirty="0" smtClean="0"/>
                <a:t>to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1554" y="4114800"/>
              <a:ext cx="2651311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retrieve an element</a:t>
              </a:r>
              <a:br>
                <a:rPr lang="en-US" sz="1200" b="0" dirty="0" smtClean="0"/>
              </a:br>
              <a:r>
                <a:rPr lang="en-US" sz="1200" b="0" dirty="0" smtClean="0"/>
                <a:t>from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63693" y="4678740"/>
            <a:ext cx="116730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pc="600" dirty="0" smtClean="0"/>
              <a:t>L</a:t>
            </a:r>
            <a:r>
              <a:rPr lang="en-US" b="0" spc="600" dirty="0" smtClean="0"/>
              <a:t>ast</a:t>
            </a:r>
            <a:r>
              <a:rPr lang="en-US" spc="600" dirty="0" smtClean="0"/>
              <a:t/>
            </a:r>
            <a:br>
              <a:rPr lang="en-US" spc="600" dirty="0" smtClean="0"/>
            </a:br>
            <a:r>
              <a:rPr lang="en-US" spc="600" dirty="0" smtClean="0"/>
              <a:t>I</a:t>
            </a:r>
            <a:r>
              <a:rPr lang="en-US" dirty="0" smtClean="0"/>
              <a:t> </a:t>
            </a:r>
            <a:r>
              <a:rPr lang="en-US" b="0" spc="600" dirty="0" smtClean="0"/>
              <a:t>n</a:t>
            </a:r>
            <a:r>
              <a:rPr lang="en-US" spc="600" dirty="0" smtClean="0"/>
              <a:t/>
            </a:r>
            <a:br>
              <a:rPr lang="en-US" spc="600" dirty="0" smtClean="0"/>
            </a:br>
            <a:r>
              <a:rPr lang="en-US" spc="600" dirty="0" smtClean="0"/>
              <a:t>F</a:t>
            </a:r>
            <a:r>
              <a:rPr lang="en-US" b="0" spc="600" dirty="0" smtClean="0"/>
              <a:t>irst</a:t>
            </a:r>
            <a:r>
              <a:rPr lang="en-US" spc="600" dirty="0" smtClean="0"/>
              <a:t/>
            </a:r>
            <a:br>
              <a:rPr lang="en-US" spc="600" dirty="0" smtClean="0"/>
            </a:br>
            <a:r>
              <a:rPr lang="en-US" spc="600" dirty="0" smtClean="0"/>
              <a:t>O</a:t>
            </a:r>
            <a:r>
              <a:rPr lang="en-US" b="0" spc="600" dirty="0" smtClean="0"/>
              <a:t>ut</a:t>
            </a:r>
            <a:endParaRPr lang="en-US" b="0" spc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3693" y="6812340"/>
            <a:ext cx="116730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pc="600" dirty="0" smtClean="0"/>
              <a:t>F</a:t>
            </a:r>
            <a:r>
              <a:rPr lang="en-US" b="0" spc="600" dirty="0" smtClean="0"/>
              <a:t>irst</a:t>
            </a:r>
            <a:r>
              <a:rPr lang="en-US" spc="600" dirty="0" smtClean="0"/>
              <a:t/>
            </a:r>
            <a:br>
              <a:rPr lang="en-US" spc="600" dirty="0" smtClean="0"/>
            </a:br>
            <a:r>
              <a:rPr lang="en-US" spc="600" dirty="0" smtClean="0"/>
              <a:t>I</a:t>
            </a:r>
            <a:r>
              <a:rPr lang="en-US" dirty="0" smtClean="0"/>
              <a:t> </a:t>
            </a:r>
            <a:r>
              <a:rPr lang="en-US" b="0" spc="600" dirty="0" smtClean="0"/>
              <a:t>n</a:t>
            </a:r>
            <a:r>
              <a:rPr lang="en-US" spc="600" dirty="0" smtClean="0"/>
              <a:t/>
            </a:r>
            <a:br>
              <a:rPr lang="en-US" spc="600" dirty="0" smtClean="0"/>
            </a:br>
            <a:r>
              <a:rPr lang="en-US" spc="600" dirty="0" smtClean="0"/>
              <a:t>F</a:t>
            </a:r>
            <a:r>
              <a:rPr lang="en-US" b="0" spc="600" dirty="0" smtClean="0"/>
              <a:t>irst</a:t>
            </a:r>
            <a:r>
              <a:rPr lang="en-US" spc="600" dirty="0" smtClean="0"/>
              <a:t/>
            </a:r>
            <a:br>
              <a:rPr lang="en-US" spc="600" dirty="0" smtClean="0"/>
            </a:br>
            <a:r>
              <a:rPr lang="en-US" spc="600" dirty="0" smtClean="0"/>
              <a:t>O</a:t>
            </a:r>
            <a:r>
              <a:rPr lang="en-US" b="0" spc="600" dirty="0" smtClean="0"/>
              <a:t>ut</a:t>
            </a:r>
            <a:endParaRPr lang="en-US" b="0" spc="600" dirty="0"/>
          </a:p>
        </p:txBody>
      </p:sp>
      <p:sp>
        <p:nvSpPr>
          <p:cNvPr id="14" name="Rectangular Callout 13"/>
          <p:cNvSpPr/>
          <p:nvPr/>
        </p:nvSpPr>
        <p:spPr bwMode="auto">
          <a:xfrm>
            <a:off x="4521200" y="9144000"/>
            <a:ext cx="3358163" cy="369332"/>
          </a:xfrm>
          <a:prstGeom prst="wedgeRectCallout">
            <a:avLst>
              <a:gd name="adj1" fmla="val -66171"/>
              <a:gd name="adj2" fmla="val -14912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1800" b="0" dirty="0" smtClean="0"/>
              <a:t>We will talk about them later on 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845300" cy="1498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Worklist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the idea of a </a:t>
            </a:r>
            <a:r>
              <a:rPr lang="en-US" dirty="0" err="1" smtClean="0"/>
              <a:t>worklist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a data structure</a:t>
            </a:r>
          </a:p>
          <a:p>
            <a:pPr lvl="1"/>
            <a:r>
              <a:rPr lang="en-US" dirty="0" smtClean="0"/>
              <a:t>Develop an </a:t>
            </a:r>
            <a:r>
              <a:rPr lang="en-US" b="1" dirty="0" smtClean="0"/>
              <a:t>interface</a:t>
            </a:r>
            <a:r>
              <a:rPr lang="en-US" dirty="0" smtClean="0"/>
              <a:t> for an abstract data type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>
              <a:tabLst>
                <a:tab pos="5711825" algn="l"/>
              </a:tabLst>
            </a:pPr>
            <a:r>
              <a:rPr lang="en-US" dirty="0" smtClean="0"/>
              <a:t>Elements in the </a:t>
            </a:r>
            <a:r>
              <a:rPr lang="en-US" dirty="0" err="1" smtClean="0"/>
              <a:t>worklist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00B050"/>
                </a:solidFill>
              </a:rPr>
              <a:t>string</a:t>
            </a:r>
          </a:p>
          <a:p>
            <a:pPr lvl="1">
              <a:tabLst>
                <a:tab pos="5711825" algn="l"/>
              </a:tabLst>
            </a:pPr>
            <a:r>
              <a:rPr lang="en-US" dirty="0" err="1" smtClean="0"/>
              <a:t>Worklist</a:t>
            </a:r>
            <a:r>
              <a:rPr lang="en-US" dirty="0" smtClean="0"/>
              <a:t> itself:	</a:t>
            </a:r>
            <a:r>
              <a:rPr lang="en-US" dirty="0" err="1" smtClean="0">
                <a:solidFill>
                  <a:srgbClr val="00B050"/>
                </a:solidFill>
              </a:rPr>
              <a:t>wl_t</a:t>
            </a:r>
            <a:endParaRPr lang="en-US" dirty="0" smtClean="0">
              <a:solidFill>
                <a:srgbClr val="00B050"/>
              </a:solidFill>
            </a:endParaRPr>
          </a:p>
          <a:p>
            <a:pPr lvl="4"/>
            <a:endParaRPr lang="en-US" dirty="0" smtClean="0"/>
          </a:p>
          <a:p>
            <a:r>
              <a:rPr lang="en-US" dirty="0" smtClean="0"/>
              <a:t>Operations</a:t>
            </a:r>
          </a:p>
          <a:p>
            <a:pPr lvl="1">
              <a:tabLst>
                <a:tab pos="5711825" algn="l"/>
              </a:tabLst>
            </a:pPr>
            <a:r>
              <a:rPr lang="en-US" dirty="0" smtClean="0"/>
              <a:t>add an element:	</a:t>
            </a:r>
            <a:r>
              <a:rPr lang="en-US" dirty="0" err="1" smtClean="0">
                <a:solidFill>
                  <a:srgbClr val="7030A0"/>
                </a:solidFill>
              </a:rPr>
              <a:t>wl_add</a:t>
            </a:r>
            <a:endParaRPr lang="en-US" dirty="0" smtClean="0">
              <a:solidFill>
                <a:srgbClr val="7030A0"/>
              </a:solidFill>
            </a:endParaRPr>
          </a:p>
          <a:p>
            <a:pPr lvl="1">
              <a:tabLst>
                <a:tab pos="5711825" algn="l"/>
              </a:tabLst>
            </a:pPr>
            <a:r>
              <a:rPr lang="en-US" dirty="0" smtClean="0"/>
              <a:t>retrieve an element:	</a:t>
            </a:r>
            <a:r>
              <a:rPr lang="en-US" dirty="0" err="1" smtClean="0">
                <a:solidFill>
                  <a:srgbClr val="7030A0"/>
                </a:solidFill>
              </a:rPr>
              <a:t>wl_retrieve</a:t>
            </a:r>
            <a:endParaRPr lang="en-US" dirty="0" smtClean="0">
              <a:solidFill>
                <a:srgbClr val="7030A0"/>
              </a:solidFill>
            </a:endParaRPr>
          </a:p>
          <a:p>
            <a:pPr lvl="1">
              <a:tabLst>
                <a:tab pos="5711825" algn="l"/>
              </a:tabLst>
            </a:pPr>
            <a:r>
              <a:rPr lang="en-US" dirty="0" smtClean="0"/>
              <a:t>create a new </a:t>
            </a:r>
            <a:r>
              <a:rPr lang="en-US" dirty="0" err="1" smtClean="0"/>
              <a:t>worklist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rgbClr val="7030A0"/>
                </a:solidFill>
              </a:rPr>
              <a:t>wl_new</a:t>
            </a:r>
            <a:endParaRPr lang="en-US" dirty="0" smtClean="0">
              <a:solidFill>
                <a:srgbClr val="7030A0"/>
              </a:solidFill>
            </a:endParaRPr>
          </a:p>
          <a:p>
            <a:pPr lvl="1">
              <a:tabLst>
                <a:tab pos="5711825" algn="l"/>
              </a:tabLst>
            </a:pPr>
            <a:r>
              <a:rPr lang="en-US" dirty="0" smtClean="0"/>
              <a:t>check if the </a:t>
            </a:r>
            <a:r>
              <a:rPr lang="en-US" dirty="0" err="1" smtClean="0"/>
              <a:t>worklist</a:t>
            </a:r>
            <a:r>
              <a:rPr lang="en-US" dirty="0" smtClean="0"/>
              <a:t> is empty:	</a:t>
            </a:r>
            <a:r>
              <a:rPr lang="en-US" dirty="0" err="1" smtClean="0">
                <a:solidFill>
                  <a:srgbClr val="7030A0"/>
                </a:solidFill>
              </a:rPr>
              <a:t>wl_empty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/>
              <a:t>we cannot retrieve anything from an empty </a:t>
            </a:r>
            <a:r>
              <a:rPr lang="en-US" dirty="0" err="1" smtClean="0"/>
              <a:t>worklist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03135" y="187626"/>
            <a:ext cx="5100065" cy="3012774"/>
            <a:chOff x="3073400" y="4114800"/>
            <a:chExt cx="9029465" cy="5334000"/>
          </a:xfrm>
        </p:grpSpPr>
        <p:sp>
          <p:nvSpPr>
            <p:cNvPr id="5" name="Cloud 4"/>
            <p:cNvSpPr/>
            <p:nvPr/>
          </p:nvSpPr>
          <p:spPr bwMode="auto">
            <a:xfrm>
              <a:off x="3759200" y="5105400"/>
              <a:ext cx="7162800" cy="43434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5511800" y="5943600"/>
              <a:ext cx="3429000" cy="2819400"/>
            </a:xfrm>
            <a:prstGeom prst="cube">
              <a:avLst>
                <a:gd name="adj" fmla="val 2710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7" name="Bent Arrow 6"/>
            <p:cNvSpPr/>
            <p:nvPr/>
          </p:nvSpPr>
          <p:spPr bwMode="auto">
            <a:xfrm>
              <a:off x="7797800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8" name="Bent Arrow 7"/>
            <p:cNvSpPr/>
            <p:nvPr/>
          </p:nvSpPr>
          <p:spPr bwMode="auto">
            <a:xfrm rot="5400000">
              <a:off x="5245100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3400" y="4114800"/>
              <a:ext cx="2197222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add an element</a:t>
              </a:r>
              <a:br>
                <a:rPr lang="en-US" sz="1200" b="0" dirty="0" smtClean="0"/>
              </a:br>
              <a:r>
                <a:rPr lang="en-US" sz="1200" b="0" dirty="0" smtClean="0"/>
                <a:t>to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1554" y="4114800"/>
              <a:ext cx="2651311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retrieve an element</a:t>
              </a:r>
              <a:br>
                <a:rPr lang="en-US" sz="1200" b="0" dirty="0" smtClean="0"/>
              </a:br>
              <a:r>
                <a:rPr lang="en-US" sz="1200" b="0" dirty="0" smtClean="0"/>
                <a:t>from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</p:grpSp>
      <p:sp>
        <p:nvSpPr>
          <p:cNvPr id="15" name="Rectangular Callout 14"/>
          <p:cNvSpPr/>
          <p:nvPr/>
        </p:nvSpPr>
        <p:spPr bwMode="auto">
          <a:xfrm>
            <a:off x="8327325" y="4267200"/>
            <a:ext cx="3204275" cy="369332"/>
          </a:xfrm>
          <a:prstGeom prst="wedgeRectCallout">
            <a:avLst>
              <a:gd name="adj1" fmla="val -68765"/>
              <a:gd name="adj2" fmla="val 9524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1800" b="0" dirty="0" smtClean="0"/>
              <a:t>We will generalize this later on</a:t>
            </a:r>
            <a:endParaRPr lang="en-US" sz="1800" b="0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8330644" y="5334000"/>
            <a:ext cx="3734356" cy="369332"/>
          </a:xfrm>
          <a:prstGeom prst="wedgeRectCallout">
            <a:avLst>
              <a:gd name="adj1" fmla="val -73791"/>
              <a:gd name="adj2" fmla="val -46233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1800" b="0" dirty="0" smtClean="0"/>
              <a:t>This is the abstract type of </a:t>
            </a:r>
            <a:r>
              <a:rPr lang="en-US" sz="1800" b="0" dirty="0" err="1" smtClean="0"/>
              <a:t>worklists</a:t>
            </a:r>
            <a:endParaRPr lang="en-US" sz="1800" b="0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9474200" y="5867400"/>
            <a:ext cx="1502976" cy="369332"/>
          </a:xfrm>
          <a:prstGeom prst="wedgeRectCallout">
            <a:avLst>
              <a:gd name="adj1" fmla="val 20233"/>
              <a:gd name="adj2" fmla="val -104109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1800" b="0" dirty="0" smtClean="0"/>
              <a:t>A pointer type</a:t>
            </a:r>
            <a:endParaRPr lang="en-US" sz="1800" b="0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9398000" y="7696200"/>
            <a:ext cx="2477601" cy="923330"/>
          </a:xfrm>
          <a:prstGeom prst="wedgeRectCallout">
            <a:avLst>
              <a:gd name="adj1" fmla="val -88417"/>
              <a:gd name="adj2" fmla="val 24505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>
              <a:defRPr/>
            </a:pPr>
            <a:r>
              <a:rPr lang="en-US" sz="1800" b="0" dirty="0" smtClean="0"/>
              <a:t>There is </a:t>
            </a:r>
            <a:r>
              <a:rPr lang="en-US" sz="1800" dirty="0" smtClean="0"/>
              <a:t>no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7030A0"/>
                </a:solidFill>
              </a:rPr>
              <a:t>wl_full</a:t>
            </a:r>
            <a:r>
              <a:rPr lang="en-US" sz="1800" b="0" dirty="0" smtClean="0"/>
              <a:t>.</a:t>
            </a:r>
          </a:p>
          <a:p>
            <a:pPr>
              <a:defRPr/>
            </a:pPr>
            <a:r>
              <a:rPr lang="en-US" sz="1800" b="0" dirty="0" smtClean="0"/>
              <a:t>We are considering</a:t>
            </a:r>
            <a:br>
              <a:rPr lang="en-US" sz="1800" b="0" dirty="0" smtClean="0"/>
            </a:br>
            <a:r>
              <a:rPr lang="en-US" sz="1800" dirty="0" smtClean="0"/>
              <a:t>unbounded </a:t>
            </a:r>
            <a:r>
              <a:rPr lang="en-US" sz="1800" dirty="0" err="1" smtClean="0"/>
              <a:t>worklists</a:t>
            </a:r>
            <a:endParaRPr lang="en-US" sz="1800" b="0" dirty="0" smtClean="0"/>
          </a:p>
        </p:txBody>
      </p:sp>
      <p:sp>
        <p:nvSpPr>
          <p:cNvPr id="19" name="Rectangular Callout 18"/>
          <p:cNvSpPr/>
          <p:nvPr/>
        </p:nvSpPr>
        <p:spPr bwMode="auto">
          <a:xfrm>
            <a:off x="9626600" y="8915400"/>
            <a:ext cx="2028761" cy="646331"/>
          </a:xfrm>
          <a:prstGeom prst="wedgeRectCallout">
            <a:avLst>
              <a:gd name="adj1" fmla="val -18985"/>
              <a:gd name="adj2" fmla="val -111458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none" lIns="45720" rIns="45720" anchor="ctr">
            <a:spAutoFit/>
          </a:bodyPr>
          <a:lstStyle/>
          <a:p>
            <a:pPr marL="166688" indent="-166688" algn="l">
              <a:defRPr/>
            </a:pPr>
            <a:r>
              <a:rPr lang="en-US" sz="1800" b="0" dirty="0" smtClean="0"/>
              <a:t>can hold arbitrarily</a:t>
            </a:r>
            <a:br>
              <a:rPr lang="en-US" sz="1800" b="0" dirty="0" smtClean="0"/>
            </a:br>
            <a:r>
              <a:rPr lang="en-US" sz="1800" b="0" dirty="0" smtClean="0"/>
              <a:t>many elements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6845300" cy="1498600"/>
          </a:xfrm>
        </p:spPr>
        <p:txBody>
          <a:bodyPr/>
          <a:lstStyle/>
          <a:p>
            <a:r>
              <a:rPr lang="en-US" dirty="0" err="1" smtClean="0"/>
              <a:t>Worklist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Operands and contracts</a:t>
            </a:r>
          </a:p>
          <a:p>
            <a:pPr lvl="4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/>
              <a:t>add an element:	</a:t>
            </a:r>
            <a:r>
              <a:rPr lang="en-US" dirty="0" err="1" smtClean="0">
                <a:solidFill>
                  <a:srgbClr val="7030A0"/>
                </a:solidFill>
              </a:rPr>
              <a:t>wl_add</a:t>
            </a:r>
            <a:endParaRPr lang="en-US" dirty="0" smtClean="0">
              <a:solidFill>
                <a:srgbClr val="7030A0"/>
              </a:solidFill>
            </a:endParaRPr>
          </a:p>
          <a:p>
            <a:pPr lvl="2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>
                <a:solidFill>
                  <a:srgbClr val="00B050"/>
                </a:solidFill>
              </a:rPr>
              <a:t>Takes in a </a:t>
            </a:r>
            <a:r>
              <a:rPr lang="en-US" dirty="0" err="1" smtClean="0">
                <a:solidFill>
                  <a:srgbClr val="00B050"/>
                </a:solidFill>
              </a:rPr>
              <a:t>worklist</a:t>
            </a:r>
            <a:r>
              <a:rPr lang="en-US" dirty="0" smtClean="0">
                <a:solidFill>
                  <a:srgbClr val="00B050"/>
                </a:solidFill>
              </a:rPr>
              <a:t> and an element</a:t>
            </a:r>
          </a:p>
          <a:p>
            <a:pPr lvl="2">
              <a:buClr>
                <a:schemeClr val="tx1"/>
              </a:buClr>
              <a:tabLst>
                <a:tab pos="5711825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Worklist</a:t>
            </a:r>
            <a:r>
              <a:rPr lang="en-US" dirty="0" smtClean="0">
                <a:solidFill>
                  <a:srgbClr val="C00000"/>
                </a:solidFill>
              </a:rPr>
              <a:t> is not empty as a result</a:t>
            </a:r>
          </a:p>
          <a:p>
            <a:pPr lvl="4">
              <a:buClr>
                <a:schemeClr val="tx1"/>
              </a:buClr>
              <a:tabLst>
                <a:tab pos="5711825" algn="l"/>
              </a:tabLst>
            </a:pPr>
            <a:endParaRPr lang="en-US" dirty="0" smtClean="0"/>
          </a:p>
          <a:p>
            <a:pPr lvl="1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/>
              <a:t>retrieve an element:	</a:t>
            </a:r>
            <a:r>
              <a:rPr lang="en-US" dirty="0" err="1" smtClean="0">
                <a:solidFill>
                  <a:srgbClr val="7030A0"/>
                </a:solidFill>
              </a:rPr>
              <a:t>wl_retrieve</a:t>
            </a:r>
            <a:endParaRPr lang="en-US" dirty="0" smtClean="0">
              <a:solidFill>
                <a:srgbClr val="7030A0"/>
              </a:solidFill>
            </a:endParaRPr>
          </a:p>
          <a:p>
            <a:pPr lvl="2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>
                <a:solidFill>
                  <a:srgbClr val="00B050"/>
                </a:solidFill>
              </a:rPr>
              <a:t>Takes in a </a:t>
            </a:r>
            <a:r>
              <a:rPr lang="en-US" dirty="0" err="1" smtClean="0">
                <a:solidFill>
                  <a:srgbClr val="00B050"/>
                </a:solidFill>
              </a:rPr>
              <a:t>worklist</a:t>
            </a:r>
            <a:r>
              <a:rPr lang="en-US" dirty="0" smtClean="0">
                <a:solidFill>
                  <a:srgbClr val="00B050"/>
                </a:solidFill>
              </a:rPr>
              <a:t>, returns an element</a:t>
            </a:r>
          </a:p>
          <a:p>
            <a:pPr lvl="2">
              <a:buClr>
                <a:schemeClr val="tx1"/>
              </a:buClr>
              <a:tabLst>
                <a:tab pos="5711825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Worklist</a:t>
            </a:r>
            <a:r>
              <a:rPr lang="en-US" dirty="0" smtClean="0">
                <a:solidFill>
                  <a:srgbClr val="C00000"/>
                </a:solidFill>
              </a:rPr>
              <a:t> must not be empty</a:t>
            </a:r>
          </a:p>
          <a:p>
            <a:pPr lvl="4">
              <a:buClr>
                <a:schemeClr val="tx1"/>
              </a:buClr>
              <a:tabLst>
                <a:tab pos="5711825" algn="l"/>
              </a:tabLst>
            </a:pPr>
            <a:endParaRPr lang="en-US" dirty="0" smtClean="0"/>
          </a:p>
          <a:p>
            <a:pPr lvl="1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/>
              <a:t>create a new </a:t>
            </a:r>
            <a:r>
              <a:rPr lang="en-US" dirty="0" err="1" smtClean="0"/>
              <a:t>worklist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rgbClr val="7030A0"/>
                </a:solidFill>
              </a:rPr>
              <a:t>wl_new</a:t>
            </a:r>
            <a:endParaRPr lang="en-US" dirty="0" smtClean="0">
              <a:solidFill>
                <a:srgbClr val="7030A0"/>
              </a:solidFill>
            </a:endParaRPr>
          </a:p>
          <a:p>
            <a:pPr lvl="2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>
                <a:solidFill>
                  <a:srgbClr val="00B050"/>
                </a:solidFill>
              </a:rPr>
              <a:t>Takes in nothing, returns an </a:t>
            </a:r>
            <a:r>
              <a:rPr lang="en-US" dirty="0" smtClean="0">
                <a:solidFill>
                  <a:srgbClr val="C00000"/>
                </a:solidFill>
              </a:rPr>
              <a:t>empty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worklist</a:t>
            </a:r>
            <a:endParaRPr lang="en-US" dirty="0" smtClean="0">
              <a:solidFill>
                <a:srgbClr val="00B050"/>
              </a:solidFill>
            </a:endParaRPr>
          </a:p>
          <a:p>
            <a:pPr lvl="4">
              <a:buClr>
                <a:schemeClr val="tx1"/>
              </a:buClr>
              <a:tabLst>
                <a:tab pos="5711825" algn="l"/>
              </a:tabLst>
            </a:pPr>
            <a:endParaRPr lang="en-US" dirty="0" smtClean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/>
              <a:t>check if the </a:t>
            </a:r>
            <a:r>
              <a:rPr lang="en-US" dirty="0" err="1" smtClean="0"/>
              <a:t>worklist</a:t>
            </a:r>
            <a:r>
              <a:rPr lang="en-US" dirty="0" smtClean="0"/>
              <a:t> is empty:	</a:t>
            </a:r>
            <a:r>
              <a:rPr lang="en-US" dirty="0" err="1" smtClean="0">
                <a:solidFill>
                  <a:srgbClr val="7030A0"/>
                </a:solidFill>
              </a:rPr>
              <a:t>wl_empty</a:t>
            </a:r>
            <a:endParaRPr lang="en-US" dirty="0" smtClean="0">
              <a:solidFill>
                <a:srgbClr val="7030A0"/>
              </a:solidFill>
            </a:endParaRPr>
          </a:p>
          <a:p>
            <a:pPr lvl="2">
              <a:buClr>
                <a:schemeClr val="tx1"/>
              </a:buClr>
              <a:tabLst>
                <a:tab pos="5711825" algn="l"/>
              </a:tabLst>
            </a:pPr>
            <a:r>
              <a:rPr lang="en-US" dirty="0" smtClean="0">
                <a:solidFill>
                  <a:srgbClr val="00B050"/>
                </a:solidFill>
              </a:rPr>
              <a:t>Takes in a </a:t>
            </a:r>
            <a:r>
              <a:rPr lang="en-US" dirty="0" err="1" smtClean="0">
                <a:solidFill>
                  <a:srgbClr val="00B050"/>
                </a:solidFill>
              </a:rPr>
              <a:t>worklist</a:t>
            </a:r>
            <a:r>
              <a:rPr lang="en-US" dirty="0" smtClean="0">
                <a:solidFill>
                  <a:srgbClr val="00B050"/>
                </a:solidFill>
              </a:rPr>
              <a:t>, returns a </a:t>
            </a:r>
            <a:r>
              <a:rPr lang="en-US" dirty="0" err="1" smtClean="0">
                <a:solidFill>
                  <a:srgbClr val="00B050"/>
                </a:solidFill>
              </a:rPr>
              <a:t>boolean</a:t>
            </a:r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03135" y="187626"/>
            <a:ext cx="5100065" cy="3012774"/>
            <a:chOff x="3073400" y="4114800"/>
            <a:chExt cx="9029465" cy="5334000"/>
          </a:xfrm>
        </p:grpSpPr>
        <p:sp>
          <p:nvSpPr>
            <p:cNvPr id="5" name="Cloud 4"/>
            <p:cNvSpPr/>
            <p:nvPr/>
          </p:nvSpPr>
          <p:spPr bwMode="auto">
            <a:xfrm>
              <a:off x="3759200" y="5105400"/>
              <a:ext cx="7162800" cy="43434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6" name="Cube 5"/>
            <p:cNvSpPr/>
            <p:nvPr/>
          </p:nvSpPr>
          <p:spPr bwMode="auto">
            <a:xfrm>
              <a:off x="5511800" y="5943600"/>
              <a:ext cx="3429000" cy="2819400"/>
            </a:xfrm>
            <a:prstGeom prst="cube">
              <a:avLst>
                <a:gd name="adj" fmla="val 2710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7" name="Bent Arrow 6"/>
            <p:cNvSpPr/>
            <p:nvPr/>
          </p:nvSpPr>
          <p:spPr bwMode="auto">
            <a:xfrm>
              <a:off x="7797800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8" name="Bent Arrow 7"/>
            <p:cNvSpPr/>
            <p:nvPr/>
          </p:nvSpPr>
          <p:spPr bwMode="auto">
            <a:xfrm rot="5400000">
              <a:off x="5245100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73400" y="4114800"/>
              <a:ext cx="2197222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add an element</a:t>
              </a:r>
              <a:br>
                <a:rPr lang="en-US" sz="1200" b="0" dirty="0" smtClean="0"/>
              </a:br>
              <a:r>
                <a:rPr lang="en-US" sz="1200" b="0" dirty="0" smtClean="0"/>
                <a:t>to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1554" y="4114800"/>
              <a:ext cx="2651311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retrieve an element</a:t>
              </a:r>
              <a:br>
                <a:rPr lang="en-US" sz="1200" b="0" dirty="0" smtClean="0"/>
              </a:br>
              <a:r>
                <a:rPr lang="en-US" sz="1200" b="0" dirty="0" smtClean="0"/>
                <a:t>from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</p:grpSp>
      <p:sp>
        <p:nvSpPr>
          <p:cNvPr id="13" name="Right Brace 12"/>
          <p:cNvSpPr/>
          <p:nvPr/>
        </p:nvSpPr>
        <p:spPr bwMode="auto">
          <a:xfrm>
            <a:off x="9321800" y="3352800"/>
            <a:ext cx="381000" cy="54102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Plus 13"/>
          <p:cNvSpPr/>
          <p:nvPr/>
        </p:nvSpPr>
        <p:spPr bwMode="auto">
          <a:xfrm>
            <a:off x="9931400" y="5867400"/>
            <a:ext cx="381000" cy="381000"/>
          </a:xfrm>
          <a:prstGeom prst="mathPlus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12400" y="5638800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C00000"/>
                </a:solidFill>
              </a:rPr>
              <a:t>a bunch of</a:t>
            </a:r>
            <a:br>
              <a:rPr lang="en-US" b="0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NULL-checks</a:t>
            </a:r>
            <a:endParaRPr lang="en-US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2500" y="254000"/>
            <a:ext cx="6921500" cy="1498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Worklist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69000" y="3886200"/>
            <a:ext cx="6083300" cy="5257800"/>
          </a:xfrm>
        </p:spPr>
        <p:txBody>
          <a:bodyPr/>
          <a:lstStyle/>
          <a:p>
            <a:r>
              <a:rPr lang="en-US" dirty="0" smtClean="0"/>
              <a:t>This will be a </a:t>
            </a:r>
            <a:r>
              <a:rPr lang="en-US" b="1" dirty="0" smtClean="0"/>
              <a:t>template</a:t>
            </a:r>
            <a:r>
              <a:rPr lang="en-US" dirty="0" smtClean="0"/>
              <a:t> for the concrete </a:t>
            </a:r>
            <a:r>
              <a:rPr lang="en-US" dirty="0" err="1" smtClean="0"/>
              <a:t>worklists</a:t>
            </a:r>
            <a:r>
              <a:rPr lang="en-US" dirty="0" smtClean="0"/>
              <a:t> we will be working with</a:t>
            </a:r>
          </a:p>
          <a:p>
            <a:pPr lvl="2"/>
            <a:r>
              <a:rPr lang="en-US" dirty="0" smtClean="0"/>
              <a:t>stacks and queues</a:t>
            </a:r>
          </a:p>
          <a:p>
            <a:pPr lvl="1"/>
            <a:r>
              <a:rPr lang="en-US" dirty="0" smtClean="0"/>
              <a:t>We will never use this interface</a:t>
            </a:r>
          </a:p>
          <a:p>
            <a:pPr lvl="1"/>
            <a:r>
              <a:rPr lang="en-US" dirty="0" smtClean="0"/>
              <a:t>We will use instances for stacks and for queues</a:t>
            </a:r>
            <a:endParaRPr lang="en-US" dirty="0"/>
          </a:p>
        </p:txBody>
      </p:sp>
      <p:sp>
        <p:nvSpPr>
          <p:cNvPr id="6" name="Vertical Scroll 5"/>
          <p:cNvSpPr/>
          <p:nvPr/>
        </p:nvSpPr>
        <p:spPr bwMode="auto">
          <a:xfrm flipH="1">
            <a:off x="939800" y="2239075"/>
            <a:ext cx="4724400" cy="5046940"/>
          </a:xfrm>
          <a:prstGeom prst="verticalScroll">
            <a:avLst>
              <a:gd name="adj" fmla="val 7616"/>
            </a:avLst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//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typedef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 ______* </a:t>
            </a:r>
            <a:r>
              <a:rPr lang="en-US" sz="1800" b="0" dirty="0" err="1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wl_t</a:t>
            </a:r>
            <a:r>
              <a:rPr lang="en-US" sz="1800" b="0" dirty="0" smtClean="0">
                <a:solidFill>
                  <a:schemeClr val="accent5">
                    <a:lumMod val="75000"/>
                  </a:schemeClr>
                </a:solidFill>
                <a:latin typeface="Menlo"/>
                <a:ea typeface="Menlo" charset="0"/>
                <a:cs typeface="Menlo" charset="0"/>
                <a:sym typeface="Menlo" charset="0"/>
              </a:rPr>
              <a:t>;</a:t>
            </a:r>
          </a:p>
          <a:p>
            <a:pPr algn="l">
              <a:tabLst>
                <a:tab pos="331311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313113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bool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wl_empty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wl_t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W</a:t>
            </a:r>
            <a:r>
              <a:rPr lang="en-US" sz="1800" b="0" dirty="0" smtClean="0">
                <a:latin typeface="Menlo"/>
              </a:rPr>
              <a:t>)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W != NULL;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31311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313113" algn="l"/>
              </a:tabLst>
            </a:pP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wl_t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wl_new</a:t>
            </a:r>
            <a:r>
              <a:rPr lang="en-US" sz="1800" b="0" dirty="0" smtClean="0">
                <a:latin typeface="Menlo"/>
              </a:rPr>
              <a:t>()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\result != NULL;	@*/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wl_empty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(\result);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31311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void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wl_add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wl_t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W</a:t>
            </a:r>
            <a:r>
              <a:rPr lang="en-US" sz="1800" b="0" dirty="0" smtClean="0">
                <a:latin typeface="Menlo"/>
              </a:rPr>
              <a:t>, 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x</a:t>
            </a:r>
            <a:r>
              <a:rPr lang="en-US" sz="1800" b="0" dirty="0" smtClean="0">
                <a:latin typeface="Menlo"/>
              </a:rPr>
              <a:t>)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W != NULL;	@*/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/*@ensures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wl_empty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(W);	@*/</a:t>
            </a:r>
            <a:r>
              <a:rPr lang="en-US" sz="1800" b="0" dirty="0" smtClean="0">
                <a:latin typeface="Menlo"/>
              </a:rPr>
              <a:t> ;</a:t>
            </a:r>
          </a:p>
          <a:p>
            <a:pPr algn="l">
              <a:tabLst>
                <a:tab pos="3313113" algn="l"/>
              </a:tabLst>
            </a:pPr>
            <a:endParaRPr lang="en-US" sz="1800" b="0" dirty="0" smtClean="0">
              <a:latin typeface="Menlo"/>
            </a:endParaRP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string</a:t>
            </a:r>
            <a:r>
              <a:rPr lang="en-US" sz="1800" b="0" dirty="0" smtClean="0">
                <a:latin typeface="Menlo"/>
              </a:rPr>
              <a:t> </a:t>
            </a:r>
            <a:r>
              <a:rPr lang="en-US" sz="1800" b="0" dirty="0" err="1" smtClean="0">
                <a:solidFill>
                  <a:srgbClr val="5E34FF"/>
                </a:solidFill>
                <a:latin typeface="Menlo" charset="0"/>
                <a:ea typeface="Menlo" charset="0"/>
                <a:cs typeface="Menlo" charset="0"/>
                <a:sym typeface="Menlo" charset="0"/>
              </a:rPr>
              <a:t>wl_retrieve</a:t>
            </a:r>
            <a:r>
              <a:rPr lang="en-US" sz="1800" b="0" dirty="0" smtClean="0">
                <a:latin typeface="Menlo"/>
              </a:rPr>
              <a:t>(</a:t>
            </a:r>
            <a:r>
              <a:rPr lang="en-US" sz="1800" b="0" dirty="0" err="1" smtClean="0">
                <a:solidFill>
                  <a:srgbClr val="00B050"/>
                </a:solidFill>
                <a:latin typeface="Menlo"/>
              </a:rPr>
              <a:t>wl_t</a:t>
            </a:r>
            <a:r>
              <a:rPr lang="en-US" sz="1800" b="0" dirty="0" smtClean="0">
                <a:solidFill>
                  <a:srgbClr val="00B050"/>
                </a:solidFill>
                <a:latin typeface="Menlo"/>
              </a:rPr>
              <a:t> </a:t>
            </a:r>
            <a:r>
              <a:rPr lang="en-US" sz="1800" b="0" dirty="0" smtClean="0">
                <a:solidFill>
                  <a:srgbClr val="FFC000"/>
                </a:solidFill>
                <a:latin typeface="Menlo"/>
              </a:rPr>
              <a:t>W</a:t>
            </a:r>
            <a:r>
              <a:rPr lang="en-US" sz="1800" b="0" dirty="0" smtClean="0">
                <a:latin typeface="Menlo"/>
              </a:rPr>
              <a:t>)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W != NULL;	@*/</a:t>
            </a:r>
          </a:p>
          <a:p>
            <a:pPr algn="l">
              <a:tabLst>
                <a:tab pos="3313113" algn="l"/>
              </a:tabLst>
            </a:pP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  /*@requires !</a:t>
            </a:r>
            <a:r>
              <a:rPr lang="en-US" sz="1800" b="0" dirty="0" err="1" smtClean="0">
                <a:solidFill>
                  <a:srgbClr val="C00000"/>
                </a:solidFill>
                <a:latin typeface="Menlo"/>
              </a:rPr>
              <a:t>wl_empty</a:t>
            </a:r>
            <a:r>
              <a:rPr lang="en-US" sz="1800" b="0" dirty="0" smtClean="0">
                <a:solidFill>
                  <a:srgbClr val="C00000"/>
                </a:solidFill>
                <a:latin typeface="Menlo"/>
              </a:rPr>
              <a:t>(W);	@*/</a:t>
            </a:r>
            <a:r>
              <a:rPr lang="en-US" sz="1800" b="0" dirty="0" smtClean="0">
                <a:latin typeface="Menlo"/>
              </a:rPr>
              <a:t> 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6600" y="2209800"/>
            <a:ext cx="2327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enlo"/>
              </a:rPr>
              <a:t>Worklist</a:t>
            </a:r>
            <a:r>
              <a:rPr lang="en-US" sz="2000" dirty="0" smtClean="0">
                <a:latin typeface="Menlo"/>
              </a:rPr>
              <a:t> Interface</a:t>
            </a:r>
            <a:endParaRPr lang="en-US" sz="2000" dirty="0">
              <a:latin typeface="Menlo"/>
            </a:endParaRPr>
          </a:p>
        </p:txBody>
      </p:sp>
      <p:sp>
        <p:nvSpPr>
          <p:cNvPr id="7" name="Right Arrow Callout 6"/>
          <p:cNvSpPr/>
          <p:nvPr/>
        </p:nvSpPr>
        <p:spPr bwMode="auto">
          <a:xfrm rot="16200000">
            <a:off x="2926345" y="7317055"/>
            <a:ext cx="729234" cy="936475"/>
          </a:xfrm>
          <a:prstGeom prst="rightArrowCallout">
            <a:avLst/>
          </a:prstGeom>
          <a:solidFill>
            <a:srgbClr val="92D050">
              <a:alpha val="50000"/>
            </a:srgbClr>
          </a:solidFill>
          <a:ln w="635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vert" wrap="none" lIns="54864" tIns="91440" rIns="50800" bIns="9144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What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03135" y="187626"/>
            <a:ext cx="5100065" cy="3012774"/>
            <a:chOff x="3073400" y="4114800"/>
            <a:chExt cx="9029465" cy="5334000"/>
          </a:xfrm>
        </p:grpSpPr>
        <p:sp>
          <p:nvSpPr>
            <p:cNvPr id="10" name="Cloud 9"/>
            <p:cNvSpPr/>
            <p:nvPr/>
          </p:nvSpPr>
          <p:spPr bwMode="auto">
            <a:xfrm>
              <a:off x="3759200" y="5105400"/>
              <a:ext cx="7162800" cy="4343400"/>
            </a:xfrm>
            <a:prstGeom prst="cloud">
              <a:avLst/>
            </a:prstGeom>
            <a:solidFill>
              <a:srgbClr val="FFE5E5"/>
            </a:solidFill>
            <a:ln w="952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1" name="Cube 10"/>
            <p:cNvSpPr/>
            <p:nvPr/>
          </p:nvSpPr>
          <p:spPr bwMode="auto">
            <a:xfrm>
              <a:off x="5511800" y="5943600"/>
              <a:ext cx="3429000" cy="2819400"/>
            </a:xfrm>
            <a:prstGeom prst="cube">
              <a:avLst>
                <a:gd name="adj" fmla="val 2710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>
              <a:off x="7797800" y="4114800"/>
              <a:ext cx="1676400" cy="23622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3" name="Bent Arrow 12"/>
            <p:cNvSpPr/>
            <p:nvPr/>
          </p:nvSpPr>
          <p:spPr bwMode="auto">
            <a:xfrm rot="5400000">
              <a:off x="5245100" y="4533900"/>
              <a:ext cx="2133600" cy="1752600"/>
            </a:xfrm>
            <a:prstGeom prst="bentArrow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50800" tIns="50800" rIns="50800" bIns="5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3400" y="4114800"/>
              <a:ext cx="2197222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add an element</a:t>
              </a:r>
              <a:br>
                <a:rPr lang="en-US" sz="1200" b="0" dirty="0" smtClean="0"/>
              </a:br>
              <a:r>
                <a:rPr lang="en-US" sz="1200" b="0" dirty="0" smtClean="0"/>
                <a:t>to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1554" y="4114800"/>
              <a:ext cx="2651311" cy="817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/>
                <a:t>retrieve an element</a:t>
              </a:r>
              <a:br>
                <a:rPr lang="en-US" sz="1200" b="0" dirty="0" smtClean="0"/>
              </a:br>
              <a:r>
                <a:rPr lang="en-US" sz="1200" b="0" dirty="0" smtClean="0"/>
                <a:t>from the </a:t>
              </a:r>
              <a:r>
                <a:rPr lang="en-US" sz="1200" b="0" dirty="0" err="1" smtClean="0"/>
                <a:t>worklist</a:t>
              </a:r>
              <a:endParaRPr lang="en-US" sz="1200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12244</TotalTime>
  <Words>2610</Words>
  <PresentationFormat>Custom</PresentationFormat>
  <Paragraphs>1028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White</vt:lpstr>
      <vt:lpstr>Stacks and Queues</vt:lpstr>
      <vt:lpstr>Worklists</vt:lpstr>
      <vt:lpstr>Worklists</vt:lpstr>
      <vt:lpstr>Worklists</vt:lpstr>
      <vt:lpstr>Concrete Worklists</vt:lpstr>
      <vt:lpstr>The Worklist Interface</vt:lpstr>
      <vt:lpstr>Worklist Interface</vt:lpstr>
      <vt:lpstr>The Worklist Interface</vt:lpstr>
      <vt:lpstr>Stacks</vt:lpstr>
      <vt:lpstr>Stacks</vt:lpstr>
      <vt:lpstr>Stacks</vt:lpstr>
      <vt:lpstr>The Stack Interface</vt:lpstr>
      <vt:lpstr>The Stack Interface</vt:lpstr>
      <vt:lpstr>Peeking into a Stack</vt:lpstr>
      <vt:lpstr>Peeking into a Stack</vt:lpstr>
      <vt:lpstr>Peeking into a Stack</vt:lpstr>
      <vt:lpstr>Peeking into a Stack</vt:lpstr>
      <vt:lpstr>The Size of a Stack</vt:lpstr>
      <vt:lpstr>The Size of a Stack</vt:lpstr>
      <vt:lpstr>The Size of a Stack</vt:lpstr>
      <vt:lpstr>The Size of a Stack</vt:lpstr>
      <vt:lpstr>The Size of a Stack</vt:lpstr>
      <vt:lpstr>The Size of a Stack</vt:lpstr>
      <vt:lpstr>The Size of a Stack</vt:lpstr>
      <vt:lpstr>The Size of a Stack</vt:lpstr>
      <vt:lpstr>The Size of a Stack</vt:lpstr>
      <vt:lpstr>Queues</vt:lpstr>
      <vt:lpstr>Queues</vt:lpstr>
      <vt:lpstr>Queues</vt:lpstr>
      <vt:lpstr>The Queue Interface</vt:lpstr>
      <vt:lpstr>Copying a Queue</vt:lpstr>
      <vt:lpstr>Copying a Queue</vt:lpstr>
      <vt:lpstr>Copying a Queue</vt:lpstr>
      <vt:lpstr>Copying a Queue</vt:lpstr>
      <vt:lpstr>Copying a Queue</vt:lpstr>
      <vt:lpstr>What have we done?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iliano</cp:lastModifiedBy>
  <cp:revision>356</cp:revision>
  <dcterms:modified xsi:type="dcterms:W3CDTF">2019-07-22T19:05:38Z</dcterms:modified>
</cp:coreProperties>
</file>