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426" r:id="rId3"/>
    <p:sldId id="427" r:id="rId4"/>
    <p:sldId id="428" r:id="rId5"/>
    <p:sldId id="387" r:id="rId6"/>
    <p:sldId id="429" r:id="rId7"/>
    <p:sldId id="431" r:id="rId8"/>
    <p:sldId id="432" r:id="rId9"/>
    <p:sldId id="433" r:id="rId10"/>
    <p:sldId id="434" r:id="rId11"/>
    <p:sldId id="420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3" r:id="rId20"/>
    <p:sldId id="442" r:id="rId21"/>
    <p:sldId id="444" r:id="rId22"/>
    <p:sldId id="445" r:id="rId23"/>
    <p:sldId id="446" r:id="rId24"/>
    <p:sldId id="421" r:id="rId25"/>
    <p:sldId id="447" r:id="rId26"/>
    <p:sldId id="469" r:id="rId27"/>
    <p:sldId id="470" r:id="rId28"/>
    <p:sldId id="471" r:id="rId29"/>
    <p:sldId id="472" r:id="rId30"/>
    <p:sldId id="451" r:id="rId31"/>
    <p:sldId id="422" r:id="rId32"/>
    <p:sldId id="453" r:id="rId33"/>
    <p:sldId id="458" r:id="rId34"/>
    <p:sldId id="455" r:id="rId35"/>
    <p:sldId id="459" r:id="rId36"/>
    <p:sldId id="456" r:id="rId37"/>
    <p:sldId id="457" r:id="rId38"/>
    <p:sldId id="423" r:id="rId39"/>
    <p:sldId id="460" r:id="rId40"/>
    <p:sldId id="461" r:id="rId41"/>
    <p:sldId id="465" r:id="rId42"/>
    <p:sldId id="463" r:id="rId43"/>
    <p:sldId id="462" r:id="rId44"/>
    <p:sldId id="466" r:id="rId45"/>
    <p:sldId id="424" r:id="rId46"/>
    <p:sldId id="473" r:id="rId47"/>
    <p:sldId id="475" r:id="rId48"/>
    <p:sldId id="474" r:id="rId49"/>
    <p:sldId id="476" r:id="rId50"/>
    <p:sldId id="478" r:id="rId51"/>
    <p:sldId id="480" r:id="rId52"/>
    <p:sldId id="481" r:id="rId53"/>
    <p:sldId id="484" r:id="rId54"/>
    <p:sldId id="483" r:id="rId55"/>
    <p:sldId id="482" r:id="rId56"/>
  </p:sldIdLst>
  <p:sldSz cx="13004800" cy="9753600"/>
  <p:notesSz cx="7007225" cy="92964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marL="457200" indent="-2286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marL="914400" indent="-4572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marL="1371600" indent="-6858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marL="1828800" indent="-9144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F3"/>
    <a:srgbClr val="FF9933"/>
    <a:srgbClr val="FFE5E5"/>
    <a:srgbClr val="FFCCCC"/>
    <a:srgbClr val="CCE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4" y="-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8750" y="0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pPr>
              <a:defRPr/>
            </a:pPr>
            <a:fld id="{231B3D12-EB5E-4DBD-B1D2-B9BE0915A721}" type="datetimeFigureOut">
              <a:rPr lang="en-US"/>
              <a:pPr>
                <a:defRPr/>
              </a:pPr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8750" y="8829675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pPr>
              <a:defRPr/>
            </a:pPr>
            <a:fld id="{9689D15F-4C94-4BB4-A061-5F06739A4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79513" y="696913"/>
            <a:ext cx="4648200" cy="348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35038" y="4416427"/>
            <a:ext cx="5137150" cy="41830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159" tIns="46580" rIns="93159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Helvetica Neue" charset="0"/>
              </a:rPr>
              <a:t>Second level</a:t>
            </a:r>
          </a:p>
          <a:p>
            <a:pPr lvl="2"/>
            <a:r>
              <a:rPr lang="en-US" noProof="0" smtClean="0">
                <a:sym typeface="Helvetica Neue" charset="0"/>
              </a:rPr>
              <a:t>Third level</a:t>
            </a:r>
          </a:p>
          <a:p>
            <a:pPr lvl="3"/>
            <a:r>
              <a:rPr lang="en-US" noProof="0" smtClean="0">
                <a:sym typeface="Helvetica Neue" charset="0"/>
              </a:rPr>
              <a:t>Fourth level</a:t>
            </a:r>
          </a:p>
          <a:p>
            <a:pPr lvl="4"/>
            <a:r>
              <a:rPr lang="en-US" noProof="0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BF73-A674-4D7B-B1DA-2178CF8CE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DD4EB-4B13-4170-839C-985C8BDD1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254000"/>
            <a:ext cx="2774950" cy="8623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254000"/>
            <a:ext cx="8172450" cy="8623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B3AAA-8235-41AC-B2BA-B48EA4720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498600"/>
          </a:xfrm>
        </p:spPr>
        <p:txBody>
          <a:bodyPr/>
          <a:lstStyle>
            <a:lvl1pPr>
              <a:defRPr sz="4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6896100"/>
          </a:xfrm>
        </p:spPr>
        <p:txBody>
          <a:bodyPr anchor="t"/>
          <a:lstStyle>
            <a:lvl1pPr marL="457200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lvl1pPr>
            <a:lvl2pPr marL="800100" indent="-342900">
              <a:spcBef>
                <a:spcPts val="700"/>
              </a:spcBef>
              <a:buSzPct val="125000"/>
              <a:buFont typeface="Courier New" pitchFamily="49" charset="0"/>
              <a:buChar char="o"/>
              <a:defRPr sz="2800"/>
            </a:lvl2pPr>
            <a:lvl3pPr marL="1092200" indent="-292100" defTabSz="622300">
              <a:spcBef>
                <a:spcPts val="600"/>
              </a:spcBef>
              <a:buSzPct val="100000"/>
              <a:buFont typeface="Wingdings" pitchFamily="2" charset="2"/>
              <a:buChar char="Ø"/>
              <a:defRPr sz="2400"/>
            </a:lvl3pPr>
            <a:lvl4pPr marL="1435100" indent="-342900">
              <a:spcBef>
                <a:spcPts val="480"/>
              </a:spcBef>
              <a:buSzPct val="90000"/>
              <a:buFont typeface="Wingdings" pitchFamily="2" charset="2"/>
              <a:buChar char="q"/>
              <a:defRPr sz="2000"/>
            </a:lvl4pPr>
            <a:lvl5pPr marL="1663700" indent="-228600">
              <a:spcBef>
                <a:spcPts val="480"/>
              </a:spcBef>
              <a:buSzPct val="100000"/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083050"/>
            <a:ext cx="11053762" cy="1936750"/>
          </a:xfrm>
        </p:spPr>
        <p:txBody>
          <a:bodyPr anchor="t"/>
          <a:lstStyle>
            <a:lvl1pPr algn="ctr">
              <a:defRPr sz="44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594360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FB8B4-07D6-4010-AB0B-CBD0D8E2D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2C210-B940-4792-8C46-1EE289A7C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04A6F-6B50-4A70-90D5-CDD606E1E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E4FFF-F21E-4CEF-A104-7D137C108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7C558-6DD2-4120-9354-832E35A40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CE213-355E-4C6F-897A-F8E85C236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Medium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6327775" y="9296400"/>
            <a:ext cx="341313" cy="32385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600" b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</a:lstStyle>
          <a:p>
            <a:pPr>
              <a:defRPr/>
            </a:pPr>
            <a:fld id="{25C490D4-7A1B-45D2-B551-E1B1E148D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4" r:id="rId2"/>
    <p:sldLayoutId id="214748368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26797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6pPr>
      <a:lvl7pPr marL="31369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7pPr>
      <a:lvl8pPr marL="35941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8pPr>
      <a:lvl9pPr marL="40513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270000" y="1638300"/>
            <a:ext cx="10464800" cy="3302000"/>
          </a:xfrm>
        </p:spPr>
        <p:txBody>
          <a:bodyPr anchor="b"/>
          <a:lstStyle/>
          <a:p>
            <a:pPr eaLnBrk="1"/>
            <a:r>
              <a:rPr lang="en-US" dirty="0" smtClean="0"/>
              <a:t>Linked Lists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0000" y="5041900"/>
            <a:ext cx="10464800" cy="1130300"/>
          </a:xfrm>
        </p:spPr>
        <p:txBody>
          <a:bodyPr anchor="t"/>
          <a:lstStyle/>
          <a:p>
            <a:pPr eaLnBrk="1">
              <a:spcBef>
                <a:spcPct val="0"/>
              </a:spcBef>
              <a:buSzTx/>
            </a:pPr>
            <a:endParaRPr lang="en-US" sz="37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of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 need to make the pointer in the last node </a:t>
            </a:r>
            <a:r>
              <a:rPr lang="en-US" b="1" dirty="0" smtClean="0"/>
              <a:t>special</a:t>
            </a:r>
          </a:p>
          <a:p>
            <a:pPr lvl="4"/>
            <a:endParaRPr lang="en-US" sz="1000" dirty="0" smtClean="0"/>
          </a:p>
          <a:p>
            <a:r>
              <a:rPr lang="en-US" dirty="0" smtClean="0"/>
              <a:t>Use the NULL pointer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This is a </a:t>
            </a:r>
            <a:r>
              <a:rPr lang="en-US" b="1" dirty="0" smtClean="0"/>
              <a:t>NULL-terminated list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Point it to a special node we keep track of somewhere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r>
              <a:rPr lang="en-US" dirty="0" smtClean="0"/>
              <a:t>We know we reached the end of the list if its</a:t>
            </a:r>
            <a:br>
              <a:rPr lang="en-US" dirty="0" smtClean="0"/>
            </a:br>
            <a:r>
              <a:rPr lang="en-US" dirty="0" smtClean="0"/>
              <a:t>next field is equal to the address of the dummy node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Have it point to itself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54400" y="3581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44922" y="3581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0272" y="3581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4233225" y="3810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5640450" y="3810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7035800" y="3640775"/>
            <a:ext cx="458788" cy="381000"/>
            <a:chOff x="863600" y="305197"/>
            <a:chExt cx="458788" cy="381000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863600" y="494903"/>
              <a:ext cx="4572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400000"/>
              <a:headEnd type="oval" w="lg" len="lg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977106" y="494903"/>
              <a:ext cx="381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1092994" y="494903"/>
              <a:ext cx="304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1207294" y="494903"/>
              <a:ext cx="2286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454400" y="8913911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44922" y="8913911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240272" y="8913911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 bwMode="auto">
          <a:xfrm>
            <a:off x="4233225" y="9142511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640450" y="9142511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9093200" y="152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0483722" y="152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1879072" y="152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 bwMode="auto">
          <a:xfrm>
            <a:off x="9872025" y="381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1279250" y="381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454400" y="5867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844922" y="5867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240272" y="5867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 bwMode="auto">
          <a:xfrm>
            <a:off x="4233225" y="6096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640450" y="6096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978522" y="6096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588122" y="5867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8" name="Curved Connector 33"/>
          <p:cNvCxnSpPr>
            <a:stCxn id="63" idx="6"/>
            <a:endCxn id="62" idx="0"/>
          </p:cNvCxnSpPr>
          <p:nvPr/>
        </p:nvCxnSpPr>
        <p:spPr bwMode="auto">
          <a:xfrm flipH="1" flipV="1">
            <a:off x="6502400" y="8915400"/>
            <a:ext cx="457200" cy="228600"/>
          </a:xfrm>
          <a:prstGeom prst="curvedConnector4">
            <a:avLst>
              <a:gd name="adj1" fmla="val -101948"/>
              <a:gd name="adj2" fmla="val 288312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6426200" y="8915400"/>
            <a:ext cx="152400" cy="152400"/>
          </a:xfrm>
          <a:prstGeom prst="ellipse">
            <a:avLst/>
          </a:prstGeom>
          <a:noFill/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807200" y="9067800"/>
            <a:ext cx="152400" cy="152400"/>
          </a:xfrm>
          <a:prstGeom prst="ellipse">
            <a:avLst/>
          </a:prstGeom>
          <a:noFill/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0" name="Rectangular Callout 69"/>
          <p:cNvSpPr/>
          <p:nvPr/>
        </p:nvSpPr>
        <p:spPr bwMode="auto">
          <a:xfrm>
            <a:off x="9245600" y="2946737"/>
            <a:ext cx="2855910" cy="1015663"/>
          </a:xfrm>
          <a:prstGeom prst="wedgeRectCallout">
            <a:avLst>
              <a:gd name="adj1" fmla="val -105712"/>
              <a:gd name="adj2" fmla="val 3805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This is a great idea if we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don’t need direct access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to the end of the list</a:t>
            </a:r>
            <a:endParaRPr lang="en-US" sz="2000" b="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7512319" y="657655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74" name="Rectangular Callout 73"/>
          <p:cNvSpPr/>
          <p:nvPr/>
        </p:nvSpPr>
        <p:spPr bwMode="auto">
          <a:xfrm>
            <a:off x="9437690" y="5715000"/>
            <a:ext cx="2855910" cy="1015663"/>
          </a:xfrm>
          <a:prstGeom prst="wedgeRectCallout">
            <a:avLst>
              <a:gd name="adj1" fmla="val -72863"/>
              <a:gd name="adj2" fmla="val -1338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This is a great idea if we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do</a:t>
            </a:r>
            <a:r>
              <a:rPr lang="en-US" sz="2000" b="0" dirty="0" smtClean="0">
                <a:solidFill>
                  <a:schemeClr val="tx1"/>
                </a:solidFill>
              </a:rPr>
              <a:t> need direct access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to the end of the list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75" name="Rectangular Callout 74"/>
          <p:cNvSpPr/>
          <p:nvPr/>
        </p:nvSpPr>
        <p:spPr bwMode="auto">
          <a:xfrm>
            <a:off x="9285290" y="7086600"/>
            <a:ext cx="2217915" cy="1015663"/>
          </a:xfrm>
          <a:prstGeom prst="wedgeRectCallout">
            <a:avLst>
              <a:gd name="adj1" fmla="val -96421"/>
              <a:gd name="adj2" fmla="val -11978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This node is called</a:t>
            </a:r>
            <a:r>
              <a:rPr lang="en-US" sz="2000" b="0" dirty="0">
                <a:solidFill>
                  <a:schemeClr val="tx1"/>
                </a:solidFill>
              </a:rPr>
              <a:t/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chemeClr val="tx1"/>
                </a:solidFill>
              </a:rPr>
              <a:t>dummy node</a:t>
            </a:r>
            <a:r>
              <a:rPr lang="en-US" sz="2000" b="0" dirty="0" smtClean="0">
                <a:solidFill>
                  <a:schemeClr val="tx1"/>
                </a:solidFill>
              </a:rPr>
              <a:t/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or the </a:t>
            </a:r>
            <a:r>
              <a:rPr lang="en-US" sz="2000" dirty="0" smtClean="0">
                <a:solidFill>
                  <a:schemeClr val="tx1"/>
                </a:solidFill>
              </a:rPr>
              <a:t>sentinel</a:t>
            </a:r>
          </a:p>
        </p:txBody>
      </p:sp>
      <p:sp>
        <p:nvSpPr>
          <p:cNvPr id="76" name="Rectangular Callout 75"/>
          <p:cNvSpPr/>
          <p:nvPr/>
        </p:nvSpPr>
        <p:spPr bwMode="auto">
          <a:xfrm>
            <a:off x="8549226" y="9220200"/>
            <a:ext cx="4277774" cy="400110"/>
          </a:xfrm>
          <a:prstGeom prst="wedgeRectCallout">
            <a:avLst>
              <a:gd name="adj1" fmla="val -78138"/>
              <a:gd name="adj2" fmla="val -7571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i="1" dirty="0" smtClean="0">
                <a:solidFill>
                  <a:schemeClr val="tx1"/>
                </a:solidFill>
              </a:rPr>
              <a:t>This works too, but nobody does that</a:t>
            </a:r>
            <a:endParaRPr lang="en-US" sz="2000" b="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Segments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with a Dummy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keep track of </a:t>
            </a:r>
            <a:r>
              <a:rPr lang="en-US" i="1" dirty="0" smtClean="0"/>
              <a:t>two</a:t>
            </a:r>
            <a:r>
              <a:rPr lang="en-US" dirty="0" smtClean="0"/>
              <a:t> pointers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start</a:t>
            </a:r>
            <a:r>
              <a:rPr lang="en-US" dirty="0" smtClean="0"/>
              <a:t>: where the first node is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end</a:t>
            </a:r>
            <a:r>
              <a:rPr lang="en-US" dirty="0" smtClean="0"/>
              <a:t>: the address in the next field of the last node</a:t>
            </a:r>
          </a:p>
          <a:p>
            <a:pPr lvl="2"/>
            <a:r>
              <a:rPr lang="en-US" dirty="0" smtClean="0"/>
              <a:t>the address of the dummy node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What’s in the dummy node?</a:t>
            </a:r>
          </a:p>
          <a:p>
            <a:pPr lvl="1"/>
            <a:r>
              <a:rPr lang="en-US" dirty="0" smtClean="0"/>
              <a:t>some values that are not important to us</a:t>
            </a:r>
          </a:p>
          <a:p>
            <a:pPr lvl="2"/>
            <a:r>
              <a:rPr lang="en-US" dirty="0" smtClean="0"/>
              <a:t>some number and some pointer</a:t>
            </a:r>
          </a:p>
          <a:p>
            <a:pPr lvl="1"/>
            <a:r>
              <a:rPr lang="en-US" dirty="0" smtClean="0"/>
              <a:t>we say its fields are </a:t>
            </a:r>
            <a:r>
              <a:rPr lang="en-US" i="1" dirty="0" smtClean="0"/>
              <a:t>unspecified</a:t>
            </a:r>
            <a:endParaRPr lang="en-US" dirty="0" smtClean="0"/>
          </a:p>
          <a:p>
            <a:pPr lvl="2"/>
            <a:r>
              <a:rPr lang="en-US" dirty="0" smtClean="0"/>
              <a:t>no way to test for “unspecified”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454400" y="2819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844922" y="2819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240272" y="2819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 bwMode="auto">
          <a:xfrm>
            <a:off x="4233225" y="3048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640450" y="3048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978522" y="3048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588122" y="2819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1" name="Straight Arrow Connector 70"/>
          <p:cNvCxnSpPr/>
          <p:nvPr/>
        </p:nvCxnSpPr>
        <p:spPr bwMode="auto">
          <a:xfrm rot="5400000" flipH="1" flipV="1">
            <a:off x="7512319" y="352855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5400000" flipH="1" flipV="1">
            <a:off x="3377803" y="352855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273300" y="365760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09128" y="365760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 bwMode="auto">
          <a:xfrm>
            <a:off x="7874000" y="7162800"/>
            <a:ext cx="4708981" cy="1015663"/>
          </a:xfrm>
          <a:prstGeom prst="wedgeRectCallout">
            <a:avLst>
              <a:gd name="adj1" fmla="val -78150"/>
              <a:gd name="adj2" fmla="val -3261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225425" indent="-225425" algn="l"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These values are not special in any way:</a:t>
            </a:r>
          </a:p>
          <a:p>
            <a:pPr marL="166688" indent="-166688" algn="l">
              <a:buFont typeface="Arial" pitchFamily="34" charset="0"/>
              <a:buChar char="•"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data could be any element</a:t>
            </a:r>
          </a:p>
          <a:p>
            <a:pPr marL="166688" indent="-166688" algn="l">
              <a:buFont typeface="Arial" pitchFamily="34" charset="0"/>
              <a:buChar char="•"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next may or may not be NULL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may be more nodes before and after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pair of pointers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identify our list exactly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is </a:t>
            </a:r>
            <a:r>
              <a:rPr lang="en-US" b="1" dirty="0" smtClean="0"/>
              <a:t>inclusive</a:t>
            </a:r>
            <a:r>
              <a:rPr lang="en-US" dirty="0" smtClean="0"/>
              <a:t> (the first node of the list)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is </a:t>
            </a:r>
            <a:r>
              <a:rPr lang="en-US" b="1" dirty="0" smtClean="0"/>
              <a:t>exclusive </a:t>
            </a:r>
            <a:r>
              <a:rPr lang="en-US" dirty="0" smtClean="0"/>
              <a:t>(one past the last node of the list)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They identify the </a:t>
            </a:r>
            <a:r>
              <a:rPr lang="en-US" b="1" dirty="0" smtClean="0"/>
              <a:t>list segment </a:t>
            </a:r>
            <a:r>
              <a:rPr lang="en-US" dirty="0" smtClean="0"/>
              <a:t>[start, end)</a:t>
            </a:r>
          </a:p>
          <a:p>
            <a:pPr lvl="3"/>
            <a:r>
              <a:rPr lang="en-US" dirty="0" smtClean="0"/>
              <a:t>here it contain values 3, 7 and 2</a:t>
            </a:r>
          </a:p>
          <a:p>
            <a:pPr lvl="2"/>
            <a:r>
              <a:rPr lang="en-US" dirty="0" smtClean="0"/>
              <a:t>similar to array segments A[lo, hi)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357306" y="2831275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747828" y="2831275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143178" y="2831275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5136131" y="3059875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543356" y="3059875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7881428" y="3059875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8415225" y="3540428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 flipH="1" flipV="1">
            <a:off x="4280709" y="3540428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4176206" y="3669475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12034" y="366947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561656" y="2831275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2952178" y="2831275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 bwMode="auto">
          <a:xfrm>
            <a:off x="2340481" y="3059875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747706" y="3059875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8472106" y="2831275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9862628" y="2831275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 bwMode="auto">
          <a:xfrm>
            <a:off x="9250931" y="3059875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0658156" y="3059875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1191556" y="2743200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4" name="Rectangular Callout 53"/>
          <p:cNvSpPr/>
          <p:nvPr/>
        </p:nvSpPr>
        <p:spPr bwMode="auto">
          <a:xfrm>
            <a:off x="10083800" y="5486400"/>
            <a:ext cx="1573508" cy="707886"/>
          </a:xfrm>
          <a:prstGeom prst="wedgeRectCallout">
            <a:avLst>
              <a:gd name="adj1" fmla="val -111176"/>
              <a:gd name="adj2" fmla="val -4152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points to the</a:t>
            </a:r>
            <a:br>
              <a:rPr lang="en-US" sz="2000" b="0" dirty="0" smtClean="0"/>
            </a:br>
            <a:r>
              <a:rPr lang="en-US" sz="2000" b="0" dirty="0" smtClean="0"/>
              <a:t>dummy node</a:t>
            </a:r>
            <a:endParaRPr lang="en-US" sz="2000" b="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list segments in a list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list segment [C, F) contains elements 3, 7, 2</a:t>
            </a:r>
          </a:p>
          <a:p>
            <a:pPr lvl="3"/>
            <a:r>
              <a:rPr lang="en-US" dirty="0" smtClean="0"/>
              <a:t>its dummy node has field values 42 and the pointer G</a:t>
            </a:r>
          </a:p>
          <a:p>
            <a:pPr lvl="1"/>
            <a:r>
              <a:rPr lang="en-US" dirty="0" smtClean="0"/>
              <a:t>The list segment [A, G) contains 9, 23, 3, 7, 2, 42</a:t>
            </a:r>
          </a:p>
          <a:p>
            <a:pPr lvl="3"/>
            <a:r>
              <a:rPr lang="en-US" dirty="0" smtClean="0"/>
              <a:t>its dummy node has field values 18 and the some pointer</a:t>
            </a:r>
          </a:p>
          <a:p>
            <a:pPr lvl="1"/>
            <a:r>
              <a:rPr lang="en-US" dirty="0" smtClean="0"/>
              <a:t>The list segment [B, D) contains 23, 3</a:t>
            </a:r>
          </a:p>
          <a:p>
            <a:pPr lvl="3"/>
            <a:r>
              <a:rPr lang="en-US" dirty="0" smtClean="0"/>
              <a:t>its dummy node has field values 7 and the pointer E</a:t>
            </a:r>
          </a:p>
          <a:p>
            <a:pPr lvl="1"/>
            <a:r>
              <a:rPr lang="en-US" dirty="0" smtClean="0"/>
              <a:t>The list segment [C, C) contains no elements</a:t>
            </a:r>
          </a:p>
          <a:p>
            <a:pPr lvl="3"/>
            <a:r>
              <a:rPr lang="en-US" dirty="0" smtClean="0"/>
              <a:t>its dummy node has field values 3 and the pointer D</a:t>
            </a:r>
          </a:p>
          <a:p>
            <a:pPr lvl="2"/>
            <a:r>
              <a:rPr lang="en-US" dirty="0" smtClean="0"/>
              <a:t>this is the </a:t>
            </a:r>
            <a:r>
              <a:rPr lang="en-US" b="1" dirty="0" smtClean="0"/>
              <a:t>empty segment</a:t>
            </a:r>
          </a:p>
          <a:p>
            <a:pPr lvl="2"/>
            <a:r>
              <a:rPr lang="en-US" dirty="0" smtClean="0"/>
              <a:t>any segment where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is the same as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</a:p>
          <a:p>
            <a:pPr lvl="3"/>
            <a:r>
              <a:rPr lang="en-US" dirty="0" smtClean="0"/>
              <a:t>[A, A), [B, B), 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357306" y="2831275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747828" y="2831275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143178" y="2831275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 bwMode="auto">
          <a:xfrm>
            <a:off x="5136131" y="3059875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6543356" y="3059875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7881428" y="3059875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280709" y="3540428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4332067" y="371469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C</a:t>
            </a:r>
            <a:endParaRPr lang="en-US" sz="2000" b="0" dirty="0">
              <a:solidFill>
                <a:srgbClr val="FF0000"/>
              </a:solidFill>
            </a:endParaRPr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561656" y="2831275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2952178" y="2831275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 bwMode="auto">
          <a:xfrm>
            <a:off x="2340481" y="3059875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3747706" y="3059875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8472106" y="2831275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/>
        </p:nvGraphicFramePr>
        <p:xfrm>
          <a:off x="9862628" y="2831275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5" name="Straight Arrow Connector 84"/>
          <p:cNvCxnSpPr/>
          <p:nvPr/>
        </p:nvCxnSpPr>
        <p:spPr bwMode="auto">
          <a:xfrm>
            <a:off x="9250931" y="3059875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10658156" y="3059875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1191556" y="2743200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rot="5400000" flipH="1" flipV="1">
            <a:off x="2920984" y="3540428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2972342" y="3714690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B</a:t>
            </a:r>
            <a:endParaRPr lang="en-US" sz="2000" b="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 flipH="1" flipV="1">
            <a:off x="1487611" y="3540428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538969" y="3714690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A</a:t>
            </a:r>
            <a:endParaRPr lang="en-US" sz="2000" b="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5400000" flipH="1" flipV="1">
            <a:off x="8396998" y="3540428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8448356" y="371469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F</a:t>
            </a:r>
            <a:endParaRPr lang="en-US" sz="2000" b="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7101598" y="3540428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152956" y="3714690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</a:t>
            </a:r>
            <a:endParaRPr lang="en-US" sz="2000" b="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rot="5400000" flipH="1" flipV="1">
            <a:off x="5690486" y="3540428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741844" y="3714690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9768598" y="3540428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9819956" y="371469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G</a:t>
            </a:r>
            <a:endParaRPr lang="en-US" sz="20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9359900" cy="1498600"/>
          </a:xfrm>
        </p:spPr>
        <p:txBody>
          <a:bodyPr/>
          <a:lstStyle/>
          <a:p>
            <a:r>
              <a:rPr lang="en-US" dirty="0" smtClean="0"/>
              <a:t>Checking for List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write a specification function that checks that two pointers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form a list segment</a:t>
            </a:r>
          </a:p>
          <a:p>
            <a:pPr lvl="1"/>
            <a:r>
              <a:rPr lang="en-US" dirty="0" smtClean="0"/>
              <a:t>Follow the next pointer from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until we reach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Does this work?</a:t>
            </a:r>
          </a:p>
          <a:p>
            <a:pPr lvl="2"/>
            <a:r>
              <a:rPr lang="en-US" dirty="0" smtClean="0"/>
              <a:t>the dereference l-&gt;next may not be safe</a:t>
            </a:r>
          </a:p>
          <a:p>
            <a:pPr lvl="3"/>
            <a:r>
              <a:rPr lang="en-US" dirty="0" smtClean="0"/>
              <a:t>we need NULL-checks!</a:t>
            </a:r>
          </a:p>
          <a:p>
            <a:pPr lvl="2"/>
            <a:r>
              <a:rPr lang="en-US" dirty="0" smtClean="0"/>
              <a:t>we never return false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8000" y="3886200"/>
            <a:ext cx="525780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is_segment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start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,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end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start;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(l != end)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l = l-&gt;next;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true;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12400" y="48161"/>
            <a:ext cx="2667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list</a:t>
            </a:r>
            <a:r>
              <a:rPr lang="en-US" sz="1600" b="0" dirty="0" smtClean="0">
                <a:latin typeface="Menlo"/>
              </a:rPr>
              <a:t>;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latin typeface="Menlo"/>
              </a:rPr>
              <a:t> {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latin typeface="Menlo"/>
              </a:rPr>
              <a:t> data;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next;</a:t>
            </a:r>
            <a:r>
              <a:rPr lang="en-US" sz="16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};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950200" y="4114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340722" y="4114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736072" y="4114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>
            <a:off x="8729025" y="4343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0136250" y="4343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11531600" y="4174175"/>
            <a:ext cx="458788" cy="381000"/>
            <a:chOff x="863600" y="305197"/>
            <a:chExt cx="458788" cy="381000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863600" y="494903"/>
              <a:ext cx="4572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oval" w="lg" len="lg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977106" y="494903"/>
              <a:ext cx="381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5400000">
              <a:off x="1092994" y="494903"/>
              <a:ext cx="304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1207294" y="494903"/>
              <a:ext cx="2286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</p:grpSp>
      <p:cxnSp>
        <p:nvCxnSpPr>
          <p:cNvPr id="20" name="Straight Arrow Connector 19"/>
          <p:cNvCxnSpPr/>
          <p:nvPr/>
        </p:nvCxnSpPr>
        <p:spPr bwMode="auto">
          <a:xfrm rot="5400000" flipH="1" flipV="1">
            <a:off x="10110791" y="556220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7920879" y="480020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816376" y="492925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600" y="569125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02600" y="7322403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0163068" y="4876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Rectangular Callout 27"/>
          <p:cNvSpPr/>
          <p:nvPr/>
        </p:nvSpPr>
        <p:spPr bwMode="auto">
          <a:xfrm>
            <a:off x="11074400" y="6096000"/>
            <a:ext cx="1587935" cy="707886"/>
          </a:xfrm>
          <a:prstGeom prst="wedgeRectCallout">
            <a:avLst>
              <a:gd name="adj1" fmla="val -495"/>
              <a:gd name="adj2" fmla="val -25457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dereferences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NULL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9359900" cy="1498600"/>
          </a:xfrm>
        </p:spPr>
        <p:txBody>
          <a:bodyPr/>
          <a:lstStyle/>
          <a:p>
            <a:r>
              <a:rPr lang="en-US" dirty="0" smtClean="0"/>
              <a:t>Checking for List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write a specification function that checks that two pointers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form a list segment</a:t>
            </a:r>
          </a:p>
          <a:p>
            <a:pPr lvl="1"/>
            <a:r>
              <a:rPr lang="en-US" dirty="0" smtClean="0"/>
              <a:t>Follow the next pointer from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until we reach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Does this work?</a:t>
            </a:r>
          </a:p>
          <a:p>
            <a:pPr lvl="2"/>
            <a:r>
              <a:rPr lang="en-US" dirty="0" smtClean="0"/>
              <a:t>if there is a list segment from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, it will return true</a:t>
            </a:r>
          </a:p>
          <a:p>
            <a:pPr lvl="2"/>
            <a:r>
              <a:rPr lang="en-US" dirty="0" smtClean="0"/>
              <a:t>if it returns false, there is no list segment from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</a:p>
          <a:p>
            <a:pPr lvl="1"/>
            <a:r>
              <a:rPr lang="en-US" dirty="0" smtClean="0"/>
              <a:t>It works then 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8000" y="3886200"/>
            <a:ext cx="52578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is_segment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start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,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end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start;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(l != NULL) {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MODIFIED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(l == end)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true;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l = l-&gt;next;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false;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MODIFIED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12400" y="48161"/>
            <a:ext cx="2667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list</a:t>
            </a:r>
            <a:r>
              <a:rPr lang="en-US" sz="1600" b="0" dirty="0" smtClean="0">
                <a:latin typeface="Menlo"/>
              </a:rPr>
              <a:t>;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latin typeface="Menlo"/>
              </a:rPr>
              <a:t> {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latin typeface="Menlo"/>
              </a:rPr>
              <a:t> data;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next;</a:t>
            </a:r>
            <a:r>
              <a:rPr lang="en-US" sz="16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};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950200" y="4114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340722" y="4114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736072" y="4114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>
            <a:off x="8729025" y="4343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0136250" y="4343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pSp>
        <p:nvGrpSpPr>
          <p:cNvPr id="5" name="Group 11"/>
          <p:cNvGrpSpPr/>
          <p:nvPr/>
        </p:nvGrpSpPr>
        <p:grpSpPr>
          <a:xfrm>
            <a:off x="11531600" y="4174175"/>
            <a:ext cx="458788" cy="381000"/>
            <a:chOff x="863600" y="305197"/>
            <a:chExt cx="458788" cy="381000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863600" y="494903"/>
              <a:ext cx="4572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oval" w="lg" len="lg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977106" y="494903"/>
              <a:ext cx="381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5400000">
              <a:off x="1092994" y="494903"/>
              <a:ext cx="304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1207294" y="494903"/>
              <a:ext cx="2286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</p:grpSp>
      <p:cxnSp>
        <p:nvCxnSpPr>
          <p:cNvPr id="20" name="Straight Arrow Connector 19"/>
          <p:cNvCxnSpPr/>
          <p:nvPr/>
        </p:nvCxnSpPr>
        <p:spPr bwMode="auto">
          <a:xfrm rot="5400000" flipH="1" flipV="1">
            <a:off x="10110791" y="556220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7920879" y="480020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816376" y="492925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600" y="569125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0163068" y="4876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Rectangular Callout 23"/>
          <p:cNvSpPr/>
          <p:nvPr/>
        </p:nvSpPr>
        <p:spPr bwMode="auto">
          <a:xfrm>
            <a:off x="11074400" y="6096000"/>
            <a:ext cx="1501373" cy="400110"/>
          </a:xfrm>
          <a:prstGeom prst="wedgeRectCallout">
            <a:avLst>
              <a:gd name="adj1" fmla="val -35443"/>
              <a:gd name="adj2" fmla="val -26257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returns false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9359900" cy="1498600"/>
          </a:xfrm>
        </p:spPr>
        <p:txBody>
          <a:bodyPr/>
          <a:lstStyle/>
          <a:p>
            <a:r>
              <a:rPr lang="en-US" dirty="0" smtClean="0"/>
              <a:t>Checking for List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645900" cy="6896100"/>
          </a:xfrm>
        </p:spPr>
        <p:txBody>
          <a:bodyPr/>
          <a:lstStyle/>
          <a:p>
            <a:r>
              <a:rPr lang="en-US" dirty="0" smtClean="0"/>
              <a:t>A function that checks that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form a list segment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Can there be no list segment but it does not return false</a:t>
            </a:r>
          </a:p>
          <a:p>
            <a:pPr lvl="2"/>
            <a:r>
              <a:rPr lang="en-US" dirty="0" smtClean="0"/>
              <a:t>if start points to a list containing a </a:t>
            </a:r>
            <a:r>
              <a:rPr lang="en-US" b="1" dirty="0" smtClean="0"/>
              <a:t>cycle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We need to be sure there are no cycles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8000" y="2855655"/>
            <a:ext cx="52578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is_segment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start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,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end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start;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(l != NULL) 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(l == end)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true; 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l = l-&gt;next;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false; 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12400" y="48161"/>
            <a:ext cx="2667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list</a:t>
            </a:r>
            <a:r>
              <a:rPr lang="en-US" sz="1600" b="0" dirty="0" smtClean="0">
                <a:latin typeface="Menlo"/>
              </a:rPr>
              <a:t>;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latin typeface="Menlo"/>
              </a:rPr>
              <a:t> {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latin typeface="Menlo"/>
              </a:rPr>
              <a:t> data;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next;</a:t>
            </a:r>
            <a:r>
              <a:rPr lang="en-US" sz="16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};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02426" y="693884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92948" y="693884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088298" y="693884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>
            <a:off x="7081251" y="716744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8488476" y="716744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H="1" flipV="1">
            <a:off x="8463017" y="83862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6273105" y="76242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168602" y="775329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59826" y="851529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8515294" y="770084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Rectangular Callout 23"/>
          <p:cNvSpPr/>
          <p:nvPr/>
        </p:nvSpPr>
        <p:spPr bwMode="auto">
          <a:xfrm>
            <a:off x="11021801" y="7696200"/>
            <a:ext cx="1728999" cy="400110"/>
          </a:xfrm>
          <a:prstGeom prst="wedgeRectCallout">
            <a:avLst>
              <a:gd name="adj1" fmla="val -104127"/>
              <a:gd name="adj2" fmla="val -8449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Loops for ever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654800" y="2819400"/>
            <a:ext cx="6007100" cy="24384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if there is a list segment from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start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 to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end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, it will return true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if it returns false, there is no list segment from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start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 to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end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</p:txBody>
      </p:sp>
      <p:cxnSp>
        <p:nvCxnSpPr>
          <p:cNvPr id="26" name="Curved Connector 33"/>
          <p:cNvCxnSpPr>
            <a:stCxn id="29" idx="6"/>
            <a:endCxn id="28" idx="0"/>
          </p:cNvCxnSpPr>
          <p:nvPr/>
        </p:nvCxnSpPr>
        <p:spPr bwMode="auto">
          <a:xfrm flipH="1" flipV="1">
            <a:off x="7921202" y="6934200"/>
            <a:ext cx="1964375" cy="228600"/>
          </a:xfrm>
          <a:prstGeom prst="curvedConnector4">
            <a:avLst>
              <a:gd name="adj1" fmla="val -23728"/>
              <a:gd name="adj2" fmla="val 35064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7845002" y="6934200"/>
            <a:ext cx="152400" cy="152400"/>
          </a:xfrm>
          <a:prstGeom prst="ellipse">
            <a:avLst/>
          </a:prstGeom>
          <a:noFill/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9733177" y="7086600"/>
            <a:ext cx="152400" cy="152400"/>
          </a:xfrm>
          <a:prstGeom prst="ellipse">
            <a:avLst/>
          </a:prstGeom>
          <a:noFill/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06800" y="7322403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9359900" cy="1498600"/>
          </a:xfrm>
        </p:spPr>
        <p:txBody>
          <a:bodyPr/>
          <a:lstStyle/>
          <a:p>
            <a:r>
              <a:rPr lang="en-US" dirty="0" smtClean="0"/>
              <a:t>Checking for List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645900" cy="6896100"/>
          </a:xfrm>
        </p:spPr>
        <p:txBody>
          <a:bodyPr/>
          <a:lstStyle/>
          <a:p>
            <a:r>
              <a:rPr lang="en-US" dirty="0" smtClean="0"/>
              <a:t>A function that checks that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form a list segment</a:t>
            </a:r>
          </a:p>
          <a:p>
            <a:pPr lvl="1"/>
            <a:r>
              <a:rPr lang="en-US" dirty="0" smtClean="0"/>
              <a:t>We need to be sure there are no cycles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Does this work?</a:t>
            </a:r>
          </a:p>
          <a:p>
            <a:pPr lvl="2"/>
            <a:r>
              <a:rPr lang="en-US" dirty="0" smtClean="0"/>
              <a:t>Yes!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8000" y="3230701"/>
            <a:ext cx="5257800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is_segment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start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,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end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is_acyclic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(start);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2000" b="0" dirty="0" smtClean="0">
              <a:solidFill>
                <a:srgbClr val="C00000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start;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(l != NULL) 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if 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(l == end)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true; 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l = l-&gt;next;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false; 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12400" y="48161"/>
            <a:ext cx="2667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list</a:t>
            </a:r>
            <a:r>
              <a:rPr lang="en-US" sz="1600" b="0" dirty="0" smtClean="0">
                <a:latin typeface="Menlo"/>
              </a:rPr>
              <a:t>;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latin typeface="Menlo"/>
              </a:rPr>
              <a:t> {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latin typeface="Menlo"/>
              </a:rPr>
              <a:t> data;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next;</a:t>
            </a:r>
            <a:r>
              <a:rPr lang="en-US" sz="16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};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41024" y="716744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31546" y="716744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726896" y="716744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>
            <a:off x="7719849" y="739604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9127074" y="739604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H="1" flipV="1">
            <a:off x="9101615" y="86148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6911703" y="78528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807200" y="798189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8424" y="874389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9153892" y="792944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Rectangular Callout 23"/>
          <p:cNvSpPr/>
          <p:nvPr/>
        </p:nvSpPr>
        <p:spPr bwMode="auto">
          <a:xfrm>
            <a:off x="11103398" y="8382000"/>
            <a:ext cx="1490152" cy="707886"/>
          </a:xfrm>
          <a:prstGeom prst="wedgeRectCallout">
            <a:avLst>
              <a:gd name="adj1" fmla="val -104127"/>
              <a:gd name="adj2" fmla="val -8449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Fails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precondition</a:t>
            </a:r>
            <a:endParaRPr lang="en-US" sz="2000" b="0" dirty="0">
              <a:solidFill>
                <a:schemeClr val="tx1"/>
              </a:solidFill>
            </a:endParaRPr>
          </a:p>
        </p:txBody>
      </p:sp>
      <p:cxnSp>
        <p:nvCxnSpPr>
          <p:cNvPr id="26" name="Curved Connector 33"/>
          <p:cNvCxnSpPr>
            <a:stCxn id="29" idx="6"/>
            <a:endCxn id="28" idx="0"/>
          </p:cNvCxnSpPr>
          <p:nvPr/>
        </p:nvCxnSpPr>
        <p:spPr bwMode="auto">
          <a:xfrm flipH="1" flipV="1">
            <a:off x="8559800" y="7162800"/>
            <a:ext cx="1964375" cy="228600"/>
          </a:xfrm>
          <a:prstGeom prst="curvedConnector4">
            <a:avLst>
              <a:gd name="adj1" fmla="val -23728"/>
              <a:gd name="adj2" fmla="val 35064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8483600" y="7162800"/>
            <a:ext cx="152400" cy="152400"/>
          </a:xfrm>
          <a:prstGeom prst="ellipse">
            <a:avLst/>
          </a:prstGeom>
          <a:noFill/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0371775" y="7315200"/>
            <a:ext cx="152400" cy="152400"/>
          </a:xfrm>
          <a:prstGeom prst="ellipse">
            <a:avLst/>
          </a:prstGeom>
          <a:noFill/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0" name="Rectangular Callout 29"/>
          <p:cNvSpPr/>
          <p:nvPr/>
        </p:nvSpPr>
        <p:spPr bwMode="auto">
          <a:xfrm>
            <a:off x="7340600" y="4038600"/>
            <a:ext cx="2923301" cy="400110"/>
          </a:xfrm>
          <a:prstGeom prst="wedgeRectCallout">
            <a:avLst>
              <a:gd name="adj1" fmla="val -123666"/>
              <a:gd name="adj2" fmla="val -8539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We will implement it later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73400" y="7772400"/>
            <a:ext cx="655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4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9359900" cy="1498600"/>
          </a:xfrm>
        </p:spPr>
        <p:txBody>
          <a:bodyPr/>
          <a:lstStyle/>
          <a:p>
            <a:r>
              <a:rPr lang="en-US" dirty="0" smtClean="0"/>
              <a:t>Checking for List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645900" cy="6896100"/>
          </a:xfrm>
        </p:spPr>
        <p:txBody>
          <a:bodyPr/>
          <a:lstStyle/>
          <a:p>
            <a:r>
              <a:rPr lang="en-US" dirty="0" smtClean="0"/>
              <a:t>A function that checks that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form a list segment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Notes:</a:t>
            </a:r>
          </a:p>
          <a:p>
            <a:pPr lvl="2"/>
            <a:r>
              <a:rPr lang="en-US" dirty="0" smtClean="0"/>
              <a:t>returns false if start == NULL</a:t>
            </a:r>
          </a:p>
          <a:p>
            <a:pPr lvl="2"/>
            <a:r>
              <a:rPr lang="en-US" dirty="0" smtClean="0"/>
              <a:t>or if end == NULL</a:t>
            </a:r>
          </a:p>
          <a:p>
            <a:pPr lvl="3"/>
            <a:r>
              <a:rPr lang="en-US" dirty="0" smtClean="0"/>
              <a:t>NULL is not a pointer to a list node</a:t>
            </a:r>
          </a:p>
          <a:p>
            <a:pPr lvl="3"/>
            <a:r>
              <a:rPr lang="en-US" dirty="0" smtClean="0"/>
              <a:t>subsumes NULL-check for both start and 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8000" y="2667000"/>
            <a:ext cx="5257800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is_segment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start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,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end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is_acyclic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(start);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endParaRPr lang="en-US" sz="2000" b="0" dirty="0" smtClean="0">
              <a:solidFill>
                <a:srgbClr val="C00000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start;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(l != NULL) 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if 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(l == end)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true; 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l = l-&gt;next;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false; 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12400" y="48161"/>
            <a:ext cx="2667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list</a:t>
            </a:r>
            <a:r>
              <a:rPr lang="en-US" sz="1600" b="0" dirty="0" smtClean="0">
                <a:latin typeface="Menlo"/>
              </a:rPr>
              <a:t>;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latin typeface="Menlo"/>
              </a:rPr>
              <a:t> {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latin typeface="Menlo"/>
              </a:rPr>
              <a:t> data;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next;</a:t>
            </a:r>
            <a:r>
              <a:rPr lang="en-US" sz="16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Scroll 3"/>
          <p:cNvSpPr/>
          <p:nvPr/>
        </p:nvSpPr>
        <p:spPr bwMode="auto">
          <a:xfrm flipH="1">
            <a:off x="8636000" y="140526"/>
            <a:ext cx="43434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queue_new</a:t>
            </a:r>
            <a:r>
              <a:rPr lang="en-US" sz="1600" b="0" dirty="0" smtClean="0">
                <a:latin typeface="Menlo"/>
              </a:rPr>
              <a:t>()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4368800" y="4343400"/>
            <a:ext cx="2326919" cy="400110"/>
          </a:xfrm>
          <a:prstGeom prst="wedgeRectCallout">
            <a:avLst>
              <a:gd name="adj1" fmla="val 224270"/>
              <a:gd name="adj2" fmla="val -42685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defRPr/>
            </a:pPr>
            <a:r>
              <a:rPr lang="en-US" sz="2000" b="0" dirty="0" smtClean="0"/>
              <a:t>say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chemeClr val="tx1"/>
                </a:solidFill>
              </a:rPr>
              <a:t> for a change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 bwMode="auto">
          <a:xfrm>
            <a:off x="4368800" y="4343400"/>
            <a:ext cx="2326919" cy="400110"/>
          </a:xfrm>
          <a:prstGeom prst="wedgeRectCallout">
            <a:avLst>
              <a:gd name="adj1" fmla="val 144706"/>
              <a:gd name="adj2" fmla="val -19267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defRPr/>
            </a:pPr>
            <a:r>
              <a:rPr lang="en-US" sz="2000" b="0" dirty="0" smtClean="0"/>
              <a:t>say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chemeClr val="tx1"/>
                </a:solidFill>
              </a:rPr>
              <a:t> for a change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Towards Queues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93179" y="762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Queue Interface</a:t>
            </a:r>
            <a:endParaRPr lang="en-US" sz="1800" dirty="0">
              <a:latin typeface="Menlo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30400" y="5638800"/>
            <a:ext cx="2590800" cy="1295400"/>
            <a:chOff x="6959600" y="7162800"/>
            <a:chExt cx="3505200" cy="1752601"/>
          </a:xfrm>
        </p:grpSpPr>
        <p:sp>
          <p:nvSpPr>
            <p:cNvPr id="7" name="Cloud 6"/>
            <p:cNvSpPr/>
            <p:nvPr/>
          </p:nvSpPr>
          <p:spPr bwMode="auto">
            <a:xfrm>
              <a:off x="7416801" y="7162800"/>
              <a:ext cx="2514600" cy="1752601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8" name="Group 11"/>
            <p:cNvGrpSpPr/>
            <p:nvPr/>
          </p:nvGrpSpPr>
          <p:grpSpPr>
            <a:xfrm>
              <a:off x="7950198" y="7472084"/>
              <a:ext cx="1524001" cy="998813"/>
              <a:chOff x="8026399" y="6913463"/>
              <a:chExt cx="1375742" cy="595452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8026399" y="7017763"/>
                <a:ext cx="13716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3  7  2</a:t>
                </a:r>
              </a:p>
            </p:txBody>
          </p:sp>
          <p:sp>
            <p:nvSpPr>
              <p:cNvPr id="12" name="Right Bracket 11"/>
              <p:cNvSpPr/>
              <p:nvPr/>
            </p:nvSpPr>
            <p:spPr bwMode="auto">
              <a:xfrm rot="5400000">
                <a:off x="8658439" y="6281423"/>
                <a:ext cx="111661" cy="1375741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13" name="Right Bracket 12"/>
              <p:cNvSpPr/>
              <p:nvPr/>
            </p:nvSpPr>
            <p:spPr bwMode="auto">
              <a:xfrm rot="16200000" flipV="1">
                <a:off x="8658955" y="6765730"/>
                <a:ext cx="110629" cy="1375742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  <p:sp>
          <p:nvSpPr>
            <p:cNvPr id="9" name="Right Arrow 8"/>
            <p:cNvSpPr/>
            <p:nvPr/>
          </p:nvSpPr>
          <p:spPr bwMode="auto">
            <a:xfrm>
              <a:off x="9398000" y="7568184"/>
              <a:ext cx="1066800" cy="76200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non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b="0" dirty="0" err="1" smtClean="0"/>
                <a:t>deq</a:t>
              </a:r>
              <a:endParaRPr lang="en-US" sz="1400" b="0" dirty="0" smtClean="0"/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6959600" y="7568184"/>
              <a:ext cx="990600" cy="76200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non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400" b="0" dirty="0" err="1" smtClean="0"/>
                <a:t>enq</a:t>
              </a:r>
              <a:endParaRPr lang="en-US" sz="1400" b="0" dirty="0" smtClean="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010399" y="5562600"/>
          <a:ext cx="1701801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7267"/>
                <a:gridCol w="567267"/>
                <a:gridCol w="567267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Striped Right Arrow 16"/>
          <p:cNvSpPr/>
          <p:nvPr/>
        </p:nvSpPr>
        <p:spPr bwMode="auto">
          <a:xfrm>
            <a:off x="5295392" y="5687568"/>
            <a:ext cx="978408" cy="1094232"/>
          </a:xfrm>
          <a:prstGeom prst="stripedRightArrow">
            <a:avLst/>
          </a:prstGeom>
          <a:solidFill>
            <a:srgbClr val="FF9933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9321800" y="7696200"/>
            <a:ext cx="3509935" cy="400110"/>
          </a:xfrm>
          <a:prstGeom prst="wedgeRectCallout">
            <a:avLst>
              <a:gd name="adj1" fmla="val -92585"/>
              <a:gd name="adj2" fmla="val 9771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defRPr/>
            </a:pPr>
            <a:r>
              <a:rPr lang="en-US" sz="2000" b="0" dirty="0" smtClean="0"/>
              <a:t>create new arrays each time?</a:t>
            </a:r>
            <a:endParaRPr lang="en-US" sz="2000" b="0" dirty="0"/>
          </a:p>
        </p:txBody>
      </p:sp>
      <p:sp>
        <p:nvSpPr>
          <p:cNvPr id="19" name="Rectangular Callout 18"/>
          <p:cNvSpPr/>
          <p:nvPr/>
        </p:nvSpPr>
        <p:spPr bwMode="auto">
          <a:xfrm>
            <a:off x="9321800" y="8305800"/>
            <a:ext cx="3380092" cy="400110"/>
          </a:xfrm>
          <a:prstGeom prst="wedgeRectCallout">
            <a:avLst>
              <a:gd name="adj1" fmla="val -93652"/>
              <a:gd name="adj2" fmla="val -1803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defRPr/>
            </a:pPr>
            <a:r>
              <a:rPr lang="en-US" sz="2000" b="0" dirty="0" smtClean="0"/>
              <a:t>where is the front? the back?</a:t>
            </a:r>
            <a:endParaRPr lang="en-US" sz="2000" b="0" dirty="0"/>
          </a:p>
        </p:txBody>
      </p:sp>
      <p:sp>
        <p:nvSpPr>
          <p:cNvPr id="20" name="Rectangular Callout 19"/>
          <p:cNvSpPr/>
          <p:nvPr/>
        </p:nvSpPr>
        <p:spPr bwMode="auto">
          <a:xfrm>
            <a:off x="9321800" y="8915400"/>
            <a:ext cx="2841483" cy="400110"/>
          </a:xfrm>
          <a:prstGeom prst="wedgeRectCallout">
            <a:avLst>
              <a:gd name="adj1" fmla="val -102980"/>
              <a:gd name="adj2" fmla="val -15159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defRPr/>
            </a:pPr>
            <a:r>
              <a:rPr lang="en-US" sz="2000" b="0" dirty="0" smtClean="0"/>
              <a:t>move elements around?</a:t>
            </a:r>
            <a:endParaRPr lang="en-US" sz="2000" b="0" dirty="0"/>
          </a:p>
        </p:txBody>
      </p:sp>
      <p:sp>
        <p:nvSpPr>
          <p:cNvPr id="23" name="Right Arrow Callout 22"/>
          <p:cNvSpPr/>
          <p:nvPr/>
        </p:nvSpPr>
        <p:spPr bwMode="auto">
          <a:xfrm>
            <a:off x="254000" y="1864425"/>
            <a:ext cx="729234" cy="833883"/>
          </a:xfrm>
          <a:prstGeom prst="rightArrowCallout">
            <a:avLst/>
          </a:prstGeom>
          <a:solidFill>
            <a:srgbClr val="FF0000">
              <a:alpha val="50000"/>
            </a:srgbClr>
          </a:solidFill>
          <a:ln w="635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vert270" wrap="none" lIns="54864" tIns="91440" rIns="5080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How</a:t>
            </a:r>
          </a:p>
        </p:txBody>
      </p:sp>
      <p:sp>
        <p:nvSpPr>
          <p:cNvPr id="24" name="Cloud Callout 23"/>
          <p:cNvSpPr/>
          <p:nvPr/>
        </p:nvSpPr>
        <p:spPr bwMode="auto">
          <a:xfrm>
            <a:off x="9702800" y="4343401"/>
            <a:ext cx="3302000" cy="2514600"/>
          </a:xfrm>
          <a:prstGeom prst="cloudCallout">
            <a:avLst>
              <a:gd name="adj1" fmla="val -77365"/>
              <a:gd name="adj2" fmla="val 14424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b="0" dirty="0" smtClean="0">
                <a:solidFill>
                  <a:schemeClr val="accent5">
                    <a:lumMod val="75000"/>
                  </a:schemeClr>
                </a:solidFill>
                <a:latin typeface="Menlo"/>
              </a:rPr>
              <a:t>// Implementation-side type</a:t>
            </a:r>
          </a:p>
          <a:p>
            <a:pPr algn="l"/>
            <a:r>
              <a:rPr lang="en-US" sz="14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400" b="0" dirty="0" smtClean="0">
                <a:latin typeface="Menlo"/>
              </a:rPr>
              <a:t> </a:t>
            </a:r>
            <a:r>
              <a:rPr lang="en-US" sz="1400" b="0" dirty="0" err="1" smtClean="0">
                <a:solidFill>
                  <a:srgbClr val="00B050"/>
                </a:solidFill>
                <a:latin typeface="Menlo"/>
              </a:rPr>
              <a:t>queue_header</a:t>
            </a:r>
            <a:r>
              <a:rPr lang="en-US" sz="1400" b="0" dirty="0" smtClean="0">
                <a:latin typeface="Menlo"/>
              </a:rPr>
              <a:t> {</a:t>
            </a:r>
          </a:p>
          <a:p>
            <a:pPr algn="l"/>
            <a:r>
              <a:rPr lang="en-US" sz="1400" b="0" dirty="0" smtClean="0">
                <a:latin typeface="Menlo"/>
              </a:rPr>
              <a:t>  </a:t>
            </a:r>
            <a:r>
              <a:rPr lang="en-US" sz="14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400" b="0" dirty="0" smtClean="0">
                <a:solidFill>
                  <a:srgbClr val="00B050"/>
                </a:solidFill>
                <a:latin typeface="Menlo"/>
              </a:rPr>
              <a:t>[]</a:t>
            </a:r>
            <a:r>
              <a:rPr lang="en-US" sz="1400" b="0" dirty="0" smtClean="0">
                <a:latin typeface="Menlo"/>
              </a:rPr>
              <a:t> data;</a:t>
            </a:r>
            <a:endParaRPr lang="en-US" sz="1400" b="0" dirty="0" smtClean="0">
              <a:solidFill>
                <a:schemeClr val="accent5">
                  <a:lumMod val="75000"/>
                </a:schemeClr>
              </a:solidFill>
              <a:latin typeface="Menlo"/>
            </a:endParaRPr>
          </a:p>
          <a:p>
            <a:pPr algn="l"/>
            <a:r>
              <a:rPr lang="en-US" sz="1400" b="0" dirty="0" smtClean="0">
                <a:latin typeface="Menlo"/>
              </a:rPr>
              <a:t>};</a:t>
            </a:r>
          </a:p>
          <a:p>
            <a:pPr algn="l"/>
            <a:r>
              <a:rPr lang="en-US" sz="14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4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4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4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400" b="0" dirty="0" err="1" smtClean="0">
                <a:solidFill>
                  <a:srgbClr val="00B050"/>
                </a:solidFill>
                <a:latin typeface="Menlo"/>
              </a:rPr>
              <a:t>queue_header</a:t>
            </a:r>
            <a:r>
              <a:rPr lang="en-US" sz="1400" b="0" dirty="0" smtClean="0">
                <a:solidFill>
                  <a:srgbClr val="00B050"/>
                </a:solidFill>
                <a:latin typeface="Menlo"/>
              </a:rPr>
              <a:t> queue</a:t>
            </a:r>
            <a:r>
              <a:rPr lang="en-US" sz="1400" b="0" dirty="0" smtClean="0">
                <a:latin typeface="Menlo"/>
              </a:rPr>
              <a:t>;</a:t>
            </a:r>
          </a:p>
          <a:p>
            <a:pPr algn="l"/>
            <a:endParaRPr lang="en-US" sz="1400" b="0" dirty="0" smtClean="0">
              <a:latin typeface="Menlo"/>
            </a:endParaRPr>
          </a:p>
          <a:p>
            <a:pPr algn="l"/>
            <a:r>
              <a:rPr lang="fr-FR" sz="1400" b="0" dirty="0" smtClean="0">
                <a:solidFill>
                  <a:schemeClr val="accent5">
                    <a:lumMod val="75000"/>
                  </a:schemeClr>
                </a:solidFill>
                <a:latin typeface="Menlo"/>
              </a:rPr>
              <a:t>// Client type</a:t>
            </a:r>
          </a:p>
          <a:p>
            <a:pPr algn="l"/>
            <a:r>
              <a:rPr lang="fr-FR" sz="14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fr-FR" sz="1400" b="0" dirty="0" smtClean="0">
                <a:latin typeface="Menlo"/>
              </a:rPr>
              <a:t> </a:t>
            </a:r>
            <a:r>
              <a:rPr lang="fr-FR" sz="1400" b="0" dirty="0" smtClean="0">
                <a:solidFill>
                  <a:srgbClr val="00B050"/>
                </a:solidFill>
                <a:latin typeface="Menlo"/>
              </a:rPr>
              <a:t>queue* </a:t>
            </a:r>
            <a:r>
              <a:rPr lang="fr-FR" sz="14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fr-FR" sz="1400" b="0" dirty="0" smtClean="0">
                <a:latin typeface="Menlo"/>
              </a:rPr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</a:t>
            </a:r>
            <a:r>
              <a:rPr lang="en-US" b="1" dirty="0" smtClean="0"/>
              <a:t>implement</a:t>
            </a:r>
            <a:r>
              <a:rPr lang="en-US" dirty="0" smtClean="0"/>
              <a:t> the queue library</a:t>
            </a:r>
          </a:p>
          <a:p>
            <a:pPr lvl="1"/>
            <a:r>
              <a:rPr lang="en-US" dirty="0" smtClean="0"/>
              <a:t>So far we only wrote </a:t>
            </a:r>
            <a:r>
              <a:rPr lang="en-US" i="1" dirty="0" smtClean="0"/>
              <a:t>client code </a:t>
            </a:r>
            <a:r>
              <a:rPr lang="en-US" dirty="0" smtClean="0"/>
              <a:t>using its</a:t>
            </a:r>
            <a:br>
              <a:rPr lang="en-US" dirty="0" smtClean="0"/>
            </a:br>
            <a:r>
              <a:rPr lang="en-US" dirty="0" smtClean="0"/>
              <a:t>interface</a:t>
            </a:r>
          </a:p>
          <a:p>
            <a:pPr lvl="4"/>
            <a:endParaRPr lang="en-US" sz="1000" dirty="0" smtClean="0"/>
          </a:p>
          <a:p>
            <a:r>
              <a:rPr lang="en-US" dirty="0" smtClean="0"/>
              <a:t>A queue stores a bunch of elements of</a:t>
            </a:r>
            <a:br>
              <a:rPr lang="en-US" dirty="0" smtClean="0"/>
            </a:br>
            <a:r>
              <a:rPr lang="en-US" dirty="0" smtClean="0"/>
              <a:t>the same type</a:t>
            </a:r>
          </a:p>
          <a:p>
            <a:pPr lvl="1"/>
            <a:r>
              <a:rPr lang="en-US" dirty="0" smtClean="0"/>
              <a:t>Idea: represent a queue as an 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But …</a:t>
            </a:r>
          </a:p>
          <a:p>
            <a:pPr lvl="2"/>
            <a:r>
              <a:rPr lang="en-US" dirty="0" smtClean="0"/>
              <a:t>arrays have fixed length yet queues are unbounded</a:t>
            </a:r>
          </a:p>
          <a:p>
            <a:pPr lvl="2"/>
            <a:r>
              <a:rPr lang="en-US" dirty="0" smtClean="0"/>
              <a:t>how would we add and remove elements?</a:t>
            </a:r>
          </a:p>
          <a:p>
            <a:pPr lvl="2"/>
            <a:r>
              <a:rPr lang="en-US" dirty="0" smtClean="0"/>
              <a:t>can we achieve the complexity goals?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 bwMode="auto">
          <a:xfrm>
            <a:off x="4368800" y="4343400"/>
            <a:ext cx="2326919" cy="400110"/>
          </a:xfrm>
          <a:prstGeom prst="wedgeRectCallout">
            <a:avLst>
              <a:gd name="adj1" fmla="val -64391"/>
              <a:gd name="adj2" fmla="val -927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defRPr/>
            </a:pPr>
            <a:r>
              <a:rPr lang="en-US" sz="2000" b="0" dirty="0" smtClean="0"/>
              <a:t>say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chemeClr val="tx1"/>
                </a:solidFill>
              </a:rPr>
              <a:t> for a change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27" name="Right Arrow Callout 26"/>
          <p:cNvSpPr/>
          <p:nvPr/>
        </p:nvSpPr>
        <p:spPr bwMode="auto">
          <a:xfrm>
            <a:off x="8102600" y="609600"/>
            <a:ext cx="729234" cy="936475"/>
          </a:xfrm>
          <a:prstGeom prst="rightArrowCallout">
            <a:avLst/>
          </a:prstGeom>
          <a:solidFill>
            <a:srgbClr val="92D050">
              <a:alpha val="50000"/>
            </a:srgbClr>
          </a:solidFill>
          <a:ln w="635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vert270" wrap="none" lIns="54864" tIns="91440" rIns="5080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What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ular Callout 33"/>
          <p:cNvSpPr/>
          <p:nvPr/>
        </p:nvSpPr>
        <p:spPr bwMode="auto">
          <a:xfrm>
            <a:off x="8864600" y="4343400"/>
            <a:ext cx="3299942" cy="400110"/>
          </a:xfrm>
          <a:prstGeom prst="wedgeRectCallout">
            <a:avLst>
              <a:gd name="adj1" fmla="val -88400"/>
              <a:gd name="adj2" fmla="val -115982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All 3 versions are equivalent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9359900" cy="1498600"/>
          </a:xfrm>
        </p:spPr>
        <p:txBody>
          <a:bodyPr/>
          <a:lstStyle/>
          <a:p>
            <a:r>
              <a:rPr lang="en-US" dirty="0" smtClean="0"/>
              <a:t>Checking for List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645900" cy="6896100"/>
          </a:xfrm>
        </p:spPr>
        <p:txBody>
          <a:bodyPr/>
          <a:lstStyle/>
          <a:p>
            <a:r>
              <a:rPr lang="en-US" dirty="0" smtClean="0"/>
              <a:t>We can also write it more succinctly</a:t>
            </a:r>
          </a:p>
          <a:p>
            <a:pPr lvl="1"/>
            <a:r>
              <a:rPr lang="en-US" dirty="0" smtClean="0"/>
              <a:t>using a for loop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recursively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8000" y="3230701"/>
            <a:ext cx="52578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is_segment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start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,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end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is_acyclic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(start);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for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start; l != NULL; l = l-&gt;next) 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(l == end)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true; 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false; 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12400" y="48161"/>
            <a:ext cx="2667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list</a:t>
            </a:r>
            <a:r>
              <a:rPr lang="en-US" sz="1600" b="0" dirty="0" smtClean="0">
                <a:latin typeface="Menlo"/>
              </a:rPr>
              <a:t>;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latin typeface="Menlo"/>
              </a:rPr>
              <a:t> {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latin typeface="Menlo"/>
              </a:rPr>
              <a:t> data;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next;</a:t>
            </a:r>
            <a:r>
              <a:rPr lang="en-US" sz="16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};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78000" y="6668631"/>
            <a:ext cx="525780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is_segment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start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,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end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is_acyclic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(start);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if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(start == NULL)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false;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start == end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      ||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is_segment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(start-&gt;next, end); 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6576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33" name="Rectangular Callout 32"/>
          <p:cNvSpPr/>
          <p:nvPr/>
        </p:nvSpPr>
        <p:spPr bwMode="auto">
          <a:xfrm>
            <a:off x="8864600" y="4343400"/>
            <a:ext cx="3299942" cy="400110"/>
          </a:xfrm>
          <a:prstGeom prst="wedgeRectCallout">
            <a:avLst>
              <a:gd name="adj1" fmla="val -102794"/>
              <a:gd name="adj2" fmla="val 62098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All 3 versions are equivalent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 bwMode="auto">
          <a:xfrm>
            <a:off x="8864600" y="4343400"/>
            <a:ext cx="3299942" cy="400110"/>
          </a:xfrm>
          <a:prstGeom prst="wedgeRectCallout">
            <a:avLst>
              <a:gd name="adj1" fmla="val -103514"/>
              <a:gd name="adj2" fmla="val -2010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All 3 versions are equivalent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check if a list is cyclic?</a:t>
            </a:r>
          </a:p>
          <a:p>
            <a:pPr lvl="1"/>
            <a:r>
              <a:rPr lang="en-US" dirty="0" smtClean="0"/>
              <a:t>Use a counter and look for overflows</a:t>
            </a:r>
          </a:p>
          <a:p>
            <a:pPr lvl="2"/>
            <a:r>
              <a:rPr lang="en-US" dirty="0" smtClean="0"/>
              <a:t>very inefficient!</a:t>
            </a:r>
          </a:p>
          <a:p>
            <a:pPr lvl="2"/>
            <a:r>
              <a:rPr lang="en-US" dirty="0" smtClean="0"/>
              <a:t>also, C0 pointers are 64 bits but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 are 32 bits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Keep track of visited nodes somewhere</a:t>
            </a:r>
          </a:p>
          <a:p>
            <a:pPr lvl="2"/>
            <a:r>
              <a:rPr lang="en-US" dirty="0" smtClean="0"/>
              <a:t>in an array?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in another list?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Add a “visited” field to the nodes (a 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we need to know the list is acyclic to initialize it to false!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then?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 bwMode="auto">
          <a:xfrm>
            <a:off x="10007600" y="2971800"/>
            <a:ext cx="2626681" cy="707886"/>
          </a:xfrm>
          <a:prstGeom prst="wedgeRectCallout">
            <a:avLst>
              <a:gd name="adj1" fmla="val -103978"/>
              <a:gd name="adj2" fmla="val 4879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In C0, here are more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pointers than integers!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8788400" y="4648200"/>
            <a:ext cx="2342949" cy="400110"/>
          </a:xfrm>
          <a:prstGeom prst="wedgeRectCallout">
            <a:avLst>
              <a:gd name="adj1" fmla="val -261130"/>
              <a:gd name="adj2" fmla="val 3660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how big to make it?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8788400" y="5105400"/>
            <a:ext cx="2812629" cy="400110"/>
          </a:xfrm>
          <a:prstGeom prst="wedgeRectCallout">
            <a:avLst>
              <a:gd name="adj1" fmla="val -221449"/>
              <a:gd name="adj2" fmla="val -4567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array indices are 32 bits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7035800" y="5715000"/>
            <a:ext cx="4095032" cy="400110"/>
          </a:xfrm>
          <a:prstGeom prst="wedgeRectCallout">
            <a:avLst>
              <a:gd name="adj1" fmla="val -120532"/>
              <a:gd name="adj2" fmla="val -7832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how do we check it has no cycles?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800" y="3124200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800" y="4960203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800" y="6560403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9207500" cy="1498600"/>
          </a:xfrm>
        </p:spPr>
        <p:txBody>
          <a:bodyPr/>
          <a:lstStyle/>
          <a:p>
            <a:r>
              <a:rPr lang="en-US" dirty="0" smtClean="0"/>
              <a:t>Detecting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tortoise and hare algorithm</a:t>
            </a:r>
          </a:p>
          <a:p>
            <a:pPr lvl="1"/>
            <a:r>
              <a:rPr lang="en-US" dirty="0" smtClean="0"/>
              <a:t>Traverse the list using two pointers</a:t>
            </a:r>
          </a:p>
          <a:p>
            <a:pPr lvl="2"/>
            <a:r>
              <a:rPr lang="en-US" dirty="0" smtClean="0"/>
              <a:t>the tortoise starts at the beginning and moves by 1 step</a:t>
            </a:r>
          </a:p>
          <a:p>
            <a:pPr lvl="2"/>
            <a:r>
              <a:rPr lang="en-US" dirty="0" smtClean="0"/>
              <a:t>the hare starts just ahead of the tortoise and moves by 2 steps</a:t>
            </a:r>
          </a:p>
          <a:p>
            <a:pPr lvl="1"/>
            <a:r>
              <a:rPr lang="en-US" dirty="0" smtClean="0"/>
              <a:t>If the hare ever overtakes the tortoise, there is a 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8000" y="4907101"/>
            <a:ext cx="6172200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is_acyclic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start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if 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(start == NULL)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true;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start;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tortoise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h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start-&gt;next;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hare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(h != t) 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if 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(h == NULL || h-&gt;next == NULL)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true;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  //@assert t != NULL;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hare hits NULL quicker</a:t>
            </a:r>
            <a:endParaRPr lang="en-US" sz="2000" b="0" dirty="0" smtClean="0">
              <a:solidFill>
                <a:srgbClr val="C00000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t = t-&gt;next;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tortoise moves by 1 step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h = h-&gt;next-&gt;next;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hare moves by 2 steps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//@assert h == t;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hare has overtaken tortoise</a:t>
            </a:r>
            <a:endParaRPr lang="en-US" sz="2000" b="0" dirty="0" smtClean="0">
              <a:solidFill>
                <a:srgbClr val="C00000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false; 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pic>
        <p:nvPicPr>
          <p:cNvPr id="1026" name="Picture 2" descr="https://upload.wikimedia.org/wikipedia/en/c/ca/Robert_W._Floyd.jpg"/>
          <p:cNvPicPr>
            <a:picLocks noChangeAspect="1" noChangeArrowheads="1"/>
          </p:cNvPicPr>
          <p:nvPr/>
        </p:nvPicPr>
        <p:blipFill>
          <a:blip r:embed="rId2"/>
          <a:srcRect t="2402" r="6355" b="15916"/>
          <a:stretch>
            <a:fillRect/>
          </a:stretch>
        </p:blipFill>
        <p:spPr bwMode="auto">
          <a:xfrm>
            <a:off x="10160000" y="152400"/>
            <a:ext cx="26670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693400" y="2743200"/>
            <a:ext cx="1656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/>
              <a:t>Robert W. Floyd</a:t>
            </a:r>
            <a:endParaRPr lang="en-US" sz="1600" b="0" dirty="0"/>
          </a:p>
        </p:txBody>
      </p:sp>
      <p:sp>
        <p:nvSpPr>
          <p:cNvPr id="11" name="Donut 10"/>
          <p:cNvSpPr/>
          <p:nvPr/>
        </p:nvSpPr>
        <p:spPr bwMode="auto">
          <a:xfrm>
            <a:off x="8102600" y="6400800"/>
            <a:ext cx="4826000" cy="1752600"/>
          </a:xfrm>
          <a:prstGeom prst="donut">
            <a:avLst/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9740900" y="6134100"/>
            <a:ext cx="990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oval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0125961" y="525780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tortoise</a:t>
            </a:r>
            <a:endParaRPr lang="en-US" sz="2000" b="0" dirty="0"/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10235406" y="6324600"/>
            <a:ext cx="610394" cy="79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oval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0430761" y="566026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hare</a:t>
            </a:r>
            <a:endParaRPr lang="en-US" sz="2000" b="0" dirty="0"/>
          </a:p>
        </p:txBody>
      </p:sp>
      <p:cxnSp>
        <p:nvCxnSpPr>
          <p:cNvPr id="21" name="Curved Connector 33"/>
          <p:cNvCxnSpPr>
            <a:stCxn id="23" idx="6"/>
            <a:endCxn id="22" idx="0"/>
          </p:cNvCxnSpPr>
          <p:nvPr/>
        </p:nvCxnSpPr>
        <p:spPr bwMode="auto">
          <a:xfrm>
            <a:off x="11150600" y="5486400"/>
            <a:ext cx="304800" cy="7620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400000"/>
            <a:headEnd type="none" w="lg" len="lg"/>
            <a:tailEnd type="triangle" w="lg" len="lg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1379200" y="5562600"/>
            <a:ext cx="152400" cy="152400"/>
          </a:xfrm>
          <a:prstGeom prst="ellipse">
            <a:avLst/>
          </a:prstGeom>
          <a:noFill/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0998200" y="5410200"/>
            <a:ext cx="152400" cy="152400"/>
          </a:xfrm>
          <a:prstGeom prst="ellipse">
            <a:avLst/>
          </a:prstGeom>
          <a:noFill/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24" name="Curved Connector 33"/>
          <p:cNvCxnSpPr>
            <a:stCxn id="26" idx="6"/>
            <a:endCxn id="25" idx="0"/>
          </p:cNvCxnSpPr>
          <p:nvPr/>
        </p:nvCxnSpPr>
        <p:spPr bwMode="auto">
          <a:xfrm>
            <a:off x="11150600" y="5867400"/>
            <a:ext cx="533400" cy="15240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400000"/>
            <a:headEnd type="none" w="lg" len="lg"/>
            <a:tailEnd type="triangle" w="lg" len="lg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11607800" y="6019800"/>
            <a:ext cx="152400" cy="152400"/>
          </a:xfrm>
          <a:prstGeom prst="ellipse">
            <a:avLst/>
          </a:prstGeom>
          <a:noFill/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0998200" y="5791200"/>
            <a:ext cx="152400" cy="152400"/>
          </a:xfrm>
          <a:prstGeom prst="ellipse">
            <a:avLst/>
          </a:prstGeom>
          <a:noFill/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7390479" y="2103201"/>
            <a:ext cx="1474121" cy="400110"/>
          </a:xfrm>
          <a:prstGeom prst="wedgeRectCallout">
            <a:avLst>
              <a:gd name="adj1" fmla="val 135942"/>
              <a:gd name="adj2" fmla="val -9104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by this dude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tortoise and hare algorithm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Does it fix our problem with </a:t>
            </a:r>
            <a:r>
              <a:rPr lang="en-US" dirty="0" err="1" smtClean="0">
                <a:solidFill>
                  <a:srgbClr val="7030A0"/>
                </a:solidFill>
              </a:rPr>
              <a:t>is_segment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Too aggressive</a:t>
            </a:r>
          </a:p>
          <a:p>
            <a:pPr lvl="1"/>
            <a:r>
              <a:rPr lang="en-US" i="1" dirty="0" smtClean="0"/>
              <a:t>Exercise: fix it!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9400" y="2743200"/>
            <a:ext cx="6172200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is_acyclic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start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if 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(start == NULL)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true;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start;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tortoise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h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start-&gt;next;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hare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(h != t) 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if 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(h == NULL || h-&gt;next == NULL)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true;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  //@assert t != NULL;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hare hits NULL quicker</a:t>
            </a:r>
            <a:endParaRPr lang="en-US" sz="2000" b="0" dirty="0" smtClean="0">
              <a:solidFill>
                <a:srgbClr val="C00000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t = t-&gt;next;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tortoise moves by 1 step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h = h-&gt;next-&gt;next;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hare moves by 2 steps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//@assert h == t;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hare has overtaken tortoise</a:t>
            </a:r>
            <a:endParaRPr lang="en-US" sz="2000" b="0" dirty="0" smtClean="0">
              <a:solidFill>
                <a:srgbClr val="C00000"/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false; 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7645400" y="2743200"/>
            <a:ext cx="4724400" cy="2209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25000"/>
              <a:buFont typeface="Courier New" pitchFamily="49" charset="0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Returns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true if there is no cycle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false if there is a cycle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8359826" y="815804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750348" y="815804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1145698" y="815804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 bwMode="auto">
          <a:xfrm>
            <a:off x="9138651" y="838664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10545876" y="838664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 flipH="1" flipV="1">
            <a:off x="9729791" y="8850995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8330505" y="88434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8226002" y="897249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26600" y="8980042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 bwMode="auto">
          <a:xfrm>
            <a:off x="11607800" y="6553200"/>
            <a:ext cx="1259319" cy="707886"/>
          </a:xfrm>
          <a:prstGeom prst="wedgeRectCallout">
            <a:avLst>
              <a:gd name="adj1" fmla="val -43134"/>
              <a:gd name="adj2" fmla="val 9290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cycle after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segment</a:t>
            </a:r>
            <a:endParaRPr lang="en-US" sz="2000" b="0" dirty="0">
              <a:solidFill>
                <a:schemeClr val="tx1"/>
              </a:solidFill>
            </a:endParaRPr>
          </a:p>
        </p:txBody>
      </p:sp>
      <p:cxnSp>
        <p:nvCxnSpPr>
          <p:cNvPr id="38" name="Curved Connector 33"/>
          <p:cNvCxnSpPr>
            <a:stCxn id="40" idx="6"/>
            <a:endCxn id="39" idx="0"/>
          </p:cNvCxnSpPr>
          <p:nvPr/>
        </p:nvCxnSpPr>
        <p:spPr bwMode="auto">
          <a:xfrm flipH="1" flipV="1">
            <a:off x="9978602" y="8153400"/>
            <a:ext cx="1964375" cy="228600"/>
          </a:xfrm>
          <a:prstGeom prst="curvedConnector4">
            <a:avLst>
              <a:gd name="adj1" fmla="val -23728"/>
              <a:gd name="adj2" fmla="val 35064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9902402" y="8153400"/>
            <a:ext cx="152400" cy="152400"/>
          </a:xfrm>
          <a:prstGeom prst="ellipse">
            <a:avLst/>
          </a:prstGeom>
          <a:noFill/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11790577" y="8305800"/>
            <a:ext cx="152400" cy="152400"/>
          </a:xfrm>
          <a:prstGeom prst="ellipse">
            <a:avLst/>
          </a:prstGeom>
          <a:noFill/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4978400" y="8893314"/>
            <a:ext cx="2070439" cy="707886"/>
          </a:xfrm>
          <a:prstGeom prst="wedgeRectCallout">
            <a:avLst>
              <a:gd name="adj1" fmla="val -86710"/>
              <a:gd name="adj2" fmla="val -8966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algn="l">
              <a:defRPr/>
            </a:pPr>
            <a:r>
              <a:rPr lang="en-US" sz="2000" i="1" dirty="0" smtClean="0">
                <a:solidFill>
                  <a:schemeClr val="tx1"/>
                </a:solidFill>
              </a:rPr>
              <a:t>Hint</a:t>
            </a:r>
            <a:r>
              <a:rPr lang="en-US" sz="2000" b="0" i="1" dirty="0" smtClean="0">
                <a:solidFill>
                  <a:schemeClr val="tx1"/>
                </a:solidFill>
              </a:rPr>
              <a:t>: you need to</a:t>
            </a:r>
            <a:br>
              <a:rPr lang="en-US" sz="2000" b="0" i="1" dirty="0" smtClean="0">
                <a:solidFill>
                  <a:schemeClr val="tx1"/>
                </a:solidFill>
              </a:rPr>
            </a:br>
            <a:r>
              <a:rPr lang="en-US" sz="2000" b="0" i="1" dirty="0" smtClean="0">
                <a:solidFill>
                  <a:schemeClr val="tx1"/>
                </a:solidFill>
              </a:rPr>
              <a:t>account for end</a:t>
            </a:r>
            <a:endParaRPr lang="en-US" sz="2000" b="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List Segments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2500" y="254000"/>
            <a:ext cx="6083300" cy="1498600"/>
          </a:xfrm>
        </p:spPr>
        <p:txBody>
          <a:bodyPr/>
          <a:lstStyle/>
          <a:p>
            <a:r>
              <a:rPr lang="en-US" dirty="0" smtClean="0"/>
              <a:t>Deleting an Element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remove the node </a:t>
            </a:r>
            <a:r>
              <a:rPr lang="en-US" b="1" dirty="0" smtClean="0"/>
              <a:t>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beginning </a:t>
            </a:r>
            <a:r>
              <a:rPr lang="en-US" dirty="0" smtClean="0"/>
              <a:t>of a non-empty</a:t>
            </a:r>
            <a:br>
              <a:rPr lang="en-US" dirty="0" smtClean="0"/>
            </a:br>
            <a:r>
              <a:rPr lang="en-US" dirty="0" smtClean="0"/>
              <a:t>list segment </a:t>
            </a:r>
            <a:r>
              <a:rPr lang="en-US" dirty="0" smtClean="0">
                <a:solidFill>
                  <a:srgbClr val="FF0000"/>
                </a:solidFill>
              </a:rPr>
              <a:t>[start, end)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and return the value in there</a:t>
            </a:r>
          </a:p>
          <a:p>
            <a:pPr lvl="4"/>
            <a:endParaRPr lang="en-US" dirty="0" smtClean="0"/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grab the value in the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node</a:t>
            </a:r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to point to the next node</a:t>
            </a:r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return the value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Complexity</a:t>
            </a:r>
            <a:r>
              <a:rPr lang="en-US" dirty="0" smtClean="0"/>
              <a:t>: O(1)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740400" y="5924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30922" y="5924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526272" y="5924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8519225" y="615309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9926450" y="615309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1264522" y="615309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874122" y="5924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 flipH="1" flipV="1">
            <a:off x="11798319" y="66336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7663803" y="66336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559300" y="676269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95128" y="676269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9135872" y="3182779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531222" y="3182779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>
            <a:off x="9931400" y="3411379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1269472" y="3411379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1879072" y="3182779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 bwMode="auto">
          <a:xfrm rot="5400000" flipH="1" flipV="1">
            <a:off x="11803269" y="3891932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5400000" flipH="1" flipV="1">
            <a:off x="9040353" y="3891932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935850" y="4020979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00078" y="402097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49400" y="6070937"/>
            <a:ext cx="36576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start-&gt;data;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start = start-&gt;next;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x; </a:t>
            </a:r>
          </a:p>
        </p:txBody>
      </p:sp>
      <p:sp>
        <p:nvSpPr>
          <p:cNvPr id="29" name="Notched Right Arrow 28"/>
          <p:cNvSpPr/>
          <p:nvPr/>
        </p:nvSpPr>
        <p:spPr bwMode="auto">
          <a:xfrm rot="5400000">
            <a:off x="9702800" y="1754089"/>
            <a:ext cx="1143000" cy="990600"/>
          </a:xfrm>
          <a:prstGeom prst="notchedRightArrow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0" name="12-Point Star 29"/>
          <p:cNvSpPr/>
          <p:nvPr/>
        </p:nvSpPr>
        <p:spPr bwMode="auto">
          <a:xfrm>
            <a:off x="7950200" y="3125689"/>
            <a:ext cx="612247" cy="575667"/>
          </a:xfrm>
          <a:prstGeom prst="star12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3</a:t>
            </a:r>
          </a:p>
        </p:txBody>
      </p:sp>
      <p:sp>
        <p:nvSpPr>
          <p:cNvPr id="31" name="Rectangular Callout 30"/>
          <p:cNvSpPr/>
          <p:nvPr/>
        </p:nvSpPr>
        <p:spPr bwMode="auto">
          <a:xfrm>
            <a:off x="6731000" y="8128337"/>
            <a:ext cx="3423373" cy="1015663"/>
          </a:xfrm>
          <a:prstGeom prst="wedgeRectCallout">
            <a:avLst>
              <a:gd name="adj1" fmla="val -91723"/>
              <a:gd name="adj2" fmla="val -16808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344488" indent="-344488" algn="l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Note</a:t>
            </a:r>
            <a:r>
              <a:rPr lang="en-US" sz="2000" b="0" dirty="0" smtClean="0">
                <a:solidFill>
                  <a:schemeClr val="tx1"/>
                </a:solidFill>
              </a:rPr>
              <a:t>: we are not “deleting”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the node, just making the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segment shorter</a:t>
            </a:r>
            <a:endParaRPr lang="en-US" sz="2000" b="0" dirty="0">
              <a:solidFill>
                <a:schemeClr val="tx1"/>
              </a:solidFill>
            </a:endParaRPr>
          </a:p>
        </p:txBody>
      </p:sp>
      <p:cxnSp>
        <p:nvCxnSpPr>
          <p:cNvPr id="46" name="Curved Connector 45"/>
          <p:cNvCxnSpPr>
            <a:stCxn id="15" idx="3"/>
            <a:endCxn id="61" idx="4"/>
          </p:cNvCxnSpPr>
          <p:nvPr/>
        </p:nvCxnSpPr>
        <p:spPr bwMode="auto">
          <a:xfrm flipV="1">
            <a:off x="8240897" y="6400800"/>
            <a:ext cx="1004703" cy="56194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miter lim="400000"/>
            <a:headEnd type="none" w="med" len="med"/>
            <a:tailEnd type="stealth" w="lg" len="lg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7833425" y="5971990"/>
            <a:ext cx="381000" cy="381000"/>
          </a:xfrm>
          <a:prstGeom prst="ellipse">
            <a:avLst/>
          </a:prstGeom>
          <a:noFill/>
          <a:ln w="25400" cap="flat" cmpd="sng" algn="ctr">
            <a:solidFill>
              <a:srgbClr val="7030A0"/>
            </a:solidFill>
            <a:prstDash val="dash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50" name="Straight Arrow Connector 49"/>
          <p:cNvCxnSpPr>
            <a:stCxn id="48" idx="3"/>
          </p:cNvCxnSpPr>
          <p:nvPr/>
        </p:nvCxnSpPr>
        <p:spPr bwMode="auto">
          <a:xfrm rot="5400000">
            <a:off x="7153563" y="6179432"/>
            <a:ext cx="617896" cy="8534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miter lim="400000"/>
            <a:headEnd type="none" w="med" len="med"/>
            <a:tailEnd type="arrow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8026400" y="584829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1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8712200" y="67056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7112000" y="661029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3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1244600" y="64770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1244600" y="67818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3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1244600" y="61722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1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745350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9135872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531222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 bwMode="auto">
          <a:xfrm>
            <a:off x="8524175" y="914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9931400" y="914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11269472" y="914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1879072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5" name="Straight Arrow Connector 44"/>
          <p:cNvCxnSpPr/>
          <p:nvPr/>
        </p:nvCxnSpPr>
        <p:spPr bwMode="auto">
          <a:xfrm rot="5400000" flipH="1" flipV="1">
            <a:off x="11796930" y="1377332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5400000" flipH="1" flipV="1">
            <a:off x="7662414" y="1377332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481711" y="1506379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693739" y="150637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59" name="Up Arrow 58"/>
          <p:cNvSpPr/>
          <p:nvPr/>
        </p:nvSpPr>
        <p:spPr bwMode="auto">
          <a:xfrm flipV="1">
            <a:off x="7950200" y="152400"/>
            <a:ext cx="609600" cy="457200"/>
          </a:xfrm>
          <a:prstGeom prst="upArrow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0" rIns="5080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93000" y="76200"/>
            <a:ext cx="5435600" cy="44196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9169400" y="624840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2500" y="254000"/>
            <a:ext cx="6083300" cy="1498600"/>
          </a:xfrm>
        </p:spPr>
        <p:txBody>
          <a:bodyPr/>
          <a:lstStyle/>
          <a:p>
            <a:r>
              <a:rPr lang="en-US" dirty="0" smtClean="0"/>
              <a:t>Deleting an Element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remove the </a:t>
            </a:r>
            <a:r>
              <a:rPr lang="en-US" b="1" dirty="0" smtClean="0"/>
              <a:t>last</a:t>
            </a:r>
            <a:br>
              <a:rPr lang="en-US" b="1" dirty="0" smtClean="0"/>
            </a:br>
            <a:r>
              <a:rPr lang="en-US" dirty="0" smtClean="0"/>
              <a:t>node of a non-empty list</a:t>
            </a:r>
            <a:br>
              <a:rPr lang="en-US" dirty="0" smtClean="0"/>
            </a:br>
            <a:r>
              <a:rPr lang="en-US" dirty="0" smtClean="0"/>
              <a:t>segment </a:t>
            </a:r>
            <a:r>
              <a:rPr lang="en-US" dirty="0" smtClean="0">
                <a:solidFill>
                  <a:srgbClr val="FF0000"/>
                </a:solidFill>
              </a:rPr>
              <a:t>[start, end)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and return the value in there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we must go from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</a:p>
          <a:p>
            <a:pPr lvl="3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is one node too far</a:t>
            </a:r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follow next until just before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to that node</a:t>
            </a:r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return its value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Complexity</a:t>
            </a:r>
            <a:r>
              <a:rPr lang="en-US" dirty="0" smtClean="0"/>
              <a:t>: O(n)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745350" y="592102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35872" y="592102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531222" y="592102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8524175" y="614962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9931400" y="614962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1269472" y="614962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879072" y="592102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 flipH="1" flipV="1">
            <a:off x="11803269" y="663017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7668753" y="663017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564250" y="675922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00078" y="675922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49400" y="6522184"/>
            <a:ext cx="3657600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start;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while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(l-&gt;next != end)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 l = l-&gt;next;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end = l;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l-&gt;data; </a:t>
            </a:r>
          </a:p>
        </p:txBody>
      </p:sp>
      <p:sp>
        <p:nvSpPr>
          <p:cNvPr id="30" name="12-Point Star 29"/>
          <p:cNvSpPr/>
          <p:nvPr/>
        </p:nvSpPr>
        <p:spPr bwMode="auto">
          <a:xfrm>
            <a:off x="11993750" y="3105090"/>
            <a:ext cx="612247" cy="575667"/>
          </a:xfrm>
          <a:prstGeom prst="star12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7750300" y="31812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9140822" y="31812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8529125" y="340989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9936350" y="340989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0548160" y="31812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 bwMode="auto">
          <a:xfrm rot="5400000" flipH="1" flipV="1">
            <a:off x="10472357" y="38904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 flipH="1" flipV="1">
            <a:off x="7673703" y="38904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493000" y="401949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369166" y="401949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cxnSp>
        <p:nvCxnSpPr>
          <p:cNvPr id="49" name="Curved Connector 48"/>
          <p:cNvCxnSpPr>
            <a:stCxn id="16" idx="1"/>
            <a:endCxn id="59" idx="4"/>
          </p:cNvCxnSpPr>
          <p:nvPr/>
        </p:nvCxnSpPr>
        <p:spPr bwMode="auto">
          <a:xfrm rot="10800000">
            <a:off x="10774550" y="6378221"/>
            <a:ext cx="925528" cy="58105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miter lim="400000"/>
            <a:headEnd type="none" w="med" len="med"/>
            <a:tailEnd type="stealth" w="lg" len="lg"/>
          </a:ln>
          <a:effectLst/>
        </p:spPr>
      </p:cxnSp>
      <p:sp>
        <p:nvSpPr>
          <p:cNvPr id="50" name="Oval 49"/>
          <p:cNvSpPr/>
          <p:nvPr/>
        </p:nvSpPr>
        <p:spPr bwMode="auto">
          <a:xfrm>
            <a:off x="10622150" y="5973470"/>
            <a:ext cx="381000" cy="381000"/>
          </a:xfrm>
          <a:prstGeom prst="ellipse">
            <a:avLst/>
          </a:prstGeom>
          <a:noFill/>
          <a:ln w="25400" cap="flat" cmpd="sng" algn="ctr">
            <a:solidFill>
              <a:srgbClr val="7030A0"/>
            </a:solidFill>
            <a:prstDash val="dash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 bwMode="auto">
          <a:xfrm rot="5400000">
            <a:off x="10000674" y="6615350"/>
            <a:ext cx="993948" cy="3605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miter lim="400000"/>
            <a:headEnd type="none" w="med" len="med"/>
            <a:tailEnd type="arrow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11079350" y="668302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10393550" y="683542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3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10698350" y="6225820"/>
            <a:ext cx="152400" cy="1524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61" name="Curved Connector 48"/>
          <p:cNvCxnSpPr>
            <a:stCxn id="62" idx="0"/>
            <a:endCxn id="63" idx="0"/>
          </p:cNvCxnSpPr>
          <p:nvPr/>
        </p:nvCxnSpPr>
        <p:spPr bwMode="auto">
          <a:xfrm rot="5400000" flipH="1" flipV="1">
            <a:off x="8524619" y="5229283"/>
            <a:ext cx="1588" cy="1383475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miter lim="400000"/>
            <a:headEnd type="none" w="med" len="med"/>
            <a:tailEnd type="stealth" w="lg" len="lg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7756682" y="592102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9140157" y="5921020"/>
            <a:ext cx="152400" cy="1524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66" name="Curved Connector 48"/>
          <p:cNvCxnSpPr>
            <a:stCxn id="63" idx="0"/>
            <a:endCxn id="67" idx="0"/>
          </p:cNvCxnSpPr>
          <p:nvPr/>
        </p:nvCxnSpPr>
        <p:spPr bwMode="auto">
          <a:xfrm rot="5400000" flipH="1" flipV="1">
            <a:off x="9919253" y="5218124"/>
            <a:ext cx="1588" cy="1405793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miter lim="400000"/>
            <a:headEnd type="none" w="med" len="med"/>
            <a:tailEnd type="stealth" w="lg" len="lg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10545950" y="5921020"/>
            <a:ext cx="152400" cy="1524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69" name="Curved Connector 48"/>
          <p:cNvCxnSpPr>
            <a:stCxn id="70" idx="6"/>
            <a:endCxn id="62" idx="0"/>
          </p:cNvCxnSpPr>
          <p:nvPr/>
        </p:nvCxnSpPr>
        <p:spPr bwMode="auto">
          <a:xfrm>
            <a:off x="7421750" y="5692420"/>
            <a:ext cx="411132" cy="22860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miter lim="400000"/>
            <a:headEnd type="none" w="med" len="med"/>
            <a:tailEnd type="stealth" w="lg" len="lg"/>
          </a:ln>
          <a:effectLst/>
        </p:spPr>
      </p:cxnSp>
      <p:sp>
        <p:nvSpPr>
          <p:cNvPr id="70" name="Oval 69"/>
          <p:cNvSpPr/>
          <p:nvPr/>
        </p:nvSpPr>
        <p:spPr bwMode="auto">
          <a:xfrm>
            <a:off x="7269350" y="5616220"/>
            <a:ext cx="152400" cy="1524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8336150" y="554002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1</a:t>
            </a:r>
          </a:p>
        </p:txBody>
      </p:sp>
      <p:sp>
        <p:nvSpPr>
          <p:cNvPr id="78" name="Rectangular Callout 77"/>
          <p:cNvSpPr/>
          <p:nvPr/>
        </p:nvSpPr>
        <p:spPr bwMode="auto">
          <a:xfrm>
            <a:off x="7188200" y="8001000"/>
            <a:ext cx="3904595" cy="1631216"/>
          </a:xfrm>
          <a:prstGeom prst="wedgeRectCallout">
            <a:avLst>
              <a:gd name="adj1" fmla="val -94954"/>
              <a:gd name="adj2" fmla="val -8857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344488" indent="-344488" algn="l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Notes</a:t>
            </a:r>
            <a:r>
              <a:rPr lang="en-US" sz="2000" b="0" dirty="0" smtClean="0">
                <a:solidFill>
                  <a:schemeClr val="tx1"/>
                </a:solidFill>
              </a:rPr>
              <a:t>:</a:t>
            </a:r>
          </a:p>
          <a:p>
            <a:pPr marL="166688" indent="-166688" algn="l">
              <a:buFont typeface="Arial" pitchFamily="34" charset="0"/>
              <a:buChar char="•"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The old last node becomes the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new dummy node</a:t>
            </a:r>
          </a:p>
          <a:p>
            <a:pPr marL="166688" indent="-166688" algn="l">
              <a:buFont typeface="Arial" pitchFamily="34" charset="0"/>
              <a:buChar char="•"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We are not “deleting” anything,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just making the segment shorter</a:t>
            </a:r>
          </a:p>
        </p:txBody>
      </p:sp>
      <p:sp>
        <p:nvSpPr>
          <p:cNvPr id="79" name="Oval 78"/>
          <p:cNvSpPr/>
          <p:nvPr/>
        </p:nvSpPr>
        <p:spPr bwMode="auto">
          <a:xfrm>
            <a:off x="1244600" y="75438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1244600" y="78486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3</a:t>
            </a:r>
          </a:p>
        </p:txBody>
      </p:sp>
      <p:sp>
        <p:nvSpPr>
          <p:cNvPr id="81" name="Oval 80"/>
          <p:cNvSpPr/>
          <p:nvPr/>
        </p:nvSpPr>
        <p:spPr bwMode="auto">
          <a:xfrm>
            <a:off x="939800" y="69342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1</a:t>
            </a:r>
          </a:p>
        </p:txBody>
      </p:sp>
      <p:sp>
        <p:nvSpPr>
          <p:cNvPr id="83" name="Left Brace 82"/>
          <p:cNvSpPr/>
          <p:nvPr/>
        </p:nvSpPr>
        <p:spPr bwMode="auto">
          <a:xfrm>
            <a:off x="1244600" y="6629400"/>
            <a:ext cx="228600" cy="838200"/>
          </a:xfrm>
          <a:prstGeom prst="leftBrace">
            <a:avLst>
              <a:gd name="adj1" fmla="val 17288"/>
              <a:gd name="adj2" fmla="val 50000"/>
            </a:avLst>
          </a:prstGeom>
          <a:noFill/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7745350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9135872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0531222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8" name="Straight Arrow Connector 57"/>
          <p:cNvCxnSpPr/>
          <p:nvPr/>
        </p:nvCxnSpPr>
        <p:spPr bwMode="auto">
          <a:xfrm>
            <a:off x="8524175" y="914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9931400" y="914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11269472" y="914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11879072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" name="Rectangular Callout 70"/>
          <p:cNvSpPr/>
          <p:nvPr/>
        </p:nvSpPr>
        <p:spPr bwMode="auto">
          <a:xfrm>
            <a:off x="3987800" y="9155668"/>
            <a:ext cx="1220847" cy="369332"/>
          </a:xfrm>
          <a:prstGeom prst="wedgeRectCallout">
            <a:avLst>
              <a:gd name="adj1" fmla="val -17844"/>
              <a:gd name="adj2" fmla="val -109663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Expensive!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72" name="Up Arrow 71"/>
          <p:cNvSpPr/>
          <p:nvPr/>
        </p:nvSpPr>
        <p:spPr bwMode="auto">
          <a:xfrm flipV="1">
            <a:off x="10769600" y="152400"/>
            <a:ext cx="609600" cy="457200"/>
          </a:xfrm>
          <a:prstGeom prst="upArrow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0" rIns="5080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493000" y="76200"/>
            <a:ext cx="5435600" cy="44196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4" name="Notched Right Arrow 73"/>
          <p:cNvSpPr/>
          <p:nvPr/>
        </p:nvSpPr>
        <p:spPr bwMode="auto">
          <a:xfrm rot="5400000">
            <a:off x="9702800" y="1754089"/>
            <a:ext cx="1143000" cy="990600"/>
          </a:xfrm>
          <a:prstGeom prst="notchedRightArrow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11796930" y="1377332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5400000" flipH="1" flipV="1">
            <a:off x="7662414" y="1377332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7481711" y="1506379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693739" y="150637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add a node</a:t>
            </a:r>
            <a:br>
              <a:rPr lang="en-US" dirty="0" smtClean="0"/>
            </a:br>
            <a:r>
              <a:rPr lang="en-US" b="1" dirty="0" smtClean="0"/>
              <a:t>at the beginning </a:t>
            </a:r>
            <a:r>
              <a:rPr lang="en-US" dirty="0" smtClean="0"/>
              <a:t>of a</a:t>
            </a:r>
            <a:br>
              <a:rPr lang="en-US" dirty="0" smtClean="0"/>
            </a:br>
            <a:r>
              <a:rPr lang="en-US" dirty="0" smtClean="0"/>
              <a:t>list segment </a:t>
            </a:r>
            <a:r>
              <a:rPr lang="en-US" dirty="0" smtClean="0">
                <a:solidFill>
                  <a:srgbClr val="FF0000"/>
                </a:solidFill>
              </a:rPr>
              <a:t>[start, end)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create a new node</a:t>
            </a:r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set its data field to the value to add</a:t>
            </a:r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set its next field to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to it</a:t>
            </a:r>
          </a:p>
          <a:p>
            <a:pPr marL="1147763" lvl="2" indent="-398463">
              <a:buClr>
                <a:srgbClr val="7030A0"/>
              </a:buClr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4"/>
            <a:endParaRPr lang="en-US" dirty="0" smtClean="0"/>
          </a:p>
          <a:p>
            <a:pPr lvl="1"/>
            <a:r>
              <a:rPr lang="en-US" b="1" dirty="0" smtClean="0"/>
              <a:t>Complexity</a:t>
            </a:r>
            <a:r>
              <a:rPr lang="en-US" dirty="0" smtClean="0"/>
              <a:t>: O(1)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740400" y="5924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30922" y="5924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526272" y="5924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8519225" y="615309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9926450" y="615309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1264522" y="615309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874122" y="5924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 flipH="1" flipV="1">
            <a:off x="11798319" y="66336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7663803" y="66336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559300" y="676269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95128" y="676269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9135872" y="3200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531222" y="3200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>
            <a:off x="9931400" y="3429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1269472" y="3429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1879072" y="3200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 bwMode="auto">
          <a:xfrm rot="5400000" flipH="1" flipV="1">
            <a:off x="11803269" y="390955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5400000" flipH="1" flipV="1">
            <a:off x="6378303" y="390955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273800" y="403860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00078" y="403860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49400" y="6070937"/>
            <a:ext cx="36576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list*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l-&gt;data = x;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l-&gt;next = start;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start = l; </a:t>
            </a:r>
          </a:p>
        </p:txBody>
      </p:sp>
      <p:sp>
        <p:nvSpPr>
          <p:cNvPr id="31" name="Rectangular Callout 30"/>
          <p:cNvSpPr/>
          <p:nvPr/>
        </p:nvSpPr>
        <p:spPr bwMode="auto">
          <a:xfrm>
            <a:off x="7188200" y="8001000"/>
            <a:ext cx="2492349" cy="707886"/>
          </a:xfrm>
          <a:prstGeom prst="wedgeRectCallout">
            <a:avLst>
              <a:gd name="adj1" fmla="val -123532"/>
              <a:gd name="adj2" fmla="val -20951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344488" indent="-344488" algn="l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Note</a:t>
            </a:r>
            <a:r>
              <a:rPr lang="en-US" sz="2000" b="0" dirty="0" smtClean="0">
                <a:solidFill>
                  <a:schemeClr val="tx1"/>
                </a:solidFill>
              </a:rPr>
              <a:t>: we are adding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a brand new node</a:t>
            </a:r>
            <a:endParaRPr lang="en-US" sz="2000" b="0" dirty="0">
              <a:solidFill>
                <a:schemeClr val="tx1"/>
              </a:solidFill>
            </a:endParaRPr>
          </a:p>
        </p:txBody>
      </p:sp>
      <p:cxnSp>
        <p:nvCxnSpPr>
          <p:cNvPr id="46" name="Curved Connector 45"/>
          <p:cNvCxnSpPr>
            <a:stCxn id="15" idx="1"/>
            <a:endCxn id="49" idx="4"/>
          </p:cNvCxnSpPr>
          <p:nvPr/>
        </p:nvCxnSpPr>
        <p:spPr bwMode="auto">
          <a:xfrm rot="10800000">
            <a:off x="6502400" y="6381691"/>
            <a:ext cx="1056900" cy="58105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miter lim="400000"/>
            <a:headEnd type="none" w="med" len="med"/>
            <a:tailEnd type="stealth" w="lg" len="lg"/>
          </a:ln>
          <a:effectLst/>
        </p:spPr>
      </p:cxnSp>
      <p:sp>
        <p:nvSpPr>
          <p:cNvPr id="54" name="Down Arrow 53"/>
          <p:cNvSpPr/>
          <p:nvPr/>
        </p:nvSpPr>
        <p:spPr bwMode="auto">
          <a:xfrm>
            <a:off x="7264400" y="228600"/>
            <a:ext cx="609600" cy="457200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91440" rIns="508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5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1244600" y="64770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1244600" y="67818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3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1244600" y="61722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1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1244600" y="70866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4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745350" y="3218021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 bwMode="auto">
          <a:xfrm>
            <a:off x="8524175" y="3446621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361875" y="321951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 bwMode="auto">
          <a:xfrm>
            <a:off x="7140700" y="344811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361875" y="5923001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 bwMode="auto">
          <a:xfrm>
            <a:off x="7140700" y="6151601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7264400" y="607689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3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6807200" y="577209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1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6654800" y="607689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6426200" y="622929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731000" y="676269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4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7745350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9135872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10531222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 bwMode="auto">
          <a:xfrm>
            <a:off x="8524175" y="914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9931400" y="914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11269472" y="914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11879072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" name="Snip and Round Single Corner Rectangle 70"/>
          <p:cNvSpPr/>
          <p:nvPr/>
        </p:nvSpPr>
        <p:spPr bwMode="auto">
          <a:xfrm flipH="1">
            <a:off x="6197600" y="76200"/>
            <a:ext cx="6731000" cy="4419600"/>
          </a:xfrm>
          <a:prstGeom prst="snipRoundRect">
            <a:avLst>
              <a:gd name="adj1" fmla="val 0"/>
              <a:gd name="adj2" fmla="val 29438"/>
            </a:avLst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2" name="Notched Right Arrow 71"/>
          <p:cNvSpPr/>
          <p:nvPr/>
        </p:nvSpPr>
        <p:spPr bwMode="auto">
          <a:xfrm rot="5400000">
            <a:off x="9702800" y="1754089"/>
            <a:ext cx="1143000" cy="990600"/>
          </a:xfrm>
          <a:prstGeom prst="notchedRightArrow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11796930" y="1377332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7662414" y="1377332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7557911" y="1506379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693739" y="150637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77" name="Right Triangle 76"/>
          <p:cNvSpPr/>
          <p:nvPr/>
        </p:nvSpPr>
        <p:spPr bwMode="auto">
          <a:xfrm flipH="1">
            <a:off x="6197600" y="457200"/>
            <a:ext cx="914400" cy="914400"/>
          </a:xfrm>
          <a:prstGeom prst="rtTriangle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79" name="Straight Connector 78"/>
          <p:cNvCxnSpPr>
            <a:stCxn id="77" idx="0"/>
            <a:endCxn id="77" idx="4"/>
          </p:cNvCxnSpPr>
          <p:nvPr/>
        </p:nvCxnSpPr>
        <p:spPr bwMode="auto">
          <a:xfrm rot="16200000" flipH="1" flipV="1">
            <a:off x="6197600" y="457200"/>
            <a:ext cx="914400" cy="914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2500" y="254000"/>
            <a:ext cx="6083300" cy="1498600"/>
          </a:xfrm>
        </p:spPr>
        <p:txBody>
          <a:bodyPr/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2500" y="254000"/>
            <a:ext cx="6083300" cy="1498600"/>
          </a:xfrm>
        </p:spPr>
        <p:txBody>
          <a:bodyPr/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add a node</a:t>
            </a:r>
            <a:br>
              <a:rPr lang="en-US" dirty="0" smtClean="0"/>
            </a:br>
            <a:r>
              <a:rPr lang="en-US" b="1" dirty="0" smtClean="0"/>
              <a:t>as the last </a:t>
            </a:r>
            <a:r>
              <a:rPr lang="en-US" dirty="0" smtClean="0"/>
              <a:t>node of a</a:t>
            </a:r>
            <a:br>
              <a:rPr lang="en-US" dirty="0" smtClean="0"/>
            </a:br>
            <a:r>
              <a:rPr lang="en-US" dirty="0" smtClean="0"/>
              <a:t>list segment </a:t>
            </a:r>
            <a:r>
              <a:rPr lang="en-US" dirty="0" smtClean="0">
                <a:solidFill>
                  <a:srgbClr val="FF0000"/>
                </a:solidFill>
              </a:rPr>
              <a:t>[start, end)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create a new node</a:t>
            </a:r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set its data field to the value to add</a:t>
            </a:r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set its next field to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point the old last node to it</a:t>
            </a:r>
          </a:p>
          <a:p>
            <a:pPr marL="1147763" lvl="2" indent="-398463">
              <a:buClr>
                <a:srgbClr val="7030A0"/>
              </a:buClr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4"/>
            <a:endParaRPr lang="en-US" dirty="0" smtClean="0"/>
          </a:p>
          <a:p>
            <a:pPr lvl="1"/>
            <a:r>
              <a:rPr lang="en-US" b="1" dirty="0" smtClean="0"/>
              <a:t>Complexity</a:t>
            </a:r>
            <a:r>
              <a:rPr lang="en-US" dirty="0" smtClean="0"/>
              <a:t>: O(n)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3750" y="5942111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64272" y="5942111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59622" y="5942111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7152575" y="6170711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8559800" y="6170711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9897872" y="6170711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507472" y="5942111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 flipH="1" flipV="1">
            <a:off x="10431669" y="6651264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6297153" y="6651264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92650" y="6780311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28478" y="6780311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9135872" y="3257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531222" y="3257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>
            <a:off x="9931400" y="348609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1269472" y="348609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1879072" y="3257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 bwMode="auto">
          <a:xfrm rot="5400000" flipH="1" flipV="1">
            <a:off x="11803269" y="39666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5400000" flipH="1" flipV="1">
            <a:off x="6378303" y="39666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273800" y="409569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00078" y="409569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49400" y="6070937"/>
            <a:ext cx="365760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new_last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new_last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-&gt;data = x;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new_last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-&gt;next = end;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start;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while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(l-&gt;next != end)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 l = l-&gt;next;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smtClean="0">
                <a:latin typeface="Menlo"/>
                <a:ea typeface="Menlo" charset="0"/>
                <a:cs typeface="Menlo" charset="0"/>
                <a:sym typeface="Menlo" charset="0"/>
              </a:rPr>
              <a:t>  l-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&gt;next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new_last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</p:txBody>
      </p:sp>
      <p:sp>
        <p:nvSpPr>
          <p:cNvPr id="31" name="Rectangular Callout 30"/>
          <p:cNvSpPr/>
          <p:nvPr/>
        </p:nvSpPr>
        <p:spPr bwMode="auto">
          <a:xfrm>
            <a:off x="7188200" y="7975937"/>
            <a:ext cx="3713837" cy="1015663"/>
          </a:xfrm>
          <a:prstGeom prst="wedgeRectCallout">
            <a:avLst>
              <a:gd name="adj1" fmla="val -98271"/>
              <a:gd name="adj2" fmla="val -11831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344488" indent="-344488" algn="l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Note</a:t>
            </a:r>
            <a:r>
              <a:rPr lang="en-US" sz="2000" b="0" dirty="0" smtClean="0">
                <a:solidFill>
                  <a:schemeClr val="tx1"/>
                </a:solidFill>
              </a:rPr>
              <a:t>: we are adding a new last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node, but we modify the next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pointer of the old last node</a:t>
            </a:r>
            <a:endParaRPr lang="en-US" sz="2000" b="0" dirty="0">
              <a:solidFill>
                <a:schemeClr val="tx1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 bwMode="auto">
          <a:xfrm rot="5400000">
            <a:off x="9438575" y="6323111"/>
            <a:ext cx="609600" cy="304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miter lim="400000"/>
            <a:headEnd type="none" w="med" len="med"/>
            <a:tailEnd type="stealth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1244600" y="64770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1244600" y="67818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3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1244600" y="61722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1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745350" y="3275111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 bwMode="auto">
          <a:xfrm>
            <a:off x="8524175" y="3503711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361875" y="32766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 bwMode="auto">
          <a:xfrm>
            <a:off x="7140700" y="35052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9398000" y="6780311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 bwMode="auto">
          <a:xfrm rot="5400000" flipH="1" flipV="1">
            <a:off x="10083800" y="6551711"/>
            <a:ext cx="533400" cy="3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9474200" y="6399311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4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9245600" y="6780311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1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9702800" y="7008911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10083800" y="6627911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3</a:t>
            </a:r>
          </a:p>
        </p:txBody>
      </p:sp>
      <p:cxnSp>
        <p:nvCxnSpPr>
          <p:cNvPr id="72" name="Curved Connector 48"/>
          <p:cNvCxnSpPr>
            <a:stCxn id="73" idx="0"/>
            <a:endCxn id="74" idx="0"/>
          </p:cNvCxnSpPr>
          <p:nvPr/>
        </p:nvCxnSpPr>
        <p:spPr bwMode="auto">
          <a:xfrm rot="5400000" flipH="1" flipV="1">
            <a:off x="7300469" y="5250374"/>
            <a:ext cx="1588" cy="1383475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miter lim="400000"/>
            <a:headEnd type="none" w="med" len="med"/>
            <a:tailEnd type="stealth" w="lg" len="lg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6532532" y="5942111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7916007" y="5942111"/>
            <a:ext cx="152400" cy="1524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75" name="Curved Connector 48"/>
          <p:cNvCxnSpPr>
            <a:stCxn id="74" idx="0"/>
            <a:endCxn id="76" idx="0"/>
          </p:cNvCxnSpPr>
          <p:nvPr/>
        </p:nvCxnSpPr>
        <p:spPr bwMode="auto">
          <a:xfrm rot="5400000" flipH="1" flipV="1">
            <a:off x="8695103" y="5239215"/>
            <a:ext cx="1588" cy="1405793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miter lim="400000"/>
            <a:headEnd type="none" w="med" len="med"/>
            <a:tailEnd type="stealth" w="lg" len="lg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9321800" y="5942111"/>
            <a:ext cx="152400" cy="1524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77" name="Curved Connector 48"/>
          <p:cNvCxnSpPr>
            <a:stCxn id="78" idx="6"/>
            <a:endCxn id="73" idx="0"/>
          </p:cNvCxnSpPr>
          <p:nvPr/>
        </p:nvCxnSpPr>
        <p:spPr bwMode="auto">
          <a:xfrm>
            <a:off x="6197600" y="5713511"/>
            <a:ext cx="411132" cy="228600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miter lim="400000"/>
            <a:headEnd type="none" w="med" len="med"/>
            <a:tailEnd type="stealth" w="lg" len="lg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6045200" y="5637311"/>
            <a:ext cx="152400" cy="15240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7112000" y="5561111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4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939800" y="7579425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4</a:t>
            </a:r>
          </a:p>
        </p:txBody>
      </p:sp>
      <p:sp>
        <p:nvSpPr>
          <p:cNvPr id="81" name="Left Brace 80"/>
          <p:cNvSpPr/>
          <p:nvPr/>
        </p:nvSpPr>
        <p:spPr bwMode="auto">
          <a:xfrm>
            <a:off x="1244600" y="7127174"/>
            <a:ext cx="228600" cy="1102425"/>
          </a:xfrm>
          <a:prstGeom prst="leftBrace">
            <a:avLst>
              <a:gd name="adj1" fmla="val 17288"/>
              <a:gd name="adj2" fmla="val 50000"/>
            </a:avLst>
          </a:prstGeom>
          <a:noFill/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82" name="Rectangular Callout 81"/>
          <p:cNvSpPr/>
          <p:nvPr/>
        </p:nvSpPr>
        <p:spPr bwMode="auto">
          <a:xfrm>
            <a:off x="4028486" y="9198001"/>
            <a:ext cx="1220847" cy="369332"/>
          </a:xfrm>
          <a:prstGeom prst="wedgeRectCallout">
            <a:avLst>
              <a:gd name="adj1" fmla="val -17844"/>
              <a:gd name="adj2" fmla="val -109663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Expensive!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62" name="Down Arrow 61"/>
          <p:cNvSpPr/>
          <p:nvPr/>
        </p:nvSpPr>
        <p:spPr bwMode="auto">
          <a:xfrm>
            <a:off x="11379200" y="228600"/>
            <a:ext cx="609600" cy="457200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91440" rIns="508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5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745350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9135872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0531222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8" name="Straight Arrow Connector 67"/>
          <p:cNvCxnSpPr/>
          <p:nvPr/>
        </p:nvCxnSpPr>
        <p:spPr bwMode="auto">
          <a:xfrm>
            <a:off x="8524175" y="914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9931400" y="914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11269472" y="914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11879072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" name="Snip and Round Single Corner Rectangle 83"/>
          <p:cNvSpPr/>
          <p:nvPr/>
        </p:nvSpPr>
        <p:spPr bwMode="auto">
          <a:xfrm flipH="1">
            <a:off x="6197600" y="76200"/>
            <a:ext cx="6731000" cy="4419600"/>
          </a:xfrm>
          <a:prstGeom prst="snipRoundRect">
            <a:avLst>
              <a:gd name="adj1" fmla="val 0"/>
              <a:gd name="adj2" fmla="val 44764"/>
            </a:avLst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85" name="Notched Right Arrow 84"/>
          <p:cNvSpPr/>
          <p:nvPr/>
        </p:nvSpPr>
        <p:spPr bwMode="auto">
          <a:xfrm rot="5400000">
            <a:off x="9702800" y="1754089"/>
            <a:ext cx="1143000" cy="990600"/>
          </a:xfrm>
          <a:prstGeom prst="notchedRightArrow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 rot="5400000" flipH="1" flipV="1">
            <a:off x="11796930" y="1377332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rot="5400000" flipH="1" flipV="1">
            <a:off x="7662414" y="1377332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7557911" y="1506379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693739" y="150637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2500" y="254000"/>
            <a:ext cx="6083300" cy="1498600"/>
          </a:xfrm>
        </p:spPr>
        <p:txBody>
          <a:bodyPr/>
          <a:lstStyle/>
          <a:p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add a node</a:t>
            </a:r>
            <a:br>
              <a:rPr lang="en-US" dirty="0" smtClean="0"/>
            </a:br>
            <a:r>
              <a:rPr lang="en-US" b="1" dirty="0" smtClean="0"/>
              <a:t>as the last </a:t>
            </a:r>
            <a:r>
              <a:rPr lang="en-US" dirty="0" smtClean="0"/>
              <a:t>node of a</a:t>
            </a:r>
            <a:br>
              <a:rPr lang="en-US" dirty="0" smtClean="0"/>
            </a:br>
            <a:r>
              <a:rPr lang="en-US" dirty="0" smtClean="0"/>
              <a:t>list segment </a:t>
            </a:r>
            <a:r>
              <a:rPr lang="en-US" dirty="0" smtClean="0">
                <a:solidFill>
                  <a:srgbClr val="FF0000"/>
                </a:solidFill>
              </a:rPr>
              <a:t>[start, end)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r>
              <a:rPr lang="en-US" b="1" i="1" dirty="0" smtClean="0"/>
              <a:t>Can we do better?</a:t>
            </a:r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set the data field of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to the value to add</a:t>
            </a:r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set its next field to a new dummy node</a:t>
            </a:r>
          </a:p>
          <a:p>
            <a:pPr marL="1147763" lvl="2" indent="-398463">
              <a:buClr>
                <a:srgbClr val="7030A0"/>
              </a:buCl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to it</a:t>
            </a:r>
          </a:p>
          <a:p>
            <a:pPr marL="1147763" lvl="2" indent="-398463">
              <a:buClr>
                <a:srgbClr val="7030A0"/>
              </a:buClr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b="1" dirty="0" smtClean="0"/>
              <a:t>Complexity</a:t>
            </a:r>
            <a:r>
              <a:rPr lang="en-US" dirty="0" smtClean="0"/>
              <a:t>: O(1)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3750" y="5924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64272" y="5924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59622" y="5924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7152575" y="615309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8559800" y="615309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9897872" y="615309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507472" y="5924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 flipH="1" flipV="1">
            <a:off x="10431669" y="66336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6297153" y="66336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92650" y="676269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28478" y="676269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49400" y="6070937"/>
            <a:ext cx="36576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end-&gt;data = x;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end-&gt;next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end = end-&gt;next;</a:t>
            </a:r>
          </a:p>
        </p:txBody>
      </p:sp>
      <p:sp>
        <p:nvSpPr>
          <p:cNvPr id="31" name="Rectangular Callout 30"/>
          <p:cNvSpPr/>
          <p:nvPr/>
        </p:nvSpPr>
        <p:spPr bwMode="auto">
          <a:xfrm>
            <a:off x="7188200" y="8280737"/>
            <a:ext cx="4008470" cy="1015663"/>
          </a:xfrm>
          <a:prstGeom prst="wedgeRectCallout">
            <a:avLst>
              <a:gd name="adj1" fmla="val -95980"/>
              <a:gd name="adj2" fmla="val -17210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344488" indent="-344488" algn="l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Note</a:t>
            </a:r>
            <a:r>
              <a:rPr lang="en-US" sz="2000" b="0" dirty="0" smtClean="0">
                <a:solidFill>
                  <a:schemeClr val="tx1"/>
                </a:solidFill>
              </a:rPr>
              <a:t>: we are using the old dummy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node as the new last node, and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creating a new dummy</a:t>
            </a:r>
            <a:endParaRPr lang="en-US" sz="2000" b="0" dirty="0">
              <a:solidFill>
                <a:schemeClr val="tx1"/>
              </a:solidFill>
            </a:endParaRPr>
          </a:p>
        </p:txBody>
      </p:sp>
      <p:cxnSp>
        <p:nvCxnSpPr>
          <p:cNvPr id="46" name="Curved Connector 45"/>
          <p:cNvCxnSpPr>
            <a:stCxn id="16" idx="3"/>
            <a:endCxn id="49" idx="4"/>
          </p:cNvCxnSpPr>
          <p:nvPr/>
        </p:nvCxnSpPr>
        <p:spPr bwMode="auto">
          <a:xfrm flipV="1">
            <a:off x="10941146" y="6381690"/>
            <a:ext cx="1123854" cy="58105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miter lim="400000"/>
            <a:headEnd type="none" w="med" len="med"/>
            <a:tailEnd type="stealth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1244600" y="64770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1244600" y="67818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3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1244600" y="617220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1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1879072" y="5924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 bwMode="auto">
          <a:xfrm>
            <a:off x="11279250" y="6153089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12065000" y="577209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10845800" y="592449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1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11519725" y="5965065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11988800" y="622929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11531600" y="6762690"/>
            <a:ext cx="228600" cy="228600"/>
          </a:xfrm>
          <a:prstGeom prst="ellipse">
            <a:avLst/>
          </a:prstGeom>
          <a:solidFill>
            <a:srgbClr val="FFF3F3"/>
          </a:solidFill>
          <a:ln w="12700" cap="flat" cmpd="sng" algn="ctr">
            <a:solidFill>
              <a:srgbClr val="7030A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9144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3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3995954" y="8382379"/>
            <a:ext cx="1374735" cy="369332"/>
          </a:xfrm>
          <a:prstGeom prst="wedgeRectCallout">
            <a:avLst>
              <a:gd name="adj1" fmla="val -17844"/>
              <a:gd name="adj2" fmla="val -109663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Much better!</a:t>
            </a:r>
            <a:endParaRPr lang="en-US" sz="1800" b="0" dirty="0">
              <a:solidFill>
                <a:schemeClr val="tx1"/>
              </a:solidFill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9135872" y="3257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10531222" y="3257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 bwMode="auto">
          <a:xfrm>
            <a:off x="9931400" y="348609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11269472" y="348609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1879072" y="325749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 bwMode="auto">
          <a:xfrm rot="5400000" flipH="1" flipV="1">
            <a:off x="11803269" y="39666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6378303" y="396664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6273800" y="409569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700078" y="409569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7745350" y="3275111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4" name="Straight Arrow Connector 73"/>
          <p:cNvCxnSpPr/>
          <p:nvPr/>
        </p:nvCxnSpPr>
        <p:spPr bwMode="auto">
          <a:xfrm>
            <a:off x="8524175" y="3503711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6361875" y="32766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6" name="Straight Arrow Connector 75"/>
          <p:cNvCxnSpPr/>
          <p:nvPr/>
        </p:nvCxnSpPr>
        <p:spPr bwMode="auto">
          <a:xfrm>
            <a:off x="7140700" y="35052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77" name="Down Arrow 76"/>
          <p:cNvSpPr/>
          <p:nvPr/>
        </p:nvSpPr>
        <p:spPr bwMode="auto">
          <a:xfrm>
            <a:off x="11379200" y="228600"/>
            <a:ext cx="609600" cy="457200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91440" rIns="508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5</a:t>
            </a:r>
          </a:p>
        </p:txBody>
      </p: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7745350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9135872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10531222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 bwMode="auto">
          <a:xfrm>
            <a:off x="8524175" y="914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9931400" y="914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11269472" y="914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84" name="Table 83"/>
          <p:cNvGraphicFramePr>
            <a:graphicFrameLocks noGrp="1"/>
          </p:cNvGraphicFramePr>
          <p:nvPr/>
        </p:nvGraphicFramePr>
        <p:xfrm>
          <a:off x="11879072" y="685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" name="Snip and Round Single Corner Rectangle 84"/>
          <p:cNvSpPr/>
          <p:nvPr/>
        </p:nvSpPr>
        <p:spPr bwMode="auto">
          <a:xfrm flipH="1">
            <a:off x="6197600" y="76200"/>
            <a:ext cx="6731000" cy="4419600"/>
          </a:xfrm>
          <a:prstGeom prst="snipRoundRect">
            <a:avLst>
              <a:gd name="adj1" fmla="val 0"/>
              <a:gd name="adj2" fmla="val 44764"/>
            </a:avLst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86" name="Notched Right Arrow 85"/>
          <p:cNvSpPr/>
          <p:nvPr/>
        </p:nvSpPr>
        <p:spPr bwMode="auto">
          <a:xfrm rot="5400000">
            <a:off x="9702800" y="1754089"/>
            <a:ext cx="1143000" cy="990600"/>
          </a:xfrm>
          <a:prstGeom prst="notchedRightArrow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 rot="5400000" flipH="1" flipV="1">
            <a:off x="11796930" y="1377332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rot="5400000" flipH="1" flipV="1">
            <a:off x="7662414" y="1377332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7557911" y="1506379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start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693739" y="150637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end</a:t>
            </a:r>
            <a:endParaRPr lang="en-US" sz="20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Scroll 3"/>
          <p:cNvSpPr/>
          <p:nvPr/>
        </p:nvSpPr>
        <p:spPr bwMode="auto">
          <a:xfrm flipH="1">
            <a:off x="8636000" y="140526"/>
            <a:ext cx="43434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queue_new</a:t>
            </a:r>
            <a:r>
              <a:rPr lang="en-US" sz="1600" b="0" dirty="0" smtClean="0">
                <a:latin typeface="Menlo"/>
              </a:rPr>
              <a:t>()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Toward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queue stores a bunch of elements of</a:t>
            </a:r>
            <a:br>
              <a:rPr lang="en-US" dirty="0" smtClean="0"/>
            </a:br>
            <a:r>
              <a:rPr lang="en-US" dirty="0" smtClean="0"/>
              <a:t>the same type</a:t>
            </a:r>
          </a:p>
          <a:p>
            <a:pPr lvl="1"/>
            <a:r>
              <a:rPr lang="en-US" dirty="0" smtClean="0"/>
              <a:t>Represent a queue as an array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We want something like an array</a:t>
            </a:r>
            <a:br>
              <a:rPr lang="en-US" dirty="0" smtClean="0"/>
            </a:br>
            <a:r>
              <a:rPr lang="en-US" dirty="0" smtClean="0"/>
              <a:t>but where</a:t>
            </a:r>
          </a:p>
          <a:p>
            <a:pPr lvl="1"/>
            <a:r>
              <a:rPr lang="en-US" dirty="0" smtClean="0"/>
              <a:t>we can add/remove elements at the beginning and end</a:t>
            </a:r>
          </a:p>
          <a:p>
            <a:pPr lvl="1"/>
            <a:r>
              <a:rPr lang="en-US" dirty="0" smtClean="0"/>
              <a:t>have it grow and shrink as needed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Some kind of disembodied array 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093179" y="762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Queue Interface</a:t>
            </a:r>
            <a:endParaRPr lang="en-US" sz="1800" dirty="0">
              <a:latin typeface="Menlo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63800" y="7296090"/>
            <a:ext cx="2590800" cy="1295400"/>
            <a:chOff x="6959600" y="7162800"/>
            <a:chExt cx="3505200" cy="1752601"/>
          </a:xfrm>
        </p:grpSpPr>
        <p:sp>
          <p:nvSpPr>
            <p:cNvPr id="7" name="Cloud 6"/>
            <p:cNvSpPr/>
            <p:nvPr/>
          </p:nvSpPr>
          <p:spPr bwMode="auto">
            <a:xfrm>
              <a:off x="7416801" y="7162800"/>
              <a:ext cx="2514600" cy="1752601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8" name="Group 11"/>
            <p:cNvGrpSpPr/>
            <p:nvPr/>
          </p:nvGrpSpPr>
          <p:grpSpPr>
            <a:xfrm>
              <a:off x="7950198" y="7472084"/>
              <a:ext cx="1524001" cy="998813"/>
              <a:chOff x="8026399" y="6913463"/>
              <a:chExt cx="1375742" cy="595452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8026399" y="7017763"/>
                <a:ext cx="13716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3  7  2</a:t>
                </a:r>
              </a:p>
            </p:txBody>
          </p:sp>
          <p:sp>
            <p:nvSpPr>
              <p:cNvPr id="12" name="Right Bracket 11"/>
              <p:cNvSpPr/>
              <p:nvPr/>
            </p:nvSpPr>
            <p:spPr bwMode="auto">
              <a:xfrm rot="5400000">
                <a:off x="8658439" y="6281423"/>
                <a:ext cx="111661" cy="1375741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13" name="Right Bracket 12"/>
              <p:cNvSpPr/>
              <p:nvPr/>
            </p:nvSpPr>
            <p:spPr bwMode="auto">
              <a:xfrm rot="16200000" flipV="1">
                <a:off x="8658955" y="6765730"/>
                <a:ext cx="110629" cy="1375742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  <p:sp>
          <p:nvSpPr>
            <p:cNvPr id="9" name="Right Arrow 8"/>
            <p:cNvSpPr/>
            <p:nvPr/>
          </p:nvSpPr>
          <p:spPr bwMode="auto">
            <a:xfrm>
              <a:off x="9398000" y="7568184"/>
              <a:ext cx="1066800" cy="76200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non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b="0" dirty="0" err="1" smtClean="0"/>
                <a:t>deq</a:t>
              </a:r>
              <a:endParaRPr lang="en-US" sz="1400" b="0" dirty="0" smtClean="0"/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6959600" y="7568184"/>
              <a:ext cx="990600" cy="76200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non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400" b="0" dirty="0" err="1" smtClean="0"/>
                <a:t>enq</a:t>
              </a:r>
              <a:endParaRPr lang="en-US" sz="1400" b="0" dirty="0" smtClean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264400" y="2895600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543799" y="7618511"/>
          <a:ext cx="567267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7267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Striped Right Arrow 16"/>
          <p:cNvSpPr/>
          <p:nvPr/>
        </p:nvSpPr>
        <p:spPr bwMode="auto">
          <a:xfrm>
            <a:off x="5828792" y="7344858"/>
            <a:ext cx="978408" cy="1094232"/>
          </a:xfrm>
          <a:prstGeom prst="stripedRightArrow">
            <a:avLst/>
          </a:prstGeom>
          <a:solidFill>
            <a:srgbClr val="FF9933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559800" y="7618511"/>
          <a:ext cx="567267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7267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9626600" y="7618511"/>
          <a:ext cx="567267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7267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Rectangular Callout 32"/>
          <p:cNvSpPr/>
          <p:nvPr/>
        </p:nvSpPr>
        <p:spPr bwMode="auto">
          <a:xfrm>
            <a:off x="8618156" y="6553200"/>
            <a:ext cx="4208844" cy="707886"/>
          </a:xfrm>
          <a:prstGeom prst="wedgeRectCallout">
            <a:avLst>
              <a:gd name="adj1" fmla="val -33198"/>
              <a:gd name="adj2" fmla="val 9330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defRPr/>
            </a:pPr>
            <a:r>
              <a:rPr lang="en-US" sz="2000" b="0" dirty="0" smtClean="0"/>
              <a:t>Adding an element adds a cell,</a:t>
            </a:r>
          </a:p>
          <a:p>
            <a:pPr marL="166688" indent="-166688" algn="l">
              <a:defRPr/>
            </a:pPr>
            <a:r>
              <a:rPr lang="en-US" sz="2000" b="0" dirty="0" smtClean="0"/>
              <a:t>removing an element removes a cell</a:t>
            </a:r>
            <a:endParaRPr lang="en-US" sz="2000" b="0" dirty="0"/>
          </a:p>
        </p:txBody>
      </p:sp>
      <p:sp>
        <p:nvSpPr>
          <p:cNvPr id="34" name="Rectangular Callout 33"/>
          <p:cNvSpPr/>
          <p:nvPr/>
        </p:nvSpPr>
        <p:spPr bwMode="auto">
          <a:xfrm>
            <a:off x="8068325" y="8991600"/>
            <a:ext cx="4758675" cy="400110"/>
          </a:xfrm>
          <a:prstGeom prst="wedgeRectCallout">
            <a:avLst>
              <a:gd name="adj1" fmla="val -45586"/>
              <a:gd name="adj2" fmla="val -27227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defRPr/>
            </a:pPr>
            <a:r>
              <a:rPr lang="en-US" sz="2000" b="0" dirty="0" smtClean="0"/>
              <a:t>But how to reach elements after the first?</a:t>
            </a:r>
            <a:endParaRPr lang="en-US" sz="2000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934200"/>
            <a:ext cx="11099800" cy="1943100"/>
          </a:xfrm>
        </p:spPr>
        <p:txBody>
          <a:bodyPr/>
          <a:lstStyle/>
          <a:p>
            <a:r>
              <a:rPr lang="en-US" dirty="0" smtClean="0"/>
              <a:t>We will use this as a guide when implementing queues (and stacks) to achieve their complexity goals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35488" y="2590800"/>
          <a:ext cx="6186312" cy="256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/>
                <a:gridCol w="2331156"/>
                <a:gridCol w="248355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at the beginning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at the end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Inserting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O(1)</a:t>
                      </a:r>
                      <a:endParaRPr lang="en-US" sz="20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O(1)</a:t>
                      </a:r>
                      <a:endParaRPr lang="en-US" sz="20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Deleting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O(1)</a:t>
                      </a:r>
                      <a:endParaRPr lang="en-US" sz="20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/>
                        <a:t>O(n)</a:t>
                      </a:r>
                      <a:endParaRPr lang="en-US" sz="20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 bwMode="auto">
          <a:xfrm>
            <a:off x="4140200" y="5715000"/>
            <a:ext cx="656590" cy="369332"/>
          </a:xfrm>
          <a:prstGeom prst="wedgeRectCallout">
            <a:avLst>
              <a:gd name="adj1" fmla="val 141316"/>
              <a:gd name="adj2" fmla="val -289723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Good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140200" y="5715000"/>
            <a:ext cx="656590" cy="369332"/>
          </a:xfrm>
          <a:prstGeom prst="wedgeRectCallout">
            <a:avLst>
              <a:gd name="adj1" fmla="val 137699"/>
              <a:gd name="adj2" fmla="val -614474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Good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140200" y="5715000"/>
            <a:ext cx="656590" cy="369332"/>
          </a:xfrm>
          <a:prstGeom prst="wedgeRectCallout">
            <a:avLst>
              <a:gd name="adj1" fmla="val 530173"/>
              <a:gd name="adj2" fmla="val -598398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Good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8788400" y="5726668"/>
            <a:ext cx="502703" cy="369332"/>
          </a:xfrm>
          <a:prstGeom prst="wedgeRectCallout">
            <a:avLst>
              <a:gd name="adj1" fmla="val -144154"/>
              <a:gd name="adj2" fmla="val -296155"/>
            </a:avLst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Bad</a:t>
            </a:r>
            <a:endParaRPr 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Queues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as List Segments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queues</a:t>
            </a:r>
          </a:p>
          <a:p>
            <a:pPr lvl="1"/>
            <a:r>
              <a:rPr lang="en-US" dirty="0" smtClean="0"/>
              <a:t>We add and remove from </a:t>
            </a:r>
            <a:r>
              <a:rPr lang="en-US" i="1" dirty="0" smtClean="0"/>
              <a:t>opposite ends</a:t>
            </a:r>
          </a:p>
          <a:p>
            <a:pPr lvl="1"/>
            <a:r>
              <a:rPr lang="en-US" dirty="0" smtClean="0"/>
              <a:t>Cost must be O(1)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front</a:t>
            </a:r>
            <a:r>
              <a:rPr lang="en-US" dirty="0" smtClean="0"/>
              <a:t> of the queue is the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of the segment</a:t>
            </a:r>
          </a:p>
          <a:p>
            <a:pPr lvl="1"/>
            <a:r>
              <a:rPr lang="en-US" dirty="0" smtClean="0"/>
              <a:t>because that’s where we remove elements from</a:t>
            </a:r>
          </a:p>
          <a:p>
            <a:pPr lvl="2"/>
            <a:r>
              <a:rPr lang="en-US" dirty="0" smtClean="0"/>
              <a:t>choosing the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would give </a:t>
            </a:r>
            <a:r>
              <a:rPr lang="en-US" dirty="0" err="1" smtClean="0">
                <a:solidFill>
                  <a:srgbClr val="7030A0"/>
                </a:solidFill>
              </a:rPr>
              <a:t>deq</a:t>
            </a:r>
            <a:r>
              <a:rPr lang="en-US" dirty="0" smtClean="0"/>
              <a:t> cost O(n)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back</a:t>
            </a:r>
            <a:r>
              <a:rPr lang="en-US" dirty="0" smtClean="0"/>
              <a:t> of the queue is the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of the segment</a:t>
            </a:r>
          </a:p>
          <a:p>
            <a:pPr lvl="2"/>
            <a:r>
              <a:rPr lang="en-US" dirty="0" smtClean="0"/>
              <a:t>the dummy node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36000" y="2105783"/>
          <a:ext cx="41910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4381"/>
                <a:gridCol w="1821225"/>
                <a:gridCol w="1305394"/>
              </a:tblGrid>
              <a:tr h="435688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/>
                        <a:t>at the beginning</a:t>
                      </a:r>
                      <a:endParaRPr lang="en-US" sz="16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/>
                        <a:t>at the end</a:t>
                      </a:r>
                      <a:endParaRPr lang="en-US" sz="16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582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Inserting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smtClean="0"/>
                        <a:t>O(1)</a:t>
                      </a:r>
                      <a:endParaRPr lang="en-US" sz="16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smtClean="0"/>
                        <a:t>O(1)</a:t>
                      </a:r>
                      <a:endParaRPr lang="en-US" sz="16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Deleting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smtClean="0"/>
                        <a:t>O(1)</a:t>
                      </a:r>
                      <a:endParaRPr lang="en-US" sz="16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smtClean="0"/>
                        <a:t>O(n)</a:t>
                      </a:r>
                      <a:endParaRPr lang="en-US" sz="16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 bwMode="auto">
          <a:xfrm rot="20373447">
            <a:off x="10072281" y="2869651"/>
            <a:ext cx="2604207" cy="58003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49550" y="72390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40072" y="72390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35422" y="72390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>
            <a:off x="4028375" y="74676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435600" y="74676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773672" y="74676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83272" y="72390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rot="5400000" flipH="1" flipV="1">
            <a:off x="7307469" y="794815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 flipH="1" flipV="1">
            <a:off x="3172953" y="794815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068450" y="8077200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front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04278" y="807720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back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7" name="Rectangular Callout 26"/>
          <p:cNvSpPr/>
          <p:nvPr/>
        </p:nvSpPr>
        <p:spPr bwMode="auto">
          <a:xfrm>
            <a:off x="8331200" y="8382000"/>
            <a:ext cx="1091003" cy="707886"/>
          </a:xfrm>
          <a:prstGeom prst="wedgeRectCallout">
            <a:avLst>
              <a:gd name="adj1" fmla="val -65992"/>
              <a:gd name="adj2" fmla="val -11176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err="1" smtClean="0">
                <a:solidFill>
                  <a:schemeClr val="tx1"/>
                </a:solidFill>
              </a:rPr>
              <a:t>enqueue</a:t>
            </a:r>
            <a:r>
              <a:rPr lang="en-US" sz="2000" b="0" dirty="0" smtClean="0">
                <a:solidFill>
                  <a:schemeClr val="tx1"/>
                </a:solidFill>
              </a:rPr>
              <a:t/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here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 bwMode="auto">
          <a:xfrm>
            <a:off x="1854200" y="8382000"/>
            <a:ext cx="1091004" cy="707886"/>
          </a:xfrm>
          <a:prstGeom prst="wedgeRectCallout">
            <a:avLst>
              <a:gd name="adj1" fmla="val 61360"/>
              <a:gd name="adj2" fmla="val -12182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err="1" smtClean="0">
                <a:solidFill>
                  <a:schemeClr val="tx1"/>
                </a:solidFill>
              </a:rPr>
              <a:t>dequeue</a:t>
            </a:r>
            <a:r>
              <a:rPr lang="en-US" sz="2000" b="0" dirty="0" smtClean="0">
                <a:solidFill>
                  <a:schemeClr val="tx1"/>
                </a:solidFill>
              </a:rPr>
              <a:t/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here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9359900" cy="1498600"/>
          </a:xfrm>
        </p:spPr>
        <p:txBody>
          <a:bodyPr/>
          <a:lstStyle/>
          <a:p>
            <a:r>
              <a:rPr lang="en-US" dirty="0" smtClean="0"/>
              <a:t>Queues as List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front</a:t>
            </a:r>
            <a:r>
              <a:rPr lang="en-US" dirty="0" smtClean="0"/>
              <a:t> of the queue is the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of the segment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back</a:t>
            </a:r>
            <a:r>
              <a:rPr lang="en-US" dirty="0" smtClean="0"/>
              <a:t> of the queue is the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of the segment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54750" y="3733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145272" y="3733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540622" y="3733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7533575" y="3962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8940800" y="3962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0278872" y="3962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888472" y="3733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0236200" y="124361"/>
            <a:ext cx="2667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list</a:t>
            </a:r>
            <a:r>
              <a:rPr lang="en-US" sz="1600" b="0" dirty="0" smtClean="0">
                <a:latin typeface="Menlo"/>
              </a:rPr>
              <a:t>;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latin typeface="Menlo"/>
              </a:rPr>
              <a:t> {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latin typeface="Menlo"/>
              </a:rPr>
              <a:t> data;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next;</a:t>
            </a:r>
            <a:r>
              <a:rPr lang="en-US" sz="16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};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63900" y="5818525"/>
            <a:ext cx="6477000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4286250" algn="l"/>
              </a:tabLst>
            </a:pP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Implementation-side type</a:t>
            </a:r>
            <a:endParaRPr lang="en-US" sz="2000" b="0" dirty="0" smtClean="0">
              <a:latin typeface="Menlo"/>
            </a:endParaRPr>
          </a:p>
          <a:p>
            <a:pPr lvl="0" algn="l">
              <a:tabLst>
                <a:tab pos="4286250" algn="l"/>
              </a:tabLst>
            </a:pP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queue_header</a:t>
            </a:r>
            <a:r>
              <a:rPr lang="en-US" sz="2000" b="0" dirty="0" smtClean="0">
                <a:latin typeface="Menlo"/>
              </a:rPr>
              <a:t> {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Concrete type</a:t>
            </a:r>
            <a:endParaRPr lang="en-US" sz="2000" b="0" dirty="0" smtClean="0">
              <a:latin typeface="Menlo"/>
            </a:endParaRPr>
          </a:p>
          <a:p>
            <a:pPr lvl="0" algn="l">
              <a:tabLst>
                <a:tab pos="4286250" algn="l"/>
              </a:tabLst>
            </a:pPr>
            <a:r>
              <a:rPr lang="en-US" sz="2000" b="0" dirty="0" smtClean="0">
                <a:latin typeface="Menlo"/>
              </a:rPr>
              <a:t>  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2000" b="0" dirty="0" smtClean="0">
                <a:latin typeface="Menlo"/>
              </a:rPr>
              <a:t> front;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sym typeface="Menlo" charset="0"/>
              </a:rPr>
              <a:t>    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start of segment, where we </a:t>
            </a:r>
            <a:r>
              <a:rPr lang="en-US" sz="2000" b="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deq</a:t>
            </a:r>
            <a:endParaRPr lang="en-US" sz="20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4286250" algn="l"/>
              </a:tabLst>
            </a:pPr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2000" b="0" dirty="0" smtClean="0">
                <a:latin typeface="Menlo"/>
              </a:rPr>
              <a:t> back;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sym typeface="Menlo" charset="0"/>
              </a:rPr>
              <a:t>   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end of segment, where we </a:t>
            </a:r>
            <a:r>
              <a:rPr lang="en-US" sz="2000" b="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enq</a:t>
            </a:r>
            <a:endParaRPr lang="en-US" sz="20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algn="l">
              <a:tabLst>
                <a:tab pos="4286250" algn="l"/>
              </a:tabLst>
            </a:pPr>
            <a:r>
              <a:rPr lang="en-US" sz="2000" b="0" dirty="0" smtClean="0">
                <a:latin typeface="Menlo"/>
              </a:rPr>
              <a:t>};</a:t>
            </a:r>
            <a:endParaRPr lang="en-US" sz="2000" b="0" dirty="0" smtClean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4286250" algn="l"/>
              </a:tabLst>
            </a:pP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queue_header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 queue</a:t>
            </a:r>
            <a:r>
              <a:rPr lang="en-US" sz="2000" b="0" dirty="0" smtClean="0">
                <a:latin typeface="Menlo"/>
              </a:rPr>
              <a:t>;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Internal name</a:t>
            </a:r>
          </a:p>
          <a:p>
            <a:pPr algn="l">
              <a:tabLst>
                <a:tab pos="4286250" algn="l"/>
              </a:tabLst>
            </a:pPr>
            <a:endParaRPr lang="en-US" sz="2000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Menlo"/>
              <a:sym typeface="Menlo" charset="0"/>
            </a:endParaRPr>
          </a:p>
          <a:p>
            <a:pPr algn="l">
              <a:tabLst>
                <a:tab pos="4286250" algn="l"/>
              </a:tabLst>
            </a:pPr>
            <a:r>
              <a:rPr lang="en-US" sz="2000" b="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… rest of implementation …</a:t>
            </a:r>
          </a:p>
          <a:p>
            <a:pPr algn="l">
              <a:tabLst>
                <a:tab pos="4286250" algn="l"/>
              </a:tabLst>
            </a:pPr>
            <a:endParaRPr lang="en-US" sz="2000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Menlo"/>
              <a:sym typeface="Menlo" charset="0"/>
            </a:endParaRPr>
          </a:p>
          <a:p>
            <a:pPr algn="l">
              <a:tabLst>
                <a:tab pos="4286250" algn="l"/>
              </a:tabLst>
            </a:pP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Client-side type (abstract)</a:t>
            </a:r>
          </a:p>
          <a:p>
            <a:pPr algn="l">
              <a:tabLst>
                <a:tab pos="4286250" algn="l"/>
              </a:tabLst>
            </a:pP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queue*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2000" b="0" dirty="0" smtClean="0">
                <a:latin typeface="Menlo"/>
              </a:rPr>
              <a:t>;</a:t>
            </a:r>
            <a:endParaRPr lang="en-US" sz="2000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cxnSp>
        <p:nvCxnSpPr>
          <p:cNvPr id="20" name="Elbow Connector 19"/>
          <p:cNvCxnSpPr>
            <a:stCxn id="24" idx="6"/>
            <a:endCxn id="22" idx="4"/>
          </p:cNvCxnSpPr>
          <p:nvPr/>
        </p:nvCxnSpPr>
        <p:spPr bwMode="auto">
          <a:xfrm flipV="1">
            <a:off x="7416800" y="4191000"/>
            <a:ext cx="3657600" cy="60960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0998200" y="403860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264400" y="472440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883400" y="403860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883400" y="4800600"/>
            <a:ext cx="152400" cy="152400"/>
          </a:xfrm>
          <a:prstGeom prst="ellipse">
            <a:avLst/>
          </a:prstGeom>
          <a:noFill/>
          <a:ln w="3175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28" name="Elbow Connector 19"/>
          <p:cNvCxnSpPr>
            <a:stCxn id="27" idx="0"/>
            <a:endCxn id="26" idx="4"/>
          </p:cNvCxnSpPr>
          <p:nvPr/>
        </p:nvCxnSpPr>
        <p:spPr bwMode="auto">
          <a:xfrm rot="5400000" flipH="1" flipV="1">
            <a:off x="6654800" y="4495800"/>
            <a:ext cx="6096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728795" y="4569022"/>
          <a:ext cx="916605" cy="73300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57200"/>
                <a:gridCol w="459405"/>
              </a:tblGrid>
              <a:tr h="458689">
                <a:tc>
                  <a:txBody>
                    <a:bodyPr/>
                    <a:lstStyle/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8288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back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8288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Rectangular Callout 28"/>
          <p:cNvSpPr/>
          <p:nvPr/>
        </p:nvSpPr>
        <p:spPr bwMode="auto">
          <a:xfrm>
            <a:off x="8255000" y="5105400"/>
            <a:ext cx="890628" cy="400110"/>
          </a:xfrm>
          <a:prstGeom prst="wedgeRectCallout">
            <a:avLst>
              <a:gd name="adj1" fmla="val -105953"/>
              <a:gd name="adj2" fmla="val -8232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header</a:t>
            </a:r>
            <a:endParaRPr lang="en-US" sz="2000" b="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4795" y="3733800"/>
            <a:ext cx="2590800" cy="1295400"/>
            <a:chOff x="6959600" y="7162800"/>
            <a:chExt cx="3505200" cy="1752601"/>
          </a:xfrm>
        </p:grpSpPr>
        <p:sp>
          <p:nvSpPr>
            <p:cNvPr id="32" name="Cloud 31"/>
            <p:cNvSpPr/>
            <p:nvPr/>
          </p:nvSpPr>
          <p:spPr bwMode="auto">
            <a:xfrm>
              <a:off x="7416801" y="7162800"/>
              <a:ext cx="2514600" cy="1752601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33" name="Group 11"/>
            <p:cNvGrpSpPr/>
            <p:nvPr/>
          </p:nvGrpSpPr>
          <p:grpSpPr>
            <a:xfrm>
              <a:off x="7950196" y="7472084"/>
              <a:ext cx="1524001" cy="998813"/>
              <a:chOff x="8026399" y="6913463"/>
              <a:chExt cx="1375742" cy="595452"/>
            </a:xfrm>
          </p:grpSpPr>
          <p:sp>
            <p:nvSpPr>
              <p:cNvPr id="36" name="Rectangle 35"/>
              <p:cNvSpPr/>
              <p:nvPr/>
            </p:nvSpPr>
            <p:spPr bwMode="auto">
              <a:xfrm>
                <a:off x="8026399" y="7017763"/>
                <a:ext cx="13716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2  7  3</a:t>
                </a:r>
              </a:p>
            </p:txBody>
          </p:sp>
          <p:sp>
            <p:nvSpPr>
              <p:cNvPr id="37" name="Right Bracket 36"/>
              <p:cNvSpPr/>
              <p:nvPr/>
            </p:nvSpPr>
            <p:spPr bwMode="auto">
              <a:xfrm rot="5400000">
                <a:off x="8658439" y="6281423"/>
                <a:ext cx="111661" cy="1375741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38" name="Right Bracket 37"/>
              <p:cNvSpPr/>
              <p:nvPr/>
            </p:nvSpPr>
            <p:spPr bwMode="auto">
              <a:xfrm rot="16200000" flipV="1">
                <a:off x="8658955" y="6765730"/>
                <a:ext cx="110629" cy="1375742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  <p:sp>
          <p:nvSpPr>
            <p:cNvPr id="34" name="Right Arrow 33"/>
            <p:cNvSpPr/>
            <p:nvPr/>
          </p:nvSpPr>
          <p:spPr bwMode="auto">
            <a:xfrm>
              <a:off x="9398000" y="7568184"/>
              <a:ext cx="1066800" cy="76200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non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b="0" dirty="0" err="1" smtClean="0"/>
                <a:t>deq</a:t>
              </a:r>
              <a:endParaRPr lang="en-US" sz="1400" b="0" dirty="0" smtClean="0"/>
            </a:p>
          </p:txBody>
        </p:sp>
        <p:sp>
          <p:nvSpPr>
            <p:cNvPr id="35" name="Right Arrow 34"/>
            <p:cNvSpPr/>
            <p:nvPr/>
          </p:nvSpPr>
          <p:spPr bwMode="auto">
            <a:xfrm>
              <a:off x="6959600" y="7568184"/>
              <a:ext cx="990600" cy="76200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non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400" b="0" dirty="0" err="1" smtClean="0"/>
                <a:t>enq</a:t>
              </a:r>
              <a:endParaRPr lang="en-US" sz="1400" b="0" dirty="0" smtClean="0"/>
            </a:p>
          </p:txBody>
        </p:sp>
      </p:grpSp>
      <p:sp>
        <p:nvSpPr>
          <p:cNvPr id="39" name="Striped Right Arrow 38"/>
          <p:cNvSpPr/>
          <p:nvPr/>
        </p:nvSpPr>
        <p:spPr bwMode="auto">
          <a:xfrm>
            <a:off x="4759787" y="3782568"/>
            <a:ext cx="978408" cy="1094232"/>
          </a:xfrm>
          <a:prstGeom prst="stripedRightArrow">
            <a:avLst/>
          </a:prstGeom>
          <a:solidFill>
            <a:srgbClr val="FF9933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787400" y="6400800"/>
            <a:ext cx="1334661" cy="400110"/>
          </a:xfrm>
          <a:prstGeom prst="wedgeRectCallout">
            <a:avLst>
              <a:gd name="adj1" fmla="val 75273"/>
              <a:gd name="adj2" fmla="val -39268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Client view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10425539" y="6400800"/>
            <a:ext cx="1844415" cy="707886"/>
          </a:xfrm>
          <a:prstGeom prst="wedgeRectCallout">
            <a:avLst>
              <a:gd name="adj1" fmla="val -60604"/>
              <a:gd name="adj2" fmla="val -23161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Implementation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view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11074400" y="7620000"/>
            <a:ext cx="1015663" cy="646331"/>
          </a:xfrm>
          <a:prstGeom prst="wedgeRectCallout">
            <a:avLst>
              <a:gd name="adj1" fmla="val -20166"/>
              <a:gd name="adj2" fmla="val -115201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Notice</a:t>
            </a:r>
            <a:br>
              <a:rPr lang="en-US" sz="1800" b="0" dirty="0" smtClean="0">
                <a:solidFill>
                  <a:schemeClr val="tx1"/>
                </a:solidFill>
              </a:rPr>
            </a:br>
            <a:r>
              <a:rPr lang="en-US" sz="1800" b="0" dirty="0" smtClean="0">
                <a:solidFill>
                  <a:schemeClr val="tx1"/>
                </a:solidFill>
              </a:rPr>
              <a:t>the order</a:t>
            </a:r>
            <a:endParaRPr 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9359900" cy="1498600"/>
          </a:xfrm>
        </p:spPr>
        <p:txBody>
          <a:bodyPr/>
          <a:lstStyle/>
          <a:p>
            <a:r>
              <a:rPr lang="en-US" dirty="0" smtClean="0"/>
              <a:t>Queues as List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Internally, queues are values of</a:t>
            </a:r>
            <a:br>
              <a:rPr lang="en-US" dirty="0" smtClean="0"/>
            </a:br>
            <a:r>
              <a:rPr lang="en-US" dirty="0" smtClean="0"/>
              <a:t>type </a:t>
            </a:r>
            <a:r>
              <a:rPr lang="en-US" dirty="0" smtClean="0">
                <a:solidFill>
                  <a:srgbClr val="00B050"/>
                </a:solidFill>
              </a:rPr>
              <a:t>queue*</a:t>
            </a:r>
          </a:p>
          <a:p>
            <a:pPr lvl="1"/>
            <a:r>
              <a:rPr lang="en-US" dirty="0" smtClean="0"/>
              <a:t>must be non-NULL</a:t>
            </a:r>
          </a:p>
          <a:p>
            <a:pPr lvl="1"/>
            <a:r>
              <a:rPr lang="en-US" dirty="0" smtClean="0"/>
              <a:t>front and back fields must bracket a valid list segment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261600" y="96322"/>
            <a:ext cx="2667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list</a:t>
            </a:r>
            <a:r>
              <a:rPr lang="en-US" sz="1600" b="0" dirty="0" smtClean="0">
                <a:latin typeface="Menlo"/>
              </a:rPr>
              <a:t>;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latin typeface="Menlo"/>
              </a:rPr>
              <a:t> {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latin typeface="Menlo"/>
              </a:rPr>
              <a:t> data;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next;</a:t>
            </a:r>
            <a:r>
              <a:rPr lang="en-US" sz="16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};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63900" y="6674584"/>
            <a:ext cx="6477000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is_queue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Q != NULL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   &amp;&amp;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is_acyclic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(Q-&gt;front)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   &amp;&amp;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is_segment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(Q-&gt;front, Q-&gt;back); 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74200" y="1419761"/>
            <a:ext cx="34544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l">
              <a:tabLst>
                <a:tab pos="42862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queue_header</a:t>
            </a:r>
            <a:r>
              <a:rPr lang="en-US" sz="1600" b="0" dirty="0" smtClean="0">
                <a:latin typeface="Menlo"/>
              </a:rPr>
              <a:t> {</a:t>
            </a:r>
          </a:p>
          <a:p>
            <a:pPr lvl="0" algn="l">
              <a:tabLst>
                <a:tab pos="4286250" algn="l"/>
              </a:tabLst>
            </a:pPr>
            <a:r>
              <a:rPr lang="en-US" sz="1600" b="0" dirty="0" smtClean="0">
                <a:latin typeface="Menlo"/>
              </a:rPr>
              <a:t> 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front;</a:t>
            </a:r>
          </a:p>
          <a:p>
            <a:pPr lvl="0" algn="l">
              <a:tabLst>
                <a:tab pos="4286250" algn="l"/>
              </a:tabLst>
            </a:pPr>
            <a:r>
              <a:rPr lang="en-US" sz="1600" b="0" dirty="0" smtClean="0">
                <a:solidFill>
                  <a:srgbClr val="D03BFF"/>
                </a:solidFill>
                <a:latin typeface="Menlo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back;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algn="l">
              <a:tabLst>
                <a:tab pos="4286250" algn="l"/>
              </a:tabLst>
            </a:pPr>
            <a:r>
              <a:rPr lang="en-US" sz="1600" b="0" dirty="0" smtClean="0">
                <a:latin typeface="Menlo"/>
              </a:rPr>
              <a:t>};</a:t>
            </a:r>
            <a:endParaRPr lang="en-US" sz="1600" b="0" dirty="0" smtClean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42862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queue_header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queue</a:t>
            </a:r>
            <a:r>
              <a:rPr lang="en-US" sz="1600" b="0" dirty="0" smtClean="0">
                <a:latin typeface="Menlo"/>
              </a:rPr>
              <a:t>;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2201514" y="5619690"/>
            <a:ext cx="121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701800" y="539109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Q</a:t>
            </a:r>
            <a:endParaRPr lang="en-US" b="0" dirty="0"/>
          </a:p>
        </p:txBody>
      </p:sp>
      <p:sp>
        <p:nvSpPr>
          <p:cNvPr id="38" name="Rectangular Callout 37"/>
          <p:cNvSpPr/>
          <p:nvPr/>
        </p:nvSpPr>
        <p:spPr bwMode="auto">
          <a:xfrm>
            <a:off x="1625600" y="6477000"/>
            <a:ext cx="1018869" cy="400110"/>
          </a:xfrm>
          <a:prstGeom prst="wedgeRectCallout">
            <a:avLst>
              <a:gd name="adj1" fmla="val -18225"/>
              <a:gd name="adj2" fmla="val -21928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a queue</a:t>
            </a:r>
            <a:endParaRPr lang="en-US" sz="2000" b="0" dirty="0">
              <a:solidFill>
                <a:schemeClr val="tx1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444464" y="46482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834986" y="46482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6230336" y="46482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 bwMode="auto">
          <a:xfrm>
            <a:off x="4223289" y="48768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5630514" y="48768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968586" y="48768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7578186" y="46482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3" name="Elbow Connector 19"/>
          <p:cNvCxnSpPr>
            <a:stCxn id="45" idx="6"/>
            <a:endCxn id="44" idx="4"/>
          </p:cNvCxnSpPr>
          <p:nvPr/>
        </p:nvCxnSpPr>
        <p:spPr bwMode="auto">
          <a:xfrm flipV="1">
            <a:off x="4106514" y="5105400"/>
            <a:ext cx="3657600" cy="60960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44" name="Oval 43"/>
          <p:cNvSpPr/>
          <p:nvPr/>
        </p:nvSpPr>
        <p:spPr bwMode="auto">
          <a:xfrm>
            <a:off x="7687914" y="495300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954114" y="563880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573114" y="495300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573114" y="5715000"/>
            <a:ext cx="152400" cy="152400"/>
          </a:xfrm>
          <a:prstGeom prst="ellipse">
            <a:avLst/>
          </a:prstGeom>
          <a:noFill/>
          <a:ln w="3175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48" name="Elbow Connector 19"/>
          <p:cNvCxnSpPr>
            <a:stCxn id="47" idx="0"/>
            <a:endCxn id="46" idx="4"/>
          </p:cNvCxnSpPr>
          <p:nvPr/>
        </p:nvCxnSpPr>
        <p:spPr bwMode="auto">
          <a:xfrm rot="5400000" flipH="1" flipV="1">
            <a:off x="3344514" y="5410200"/>
            <a:ext cx="6096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418509" y="5483422"/>
          <a:ext cx="916605" cy="73300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57200"/>
                <a:gridCol w="459405"/>
              </a:tblGrid>
              <a:tr h="458689">
                <a:tc>
                  <a:txBody>
                    <a:bodyPr/>
                    <a:lstStyle/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8288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back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8288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0312400" y="4267200"/>
            <a:ext cx="2590800" cy="1295400"/>
            <a:chOff x="6959600" y="7162800"/>
            <a:chExt cx="3505200" cy="1752601"/>
          </a:xfrm>
        </p:grpSpPr>
        <p:sp>
          <p:nvSpPr>
            <p:cNvPr id="51" name="Cloud 50"/>
            <p:cNvSpPr/>
            <p:nvPr/>
          </p:nvSpPr>
          <p:spPr bwMode="auto">
            <a:xfrm>
              <a:off x="7416801" y="7162800"/>
              <a:ext cx="2514600" cy="1752601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52" name="Group 11"/>
            <p:cNvGrpSpPr/>
            <p:nvPr/>
          </p:nvGrpSpPr>
          <p:grpSpPr>
            <a:xfrm>
              <a:off x="7950194" y="7472084"/>
              <a:ext cx="1524001" cy="998813"/>
              <a:chOff x="8026399" y="6913463"/>
              <a:chExt cx="1375742" cy="59545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8026399" y="7017763"/>
                <a:ext cx="13716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2  7  3</a:t>
                </a:r>
              </a:p>
            </p:txBody>
          </p:sp>
          <p:sp>
            <p:nvSpPr>
              <p:cNvPr id="56" name="Right Bracket 55"/>
              <p:cNvSpPr/>
              <p:nvPr/>
            </p:nvSpPr>
            <p:spPr bwMode="auto">
              <a:xfrm rot="5400000">
                <a:off x="8658439" y="6281423"/>
                <a:ext cx="111661" cy="1375741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57" name="Right Bracket 56"/>
              <p:cNvSpPr/>
              <p:nvPr/>
            </p:nvSpPr>
            <p:spPr bwMode="auto">
              <a:xfrm rot="16200000" flipV="1">
                <a:off x="8658955" y="6765730"/>
                <a:ext cx="110629" cy="1375742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  <p:sp>
          <p:nvSpPr>
            <p:cNvPr id="53" name="Right Arrow 52"/>
            <p:cNvSpPr/>
            <p:nvPr/>
          </p:nvSpPr>
          <p:spPr bwMode="auto">
            <a:xfrm>
              <a:off x="9398000" y="7568184"/>
              <a:ext cx="1066800" cy="76200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non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b="0" dirty="0" err="1" smtClean="0"/>
                <a:t>deq</a:t>
              </a:r>
              <a:endParaRPr lang="en-US" sz="1400" b="0" dirty="0" smtClean="0"/>
            </a:p>
          </p:txBody>
        </p:sp>
        <p:sp>
          <p:nvSpPr>
            <p:cNvPr id="54" name="Right Arrow 53"/>
            <p:cNvSpPr/>
            <p:nvPr/>
          </p:nvSpPr>
          <p:spPr bwMode="auto">
            <a:xfrm>
              <a:off x="6959600" y="7568184"/>
              <a:ext cx="990600" cy="76200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non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400" b="0" dirty="0" err="1" smtClean="0"/>
                <a:t>enq</a:t>
              </a:r>
              <a:endParaRPr lang="en-US" sz="1400" b="0" dirty="0" smtClean="0"/>
            </a:p>
          </p:txBody>
        </p:sp>
      </p:grpSp>
      <p:sp>
        <p:nvSpPr>
          <p:cNvPr id="58" name="Striped Right Arrow 57"/>
          <p:cNvSpPr/>
          <p:nvPr/>
        </p:nvSpPr>
        <p:spPr bwMode="auto">
          <a:xfrm flipH="1">
            <a:off x="9105392" y="4315968"/>
            <a:ext cx="978408" cy="1094232"/>
          </a:xfrm>
          <a:prstGeom prst="stripedRightArrow">
            <a:avLst/>
          </a:prstGeom>
          <a:solidFill>
            <a:srgbClr val="FF9933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as List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implement the operations exported by the interface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4445000" y="3657600"/>
            <a:ext cx="43434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queue_new</a:t>
            </a:r>
            <a:r>
              <a:rPr lang="en-US" sz="1600" b="0" dirty="0" smtClean="0">
                <a:latin typeface="Menlo"/>
              </a:rPr>
              <a:t>()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02179" y="359327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Queue Interface</a:t>
            </a:r>
            <a:endParaRPr lang="en-US" sz="1800" dirty="0">
              <a:latin typeface="Menl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9359900" cy="1498600"/>
          </a:xfrm>
        </p:spPr>
        <p:txBody>
          <a:bodyPr/>
          <a:lstStyle/>
          <a:p>
            <a:r>
              <a:rPr lang="en-US" dirty="0" smtClean="0"/>
              <a:t>Queues as List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3505200"/>
            <a:ext cx="11645900" cy="5410200"/>
          </a:xfrm>
        </p:spPr>
        <p:txBody>
          <a:bodyPr/>
          <a:lstStyle/>
          <a:p>
            <a:pPr lvl="0">
              <a:defRPr/>
            </a:pPr>
            <a:r>
              <a:rPr lang="en-US" dirty="0" err="1" smtClean="0"/>
              <a:t>Enqueuing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add at the back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This is the code we wrote earlier with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changed to </a:t>
            </a:r>
            <a:r>
              <a:rPr lang="en-US" dirty="0" smtClean="0">
                <a:solidFill>
                  <a:srgbClr val="FF0000"/>
                </a:solidFill>
              </a:rPr>
              <a:t>Q-&gt;front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changed to </a:t>
            </a:r>
            <a:r>
              <a:rPr lang="en-US" dirty="0" smtClean="0">
                <a:solidFill>
                  <a:srgbClr val="FF0000"/>
                </a:solidFill>
              </a:rPr>
              <a:t>Q-&gt;back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61600" y="96322"/>
            <a:ext cx="2667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list</a:t>
            </a:r>
            <a:r>
              <a:rPr lang="en-US" sz="1600" b="0" dirty="0" smtClean="0">
                <a:latin typeface="Menlo"/>
              </a:rPr>
              <a:t>;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latin typeface="Menlo"/>
              </a:rPr>
              <a:t> {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latin typeface="Menlo"/>
              </a:rPr>
              <a:t> data;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next;</a:t>
            </a:r>
            <a:r>
              <a:rPr lang="en-US" sz="16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};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07200" y="4724400"/>
            <a:ext cx="52578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deq</a:t>
            </a:r>
            <a:r>
              <a:rPr lang="en-US" sz="20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is_queue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(Q);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!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(Q);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is_queue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(Q);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Q-&gt;front-&gt;data;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Q-&gt;front = Q-&gt;front-&gt;next;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x;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74200" y="1419761"/>
            <a:ext cx="34544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l">
              <a:tabLst>
                <a:tab pos="42862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queue_header</a:t>
            </a:r>
            <a:r>
              <a:rPr lang="en-US" sz="1600" b="0" dirty="0" smtClean="0">
                <a:latin typeface="Menlo"/>
              </a:rPr>
              <a:t> {</a:t>
            </a:r>
          </a:p>
          <a:p>
            <a:pPr lvl="0" algn="l">
              <a:tabLst>
                <a:tab pos="4286250" algn="l"/>
              </a:tabLst>
            </a:pPr>
            <a:r>
              <a:rPr lang="en-US" sz="1600" b="0" dirty="0" smtClean="0">
                <a:latin typeface="Menlo"/>
              </a:rPr>
              <a:t> 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front;</a:t>
            </a:r>
          </a:p>
          <a:p>
            <a:pPr lvl="0" algn="l">
              <a:tabLst>
                <a:tab pos="4286250" algn="l"/>
              </a:tabLst>
            </a:pPr>
            <a:r>
              <a:rPr lang="en-US" sz="1600" b="0" dirty="0" smtClean="0">
                <a:solidFill>
                  <a:srgbClr val="D03BFF"/>
                </a:solidFill>
                <a:latin typeface="Menlo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back;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algn="l">
              <a:tabLst>
                <a:tab pos="4286250" algn="l"/>
              </a:tabLst>
            </a:pPr>
            <a:r>
              <a:rPr lang="en-US" sz="1600" b="0" dirty="0" smtClean="0">
                <a:latin typeface="Menlo"/>
              </a:rPr>
              <a:t>};</a:t>
            </a:r>
            <a:endParaRPr lang="en-US" sz="1600" b="0" dirty="0" smtClean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42862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queue_header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queue</a:t>
            </a:r>
            <a:r>
              <a:rPr lang="en-US" sz="1600" b="0" dirty="0" smtClean="0">
                <a:latin typeface="Menlo"/>
              </a:rPr>
              <a:t>;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6731000" y="3505200"/>
            <a:ext cx="5549900" cy="44577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457200" lvl="0" indent="-457200" algn="l" eaLnBrk="0">
              <a:spcBef>
                <a:spcPts val="800"/>
              </a:spcBef>
              <a:buSzPct val="100000"/>
              <a:buFont typeface="Wingdings" pitchFamily="2" charset="2"/>
              <a:buChar char="l"/>
            </a:pPr>
            <a:r>
              <a:rPr lang="en-US" sz="3200" b="0" kern="0" dirty="0" err="1" smtClean="0">
                <a:latin typeface="Helvetica Neue"/>
              </a:rPr>
              <a:t>Dequeueing</a:t>
            </a:r>
            <a:endParaRPr lang="en-US" sz="3200" b="0" kern="0" dirty="0" smtClean="0">
              <a:latin typeface="Helvetica Neue"/>
            </a:endParaRPr>
          </a:p>
          <a:p>
            <a:pPr marL="800100" lvl="1" indent="-342900" algn="l" eaLnBrk="0">
              <a:spcBef>
                <a:spcPts val="700"/>
              </a:spcBef>
              <a:buSzPct val="125000"/>
              <a:buFont typeface="Courier New" pitchFamily="49" charset="0"/>
              <a:buChar char="o"/>
            </a:pPr>
            <a:r>
              <a:rPr lang="en-US" sz="2800" b="0" kern="0" dirty="0" smtClean="0">
                <a:latin typeface="Helvetica Neue"/>
              </a:rPr>
              <a:t>remove from the front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9540109" y="8305800"/>
            <a:ext cx="1458091" cy="400110"/>
          </a:xfrm>
          <a:prstGeom prst="wedgeRectCallout">
            <a:avLst>
              <a:gd name="adj1" fmla="val -116464"/>
              <a:gd name="adj2" fmla="val -21564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Cost is </a:t>
            </a:r>
            <a:r>
              <a:rPr lang="en-US" sz="2000" dirty="0" smtClean="0">
                <a:solidFill>
                  <a:schemeClr val="tx1"/>
                </a:solidFill>
              </a:rPr>
              <a:t>O(1)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9540109" y="8305800"/>
            <a:ext cx="1458091" cy="400110"/>
          </a:xfrm>
          <a:prstGeom prst="wedgeRectCallout">
            <a:avLst>
              <a:gd name="adj1" fmla="val -269506"/>
              <a:gd name="adj2" fmla="val -22157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Cost is </a:t>
            </a:r>
            <a:r>
              <a:rPr lang="en-US" sz="2000" dirty="0" smtClean="0">
                <a:solidFill>
                  <a:schemeClr val="tx1"/>
                </a:solidFill>
              </a:rPr>
              <a:t>O(1)</a:t>
            </a:r>
            <a:endParaRPr lang="en-US" sz="2000" b="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1972914" y="2679859"/>
            <a:ext cx="121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473200" y="2451259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Q</a:t>
            </a:r>
            <a:endParaRPr lang="en-US" b="0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215864" y="1708369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606386" y="1708369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001736" y="1708369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 bwMode="auto">
          <a:xfrm>
            <a:off x="3994689" y="1936969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5401914" y="1936969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6739986" y="1936969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349586" y="1708369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8" name="Elbow Connector 19"/>
          <p:cNvCxnSpPr>
            <a:stCxn id="50" idx="6"/>
            <a:endCxn id="49" idx="4"/>
          </p:cNvCxnSpPr>
          <p:nvPr/>
        </p:nvCxnSpPr>
        <p:spPr bwMode="auto">
          <a:xfrm flipV="1">
            <a:off x="3877914" y="2165569"/>
            <a:ext cx="3657600" cy="60960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7459314" y="2013169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25514" y="2698969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344514" y="2013169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344514" y="2775169"/>
            <a:ext cx="152400" cy="152400"/>
          </a:xfrm>
          <a:prstGeom prst="ellipse">
            <a:avLst/>
          </a:prstGeom>
          <a:noFill/>
          <a:ln w="3175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53" name="Elbow Connector 19"/>
          <p:cNvCxnSpPr>
            <a:stCxn id="52" idx="0"/>
            <a:endCxn id="51" idx="4"/>
          </p:cNvCxnSpPr>
          <p:nvPr/>
        </p:nvCxnSpPr>
        <p:spPr bwMode="auto">
          <a:xfrm rot="5400000" flipH="1" flipV="1">
            <a:off x="3115914" y="2470369"/>
            <a:ext cx="6096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189909" y="2543591"/>
          <a:ext cx="916605" cy="73300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57200"/>
                <a:gridCol w="459405"/>
              </a:tblGrid>
              <a:tr h="458689">
                <a:tc>
                  <a:txBody>
                    <a:bodyPr/>
                    <a:lstStyle/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8288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back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8288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" name="Rectangle 55"/>
          <p:cNvSpPr/>
          <p:nvPr/>
        </p:nvSpPr>
        <p:spPr>
          <a:xfrm>
            <a:off x="1016000" y="4724400"/>
            <a:ext cx="51816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20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,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is_queue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(Q);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is_queue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(Q);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!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(Q);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Q-&gt;back-&gt;data = x;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Q-&gt;back-&gt;next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Q-&gt;back = Q-&gt;back-&gt;next;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9359900" cy="1498600"/>
          </a:xfrm>
        </p:spPr>
        <p:txBody>
          <a:bodyPr/>
          <a:lstStyle/>
          <a:p>
            <a:r>
              <a:rPr lang="en-US" dirty="0" smtClean="0"/>
              <a:t>Queues as List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4457700"/>
            <a:ext cx="5549900" cy="4457700"/>
          </a:xfrm>
        </p:spPr>
        <p:txBody>
          <a:bodyPr/>
          <a:lstStyle/>
          <a:p>
            <a:r>
              <a:rPr lang="en-US" dirty="0" smtClean="0"/>
              <a:t>The empty queue</a:t>
            </a:r>
          </a:p>
          <a:p>
            <a:pPr lvl="1"/>
            <a:r>
              <a:rPr lang="en-US" dirty="0" smtClean="0"/>
              <a:t>empty segment has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equal to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61600" y="96322"/>
            <a:ext cx="2667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list</a:t>
            </a:r>
            <a:r>
              <a:rPr lang="en-US" sz="1600" b="0" dirty="0" smtClean="0">
                <a:latin typeface="Menlo"/>
              </a:rPr>
              <a:t>;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latin typeface="Menlo"/>
              </a:rPr>
              <a:t> {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latin typeface="Menlo"/>
              </a:rPr>
              <a:t> data;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next;</a:t>
            </a:r>
            <a:r>
              <a:rPr lang="en-US" sz="16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};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07200" y="6179284"/>
            <a:ext cx="51816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queue_new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is_queue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(\result);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(\result);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queue*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Q-&gt;front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Q-&gt;back = Q-&gt;front;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74200" y="1419761"/>
            <a:ext cx="34544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l">
              <a:tabLst>
                <a:tab pos="42862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queue_header</a:t>
            </a:r>
            <a:r>
              <a:rPr lang="en-US" sz="1600" b="0" dirty="0" smtClean="0">
                <a:latin typeface="Menlo"/>
              </a:rPr>
              <a:t> {</a:t>
            </a:r>
          </a:p>
          <a:p>
            <a:pPr lvl="0" algn="l">
              <a:tabLst>
                <a:tab pos="4286250" algn="l"/>
              </a:tabLst>
            </a:pPr>
            <a:r>
              <a:rPr lang="en-US" sz="1600" b="0" dirty="0" smtClean="0">
                <a:latin typeface="Menlo"/>
              </a:rPr>
              <a:t> 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front;</a:t>
            </a:r>
          </a:p>
          <a:p>
            <a:pPr lvl="0" algn="l">
              <a:tabLst>
                <a:tab pos="4286250" algn="l"/>
              </a:tabLst>
            </a:pPr>
            <a:r>
              <a:rPr lang="en-US" sz="1600" b="0" dirty="0" smtClean="0">
                <a:solidFill>
                  <a:srgbClr val="D03BFF"/>
                </a:solidFill>
                <a:latin typeface="Menlo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back;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algn="l">
              <a:tabLst>
                <a:tab pos="4286250" algn="l"/>
              </a:tabLst>
            </a:pPr>
            <a:r>
              <a:rPr lang="en-US" sz="1600" b="0" dirty="0" smtClean="0">
                <a:latin typeface="Menlo"/>
              </a:rPr>
              <a:t>};</a:t>
            </a:r>
            <a:endParaRPr lang="en-US" sz="1600" b="0" dirty="0" smtClean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42862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queue_header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queue</a:t>
            </a:r>
            <a:r>
              <a:rPr lang="en-US" sz="1600" b="0" dirty="0" smtClean="0">
                <a:latin typeface="Menlo"/>
              </a:rPr>
              <a:t>;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706872" y="2163155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6819900" y="4457700"/>
            <a:ext cx="5549900" cy="44577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5842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Creating a queue</a:t>
            </a:r>
          </a:p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25000"/>
              <a:buFont typeface="Courier New" pitchFamily="49" charset="0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we create an empty queue</a:t>
            </a:r>
          </a:p>
          <a:p>
            <a:pPr marL="457200" marR="0" lvl="0" indent="-457200" algn="l" defTabSz="5842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l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16000" y="6179284"/>
            <a:ext cx="5181600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is_queue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(Q);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Q-&gt;front == Q-&gt;back;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453986" y="3137059"/>
            <a:ext cx="121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954272" y="2908459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Q</a:t>
            </a:r>
            <a:endParaRPr lang="en-US" b="0" dirty="0"/>
          </a:p>
        </p:txBody>
      </p:sp>
      <p:cxnSp>
        <p:nvCxnSpPr>
          <p:cNvPr id="24" name="Elbow Connector 19"/>
          <p:cNvCxnSpPr>
            <a:stCxn id="36" idx="0"/>
            <a:endCxn id="34" idx="4"/>
          </p:cNvCxnSpPr>
          <p:nvPr/>
        </p:nvCxnSpPr>
        <p:spPr bwMode="auto">
          <a:xfrm rot="16200000" flipV="1">
            <a:off x="5913357" y="2797285"/>
            <a:ext cx="611291" cy="2622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011672" y="2470369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825586" y="2470369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825586" y="3232369"/>
            <a:ext cx="152400" cy="152400"/>
          </a:xfrm>
          <a:prstGeom prst="ellipse">
            <a:avLst/>
          </a:prstGeom>
          <a:noFill/>
          <a:ln w="3175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40" name="Elbow Connector 19"/>
          <p:cNvCxnSpPr>
            <a:stCxn id="39" idx="0"/>
            <a:endCxn id="38" idx="4"/>
          </p:cNvCxnSpPr>
          <p:nvPr/>
        </p:nvCxnSpPr>
        <p:spPr bwMode="auto">
          <a:xfrm rot="5400000" flipH="1" flipV="1">
            <a:off x="5596986" y="2927569"/>
            <a:ext cx="6096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670981" y="3000791"/>
          <a:ext cx="916605" cy="73300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57200"/>
                <a:gridCol w="459405"/>
              </a:tblGrid>
              <a:tr h="458689">
                <a:tc>
                  <a:txBody>
                    <a:bodyPr/>
                    <a:lstStyle/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8288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back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8288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 bwMode="auto">
          <a:xfrm>
            <a:off x="6273932" y="323406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ular Callout 20"/>
          <p:cNvSpPr/>
          <p:nvPr/>
        </p:nvSpPr>
        <p:spPr bwMode="auto">
          <a:xfrm>
            <a:off x="3759200" y="8839200"/>
            <a:ext cx="1458091" cy="400110"/>
          </a:xfrm>
          <a:prstGeom prst="wedgeRectCallout">
            <a:avLst>
              <a:gd name="adj1" fmla="val 153740"/>
              <a:gd name="adj2" fmla="val -18460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Cost is </a:t>
            </a:r>
            <a:r>
              <a:rPr lang="en-US" sz="2000" dirty="0" smtClean="0">
                <a:solidFill>
                  <a:schemeClr val="tx1"/>
                </a:solidFill>
              </a:rPr>
              <a:t>O(1)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 bwMode="auto">
          <a:xfrm>
            <a:off x="3759200" y="8839200"/>
            <a:ext cx="1458091" cy="400110"/>
          </a:xfrm>
          <a:prstGeom prst="wedgeRectCallout">
            <a:avLst>
              <a:gd name="adj1" fmla="val -134017"/>
              <a:gd name="adj2" fmla="val -29211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Cost is </a:t>
            </a:r>
            <a:r>
              <a:rPr lang="en-US" sz="2000" dirty="0" smtClean="0">
                <a:solidFill>
                  <a:schemeClr val="tx1"/>
                </a:solidFill>
              </a:rPr>
              <a:t>O(1)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Stacks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as List Segments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stacks</a:t>
            </a:r>
          </a:p>
          <a:p>
            <a:pPr lvl="1"/>
            <a:r>
              <a:rPr lang="en-US" dirty="0" smtClean="0"/>
              <a:t>We add and remove from </a:t>
            </a:r>
            <a:r>
              <a:rPr lang="en-US" i="1" dirty="0" smtClean="0"/>
              <a:t>the same end</a:t>
            </a:r>
          </a:p>
          <a:p>
            <a:pPr lvl="1"/>
            <a:r>
              <a:rPr lang="en-US" dirty="0" smtClean="0"/>
              <a:t>Cost must be O(1)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top </a:t>
            </a:r>
            <a:r>
              <a:rPr lang="en-US" dirty="0" smtClean="0"/>
              <a:t>of the stack is the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of the segment</a:t>
            </a:r>
          </a:p>
          <a:p>
            <a:pPr lvl="1"/>
            <a:r>
              <a:rPr lang="en-US" dirty="0" smtClean="0"/>
              <a:t>because that’s where we add and remove elements</a:t>
            </a:r>
          </a:p>
          <a:p>
            <a:pPr lvl="2"/>
            <a:r>
              <a:rPr lang="en-US" dirty="0" smtClean="0"/>
              <a:t>choosing the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would give </a:t>
            </a:r>
            <a:r>
              <a:rPr lang="en-US" dirty="0" smtClean="0">
                <a:solidFill>
                  <a:srgbClr val="7030A0"/>
                </a:solidFill>
              </a:rPr>
              <a:t>pop </a:t>
            </a:r>
            <a:r>
              <a:rPr lang="en-US" dirty="0" smtClean="0"/>
              <a:t>cost O(n)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floor </a:t>
            </a:r>
            <a:r>
              <a:rPr lang="en-US" dirty="0" smtClean="0"/>
              <a:t>of the stack is the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of the segment</a:t>
            </a:r>
          </a:p>
          <a:p>
            <a:pPr lvl="2"/>
            <a:r>
              <a:rPr lang="en-US" dirty="0" smtClean="0"/>
              <a:t>the dummy node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36000" y="2105783"/>
          <a:ext cx="41910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4381"/>
                <a:gridCol w="1821225"/>
                <a:gridCol w="1305394"/>
              </a:tblGrid>
              <a:tr h="435688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/>
                        <a:t>at the beginning</a:t>
                      </a:r>
                      <a:endParaRPr lang="en-US" sz="16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/>
                        <a:t>at the end</a:t>
                      </a:r>
                      <a:endParaRPr lang="en-US" sz="16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582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Inserting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smtClean="0"/>
                        <a:t>O(1)</a:t>
                      </a:r>
                      <a:endParaRPr lang="en-US" sz="16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smtClean="0"/>
                        <a:t>O(1)</a:t>
                      </a:r>
                      <a:endParaRPr lang="en-US" sz="16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Deleting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smtClean="0"/>
                        <a:t>O(1)</a:t>
                      </a:r>
                      <a:endParaRPr lang="en-US" sz="16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smtClean="0"/>
                        <a:t>O(n)</a:t>
                      </a:r>
                      <a:endParaRPr lang="en-US" sz="16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 bwMode="auto">
          <a:xfrm rot="16200000">
            <a:off x="9992816" y="2834185"/>
            <a:ext cx="1219199" cy="58003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49550" y="72390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40072" y="72390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35422" y="72390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>
            <a:off x="4028375" y="74676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435600" y="74676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773672" y="74676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83272" y="72390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rot="5400000" flipH="1" flipV="1">
            <a:off x="7307469" y="794815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 flipH="1" flipV="1">
            <a:off x="3172953" y="7948153"/>
            <a:ext cx="457200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131177" y="8077200"/>
            <a:ext cx="540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top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04278" y="807720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floor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27" name="Rectangular Callout 26"/>
          <p:cNvSpPr/>
          <p:nvPr/>
        </p:nvSpPr>
        <p:spPr bwMode="auto">
          <a:xfrm>
            <a:off x="8331200" y="8382000"/>
            <a:ext cx="2427909" cy="400110"/>
          </a:xfrm>
          <a:prstGeom prst="wedgeRectCallout">
            <a:avLst>
              <a:gd name="adj1" fmla="val -68317"/>
              <a:gd name="adj2" fmla="val -17947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i="1" dirty="0" smtClean="0">
                <a:solidFill>
                  <a:schemeClr val="tx1"/>
                </a:solidFill>
              </a:rPr>
              <a:t>(nothing on this end)</a:t>
            </a:r>
            <a:endParaRPr lang="en-US" sz="2000" b="0" i="1" dirty="0">
              <a:solidFill>
                <a:schemeClr val="tx1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 bwMode="auto">
          <a:xfrm>
            <a:off x="1244600" y="8382000"/>
            <a:ext cx="1716175" cy="707886"/>
          </a:xfrm>
          <a:prstGeom prst="wedgeRectCallout">
            <a:avLst>
              <a:gd name="adj1" fmla="val 61360"/>
              <a:gd name="adj2" fmla="val -12182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push and pop 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here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Toward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disembodied array</a:t>
            </a:r>
          </a:p>
          <a:p>
            <a:pPr lvl="1"/>
            <a:r>
              <a:rPr lang="en-US" dirty="0" smtClean="0"/>
              <a:t>how to reach the elements after the first?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Use pointers to go to the next element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called a </a:t>
            </a:r>
            <a:r>
              <a:rPr lang="en-US" b="1" dirty="0" smtClean="0"/>
              <a:t>linked list</a:t>
            </a:r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8636000" y="140526"/>
            <a:ext cx="43434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queue_new</a:t>
            </a:r>
            <a:r>
              <a:rPr lang="en-US" sz="1600" b="0" dirty="0" smtClean="0">
                <a:latin typeface="Menlo"/>
              </a:rPr>
              <a:t>()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93179" y="762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Queue Interface</a:t>
            </a:r>
            <a:endParaRPr lang="en-US" sz="1800" dirty="0">
              <a:latin typeface="Menlo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63800" y="5029200"/>
            <a:ext cx="2590800" cy="1295400"/>
            <a:chOff x="6959600" y="7162800"/>
            <a:chExt cx="3505200" cy="1752601"/>
          </a:xfrm>
        </p:grpSpPr>
        <p:sp>
          <p:nvSpPr>
            <p:cNvPr id="7" name="Cloud 6"/>
            <p:cNvSpPr/>
            <p:nvPr/>
          </p:nvSpPr>
          <p:spPr bwMode="auto">
            <a:xfrm>
              <a:off x="7416801" y="7162800"/>
              <a:ext cx="2514600" cy="1752601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8" name="Group 11"/>
            <p:cNvGrpSpPr/>
            <p:nvPr/>
          </p:nvGrpSpPr>
          <p:grpSpPr>
            <a:xfrm>
              <a:off x="7950198" y="7472084"/>
              <a:ext cx="1524001" cy="998813"/>
              <a:chOff x="8026399" y="6913463"/>
              <a:chExt cx="1375742" cy="595452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8026399" y="7017763"/>
                <a:ext cx="13716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3  7  2</a:t>
                </a:r>
              </a:p>
            </p:txBody>
          </p:sp>
          <p:sp>
            <p:nvSpPr>
              <p:cNvPr id="12" name="Right Bracket 11"/>
              <p:cNvSpPr/>
              <p:nvPr/>
            </p:nvSpPr>
            <p:spPr bwMode="auto">
              <a:xfrm rot="5400000">
                <a:off x="8658439" y="6281423"/>
                <a:ext cx="111661" cy="1375741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13" name="Right Bracket 12"/>
              <p:cNvSpPr/>
              <p:nvPr/>
            </p:nvSpPr>
            <p:spPr bwMode="auto">
              <a:xfrm rot="16200000" flipV="1">
                <a:off x="8658955" y="6765730"/>
                <a:ext cx="110629" cy="1375742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  <p:sp>
          <p:nvSpPr>
            <p:cNvPr id="9" name="Right Arrow 8"/>
            <p:cNvSpPr/>
            <p:nvPr/>
          </p:nvSpPr>
          <p:spPr bwMode="auto">
            <a:xfrm>
              <a:off x="9398000" y="7568184"/>
              <a:ext cx="1066800" cy="76200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non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b="0" dirty="0" err="1" smtClean="0"/>
                <a:t>deq</a:t>
              </a:r>
              <a:endParaRPr lang="en-US" sz="1400" b="0" dirty="0" smtClean="0"/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6959600" y="7568184"/>
              <a:ext cx="990600" cy="76200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non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400" b="0" dirty="0" err="1" smtClean="0"/>
                <a:t>enq</a:t>
              </a:r>
              <a:endParaRPr lang="en-US" sz="1400" b="0" dirty="0" smtClean="0"/>
            </a:p>
          </p:txBody>
        </p:sp>
      </p:grpSp>
      <p:sp>
        <p:nvSpPr>
          <p:cNvPr id="17" name="Striped Right Arrow 16"/>
          <p:cNvSpPr/>
          <p:nvPr/>
        </p:nvSpPr>
        <p:spPr bwMode="auto">
          <a:xfrm>
            <a:off x="5828792" y="5077968"/>
            <a:ext cx="978408" cy="1094232"/>
          </a:xfrm>
          <a:prstGeom prst="stripedRightArrow">
            <a:avLst/>
          </a:prstGeom>
          <a:solidFill>
            <a:srgbClr val="FF9933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433600" y="540556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8824122" y="540556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0219472" y="540556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>
            <a:off x="8212425" y="563416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9619650" y="563416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8026400" y="5410200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9359900" cy="1498600"/>
          </a:xfrm>
        </p:spPr>
        <p:txBody>
          <a:bodyPr/>
          <a:lstStyle/>
          <a:p>
            <a:r>
              <a:rPr lang="en-US" dirty="0" smtClean="0"/>
              <a:t>Stack as List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top </a:t>
            </a:r>
            <a:r>
              <a:rPr lang="en-US" dirty="0" smtClean="0"/>
              <a:t>and</a:t>
            </a:r>
            <a:r>
              <a:rPr lang="en-US" b="1" dirty="0" smtClean="0"/>
              <a:t> floor </a:t>
            </a:r>
            <a:r>
              <a:rPr lang="en-US" dirty="0" smtClean="0"/>
              <a:t>of the queue is the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of the segment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The representation invariant </a:t>
            </a:r>
            <a:r>
              <a:rPr lang="en-US" dirty="0" err="1" smtClean="0">
                <a:solidFill>
                  <a:srgbClr val="7030A0"/>
                </a:solidFill>
              </a:rPr>
              <a:t>is_stack</a:t>
            </a:r>
            <a:r>
              <a:rPr lang="en-US" dirty="0" smtClean="0"/>
              <a:t> is just like </a:t>
            </a:r>
            <a:r>
              <a:rPr lang="en-US" dirty="0" err="1" smtClean="0">
                <a:solidFill>
                  <a:srgbClr val="7030A0"/>
                </a:solidFill>
              </a:rPr>
              <a:t>is_queue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26150" y="31242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916672" y="31242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312022" y="31242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7304975" y="33528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8712200" y="33528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0050272" y="33528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659872" y="31242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0236200" y="124361"/>
            <a:ext cx="2667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list</a:t>
            </a:r>
            <a:r>
              <a:rPr lang="en-US" sz="1600" b="0" dirty="0" smtClean="0">
                <a:latin typeface="Menlo"/>
              </a:rPr>
              <a:t>;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latin typeface="Menlo"/>
              </a:rPr>
              <a:t> {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latin typeface="Menlo"/>
              </a:rPr>
              <a:t> data;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next;</a:t>
            </a:r>
            <a:r>
              <a:rPr lang="en-US" sz="16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};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63900" y="5029200"/>
            <a:ext cx="6591300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4286250" algn="l"/>
              </a:tabLst>
            </a:pP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Implementation-side type</a:t>
            </a:r>
            <a:endParaRPr lang="en-US" sz="2000" b="0" dirty="0" smtClean="0">
              <a:latin typeface="Menlo"/>
            </a:endParaRPr>
          </a:p>
          <a:p>
            <a:pPr lvl="0" algn="l">
              <a:tabLst>
                <a:tab pos="4286250" algn="l"/>
              </a:tabLst>
            </a:pP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stack_header</a:t>
            </a:r>
            <a:r>
              <a:rPr lang="en-US" sz="2000" b="0" dirty="0" smtClean="0">
                <a:latin typeface="Menlo"/>
              </a:rPr>
              <a:t> {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Concrete type</a:t>
            </a:r>
            <a:endParaRPr lang="en-US" sz="2000" b="0" dirty="0" smtClean="0">
              <a:latin typeface="Menlo"/>
            </a:endParaRPr>
          </a:p>
          <a:p>
            <a:pPr lvl="0" algn="l">
              <a:tabLst>
                <a:tab pos="4286250" algn="l"/>
              </a:tabLst>
            </a:pPr>
            <a:r>
              <a:rPr lang="en-US" sz="2000" b="0" dirty="0" smtClean="0">
                <a:latin typeface="Menlo"/>
              </a:rPr>
              <a:t>  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2000" b="0" dirty="0" smtClean="0">
                <a:latin typeface="Menlo"/>
              </a:rPr>
              <a:t> top;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sym typeface="Menlo" charset="0"/>
              </a:rPr>
              <a:t>    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start of segment, where we push and pop</a:t>
            </a:r>
            <a:endParaRPr lang="en-US" sz="20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4286250" algn="l"/>
              </a:tabLst>
            </a:pPr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2000" b="0" dirty="0" smtClean="0">
                <a:latin typeface="Menlo"/>
              </a:rPr>
              <a:t> floor;</a:t>
            </a:r>
            <a:endParaRPr lang="en-US" sz="20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algn="l">
              <a:tabLst>
                <a:tab pos="4286250" algn="l"/>
              </a:tabLst>
            </a:pPr>
            <a:r>
              <a:rPr lang="en-US" sz="2000" b="0" dirty="0" smtClean="0">
                <a:latin typeface="Menlo"/>
              </a:rPr>
              <a:t>};</a:t>
            </a:r>
            <a:endParaRPr lang="en-US" sz="2000" b="0" dirty="0" smtClean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4286250" algn="l"/>
              </a:tabLst>
            </a:pP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stack_header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 stack</a:t>
            </a:r>
            <a:r>
              <a:rPr lang="en-US" sz="2000" b="0" dirty="0" smtClean="0">
                <a:latin typeface="Menlo"/>
              </a:rPr>
              <a:t>;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Internal name</a:t>
            </a:r>
          </a:p>
          <a:p>
            <a:pPr algn="l">
              <a:tabLst>
                <a:tab pos="4286250" algn="l"/>
              </a:tabLst>
            </a:pPr>
            <a:endParaRPr lang="en-US" sz="2000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Menlo"/>
              <a:sym typeface="Menlo" charset="0"/>
            </a:endParaRPr>
          </a:p>
          <a:p>
            <a:pPr algn="l">
              <a:tabLst>
                <a:tab pos="4286250" algn="l"/>
              </a:tabLst>
            </a:pPr>
            <a:r>
              <a:rPr lang="en-US" sz="2000" b="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… rest of implementation …</a:t>
            </a:r>
          </a:p>
          <a:p>
            <a:pPr algn="l">
              <a:tabLst>
                <a:tab pos="4286250" algn="l"/>
              </a:tabLst>
            </a:pPr>
            <a:endParaRPr lang="en-US" sz="2000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Menlo"/>
              <a:sym typeface="Menlo" charset="0"/>
            </a:endParaRPr>
          </a:p>
          <a:p>
            <a:pPr algn="l">
              <a:tabLst>
                <a:tab pos="4286250" algn="l"/>
              </a:tabLst>
            </a:pP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Client-side type (abstract)</a:t>
            </a:r>
          </a:p>
          <a:p>
            <a:pPr algn="l">
              <a:tabLst>
                <a:tab pos="4286250" algn="l"/>
              </a:tabLst>
            </a:pP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stack*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2000" b="0" dirty="0" smtClean="0">
                <a:latin typeface="Menlo"/>
              </a:rPr>
              <a:t>;</a:t>
            </a:r>
            <a:endParaRPr lang="en-US" sz="2000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cxnSp>
        <p:nvCxnSpPr>
          <p:cNvPr id="20" name="Elbow Connector 19"/>
          <p:cNvCxnSpPr>
            <a:stCxn id="24" idx="6"/>
            <a:endCxn id="22" idx="4"/>
          </p:cNvCxnSpPr>
          <p:nvPr/>
        </p:nvCxnSpPr>
        <p:spPr bwMode="auto">
          <a:xfrm flipV="1">
            <a:off x="7188200" y="3581400"/>
            <a:ext cx="3657600" cy="60960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0769600" y="342900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035800" y="411480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654800" y="342900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654800" y="4191000"/>
            <a:ext cx="152400" cy="152400"/>
          </a:xfrm>
          <a:prstGeom prst="ellipse">
            <a:avLst/>
          </a:prstGeom>
          <a:noFill/>
          <a:ln w="3175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28" name="Elbow Connector 19"/>
          <p:cNvCxnSpPr>
            <a:stCxn id="27" idx="0"/>
            <a:endCxn id="26" idx="4"/>
          </p:cNvCxnSpPr>
          <p:nvPr/>
        </p:nvCxnSpPr>
        <p:spPr bwMode="auto">
          <a:xfrm rot="5400000" flipH="1" flipV="1">
            <a:off x="6426200" y="3886200"/>
            <a:ext cx="6096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500195" y="3959422"/>
          <a:ext cx="916605" cy="73300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57200"/>
                <a:gridCol w="459405"/>
              </a:tblGrid>
              <a:tr h="458689">
                <a:tc>
                  <a:txBody>
                    <a:bodyPr/>
                    <a:lstStyle/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8288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8288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Rectangular Callout 28"/>
          <p:cNvSpPr/>
          <p:nvPr/>
        </p:nvSpPr>
        <p:spPr bwMode="auto">
          <a:xfrm>
            <a:off x="8026400" y="4495800"/>
            <a:ext cx="890628" cy="400110"/>
          </a:xfrm>
          <a:prstGeom prst="wedgeRectCallout">
            <a:avLst>
              <a:gd name="adj1" fmla="val -105953"/>
              <a:gd name="adj2" fmla="val -8232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header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39" name="Striped Right Arrow 38"/>
          <p:cNvSpPr/>
          <p:nvPr/>
        </p:nvSpPr>
        <p:spPr bwMode="auto">
          <a:xfrm>
            <a:off x="4531187" y="3172968"/>
            <a:ext cx="978408" cy="1094232"/>
          </a:xfrm>
          <a:prstGeom prst="stripedRightArrow">
            <a:avLst/>
          </a:prstGeom>
          <a:solidFill>
            <a:srgbClr val="FF9933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863600" y="5791200"/>
            <a:ext cx="1334661" cy="400110"/>
          </a:xfrm>
          <a:prstGeom prst="wedgeRectCallout">
            <a:avLst>
              <a:gd name="adj1" fmla="val 75273"/>
              <a:gd name="adj2" fmla="val -39268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Client view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10425539" y="5791200"/>
            <a:ext cx="1844415" cy="707886"/>
          </a:xfrm>
          <a:prstGeom prst="wedgeRectCallout">
            <a:avLst>
              <a:gd name="adj1" fmla="val -60604"/>
              <a:gd name="adj2" fmla="val -23161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Implementation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view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53" name="Cloud 52"/>
          <p:cNvSpPr/>
          <p:nvPr/>
        </p:nvSpPr>
        <p:spPr bwMode="auto">
          <a:xfrm>
            <a:off x="2503061" y="2743200"/>
            <a:ext cx="1219200" cy="1905000"/>
          </a:xfrm>
          <a:prstGeom prst="cloud">
            <a:avLst/>
          </a:prstGeom>
          <a:solidFill>
            <a:srgbClr val="FFE5E5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731661" y="3124200"/>
            <a:ext cx="764756" cy="1219200"/>
            <a:chOff x="1625600" y="4724400"/>
            <a:chExt cx="838200" cy="2211388"/>
          </a:xfrm>
        </p:grpSpPr>
        <p:sp>
          <p:nvSpPr>
            <p:cNvPr id="55" name="Rectangle 54"/>
            <p:cNvSpPr/>
            <p:nvPr/>
          </p:nvSpPr>
          <p:spPr bwMode="auto">
            <a:xfrm>
              <a:off x="1778000" y="4724400"/>
              <a:ext cx="533400" cy="220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9144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3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7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2</a:t>
              </a:r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 rot="5400000">
              <a:off x="673100" y="5829300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5400000">
              <a:off x="1205706" y="5828506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rot="10800000">
              <a:off x="1778000" y="6934200"/>
              <a:ext cx="533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23114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6256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as List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implement the operations exported by the interface</a:t>
            </a:r>
            <a:endParaRPr lang="en-US" dirty="0"/>
          </a:p>
        </p:txBody>
      </p:sp>
      <p:sp>
        <p:nvSpPr>
          <p:cNvPr id="6" name="Vertical Scroll 5"/>
          <p:cNvSpPr/>
          <p:nvPr/>
        </p:nvSpPr>
        <p:spPr bwMode="auto">
          <a:xfrm flipH="1">
            <a:off x="4445000" y="3662799"/>
            <a:ext cx="42672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600" b="0" dirty="0" smtClean="0">
                <a:latin typeface="Menlo"/>
              </a:rPr>
              <a:t>()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3579" y="3598473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Stack Interface</a:t>
            </a:r>
            <a:endParaRPr lang="en-US" sz="1800" dirty="0">
              <a:latin typeface="Menlo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10083800" y="8839200"/>
            <a:ext cx="1757854" cy="707886"/>
          </a:xfrm>
          <a:prstGeom prst="wedgeRectCallout">
            <a:avLst>
              <a:gd name="adj1" fmla="val -95283"/>
              <a:gd name="adj2" fmla="val -22204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Also updated</a:t>
            </a:r>
          </a:p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to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>
                <a:solidFill>
                  <a:schemeClr val="tx1"/>
                </a:solidFill>
              </a:rPr>
              <a:t> elements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ular Callout 28"/>
          <p:cNvSpPr/>
          <p:nvPr/>
        </p:nvSpPr>
        <p:spPr bwMode="auto">
          <a:xfrm>
            <a:off x="9979104" y="7278469"/>
            <a:ext cx="2847896" cy="646331"/>
          </a:xfrm>
          <a:prstGeom prst="wedgeRectCallout">
            <a:avLst>
              <a:gd name="adj1" fmla="val -202910"/>
              <a:gd name="adj2" fmla="val 5657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Code we wrote earlier</a:t>
            </a:r>
          </a:p>
          <a:p>
            <a:pPr>
              <a:defRPr/>
            </a:pPr>
            <a:r>
              <a:rPr lang="en-US" sz="1600" b="0" dirty="0" smtClean="0">
                <a:solidFill>
                  <a:schemeClr val="tx1"/>
                </a:solidFill>
              </a:rPr>
              <a:t>with </a:t>
            </a:r>
            <a:r>
              <a:rPr lang="en-US" sz="1600" b="0" dirty="0" smtClean="0">
                <a:solidFill>
                  <a:srgbClr val="FF0000"/>
                </a:solidFill>
              </a:rPr>
              <a:t>start</a:t>
            </a:r>
            <a:r>
              <a:rPr lang="en-US" sz="1600" b="0" dirty="0" smtClean="0">
                <a:solidFill>
                  <a:schemeClr val="tx1"/>
                </a:solidFill>
              </a:rPr>
              <a:t> replaced with </a:t>
            </a:r>
            <a:r>
              <a:rPr lang="en-US" sz="1600" b="0" dirty="0" smtClean="0">
                <a:solidFill>
                  <a:srgbClr val="FF0000"/>
                </a:solidFill>
              </a:rPr>
              <a:t>S-&gt;top</a:t>
            </a:r>
            <a:endParaRPr lang="en-US" sz="1600" b="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9359900" cy="1498600"/>
          </a:xfrm>
        </p:spPr>
        <p:txBody>
          <a:bodyPr/>
          <a:lstStyle/>
          <a:p>
            <a:r>
              <a:rPr lang="en-US" dirty="0" smtClean="0"/>
              <a:t>Stacks as List Segments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261600" y="96322"/>
            <a:ext cx="2667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list</a:t>
            </a:r>
            <a:r>
              <a:rPr lang="en-US" sz="1600" b="0" dirty="0" smtClean="0">
                <a:latin typeface="Menlo"/>
              </a:rPr>
              <a:t>;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1600" b="0" dirty="0" smtClean="0">
                <a:latin typeface="Menlo"/>
              </a:rPr>
              <a:t> {</a:t>
            </a: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latin typeface="Menlo"/>
              </a:rPr>
              <a:t> data;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next;</a:t>
            </a:r>
            <a:r>
              <a:rPr lang="en-US" sz="16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1600" b="0" dirty="0" smtClean="0">
                <a:latin typeface="Menlo"/>
              </a:rPr>
              <a:t>};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82800" y="6659701"/>
            <a:ext cx="35052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is_stack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!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is_stack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S-&gt;top-&gt;data;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S-&gt;top = S-&gt;top-&gt;next;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x;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26600" y="1419761"/>
            <a:ext cx="3302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l">
              <a:tabLst>
                <a:tab pos="42862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stack_header</a:t>
            </a:r>
            <a:r>
              <a:rPr lang="en-US" sz="1600" b="0" dirty="0" smtClean="0">
                <a:latin typeface="Menlo"/>
              </a:rPr>
              <a:t> {</a:t>
            </a:r>
          </a:p>
          <a:p>
            <a:pPr lvl="0" algn="l">
              <a:tabLst>
                <a:tab pos="4286250" algn="l"/>
              </a:tabLst>
            </a:pPr>
            <a:r>
              <a:rPr lang="en-US" sz="1600" b="0" dirty="0" smtClean="0">
                <a:latin typeface="Menlo"/>
              </a:rPr>
              <a:t> 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top;</a:t>
            </a:r>
          </a:p>
          <a:p>
            <a:pPr lvl="0" algn="l">
              <a:tabLst>
                <a:tab pos="4286250" algn="l"/>
              </a:tabLst>
            </a:pPr>
            <a:r>
              <a:rPr lang="en-US" sz="1600" b="0" dirty="0" smtClean="0">
                <a:solidFill>
                  <a:srgbClr val="D03BFF"/>
                </a:solidFill>
                <a:latin typeface="Menlo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1600" b="0" dirty="0" smtClean="0">
                <a:latin typeface="Menlo"/>
              </a:rPr>
              <a:t> floor;</a:t>
            </a:r>
            <a:endParaRPr lang="en-US" sz="16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algn="l">
              <a:tabLst>
                <a:tab pos="4286250" algn="l"/>
              </a:tabLst>
            </a:pPr>
            <a:r>
              <a:rPr lang="en-US" sz="1600" b="0" dirty="0" smtClean="0">
                <a:latin typeface="Menlo"/>
              </a:rPr>
              <a:t>};</a:t>
            </a:r>
            <a:endParaRPr lang="en-US" sz="1600" b="0" dirty="0" smtClean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4286250" algn="l"/>
              </a:tabLst>
            </a:pP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16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stack_header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stack</a:t>
            </a:r>
            <a:r>
              <a:rPr lang="en-US" sz="1600" b="0" dirty="0" smtClean="0">
                <a:latin typeface="Menlo"/>
              </a:rPr>
              <a:t>;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2506314" y="2679859"/>
            <a:ext cx="121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2006600" y="245125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749264" y="1708369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139786" y="1708369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535136" y="1708369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 bwMode="auto">
          <a:xfrm>
            <a:off x="4528089" y="1936969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5935314" y="1936969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7273386" y="1936969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882986" y="1708369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8" name="Elbow Connector 19"/>
          <p:cNvCxnSpPr>
            <a:stCxn id="50" idx="6"/>
            <a:endCxn id="49" idx="4"/>
          </p:cNvCxnSpPr>
          <p:nvPr/>
        </p:nvCxnSpPr>
        <p:spPr bwMode="auto">
          <a:xfrm flipV="1">
            <a:off x="4411314" y="2165569"/>
            <a:ext cx="3657600" cy="60960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7992714" y="2013169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4258914" y="2698969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877914" y="2013169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877914" y="2775169"/>
            <a:ext cx="152400" cy="152400"/>
          </a:xfrm>
          <a:prstGeom prst="ellipse">
            <a:avLst/>
          </a:prstGeom>
          <a:noFill/>
          <a:ln w="3175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53" name="Elbow Connector 19"/>
          <p:cNvCxnSpPr>
            <a:stCxn id="52" idx="0"/>
            <a:endCxn id="51" idx="4"/>
          </p:cNvCxnSpPr>
          <p:nvPr/>
        </p:nvCxnSpPr>
        <p:spPr bwMode="auto">
          <a:xfrm rot="5400000" flipH="1" flipV="1">
            <a:off x="3649314" y="2470369"/>
            <a:ext cx="6096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723309" y="2543591"/>
          <a:ext cx="916605" cy="73300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57200"/>
                <a:gridCol w="459405"/>
              </a:tblGrid>
              <a:tr h="458689">
                <a:tc>
                  <a:txBody>
                    <a:bodyPr/>
                    <a:lstStyle/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8288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8288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5740400" y="3333628"/>
            <a:ext cx="40386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is_stack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(\result);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(\result);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stack*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S-&gt;top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S-&gt;floor = S-&gt;top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S;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82800" y="3657600"/>
            <a:ext cx="3529496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is_stack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S-&gt;top == S-&gt;floor;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30" name="Rectangular Callout 29"/>
          <p:cNvSpPr/>
          <p:nvPr/>
        </p:nvSpPr>
        <p:spPr bwMode="auto">
          <a:xfrm>
            <a:off x="9979104" y="7278469"/>
            <a:ext cx="2847896" cy="646331"/>
          </a:xfrm>
          <a:prstGeom prst="wedgeRectCallout">
            <a:avLst>
              <a:gd name="adj1" fmla="val -52280"/>
              <a:gd name="adj2" fmla="val 14739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Code we wrote earlier</a:t>
            </a:r>
          </a:p>
          <a:p>
            <a:pPr>
              <a:defRPr/>
            </a:pPr>
            <a:r>
              <a:rPr lang="en-US" sz="1600" b="0" dirty="0" smtClean="0">
                <a:solidFill>
                  <a:schemeClr val="tx1"/>
                </a:solidFill>
              </a:rPr>
              <a:t>with </a:t>
            </a:r>
            <a:r>
              <a:rPr lang="en-US" sz="1600" b="0" dirty="0" smtClean="0">
                <a:solidFill>
                  <a:srgbClr val="FF0000"/>
                </a:solidFill>
              </a:rPr>
              <a:t>start</a:t>
            </a:r>
            <a:r>
              <a:rPr lang="en-US" sz="1600" b="0" dirty="0" smtClean="0">
                <a:solidFill>
                  <a:schemeClr val="tx1"/>
                </a:solidFill>
              </a:rPr>
              <a:t> replaced with </a:t>
            </a:r>
            <a:r>
              <a:rPr lang="en-US" sz="1600" b="0" dirty="0" smtClean="0">
                <a:solidFill>
                  <a:srgbClr val="FF0000"/>
                </a:solidFill>
              </a:rPr>
              <a:t>S-&gt;top</a:t>
            </a:r>
            <a:endParaRPr lang="en-US" sz="1600" b="0" dirty="0">
              <a:solidFill>
                <a:srgbClr val="FF0000"/>
              </a:solidFill>
            </a:endParaRPr>
          </a:p>
        </p:txBody>
      </p:sp>
      <p:sp>
        <p:nvSpPr>
          <p:cNvPr id="31" name="Rectangular Callout 30"/>
          <p:cNvSpPr/>
          <p:nvPr/>
        </p:nvSpPr>
        <p:spPr bwMode="auto">
          <a:xfrm>
            <a:off x="254000" y="5678269"/>
            <a:ext cx="3766416" cy="646331"/>
          </a:xfrm>
          <a:prstGeom prst="wedgeRectCallout">
            <a:avLst>
              <a:gd name="adj1" fmla="val 45199"/>
              <a:gd name="adj2" fmla="val -10236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Same code we wrote for queues</a:t>
            </a:r>
          </a:p>
          <a:p>
            <a:pPr>
              <a:defRPr/>
            </a:pPr>
            <a:r>
              <a:rPr lang="en-US" sz="1600" b="0" dirty="0" smtClean="0">
                <a:solidFill>
                  <a:schemeClr val="tx1"/>
                </a:solidFill>
              </a:rPr>
              <a:t>with front/back replaced with top/floor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 bwMode="auto">
          <a:xfrm>
            <a:off x="254000" y="5678269"/>
            <a:ext cx="3766416" cy="646331"/>
          </a:xfrm>
          <a:prstGeom prst="wedgeRectCallout">
            <a:avLst>
              <a:gd name="adj1" fmla="val 93156"/>
              <a:gd name="adj2" fmla="val -3250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Same code we wrote for queues</a:t>
            </a:r>
          </a:p>
          <a:p>
            <a:pPr>
              <a:defRPr/>
            </a:pPr>
            <a:r>
              <a:rPr lang="en-US" sz="1600" b="0" dirty="0" smtClean="0">
                <a:solidFill>
                  <a:schemeClr val="tx1"/>
                </a:solidFill>
              </a:rPr>
              <a:t>with front/back replaced with top/floor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 bwMode="auto">
          <a:xfrm>
            <a:off x="254000" y="5678269"/>
            <a:ext cx="3766416" cy="646331"/>
          </a:xfrm>
          <a:prstGeom prst="wedgeRectCallout">
            <a:avLst>
              <a:gd name="adj1" fmla="val 46398"/>
              <a:gd name="adj2" fmla="val 8976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Same code we wrote for queues</a:t>
            </a:r>
          </a:p>
          <a:p>
            <a:pPr>
              <a:defRPr/>
            </a:pPr>
            <a:r>
              <a:rPr lang="en-US" sz="1600" b="0" dirty="0" smtClean="0">
                <a:solidFill>
                  <a:schemeClr val="tx1"/>
                </a:solidFill>
              </a:rPr>
              <a:t>with </a:t>
            </a:r>
            <a:r>
              <a:rPr lang="en-US" sz="1600" b="0" dirty="0" smtClean="0">
                <a:solidFill>
                  <a:srgbClr val="FF0000"/>
                </a:solidFill>
              </a:rPr>
              <a:t>front</a:t>
            </a:r>
            <a:r>
              <a:rPr lang="en-US" sz="1600" b="0" dirty="0" smtClean="0">
                <a:solidFill>
                  <a:schemeClr val="tx1"/>
                </a:solidFill>
              </a:rPr>
              <a:t>/</a:t>
            </a:r>
            <a:r>
              <a:rPr lang="en-US" sz="1600" b="0" dirty="0" smtClean="0">
                <a:solidFill>
                  <a:srgbClr val="FF0000"/>
                </a:solidFill>
              </a:rPr>
              <a:t>back</a:t>
            </a:r>
            <a:r>
              <a:rPr lang="en-US" sz="1600" b="0" dirty="0" smtClean="0">
                <a:solidFill>
                  <a:schemeClr val="tx1"/>
                </a:solidFill>
              </a:rPr>
              <a:t> replaced with </a:t>
            </a:r>
            <a:r>
              <a:rPr lang="en-US" sz="1600" b="0" dirty="0" smtClean="0">
                <a:solidFill>
                  <a:srgbClr val="FF0000"/>
                </a:solidFill>
              </a:rPr>
              <a:t>top</a:t>
            </a:r>
            <a:r>
              <a:rPr lang="en-US" sz="1600" b="0" dirty="0" smtClean="0">
                <a:solidFill>
                  <a:schemeClr val="tx1"/>
                </a:solidFill>
              </a:rPr>
              <a:t>/</a:t>
            </a:r>
            <a:r>
              <a:rPr lang="en-US" sz="1600" b="0" dirty="0" smtClean="0">
                <a:solidFill>
                  <a:srgbClr val="FF0000"/>
                </a:solidFill>
              </a:rPr>
              <a:t>floor</a:t>
            </a:r>
            <a:endParaRPr lang="en-US" sz="1600" b="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40400" y="6354901"/>
            <a:ext cx="4038600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void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,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is_stack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is_stack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!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list* 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l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list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l-&gt;data = x;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l-&gt;next = S-&gt;top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S-&gt;top = l;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37" name="Rectangular Callout 36"/>
          <p:cNvSpPr/>
          <p:nvPr/>
        </p:nvSpPr>
        <p:spPr bwMode="auto">
          <a:xfrm>
            <a:off x="11379200" y="3581400"/>
            <a:ext cx="961161" cy="400110"/>
          </a:xfrm>
          <a:prstGeom prst="wedgeRectCallout">
            <a:avLst>
              <a:gd name="adj1" fmla="val -123925"/>
              <a:gd name="adj2" fmla="val 5146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All </a:t>
            </a:r>
            <a:r>
              <a:rPr lang="en-US" sz="2000" dirty="0" smtClean="0">
                <a:solidFill>
                  <a:schemeClr val="tx1"/>
                </a:solidFill>
              </a:rPr>
              <a:t>O(1)</a:t>
            </a: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11379200" y="3581400"/>
            <a:ext cx="961161" cy="400110"/>
          </a:xfrm>
          <a:prstGeom prst="wedgeRectCallout">
            <a:avLst>
              <a:gd name="adj1" fmla="val -139194"/>
              <a:gd name="adj2" fmla="val -495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All </a:t>
            </a:r>
            <a:r>
              <a:rPr lang="en-US" sz="2000" dirty="0" smtClean="0">
                <a:solidFill>
                  <a:schemeClr val="tx1"/>
                </a:solidFill>
              </a:rPr>
              <a:t>O(1)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11379200" y="3581400"/>
            <a:ext cx="961161" cy="400110"/>
          </a:xfrm>
          <a:prstGeom prst="wedgeRectCallout">
            <a:avLst>
              <a:gd name="adj1" fmla="val -99260"/>
              <a:gd name="adj2" fmla="val 11636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All </a:t>
            </a:r>
            <a:r>
              <a:rPr lang="en-US" sz="2000" dirty="0" smtClean="0">
                <a:solidFill>
                  <a:schemeClr val="tx1"/>
                </a:solidFill>
              </a:rPr>
              <a:t>O(1)</a:t>
            </a: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11379200" y="3581400"/>
            <a:ext cx="961161" cy="400110"/>
          </a:xfrm>
          <a:prstGeom prst="wedgeRectCallout">
            <a:avLst>
              <a:gd name="adj1" fmla="val -53454"/>
              <a:gd name="adj2" fmla="val 14457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All </a:t>
            </a:r>
            <a:r>
              <a:rPr lang="en-US" sz="2000" dirty="0" smtClean="0">
                <a:solidFill>
                  <a:schemeClr val="tx1"/>
                </a:solidFill>
              </a:rPr>
              <a:t>O(1)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Implementation of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905000"/>
            <a:ext cx="11099800" cy="68961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floor</a:t>
            </a:r>
            <a:r>
              <a:rPr lang="en-US" dirty="0" smtClean="0"/>
              <a:t> field goes mostly unused</a:t>
            </a:r>
          </a:p>
          <a:p>
            <a:pPr lvl="1"/>
            <a:r>
              <a:rPr lang="en-US" dirty="0" smtClean="0"/>
              <a:t>only to check that a stack is empty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We can get rid of it …</a:t>
            </a:r>
          </a:p>
          <a:p>
            <a:pPr lvl="1"/>
            <a:r>
              <a:rPr lang="en-US" dirty="0" smtClean="0"/>
              <a:t>… if we represent stacks as </a:t>
            </a:r>
            <a:r>
              <a:rPr lang="en-US" b="1" dirty="0" smtClean="0"/>
              <a:t>NULL-terminated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44800" y="7360384"/>
            <a:ext cx="6591300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4121150" algn="l"/>
              </a:tabLst>
            </a:pP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Implementation-side type</a:t>
            </a:r>
            <a:endParaRPr lang="en-US" sz="2000" b="0" dirty="0" smtClean="0">
              <a:latin typeface="Menlo"/>
            </a:endParaRPr>
          </a:p>
          <a:p>
            <a:pPr lvl="0" algn="l">
              <a:tabLst>
                <a:tab pos="4121150" algn="l"/>
              </a:tabLst>
            </a:pP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stack_header</a:t>
            </a:r>
            <a:r>
              <a:rPr lang="en-US" sz="2000" b="0" dirty="0" smtClean="0">
                <a:latin typeface="Menlo"/>
              </a:rPr>
              <a:t> {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Concrete type</a:t>
            </a:r>
            <a:endParaRPr lang="en-US" sz="2000" b="0" dirty="0" smtClean="0">
              <a:latin typeface="Menlo"/>
            </a:endParaRPr>
          </a:p>
          <a:p>
            <a:pPr lvl="0" algn="l">
              <a:tabLst>
                <a:tab pos="4121150" algn="l"/>
              </a:tabLst>
            </a:pPr>
            <a:r>
              <a:rPr lang="en-US" sz="2000" b="0" dirty="0" smtClean="0">
                <a:latin typeface="Menlo"/>
              </a:rPr>
              <a:t>  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2000" b="0" dirty="0" smtClean="0">
                <a:latin typeface="Menlo"/>
              </a:rPr>
              <a:t> top;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sym typeface="Menlo" charset="0"/>
              </a:rPr>
              <a:t>    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start of segment, where we push and pop</a:t>
            </a:r>
            <a:endParaRPr lang="en-US" sz="20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algn="l">
              <a:tabLst>
                <a:tab pos="4121150" algn="l"/>
              </a:tabLst>
            </a:pPr>
            <a:r>
              <a:rPr lang="en-US" sz="2000" b="0" dirty="0" smtClean="0">
                <a:latin typeface="Menlo"/>
              </a:rPr>
              <a:t>};</a:t>
            </a:r>
            <a:endParaRPr lang="en-US" sz="2000" b="0" dirty="0" smtClean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4121150" algn="l"/>
              </a:tabLst>
            </a:pP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stack_header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 stack</a:t>
            </a:r>
            <a:r>
              <a:rPr lang="en-US" sz="2000" b="0" dirty="0" smtClean="0">
                <a:latin typeface="Menlo"/>
              </a:rPr>
              <a:t>;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Internal name</a:t>
            </a:r>
          </a:p>
        </p:txBody>
      </p:sp>
      <p:sp>
        <p:nvSpPr>
          <p:cNvPr id="17" name="Rectangular Callout 16"/>
          <p:cNvSpPr/>
          <p:nvPr/>
        </p:nvSpPr>
        <p:spPr bwMode="auto">
          <a:xfrm>
            <a:off x="482600" y="7543800"/>
            <a:ext cx="1488549" cy="400110"/>
          </a:xfrm>
          <a:prstGeom prst="wedgeRectCallout">
            <a:avLst>
              <a:gd name="adj1" fmla="val 347406"/>
              <a:gd name="adj2" fmla="val -35293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floor is gone</a:t>
            </a:r>
            <a:endParaRPr lang="en-US" sz="2000" b="0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526150" y="5257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916672" y="5257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9312022" y="5257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>
            <a:off x="7304975" y="5486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8712200" y="5486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7035800" y="624840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654800" y="556260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654800" y="6324600"/>
            <a:ext cx="152400" cy="152400"/>
          </a:xfrm>
          <a:prstGeom prst="ellipse">
            <a:avLst/>
          </a:prstGeom>
          <a:noFill/>
          <a:ln w="3175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30" name="Elbow Connector 19"/>
          <p:cNvCxnSpPr>
            <a:stCxn id="29" idx="0"/>
            <a:endCxn id="28" idx="4"/>
          </p:cNvCxnSpPr>
          <p:nvPr/>
        </p:nvCxnSpPr>
        <p:spPr bwMode="auto">
          <a:xfrm rot="5400000" flipH="1" flipV="1">
            <a:off x="6426200" y="6019800"/>
            <a:ext cx="6096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500195" y="6093022"/>
          <a:ext cx="457200" cy="73300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57200"/>
              </a:tblGrid>
              <a:tr h="458689">
                <a:tc>
                  <a:txBody>
                    <a:bodyPr/>
                    <a:lstStyle/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8288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ular Callout 31"/>
          <p:cNvSpPr/>
          <p:nvPr/>
        </p:nvSpPr>
        <p:spPr bwMode="auto">
          <a:xfrm>
            <a:off x="7645400" y="6629400"/>
            <a:ext cx="890628" cy="400110"/>
          </a:xfrm>
          <a:prstGeom prst="wedgeRectCallout">
            <a:avLst>
              <a:gd name="adj1" fmla="val -105953"/>
              <a:gd name="adj2" fmla="val -8232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header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33" name="Striped Right Arrow 32"/>
          <p:cNvSpPr/>
          <p:nvPr/>
        </p:nvSpPr>
        <p:spPr bwMode="auto">
          <a:xfrm>
            <a:off x="4531187" y="5306568"/>
            <a:ext cx="978408" cy="1094232"/>
          </a:xfrm>
          <a:prstGeom prst="stripedRightArrow">
            <a:avLst/>
          </a:prstGeom>
          <a:solidFill>
            <a:srgbClr val="FF9933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4" name="Rectangular Callout 33"/>
          <p:cNvSpPr/>
          <p:nvPr/>
        </p:nvSpPr>
        <p:spPr bwMode="auto">
          <a:xfrm>
            <a:off x="863600" y="6781800"/>
            <a:ext cx="1334661" cy="400110"/>
          </a:xfrm>
          <a:prstGeom prst="wedgeRectCallout">
            <a:avLst>
              <a:gd name="adj1" fmla="val 76965"/>
              <a:gd name="adj2" fmla="val -15286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Client view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 bwMode="auto">
          <a:xfrm>
            <a:off x="10425539" y="6553200"/>
            <a:ext cx="1844415" cy="1015663"/>
          </a:xfrm>
          <a:prstGeom prst="wedgeRectCallout">
            <a:avLst>
              <a:gd name="adj1" fmla="val -96715"/>
              <a:gd name="adj2" fmla="val -11491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New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implementation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view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36" name="Cloud 35"/>
          <p:cNvSpPr/>
          <p:nvPr/>
        </p:nvSpPr>
        <p:spPr bwMode="auto">
          <a:xfrm>
            <a:off x="2503061" y="4876800"/>
            <a:ext cx="1219200" cy="1905000"/>
          </a:xfrm>
          <a:prstGeom prst="cloud">
            <a:avLst/>
          </a:prstGeom>
          <a:solidFill>
            <a:srgbClr val="FFE5E5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731661" y="5257800"/>
            <a:ext cx="764756" cy="1219200"/>
            <a:chOff x="1625600" y="4724400"/>
            <a:chExt cx="838200" cy="2211388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778000" y="4724400"/>
              <a:ext cx="533400" cy="220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9144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3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7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2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rot="5400000">
              <a:off x="673100" y="5829300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rot="5400000">
              <a:off x="1205706" y="5828506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rot="10800000">
              <a:off x="1778000" y="6934200"/>
              <a:ext cx="533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23114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16256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10104790" y="5291667"/>
            <a:ext cx="458788" cy="381000"/>
            <a:chOff x="863600" y="305197"/>
            <a:chExt cx="458788" cy="381000"/>
          </a:xfrm>
        </p:grpSpPr>
        <p:cxnSp>
          <p:nvCxnSpPr>
            <p:cNvPr id="45" name="Straight Connector 44"/>
            <p:cNvCxnSpPr/>
            <p:nvPr/>
          </p:nvCxnSpPr>
          <p:spPr bwMode="auto">
            <a:xfrm>
              <a:off x="863600" y="494903"/>
              <a:ext cx="4572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oval" w="lg" len="lg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977106" y="494903"/>
              <a:ext cx="381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1092994" y="494903"/>
              <a:ext cx="304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5400000">
              <a:off x="1207294" y="494903"/>
              <a:ext cx="2286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</p:grp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9855200" y="5105400"/>
            <a:ext cx="990600" cy="762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50" name="Rectangular Callout 49"/>
          <p:cNvSpPr/>
          <p:nvPr/>
        </p:nvSpPr>
        <p:spPr bwMode="auto">
          <a:xfrm>
            <a:off x="482600" y="7543800"/>
            <a:ext cx="1488549" cy="400110"/>
          </a:xfrm>
          <a:prstGeom prst="wedgeRectCallout">
            <a:avLst>
              <a:gd name="adj1" fmla="val 116100"/>
              <a:gd name="adj2" fmla="val 13235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floor is gone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9855200" y="2819400"/>
            <a:ext cx="2855910" cy="1015663"/>
          </a:xfrm>
          <a:prstGeom prst="wedgeRectCallout">
            <a:avLst>
              <a:gd name="adj1" fmla="val -95435"/>
              <a:gd name="adj2" fmla="val 6806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This is a great idea if we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don’t need direct access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to the end of the list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Implementation of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905000"/>
            <a:ext cx="11099800" cy="6896100"/>
          </a:xfrm>
        </p:spPr>
        <p:txBody>
          <a:bodyPr/>
          <a:lstStyle/>
          <a:p>
            <a:r>
              <a:rPr lang="en-US" dirty="0" smtClean="0"/>
              <a:t>Valid stacks are</a:t>
            </a:r>
          </a:p>
          <a:p>
            <a:pPr lvl="1"/>
            <a:r>
              <a:rPr lang="en-US" dirty="0" smtClean="0"/>
              <a:t>non-NULL and</a:t>
            </a:r>
          </a:p>
          <a:p>
            <a:pPr lvl="1"/>
            <a:r>
              <a:rPr lang="en-US" dirty="0" smtClean="0"/>
              <a:t>the top field is a NULL-terminated list</a:t>
            </a:r>
          </a:p>
          <a:p>
            <a:pPr lvl="2"/>
            <a:r>
              <a:rPr lang="en-US" dirty="0" smtClean="0"/>
              <a:t>i.e., is acyclic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 empty stack has NULL</a:t>
            </a:r>
            <a:br>
              <a:rPr lang="en-US" dirty="0" smtClean="0"/>
            </a:br>
            <a:r>
              <a:rPr lang="en-US" dirty="0" smtClean="0"/>
              <a:t>in the top field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Nothing else changes!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40400" y="5601831"/>
            <a:ext cx="403860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is_stack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(\result);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(\result);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stack*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alloc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S-&gt;top = NULL;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82800" y="5601831"/>
            <a:ext cx="3529496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is_stack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S-&gt;top == NULL;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26844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26400" y="2286000"/>
            <a:ext cx="38862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is_stack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stack*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S != NULL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   &amp;&amp;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is_acyclic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(S-&gt;top); 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9779000" y="4799113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9398000" y="4875313"/>
            <a:ext cx="152400" cy="152400"/>
          </a:xfrm>
          <a:prstGeom prst="ellipse">
            <a:avLst/>
          </a:prstGeom>
          <a:noFill/>
          <a:ln w="3175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9243395" y="4495800"/>
          <a:ext cx="457200" cy="73300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57200"/>
              </a:tblGrid>
              <a:tr h="458689">
                <a:tc>
                  <a:txBody>
                    <a:bodyPr/>
                    <a:lstStyle/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8288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9508067" y="4538133"/>
            <a:ext cx="458788" cy="381000"/>
            <a:chOff x="863600" y="305197"/>
            <a:chExt cx="458788" cy="381000"/>
          </a:xfrm>
        </p:grpSpPr>
        <p:cxnSp>
          <p:nvCxnSpPr>
            <p:cNvPr id="64" name="Straight Connector 63"/>
            <p:cNvCxnSpPr/>
            <p:nvPr/>
          </p:nvCxnSpPr>
          <p:spPr bwMode="auto">
            <a:xfrm>
              <a:off x="863600" y="494903"/>
              <a:ext cx="4572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oval" w="lg" len="lg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rot="5400000">
              <a:off x="977106" y="494903"/>
              <a:ext cx="381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rot="5400000">
              <a:off x="1092994" y="494903"/>
              <a:ext cx="304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1207294" y="494903"/>
              <a:ext cx="2286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</p:grpSp>
      <p:cxnSp>
        <p:nvCxnSpPr>
          <p:cNvPr id="69" name="Straight Arrow Connector 68"/>
          <p:cNvCxnSpPr/>
          <p:nvPr/>
        </p:nvCxnSpPr>
        <p:spPr bwMode="auto">
          <a:xfrm>
            <a:off x="8026400" y="4724400"/>
            <a:ext cx="121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526686" y="44958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4216400" y="6445956"/>
            <a:ext cx="914400" cy="5334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6883400" y="7086600"/>
            <a:ext cx="9144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without Headers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header contains just one field,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why not get rid of it?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rgbClr val="7030A0"/>
                </a:solidFill>
              </a:rPr>
              <a:t>push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pop</a:t>
            </a:r>
            <a:r>
              <a:rPr lang="en-US" dirty="0" smtClean="0"/>
              <a:t> are now incorrect</a:t>
            </a:r>
          </a:p>
          <a:p>
            <a:pPr lvl="3"/>
            <a:r>
              <a:rPr lang="en-US" dirty="0" smtClean="0"/>
              <a:t>they modify the local stack variable but not the caller’s</a:t>
            </a:r>
          </a:p>
          <a:p>
            <a:pPr lvl="3"/>
            <a:r>
              <a:rPr lang="en-US" dirty="0" smtClean="0"/>
              <a:t>aliasing!</a:t>
            </a:r>
          </a:p>
          <a:p>
            <a:pPr lvl="2"/>
            <a:r>
              <a:rPr lang="en-US" dirty="0" smtClean="0"/>
              <a:t>it breaks the interface: NULL is now the empty stack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4200" y="2743200"/>
            <a:ext cx="4191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l">
              <a:tabLst>
                <a:tab pos="4121150" algn="l"/>
              </a:tabLst>
            </a:pP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stack_header</a:t>
            </a:r>
            <a:r>
              <a:rPr lang="en-US" sz="2000" b="0" dirty="0" smtClean="0">
                <a:latin typeface="Menlo"/>
              </a:rPr>
              <a:t> {</a:t>
            </a:r>
          </a:p>
          <a:p>
            <a:pPr lvl="0" algn="l">
              <a:tabLst>
                <a:tab pos="4121150" algn="l"/>
              </a:tabLst>
            </a:pPr>
            <a:r>
              <a:rPr lang="en-US" sz="2000" b="0" dirty="0" smtClean="0">
                <a:latin typeface="Menlo"/>
              </a:rPr>
              <a:t>  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2000" b="0" dirty="0" smtClean="0">
                <a:latin typeface="Menlo"/>
              </a:rPr>
              <a:t> top;</a:t>
            </a:r>
            <a:endParaRPr lang="en-US" sz="20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algn="l">
              <a:tabLst>
                <a:tab pos="4121150" algn="l"/>
              </a:tabLst>
            </a:pPr>
            <a:r>
              <a:rPr lang="en-US" sz="2000" b="0" dirty="0" smtClean="0">
                <a:latin typeface="Menlo"/>
              </a:rPr>
              <a:t>};</a:t>
            </a:r>
            <a:endParaRPr lang="en-US" sz="2000" b="0" dirty="0" smtClean="0">
              <a:solidFill>
                <a:srgbClr val="D03BFF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4121150" algn="l"/>
              </a:tabLst>
            </a:pP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stack_header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 stack</a:t>
            </a:r>
            <a:r>
              <a:rPr lang="en-US" sz="2000" b="0" dirty="0" smtClean="0">
                <a:latin typeface="Menlo"/>
              </a:rPr>
              <a:t>;</a:t>
            </a:r>
            <a:endParaRPr lang="en-US" sz="2000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560972" y="27432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51494" y="27432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346844" y="27432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>
            <a:off x="9339797" y="29718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0747022" y="29718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9070622" y="373380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689622" y="304800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689622" y="3810000"/>
            <a:ext cx="152400" cy="152400"/>
          </a:xfrm>
          <a:prstGeom prst="ellipse">
            <a:avLst/>
          </a:prstGeom>
          <a:noFill/>
          <a:ln w="3175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15" name="Elbow Connector 19"/>
          <p:cNvCxnSpPr>
            <a:stCxn id="14" idx="0"/>
            <a:endCxn id="13" idx="4"/>
          </p:cNvCxnSpPr>
          <p:nvPr/>
        </p:nvCxnSpPr>
        <p:spPr bwMode="auto">
          <a:xfrm rot="5400000" flipH="1" flipV="1">
            <a:off x="8461022" y="3505200"/>
            <a:ext cx="6096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535017" y="3578422"/>
          <a:ext cx="457200" cy="73300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57200"/>
              </a:tblGrid>
              <a:tr h="458689">
                <a:tc>
                  <a:txBody>
                    <a:bodyPr/>
                    <a:lstStyle/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8288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2139612" y="2777067"/>
            <a:ext cx="458788" cy="381000"/>
            <a:chOff x="863600" y="305197"/>
            <a:chExt cx="458788" cy="3810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863600" y="494903"/>
              <a:ext cx="4572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oval" w="lg" len="lg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977106" y="494903"/>
              <a:ext cx="381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5400000">
              <a:off x="1092994" y="494903"/>
              <a:ext cx="304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5400000">
              <a:off x="1207294" y="494903"/>
              <a:ext cx="2286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</p:grpSp>
      <p:cxnSp>
        <p:nvCxnSpPr>
          <p:cNvPr id="23" name="Straight Arrow Connector 22"/>
          <p:cNvCxnSpPr/>
          <p:nvPr/>
        </p:nvCxnSpPr>
        <p:spPr bwMode="auto">
          <a:xfrm>
            <a:off x="7318022" y="3810000"/>
            <a:ext cx="121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818308" y="35814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sp>
        <p:nvSpPr>
          <p:cNvPr id="25" name="Rectangle 24"/>
          <p:cNvSpPr/>
          <p:nvPr/>
        </p:nvSpPr>
        <p:spPr>
          <a:xfrm>
            <a:off x="1854200" y="5035028"/>
            <a:ext cx="41910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4121150" algn="l"/>
              </a:tabLst>
            </a:pP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list* stack</a:t>
            </a:r>
            <a:r>
              <a:rPr lang="en-US" sz="2000" b="0" dirty="0" smtClean="0">
                <a:latin typeface="Menlo"/>
              </a:rPr>
              <a:t>;</a:t>
            </a:r>
            <a:endParaRPr lang="en-US" sz="2000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549864" y="5018836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9940386" y="5018836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1335736" y="5018836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>
            <a:off x="9328689" y="5247436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10735914" y="5247436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8678514" y="5323636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2128504" y="5052703"/>
            <a:ext cx="458788" cy="381000"/>
            <a:chOff x="863600" y="305197"/>
            <a:chExt cx="458788" cy="381000"/>
          </a:xfrm>
        </p:grpSpPr>
        <p:cxnSp>
          <p:nvCxnSpPr>
            <p:cNvPr id="37" name="Straight Connector 36"/>
            <p:cNvCxnSpPr/>
            <p:nvPr/>
          </p:nvCxnSpPr>
          <p:spPr bwMode="auto">
            <a:xfrm>
              <a:off x="863600" y="494903"/>
              <a:ext cx="4572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oval" w="lg" len="lg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rot="5400000">
              <a:off x="977106" y="494903"/>
              <a:ext cx="381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rot="5400000">
              <a:off x="1092994" y="494903"/>
              <a:ext cx="304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rot="5400000">
              <a:off x="1207294" y="494903"/>
              <a:ext cx="2286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</p:grpSp>
      <p:cxnSp>
        <p:nvCxnSpPr>
          <p:cNvPr id="41" name="Straight Arrow Connector 40"/>
          <p:cNvCxnSpPr/>
          <p:nvPr/>
        </p:nvCxnSpPr>
        <p:spPr bwMode="auto">
          <a:xfrm>
            <a:off x="7329492" y="5253335"/>
            <a:ext cx="121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829778" y="502473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sp>
        <p:nvSpPr>
          <p:cNvPr id="43" name="TextBox 42"/>
          <p:cNvSpPr txBox="1"/>
          <p:nvPr/>
        </p:nvSpPr>
        <p:spPr>
          <a:xfrm>
            <a:off x="5664200" y="8001000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without Headers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2500" y="3048000"/>
            <a:ext cx="11099800" cy="5829300"/>
          </a:xfrm>
        </p:spPr>
        <p:txBody>
          <a:bodyPr/>
          <a:lstStyle/>
          <a:p>
            <a:r>
              <a:rPr lang="en-US" dirty="0" smtClean="0"/>
              <a:t>But we’re fine if we always </a:t>
            </a:r>
            <a:r>
              <a:rPr lang="en-US" i="1" dirty="0" smtClean="0"/>
              <a:t>return</a:t>
            </a:r>
            <a:r>
              <a:rPr lang="en-US" dirty="0" smtClean="0"/>
              <a:t> the updated stack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Functions transform an input stack into an output stack</a:t>
            </a:r>
          </a:p>
          <a:p>
            <a:pPr lvl="2"/>
            <a:r>
              <a:rPr lang="en-US" dirty="0" smtClean="0"/>
              <a:t>this is a </a:t>
            </a:r>
            <a:r>
              <a:rPr lang="en-US" b="1" dirty="0" smtClean="0"/>
              <a:t>functional interface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54200" y="2073592"/>
            <a:ext cx="41910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4121150" algn="l"/>
              </a:tabLst>
            </a:pP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list* stack</a:t>
            </a:r>
            <a:r>
              <a:rPr lang="en-US" sz="2000" b="0" dirty="0" smtClean="0">
                <a:latin typeface="Menlo"/>
              </a:rPr>
              <a:t>;</a:t>
            </a:r>
            <a:endParaRPr lang="en-US" sz="2000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549864" y="2057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9940386" y="2057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1335736" y="2057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>
            <a:off x="9328689" y="2286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10735914" y="2286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8678514" y="2362200"/>
            <a:ext cx="152400" cy="152400"/>
          </a:xfrm>
          <a:prstGeom prst="ellipse">
            <a:avLst/>
          </a:prstGeom>
          <a:noFill/>
          <a:ln w="63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pSp>
        <p:nvGrpSpPr>
          <p:cNvPr id="3" name="Group 35"/>
          <p:cNvGrpSpPr/>
          <p:nvPr/>
        </p:nvGrpSpPr>
        <p:grpSpPr>
          <a:xfrm>
            <a:off x="12128504" y="2091267"/>
            <a:ext cx="458788" cy="381000"/>
            <a:chOff x="863600" y="305197"/>
            <a:chExt cx="458788" cy="381000"/>
          </a:xfrm>
        </p:grpSpPr>
        <p:cxnSp>
          <p:nvCxnSpPr>
            <p:cNvPr id="37" name="Straight Connector 36"/>
            <p:cNvCxnSpPr/>
            <p:nvPr/>
          </p:nvCxnSpPr>
          <p:spPr bwMode="auto">
            <a:xfrm>
              <a:off x="863600" y="494903"/>
              <a:ext cx="4572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oval" w="lg" len="lg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rot="5400000">
              <a:off x="977106" y="494903"/>
              <a:ext cx="381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rot="5400000">
              <a:off x="1092994" y="494903"/>
              <a:ext cx="304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rot="5400000">
              <a:off x="1207294" y="494903"/>
              <a:ext cx="2286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</p:grpSp>
      <p:cxnSp>
        <p:nvCxnSpPr>
          <p:cNvPr id="41" name="Straight Arrow Connector 40"/>
          <p:cNvCxnSpPr/>
          <p:nvPr/>
        </p:nvCxnSpPr>
        <p:spPr bwMode="auto">
          <a:xfrm>
            <a:off x="7329492" y="2291899"/>
            <a:ext cx="121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829778" y="206329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sp>
        <p:nvSpPr>
          <p:cNvPr id="45" name="Vertical Scroll 44"/>
          <p:cNvSpPr/>
          <p:nvPr/>
        </p:nvSpPr>
        <p:spPr bwMode="auto">
          <a:xfrm flipH="1">
            <a:off x="4445000" y="4043799"/>
            <a:ext cx="4343400" cy="3354804"/>
          </a:xfrm>
          <a:prstGeom prst="verticalScroll">
            <a:avLst>
              <a:gd name="adj" fmla="val 7463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;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600" b="0" dirty="0" smtClean="0">
                <a:latin typeface="Menlo"/>
              </a:rPr>
              <a:t>()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*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res</a:t>
            </a:r>
            <a:r>
              <a:rPr lang="en-US" sz="1600" b="0" dirty="0" smtClean="0">
                <a:latin typeface="Menlo"/>
              </a:rPr>
              <a:t>)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73579" y="3979473"/>
            <a:ext cx="303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Menlo"/>
              </a:rPr>
              <a:t>Functional</a:t>
            </a:r>
            <a:r>
              <a:rPr lang="en-US" sz="1800" dirty="0" smtClean="0">
                <a:latin typeface="Menlo"/>
              </a:rPr>
              <a:t> stack Interface</a:t>
            </a:r>
            <a:endParaRPr lang="en-US" sz="1800" dirty="0">
              <a:latin typeface="Menlo"/>
            </a:endParaRP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10388600" y="3657600"/>
            <a:ext cx="1608775" cy="707886"/>
          </a:xfrm>
          <a:prstGeom prst="wedgeRectCallout">
            <a:avLst>
              <a:gd name="adj1" fmla="val -148642"/>
              <a:gd name="adj2" fmla="val 10994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No more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NULL checks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4597400" y="6019800"/>
            <a:ext cx="9144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4597400" y="6759222"/>
            <a:ext cx="9144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6731000" y="6759222"/>
            <a:ext cx="8382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51" name="Rectangular Callout 50"/>
          <p:cNvSpPr/>
          <p:nvPr/>
        </p:nvSpPr>
        <p:spPr bwMode="auto">
          <a:xfrm>
            <a:off x="9550400" y="5638800"/>
            <a:ext cx="2081660" cy="707886"/>
          </a:xfrm>
          <a:prstGeom prst="wedgeRectCallout">
            <a:avLst>
              <a:gd name="adj1" fmla="val -148642"/>
              <a:gd name="adj2" fmla="val 10994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Our trick to return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two outputs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this stack?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equivalently</a:t>
            </a:r>
          </a:p>
          <a:p>
            <a:pPr lvl="4"/>
            <a:endParaRPr lang="en-US" sz="1400" dirty="0" smtClean="0"/>
          </a:p>
          <a:p>
            <a:pPr lvl="4"/>
            <a:endParaRPr lang="en-US" dirty="0" smtClean="0"/>
          </a:p>
          <a:p>
            <a:pPr lvl="3"/>
            <a:r>
              <a:rPr lang="en-US" i="1" dirty="0" smtClean="0"/>
              <a:t>but harder to read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70372" y="3266236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60894" y="3266236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356244" y="3266236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8349197" y="3494836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9756422" y="3494836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11149012" y="3300103"/>
            <a:ext cx="458788" cy="381000"/>
            <a:chOff x="863600" y="305197"/>
            <a:chExt cx="458788" cy="381000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863600" y="494903"/>
              <a:ext cx="4572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oval" w="lg" len="lg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977106" y="494903"/>
              <a:ext cx="381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1092994" y="494903"/>
              <a:ext cx="304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1207294" y="494903"/>
              <a:ext cx="2286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</p:grpSp>
      <p:cxnSp>
        <p:nvCxnSpPr>
          <p:cNvPr id="15" name="Straight Arrow Connector 14"/>
          <p:cNvCxnSpPr/>
          <p:nvPr/>
        </p:nvCxnSpPr>
        <p:spPr bwMode="auto">
          <a:xfrm>
            <a:off x="6730819" y="3494836"/>
            <a:ext cx="838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298636" y="327213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sp>
        <p:nvSpPr>
          <p:cNvPr id="18" name="Striped Right Arrow 17"/>
          <p:cNvSpPr/>
          <p:nvPr/>
        </p:nvSpPr>
        <p:spPr bwMode="auto">
          <a:xfrm>
            <a:off x="4761992" y="2944368"/>
            <a:ext cx="978408" cy="1094232"/>
          </a:xfrm>
          <a:prstGeom prst="stripedRightArrow">
            <a:avLst/>
          </a:prstGeom>
          <a:solidFill>
            <a:srgbClr val="FF9933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Cloud 18"/>
          <p:cNvSpPr/>
          <p:nvPr/>
        </p:nvSpPr>
        <p:spPr bwMode="auto">
          <a:xfrm>
            <a:off x="2886266" y="2819400"/>
            <a:ext cx="1101534" cy="1371600"/>
          </a:xfrm>
          <a:prstGeom prst="cloud">
            <a:avLst/>
          </a:prstGeom>
          <a:solidFill>
            <a:srgbClr val="FFE5E5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14866" y="3048000"/>
            <a:ext cx="644334" cy="914400"/>
            <a:chOff x="1625600" y="4724400"/>
            <a:chExt cx="838200" cy="2211388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778000" y="4724400"/>
              <a:ext cx="533400" cy="220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3</a:t>
              </a:r>
              <a:b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7</a:t>
              </a:r>
              <a:b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2</a:t>
              </a: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>
              <a:off x="673100" y="5829300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>
              <a:off x="1205706" y="5828506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rot="10800000">
              <a:off x="1778000" y="6934200"/>
              <a:ext cx="533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23114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16256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9" name="Straight Arrow Connector 28"/>
          <p:cNvCxnSpPr/>
          <p:nvPr/>
        </p:nvCxnSpPr>
        <p:spPr bwMode="auto">
          <a:xfrm>
            <a:off x="2006600" y="3499301"/>
            <a:ext cx="838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574417" y="32766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sp>
        <p:nvSpPr>
          <p:cNvPr id="31" name="Rectangular Callout 30"/>
          <p:cNvSpPr/>
          <p:nvPr/>
        </p:nvSpPr>
        <p:spPr bwMode="auto">
          <a:xfrm>
            <a:off x="1092200" y="4495800"/>
            <a:ext cx="1334661" cy="400110"/>
          </a:xfrm>
          <a:prstGeom prst="wedgeRectCallout">
            <a:avLst>
              <a:gd name="adj1" fmla="val 76965"/>
              <a:gd name="adj2" fmla="val -15286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Client view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 bwMode="auto">
          <a:xfrm>
            <a:off x="9931400" y="4495800"/>
            <a:ext cx="1831591" cy="707886"/>
          </a:xfrm>
          <a:prstGeom prst="wedgeRectCallout">
            <a:avLst>
              <a:gd name="adj1" fmla="val -96715"/>
              <a:gd name="adj2" fmla="val -11491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Implementation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view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54200" y="5791200"/>
            <a:ext cx="352949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S = push(S, 2);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S = push(S, 7);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S = push(S, 3);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78000" y="8153400"/>
            <a:ext cx="64008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push(push(push(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(), 2), 7), 3);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3863622"/>
            <a:ext cx="11099800" cy="4991100"/>
          </a:xfrm>
        </p:spPr>
        <p:txBody>
          <a:bodyPr/>
          <a:lstStyle/>
          <a:p>
            <a:pPr lvl="1"/>
            <a:r>
              <a:rPr lang="en-US" dirty="0" smtClean="0"/>
              <a:t>What if now we do                                             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70372" y="2351836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60894" y="2351836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356244" y="2351836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8349197" y="2580436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9756422" y="2580436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pSp>
        <p:nvGrpSpPr>
          <p:cNvPr id="9" name="Group 9"/>
          <p:cNvGrpSpPr/>
          <p:nvPr/>
        </p:nvGrpSpPr>
        <p:grpSpPr>
          <a:xfrm>
            <a:off x="11149012" y="2385703"/>
            <a:ext cx="458788" cy="381000"/>
            <a:chOff x="863600" y="305197"/>
            <a:chExt cx="458788" cy="381000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863600" y="494903"/>
              <a:ext cx="4572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oval" w="lg" len="lg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977106" y="494903"/>
              <a:ext cx="381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1092994" y="494903"/>
              <a:ext cx="304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1207294" y="494903"/>
              <a:ext cx="2286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</p:grpSp>
      <p:cxnSp>
        <p:nvCxnSpPr>
          <p:cNvPr id="15" name="Straight Arrow Connector 14"/>
          <p:cNvCxnSpPr/>
          <p:nvPr/>
        </p:nvCxnSpPr>
        <p:spPr bwMode="auto">
          <a:xfrm>
            <a:off x="6730819" y="2580436"/>
            <a:ext cx="838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298636" y="235773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sp>
        <p:nvSpPr>
          <p:cNvPr id="18" name="Striped Right Arrow 17"/>
          <p:cNvSpPr/>
          <p:nvPr/>
        </p:nvSpPr>
        <p:spPr bwMode="auto">
          <a:xfrm>
            <a:off x="4761992" y="2029968"/>
            <a:ext cx="978408" cy="1094232"/>
          </a:xfrm>
          <a:prstGeom prst="stripedRightArrow">
            <a:avLst/>
          </a:prstGeom>
          <a:solidFill>
            <a:srgbClr val="FF9933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30800" y="3943290"/>
            <a:ext cx="352949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S1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push(S, 14);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8713372" y="5960668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0103894" y="5960668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1499244" y="5960668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 bwMode="auto">
          <a:xfrm>
            <a:off x="9492197" y="6189268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10899422" y="6189268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pSp>
        <p:nvGrpSpPr>
          <p:cNvPr id="41" name="Group 9"/>
          <p:cNvGrpSpPr/>
          <p:nvPr/>
        </p:nvGrpSpPr>
        <p:grpSpPr>
          <a:xfrm>
            <a:off x="12292012" y="5994535"/>
            <a:ext cx="458788" cy="381000"/>
            <a:chOff x="863600" y="305197"/>
            <a:chExt cx="458788" cy="381000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863600" y="494903"/>
              <a:ext cx="4572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oval" w="lg" len="lg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rot="5400000">
              <a:off x="977106" y="494903"/>
              <a:ext cx="381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rot="5400000">
              <a:off x="1092994" y="494903"/>
              <a:ext cx="304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1207294" y="494903"/>
              <a:ext cx="2286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</p:grpSp>
      <p:cxnSp>
        <p:nvCxnSpPr>
          <p:cNvPr id="46" name="Straight Arrow Connector 45"/>
          <p:cNvCxnSpPr/>
          <p:nvPr/>
        </p:nvCxnSpPr>
        <p:spPr bwMode="auto">
          <a:xfrm>
            <a:off x="7961489" y="5345289"/>
            <a:ext cx="7620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7580489" y="496428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sp>
        <p:nvSpPr>
          <p:cNvPr id="48" name="Striped Right Arrow 47"/>
          <p:cNvSpPr/>
          <p:nvPr/>
        </p:nvSpPr>
        <p:spPr bwMode="auto">
          <a:xfrm>
            <a:off x="4736975" y="5638800"/>
            <a:ext cx="978408" cy="1094232"/>
          </a:xfrm>
          <a:prstGeom prst="stripedRightArrow">
            <a:avLst/>
          </a:prstGeom>
          <a:solidFill>
            <a:srgbClr val="FF9933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7328225" y="5954889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3" name="Straight Arrow Connector 72"/>
          <p:cNvCxnSpPr/>
          <p:nvPr/>
        </p:nvCxnSpPr>
        <p:spPr bwMode="auto">
          <a:xfrm>
            <a:off x="8107050" y="6194778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6488672" y="6183489"/>
            <a:ext cx="838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5884967" y="596078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 smtClean="0"/>
              <a:t>S1</a:t>
            </a:r>
            <a:endParaRPr lang="en-US" b="0" dirty="0"/>
          </a:p>
        </p:txBody>
      </p:sp>
      <p:sp>
        <p:nvSpPr>
          <p:cNvPr id="78" name="Content Placeholder 2"/>
          <p:cNvSpPr txBox="1">
            <a:spLocks/>
          </p:cNvSpPr>
          <p:nvPr/>
        </p:nvSpPr>
        <p:spPr bwMode="auto">
          <a:xfrm>
            <a:off x="3987800" y="7124700"/>
            <a:ext cx="8686800" cy="22479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The client has two stacks</a:t>
            </a:r>
          </a:p>
          <a:p>
            <a:pPr marL="1435100" marR="0" lvl="3" indent="-342900" algn="l" defTabSz="5842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S with 3, 7, 2</a:t>
            </a:r>
          </a:p>
          <a:p>
            <a:pPr marL="1435100" marR="0" lvl="3" indent="-342900" algn="l" defTabSz="5842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S1 with 14, 3, 7, 2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In the implementation, they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share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 a suffix</a:t>
            </a:r>
          </a:p>
          <a:p>
            <a:pPr marL="1435100" marR="0" lvl="3" indent="-342900" algn="l" defTabSz="584200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the linked list 3, 7, 2 is shared</a:t>
            </a:r>
          </a:p>
        </p:txBody>
      </p:sp>
      <p:sp>
        <p:nvSpPr>
          <p:cNvPr id="82" name="Cloud 81"/>
          <p:cNvSpPr/>
          <p:nvPr/>
        </p:nvSpPr>
        <p:spPr bwMode="auto">
          <a:xfrm>
            <a:off x="2886266" y="1905000"/>
            <a:ext cx="1101534" cy="1371600"/>
          </a:xfrm>
          <a:prstGeom prst="cloud">
            <a:avLst/>
          </a:prstGeom>
          <a:solidFill>
            <a:srgbClr val="FFE5E5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114866" y="2133600"/>
            <a:ext cx="644334" cy="914400"/>
            <a:chOff x="1625600" y="4724400"/>
            <a:chExt cx="838200" cy="2211388"/>
          </a:xfrm>
        </p:grpSpPr>
        <p:sp>
          <p:nvSpPr>
            <p:cNvPr id="84" name="Rectangle 83"/>
            <p:cNvSpPr/>
            <p:nvPr/>
          </p:nvSpPr>
          <p:spPr bwMode="auto">
            <a:xfrm>
              <a:off x="1778000" y="4724400"/>
              <a:ext cx="533400" cy="220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3</a:t>
              </a:r>
              <a:b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7</a:t>
              </a:r>
              <a:b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2</a:t>
              </a:r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 rot="5400000">
              <a:off x="673100" y="5829300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rot="5400000">
              <a:off x="1205706" y="5828506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rot="10800000">
              <a:off x="1778000" y="6934200"/>
              <a:ext cx="533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23114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6256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0" name="Straight Arrow Connector 89"/>
          <p:cNvCxnSpPr/>
          <p:nvPr/>
        </p:nvCxnSpPr>
        <p:spPr bwMode="auto">
          <a:xfrm>
            <a:off x="2006600" y="2584901"/>
            <a:ext cx="838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1574417" y="23622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sp>
        <p:nvSpPr>
          <p:cNvPr id="92" name="Cloud 91"/>
          <p:cNvSpPr/>
          <p:nvPr/>
        </p:nvSpPr>
        <p:spPr bwMode="auto">
          <a:xfrm>
            <a:off x="2886266" y="4724400"/>
            <a:ext cx="1101534" cy="1371600"/>
          </a:xfrm>
          <a:prstGeom prst="cloud">
            <a:avLst/>
          </a:prstGeom>
          <a:solidFill>
            <a:srgbClr val="FFE5E5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14866" y="4953000"/>
            <a:ext cx="644334" cy="914400"/>
            <a:chOff x="1625600" y="4724400"/>
            <a:chExt cx="838200" cy="2211388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778000" y="4724400"/>
              <a:ext cx="533400" cy="220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3</a:t>
              </a:r>
              <a:b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7</a:t>
              </a:r>
              <a:b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2</a:t>
              </a:r>
            </a:p>
          </p:txBody>
        </p:sp>
        <p:cxnSp>
          <p:nvCxnSpPr>
            <p:cNvPr id="95" name="Straight Connector 94"/>
            <p:cNvCxnSpPr/>
            <p:nvPr/>
          </p:nvCxnSpPr>
          <p:spPr bwMode="auto">
            <a:xfrm rot="5400000">
              <a:off x="673100" y="5829300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 rot="5400000">
              <a:off x="1205706" y="5828506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rot="10800000">
              <a:off x="1778000" y="6934200"/>
              <a:ext cx="533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23114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6256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0" name="Straight Arrow Connector 99"/>
          <p:cNvCxnSpPr/>
          <p:nvPr/>
        </p:nvCxnSpPr>
        <p:spPr bwMode="auto">
          <a:xfrm>
            <a:off x="2006600" y="5404301"/>
            <a:ext cx="838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1574417" y="51816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sp>
        <p:nvSpPr>
          <p:cNvPr id="102" name="Cloud 101"/>
          <p:cNvSpPr/>
          <p:nvPr/>
        </p:nvSpPr>
        <p:spPr bwMode="auto">
          <a:xfrm>
            <a:off x="2886266" y="6248400"/>
            <a:ext cx="1101534" cy="1600200"/>
          </a:xfrm>
          <a:prstGeom prst="cloud">
            <a:avLst/>
          </a:prstGeom>
          <a:solidFill>
            <a:srgbClr val="FFE5E5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114866" y="6477000"/>
            <a:ext cx="644334" cy="1143000"/>
            <a:chOff x="1625600" y="4724400"/>
            <a:chExt cx="838200" cy="2211388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1778000" y="4724400"/>
              <a:ext cx="533400" cy="220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14</a:t>
              </a:r>
            </a:p>
            <a:p>
              <a:pPr marL="0" marR="0" indent="0" algn="ctr" defTabSz="584200" rtl="0" eaLnBrk="1" fontAlgn="base" latinLnBrk="0" hangingPunct="0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3</a:t>
              </a:r>
              <a:b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7</a:t>
              </a:r>
              <a:b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2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 bwMode="auto">
            <a:xfrm rot="5400000">
              <a:off x="673100" y="5829300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 rot="5400000">
              <a:off x="1205706" y="5828506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rot="10800000">
              <a:off x="1778000" y="6934200"/>
              <a:ext cx="533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23114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6256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0" name="Straight Arrow Connector 109"/>
          <p:cNvCxnSpPr/>
          <p:nvPr/>
        </p:nvCxnSpPr>
        <p:spPr bwMode="auto">
          <a:xfrm>
            <a:off x="2006600" y="7046834"/>
            <a:ext cx="838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1402895" y="682413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 smtClean="0"/>
              <a:t>S1</a:t>
            </a:r>
            <a:endParaRPr lang="en-US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functional stack library supports sharing list suffixes</a:t>
            </a:r>
          </a:p>
          <a:p>
            <a:pPr lvl="1"/>
            <a:r>
              <a:rPr lang="en-US" dirty="0" smtClean="0"/>
              <a:t>This takes up much less space than our earlier implementation!</a:t>
            </a:r>
          </a:p>
          <a:p>
            <a:pPr lvl="1"/>
            <a:r>
              <a:rPr lang="en-US" dirty="0" smtClean="0"/>
              <a:t>The client has no idea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if we now do this?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521200" y="5638800"/>
            <a:ext cx="3529496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S2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push(S, 42);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S3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pop(S,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x_ptr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</p:txBody>
      </p:sp>
      <p:sp>
        <p:nvSpPr>
          <p:cNvPr id="84" name="Rectangular Callout 83"/>
          <p:cNvSpPr/>
          <p:nvPr/>
        </p:nvSpPr>
        <p:spPr bwMode="auto">
          <a:xfrm>
            <a:off x="9017000" y="5791200"/>
            <a:ext cx="1746632" cy="707886"/>
          </a:xfrm>
          <a:prstGeom prst="wedgeRectCallout">
            <a:avLst>
              <a:gd name="adj1" fmla="val -103178"/>
              <a:gd name="adj2" fmla="val -3198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The variable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2000" b="0" dirty="0" smtClean="0">
                <a:solidFill>
                  <a:schemeClr val="tx1"/>
                </a:solidFill>
              </a:rPr>
              <a:t/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is still around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now do                                    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0304" y="1959114"/>
            <a:ext cx="3529496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S2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push(S, 42);</a:t>
            </a:r>
          </a:p>
          <a:p>
            <a:pPr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0289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S3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pop(S,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x_ptr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713372" y="5046268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103894" y="5046268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99244" y="5046268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9492197" y="5274868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0899422" y="5274868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12292012" y="5080135"/>
            <a:ext cx="458788" cy="381000"/>
            <a:chOff x="863600" y="305197"/>
            <a:chExt cx="458788" cy="381000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863600" y="494903"/>
              <a:ext cx="4572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oval" w="lg" len="lg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977106" y="494903"/>
              <a:ext cx="381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1092994" y="494903"/>
              <a:ext cx="304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1207294" y="494903"/>
              <a:ext cx="2286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400000"/>
              <a:headEnd type="none" w="lg" len="lg"/>
              <a:tailEnd type="none" w="med" len="med"/>
            </a:ln>
            <a:effectLst/>
          </p:spPr>
        </p:cxnSp>
      </p:grpSp>
      <p:cxnSp>
        <p:nvCxnSpPr>
          <p:cNvPr id="15" name="Straight Arrow Connector 14"/>
          <p:cNvCxnSpPr/>
          <p:nvPr/>
        </p:nvCxnSpPr>
        <p:spPr bwMode="auto">
          <a:xfrm>
            <a:off x="7961489" y="4430889"/>
            <a:ext cx="7620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7580489" y="404988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328225" y="5040489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 bwMode="auto">
          <a:xfrm>
            <a:off x="8107050" y="5280378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488672" y="5269089"/>
            <a:ext cx="838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884967" y="504638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 smtClean="0"/>
              <a:t>S1</a:t>
            </a:r>
            <a:endParaRPr lang="en-US" b="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24769" y="6085636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 bwMode="auto">
          <a:xfrm>
            <a:off x="6485216" y="6314236"/>
            <a:ext cx="838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881511" y="609153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 smtClean="0"/>
              <a:t>S2</a:t>
            </a:r>
            <a:endParaRPr lang="en-US" b="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7977012" y="5620454"/>
            <a:ext cx="838201" cy="6321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9333089" y="4419600"/>
            <a:ext cx="7620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780567" y="403860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 smtClean="0"/>
              <a:t>S3</a:t>
            </a:r>
            <a:endParaRPr lang="en-US" b="0" dirty="0"/>
          </a:p>
        </p:txBody>
      </p:sp>
      <p:sp>
        <p:nvSpPr>
          <p:cNvPr id="27" name="Striped Right Arrow 26"/>
          <p:cNvSpPr/>
          <p:nvPr/>
        </p:nvSpPr>
        <p:spPr bwMode="auto">
          <a:xfrm>
            <a:off x="4736975" y="5257800"/>
            <a:ext cx="978408" cy="1094232"/>
          </a:xfrm>
          <a:prstGeom prst="stripedRightArrow">
            <a:avLst/>
          </a:prstGeom>
          <a:solidFill>
            <a:srgbClr val="FF9933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8" name="Cloud 27"/>
          <p:cNvSpPr/>
          <p:nvPr/>
        </p:nvSpPr>
        <p:spPr bwMode="auto">
          <a:xfrm>
            <a:off x="2886266" y="2743200"/>
            <a:ext cx="1101534" cy="1371600"/>
          </a:xfrm>
          <a:prstGeom prst="cloud">
            <a:avLst/>
          </a:prstGeom>
          <a:solidFill>
            <a:srgbClr val="FFE5E5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866" y="2971800"/>
            <a:ext cx="644334" cy="914400"/>
            <a:chOff x="1625600" y="4724400"/>
            <a:chExt cx="838200" cy="22113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778000" y="4724400"/>
              <a:ext cx="533400" cy="220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3</a:t>
              </a:r>
              <a:b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7</a:t>
              </a:r>
              <a:b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2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5400000">
              <a:off x="673100" y="5829300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>
              <a:off x="1205706" y="5828506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rot="10800000">
              <a:off x="1778000" y="6934200"/>
              <a:ext cx="533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3114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16256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" name="Straight Arrow Connector 35"/>
          <p:cNvCxnSpPr/>
          <p:nvPr/>
        </p:nvCxnSpPr>
        <p:spPr bwMode="auto">
          <a:xfrm>
            <a:off x="2006600" y="3423101"/>
            <a:ext cx="838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574417" y="32004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sp>
        <p:nvSpPr>
          <p:cNvPr id="38" name="Cloud 37"/>
          <p:cNvSpPr/>
          <p:nvPr/>
        </p:nvSpPr>
        <p:spPr bwMode="auto">
          <a:xfrm>
            <a:off x="2886266" y="4191000"/>
            <a:ext cx="1101534" cy="1600200"/>
          </a:xfrm>
          <a:prstGeom prst="cloud">
            <a:avLst/>
          </a:prstGeom>
          <a:solidFill>
            <a:srgbClr val="FFE5E5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114866" y="4419600"/>
            <a:ext cx="644334" cy="1143000"/>
            <a:chOff x="1625600" y="4724400"/>
            <a:chExt cx="838200" cy="221138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1778000" y="4724400"/>
              <a:ext cx="533400" cy="220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14</a:t>
              </a:r>
            </a:p>
            <a:p>
              <a:pPr marL="0" marR="0" indent="0" algn="ctr" defTabSz="584200" rtl="0" eaLnBrk="1" fontAlgn="base" latinLnBrk="0" hangingPunct="0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3</a:t>
              </a:r>
              <a:b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7</a:t>
              </a:r>
              <a:b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2</a:t>
              </a: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 rot="5400000">
              <a:off x="673100" y="5829300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5400000">
              <a:off x="1205706" y="5828506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rot="10800000">
              <a:off x="1778000" y="6934200"/>
              <a:ext cx="533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23114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16256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6" name="Straight Arrow Connector 45"/>
          <p:cNvCxnSpPr/>
          <p:nvPr/>
        </p:nvCxnSpPr>
        <p:spPr bwMode="auto">
          <a:xfrm>
            <a:off x="2006600" y="4989434"/>
            <a:ext cx="838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402895" y="476673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 smtClean="0"/>
              <a:t>S1</a:t>
            </a:r>
            <a:endParaRPr lang="en-US" b="0" dirty="0"/>
          </a:p>
        </p:txBody>
      </p:sp>
      <p:sp>
        <p:nvSpPr>
          <p:cNvPr id="48" name="Cloud 47"/>
          <p:cNvSpPr/>
          <p:nvPr/>
        </p:nvSpPr>
        <p:spPr bwMode="auto">
          <a:xfrm>
            <a:off x="2880371" y="5889978"/>
            <a:ext cx="1101534" cy="1600200"/>
          </a:xfrm>
          <a:prstGeom prst="cloud">
            <a:avLst/>
          </a:prstGeom>
          <a:solidFill>
            <a:srgbClr val="FFE5E5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108971" y="6118578"/>
            <a:ext cx="644334" cy="1143000"/>
            <a:chOff x="1625600" y="4724400"/>
            <a:chExt cx="838200" cy="2211388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778000" y="4724400"/>
              <a:ext cx="533400" cy="220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42</a:t>
              </a:r>
            </a:p>
            <a:p>
              <a:pPr marL="0" marR="0" indent="0" algn="ctr" defTabSz="584200" rtl="0" eaLnBrk="1" fontAlgn="base" latinLnBrk="0" hangingPunct="0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3</a:t>
              </a:r>
              <a:b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7</a:t>
              </a:r>
              <a:b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2</a:t>
              </a: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rot="5400000">
              <a:off x="673100" y="5829300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rot="5400000">
              <a:off x="1205706" y="5828506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rot="10800000">
              <a:off x="1778000" y="6934200"/>
              <a:ext cx="533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23114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16256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6" name="Straight Arrow Connector 55"/>
          <p:cNvCxnSpPr/>
          <p:nvPr/>
        </p:nvCxnSpPr>
        <p:spPr bwMode="auto">
          <a:xfrm>
            <a:off x="2000705" y="6688412"/>
            <a:ext cx="838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397000" y="646571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 smtClean="0"/>
              <a:t>S2</a:t>
            </a:r>
            <a:endParaRPr lang="en-US" b="0" dirty="0"/>
          </a:p>
        </p:txBody>
      </p:sp>
      <p:sp>
        <p:nvSpPr>
          <p:cNvPr id="58" name="Cloud 57"/>
          <p:cNvSpPr/>
          <p:nvPr/>
        </p:nvSpPr>
        <p:spPr bwMode="auto">
          <a:xfrm>
            <a:off x="2886266" y="7597422"/>
            <a:ext cx="1101534" cy="1066800"/>
          </a:xfrm>
          <a:prstGeom prst="cloud">
            <a:avLst/>
          </a:prstGeom>
          <a:solidFill>
            <a:srgbClr val="FFE5E5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114866" y="7826022"/>
            <a:ext cx="644334" cy="609600"/>
            <a:chOff x="1625600" y="4724400"/>
            <a:chExt cx="838200" cy="2211388"/>
          </a:xfrm>
        </p:grpSpPr>
        <p:sp>
          <p:nvSpPr>
            <p:cNvPr id="60" name="Rectangle 59"/>
            <p:cNvSpPr/>
            <p:nvPr/>
          </p:nvSpPr>
          <p:spPr bwMode="auto">
            <a:xfrm>
              <a:off x="1778000" y="4724400"/>
              <a:ext cx="533400" cy="2209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7</a:t>
              </a:r>
              <a:b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2</a:t>
              </a:r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 rot="5400000">
              <a:off x="673100" y="5829300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rot="5400000">
              <a:off x="1205706" y="5828506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rot="10800000">
              <a:off x="1778000" y="6934200"/>
              <a:ext cx="533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3114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6256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6" name="Straight Arrow Connector 65"/>
          <p:cNvCxnSpPr/>
          <p:nvPr/>
        </p:nvCxnSpPr>
        <p:spPr bwMode="auto">
          <a:xfrm>
            <a:off x="2006600" y="8124923"/>
            <a:ext cx="838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402895" y="7902222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 smtClean="0"/>
              <a:t>S3</a:t>
            </a:r>
            <a:endParaRPr lang="en-US" b="0" dirty="0"/>
          </a:p>
        </p:txBody>
      </p:sp>
      <p:sp>
        <p:nvSpPr>
          <p:cNvPr id="68" name="Rectangular Callout 67"/>
          <p:cNvSpPr/>
          <p:nvPr/>
        </p:nvSpPr>
        <p:spPr bwMode="auto">
          <a:xfrm>
            <a:off x="1281539" y="9198114"/>
            <a:ext cx="1334661" cy="400110"/>
          </a:xfrm>
          <a:prstGeom prst="wedgeRectCallout">
            <a:avLst>
              <a:gd name="adj1" fmla="val 38057"/>
              <a:gd name="adj2" fmla="val -22621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Client view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69" name="Rectangular Callout 68"/>
          <p:cNvSpPr/>
          <p:nvPr/>
        </p:nvSpPr>
        <p:spPr bwMode="auto">
          <a:xfrm>
            <a:off x="6350000" y="8893314"/>
            <a:ext cx="1831591" cy="707886"/>
          </a:xfrm>
          <a:prstGeom prst="wedgeRectCallout">
            <a:avLst>
              <a:gd name="adj1" fmla="val 54905"/>
              <a:gd name="adj2" fmla="val -33976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Implementation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view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71" name="Content Placeholder 2"/>
          <p:cNvSpPr txBox="1">
            <a:spLocks/>
          </p:cNvSpPr>
          <p:nvPr/>
        </p:nvSpPr>
        <p:spPr bwMode="auto">
          <a:xfrm>
            <a:off x="8712200" y="7010400"/>
            <a:ext cx="4178300" cy="8382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25000"/>
              <a:buFont typeface="Courier New" pitchFamily="49" charset="0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Lots more sharing!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sharing is so great, why don’t our libraries always use it?</a:t>
            </a:r>
          </a:p>
          <a:p>
            <a:pPr lvl="1"/>
            <a:r>
              <a:rPr lang="en-US" dirty="0" smtClean="0"/>
              <a:t>It takes a change of mindset</a:t>
            </a:r>
          </a:p>
          <a:p>
            <a:pPr lvl="2"/>
            <a:r>
              <a:rPr lang="en-US" dirty="0" smtClean="0"/>
              <a:t>using functions that don’t modify data structures in place</a:t>
            </a:r>
          </a:p>
          <a:p>
            <a:pPr lvl="1"/>
            <a:r>
              <a:rPr lang="en-US" dirty="0" smtClean="0"/>
              <a:t>A lot of code we </a:t>
            </a:r>
            <a:r>
              <a:rPr lang="en-US" smtClean="0"/>
              <a:t>write uses </a:t>
            </a:r>
            <a:r>
              <a:rPr lang="en-US" dirty="0" smtClean="0"/>
              <a:t>one instance of a data structure</a:t>
            </a:r>
          </a:p>
          <a:p>
            <a:pPr lvl="2"/>
            <a:r>
              <a:rPr lang="en-US" dirty="0" smtClean="0"/>
              <a:t>So what? Sharing wouldn’t hurt anyway</a:t>
            </a:r>
          </a:p>
          <a:p>
            <a:pPr lvl="3"/>
            <a:r>
              <a:rPr lang="en-US" dirty="0" smtClean="0"/>
              <a:t>Good point</a:t>
            </a:r>
          </a:p>
          <a:p>
            <a:pPr lvl="1"/>
            <a:r>
              <a:rPr lang="en-US" dirty="0" smtClean="0"/>
              <a:t>It doesn’t work for all data structures</a:t>
            </a:r>
          </a:p>
          <a:p>
            <a:pPr lvl="2"/>
            <a:r>
              <a:rPr lang="en-US" dirty="0" smtClean="0"/>
              <a:t>Try it on queues!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Functional programming languages rely heavily on sharing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introduced </a:t>
            </a:r>
            <a:r>
              <a:rPr lang="en-US" b="1" dirty="0" smtClean="0"/>
              <a:t>linked lists</a:t>
            </a:r>
            <a:br>
              <a:rPr lang="en-US" b="1" dirty="0" smtClean="0"/>
            </a:br>
            <a:r>
              <a:rPr lang="en-US" dirty="0" smtClean="0"/>
              <a:t>and two common ways to use them</a:t>
            </a:r>
          </a:p>
          <a:p>
            <a:pPr lvl="1"/>
            <a:r>
              <a:rPr lang="en-US" dirty="0" smtClean="0"/>
              <a:t>NULL-terminated linked lists</a:t>
            </a:r>
          </a:p>
          <a:p>
            <a:pPr lvl="1"/>
            <a:r>
              <a:rPr lang="en-US" dirty="0" smtClean="0"/>
              <a:t>list segments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We learned about list manipulations and their complexity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We used them to implement stacks and queues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We talked about sharing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vs.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they compare?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Question to </a:t>
            </a:r>
            <a:r>
              <a:rPr lang="en-US" smtClean="0"/>
              <a:t>help decide </a:t>
            </a:r>
            <a:r>
              <a:rPr lang="en-US" dirty="0" smtClean="0"/>
              <a:t>which one </a:t>
            </a:r>
            <a:r>
              <a:rPr lang="en-US" smtClean="0"/>
              <a:t>to use:</a:t>
            </a:r>
            <a:endParaRPr lang="en-US" dirty="0" smtClean="0"/>
          </a:p>
          <a:p>
            <a:pPr lvl="1"/>
            <a:r>
              <a:rPr lang="en-US" dirty="0" smtClean="0"/>
              <a:t>Can we anticipate the size we need?</a:t>
            </a:r>
          </a:p>
          <a:p>
            <a:pPr lvl="1"/>
            <a:r>
              <a:rPr lang="en-US" dirty="0" smtClean="0"/>
              <a:t>Do they allow us to achieve our target complexity?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59000" y="2895600"/>
          <a:ext cx="8229600" cy="35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4628"/>
                <a:gridCol w="3101118"/>
                <a:gridCol w="330385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/>
                        <a:t>Arrays (unsorted)</a:t>
                      </a:r>
                      <a:endParaRPr lang="en-US" sz="2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/>
                        <a:t>Linked lists</a:t>
                      </a:r>
                      <a:endParaRPr lang="en-US" sz="2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Pros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2575" indent="-282575" algn="l">
                        <a:spcBef>
                          <a:spcPts val="600"/>
                        </a:spcBef>
                        <a:buSzPct val="125000"/>
                        <a:buFont typeface="Courier New" pitchFamily="49" charset="0"/>
                        <a:buChar char="o"/>
                      </a:pPr>
                      <a:r>
                        <a:rPr lang="en-US" sz="2400" i="0" dirty="0" smtClean="0"/>
                        <a:t>O(1) access</a:t>
                      </a:r>
                    </a:p>
                    <a:p>
                      <a:pPr marL="282575" indent="-282575" algn="l">
                        <a:spcBef>
                          <a:spcPts val="600"/>
                        </a:spcBef>
                        <a:buSzPct val="125000"/>
                        <a:buFont typeface="Courier New" pitchFamily="49" charset="0"/>
                        <a:buChar char="o"/>
                      </a:pPr>
                      <a:r>
                        <a:rPr lang="en-US" sz="2400" i="0" dirty="0" smtClean="0"/>
                        <a:t>built-in</a:t>
                      </a:r>
                      <a:endParaRPr lang="en-US" sz="2400" i="0" dirty="0"/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indent="-282575" algn="l" defTabSz="914400" rtl="0" eaLnBrk="1" latinLnBrk="0" hangingPunct="1">
                        <a:spcBef>
                          <a:spcPts val="600"/>
                        </a:spcBef>
                        <a:buSzPct val="125000"/>
                        <a:buFont typeface="Courier New" pitchFamily="49" charset="0"/>
                        <a:buChar char="o"/>
                      </a:pPr>
                      <a:r>
                        <a:rPr lang="en-US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self-resizing</a:t>
                      </a:r>
                    </a:p>
                    <a:p>
                      <a:pPr marL="282575" indent="-282575" algn="l" defTabSz="914400" rtl="0" eaLnBrk="1" latinLnBrk="0" hangingPunct="1">
                        <a:spcBef>
                          <a:spcPts val="600"/>
                        </a:spcBef>
                        <a:buSzPct val="125000"/>
                        <a:buFont typeface="Courier New" pitchFamily="49" charset="0"/>
                        <a:buChar char="o"/>
                      </a:pPr>
                      <a:r>
                        <a:rPr lang="en-US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 insertion</a:t>
                      </a:r>
                      <a:r>
                        <a:rPr lang="en-US" sz="2400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indent="-282575" algn="l" defTabSz="914400" rtl="0" eaLnBrk="1" latinLnBrk="0" hangingPunct="1">
                        <a:spcBef>
                          <a:spcPts val="600"/>
                        </a:spcBef>
                        <a:buSzPct val="125000"/>
                        <a:buFont typeface="Courier New" pitchFamily="49" charset="0"/>
                        <a:buChar char="o"/>
                      </a:pPr>
                      <a:r>
                        <a:rPr lang="en-US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 deletion</a:t>
                      </a:r>
                      <a:r>
                        <a:rPr lang="en-US" sz="2400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n-US" sz="1200" i="0" dirty="0" smtClean="0"/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2400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400" i="0" dirty="0" smtClean="0"/>
                        <a:t> </a:t>
                      </a:r>
                      <a:r>
                        <a:rPr lang="en-US" sz="1800" i="1" dirty="0" smtClean="0"/>
                        <a:t>Given the right pointers</a:t>
                      </a:r>
                      <a:endParaRPr lang="en-US" sz="2400" i="1" dirty="0"/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Cons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2575" indent="-282575" algn="l" defTabSz="914400" rtl="0" eaLnBrk="1" latinLnBrk="0" hangingPunct="1">
                        <a:spcBef>
                          <a:spcPts val="600"/>
                        </a:spcBef>
                        <a:buSzPct val="125000"/>
                        <a:buFont typeface="Courier New" pitchFamily="49" charset="0"/>
                        <a:buChar char="o"/>
                      </a:pPr>
                      <a:r>
                        <a:rPr lang="en-US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fixed size</a:t>
                      </a:r>
                    </a:p>
                    <a:p>
                      <a:pPr marL="282575" indent="-282575" algn="l" defTabSz="914400" rtl="0" eaLnBrk="1" latinLnBrk="0" hangingPunct="1">
                        <a:spcBef>
                          <a:spcPts val="600"/>
                        </a:spcBef>
                        <a:buSzPct val="125000"/>
                        <a:buFont typeface="Courier New" pitchFamily="49" charset="0"/>
                        <a:buChar char="o"/>
                      </a:pPr>
                      <a:r>
                        <a:rPr lang="en-US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 insertion</a:t>
                      </a:r>
                      <a:endParaRPr lang="en-US" sz="2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indent="-282575" algn="l" defTabSz="914400" rtl="0" eaLnBrk="1" latinLnBrk="0" hangingPunct="1">
                        <a:spcBef>
                          <a:spcPts val="600"/>
                        </a:spcBef>
                        <a:buSzPct val="125000"/>
                        <a:buFont typeface="Courier New" pitchFamily="49" charset="0"/>
                        <a:buChar char="o"/>
                      </a:pPr>
                      <a:r>
                        <a:rPr lang="en-US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 </a:t>
                      </a:r>
                      <a:r>
                        <a:rPr lang="en-US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</a:p>
                    <a:p>
                      <a:pPr marL="282575" indent="-282575" algn="l" defTabSz="914400" rtl="0" eaLnBrk="1" latinLnBrk="0" hangingPunct="1">
                        <a:spcBef>
                          <a:spcPts val="600"/>
                        </a:spcBef>
                        <a:buSzPct val="125000"/>
                        <a:buFont typeface="Courier New" pitchFamily="49" charset="0"/>
                        <a:buChar char="o"/>
                      </a:pPr>
                      <a:r>
                        <a:rPr lang="en-US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special</a:t>
                      </a:r>
                      <a:r>
                        <a:rPr lang="en-US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syntax</a:t>
                      </a:r>
                      <a:endParaRPr lang="en-US" sz="24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of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lists use pointers to go to the next element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each block is called a </a:t>
            </a:r>
            <a:r>
              <a:rPr lang="en-US" b="1" dirty="0" smtClean="0"/>
              <a:t>node</a:t>
            </a:r>
          </a:p>
          <a:p>
            <a:pPr lvl="4"/>
            <a:endParaRPr lang="en-US" dirty="0" smtClean="0"/>
          </a:p>
          <a:p>
            <a:pPr>
              <a:buNone/>
            </a:pPr>
            <a:r>
              <a:rPr lang="en-US" dirty="0" smtClean="0"/>
              <a:t>Let’s implement it:</a:t>
            </a:r>
          </a:p>
          <a:p>
            <a:r>
              <a:rPr lang="en-US" dirty="0" smtClean="0"/>
              <a:t>a node consists of</a:t>
            </a:r>
          </a:p>
          <a:p>
            <a:pPr lvl="1"/>
            <a:r>
              <a:rPr lang="en-US" dirty="0" smtClean="0"/>
              <a:t>a data element</a:t>
            </a:r>
          </a:p>
          <a:p>
            <a:pPr lvl="1"/>
            <a:r>
              <a:rPr lang="en-US" dirty="0" smtClean="0"/>
              <a:t>a pointer to the next node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whole list is a pointer to its first node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273678" y="2971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664200" y="2971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59550" y="29718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>
            <a:off x="5052503" y="3200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6459728" y="32004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2692400" y="7210961"/>
            <a:ext cx="52578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l"/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2000" b="0" dirty="0" smtClean="0">
                <a:latin typeface="Menlo"/>
              </a:rPr>
              <a:t> {</a:t>
            </a:r>
          </a:p>
          <a:p>
            <a:pPr lvl="0" algn="l"/>
            <a:r>
              <a:rPr lang="en-US" sz="2000" b="0" dirty="0" smtClean="0">
                <a:latin typeface="Menlo"/>
              </a:rPr>
              <a:t> 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2000" b="0" dirty="0" smtClean="0">
                <a:latin typeface="Menlo"/>
              </a:rPr>
              <a:t> data;</a:t>
            </a:r>
            <a:endParaRPr lang="en-US" sz="20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/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*</a:t>
            </a:r>
            <a:r>
              <a:rPr lang="en-US" sz="2000" b="0" dirty="0" smtClean="0">
                <a:latin typeface="Menlo"/>
              </a:rPr>
              <a:t> next;</a:t>
            </a:r>
            <a:endParaRPr lang="en-US" sz="20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/>
            <a:r>
              <a:rPr lang="en-US" sz="2000" b="0" dirty="0" smtClean="0">
                <a:latin typeface="Menlo"/>
              </a:rPr>
              <a:t>};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435600" y="2819400"/>
            <a:ext cx="1371600" cy="762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34" name="Curved Connector 33"/>
          <p:cNvCxnSpPr>
            <a:stCxn id="41" idx="6"/>
            <a:endCxn id="30" idx="5"/>
          </p:cNvCxnSpPr>
          <p:nvPr/>
        </p:nvCxnSpPr>
        <p:spPr bwMode="auto">
          <a:xfrm flipV="1">
            <a:off x="6173850" y="3469808"/>
            <a:ext cx="432484" cy="77364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arrow"/>
          </a:ln>
          <a:effectLst/>
        </p:spPr>
      </p:cxnSp>
      <p:sp>
        <p:nvSpPr>
          <p:cNvPr id="41" name="Oval 40"/>
          <p:cNvSpPr/>
          <p:nvPr/>
        </p:nvSpPr>
        <p:spPr bwMode="auto">
          <a:xfrm>
            <a:off x="6021450" y="4167250"/>
            <a:ext cx="152400" cy="152400"/>
          </a:xfrm>
          <a:prstGeom prst="ellipse">
            <a:avLst/>
          </a:prstGeom>
          <a:noFill/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4666399" y="6000690"/>
            <a:ext cx="1302601" cy="400110"/>
          </a:xfrm>
          <a:prstGeom prst="wedgeRectCallout">
            <a:avLst>
              <a:gd name="adj1" fmla="val -82208"/>
              <a:gd name="adj2" fmla="val 2054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defRPr/>
            </a:pPr>
            <a:r>
              <a:rPr lang="en-US" sz="2000" b="0" dirty="0" smtClean="0"/>
              <a:t>an 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/>
              <a:t> here</a:t>
            </a:r>
            <a:endParaRPr lang="en-US" sz="2000" b="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of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Linked lists are a </a:t>
            </a:r>
            <a:r>
              <a:rPr lang="en-US" b="1" dirty="0" smtClean="0"/>
              <a:t>recursive type</a:t>
            </a:r>
          </a:p>
          <a:p>
            <a:pPr lvl="1"/>
            <a:r>
              <a:rPr lang="en-US" dirty="0" smtClean="0"/>
              <a:t>a </a:t>
            </a:r>
            <a:r>
              <a:rPr lang="en-US" kern="1200" dirty="0" err="1" smtClean="0">
                <a:solidFill>
                  <a:srgbClr val="D03BFF"/>
                </a:solidFill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list_node</a:t>
            </a:r>
            <a:r>
              <a:rPr lang="en-US" dirty="0" smtClean="0"/>
              <a:t> is defined in terms of itself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What if we don’t have this pointer?</a:t>
            </a:r>
          </a:p>
          <a:p>
            <a:pPr lvl="2">
              <a:buNone/>
            </a:pPr>
            <a:r>
              <a:rPr lang="en-US" dirty="0" smtClean="0"/>
              <a:t>a node that contains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/>
              <a:t>a node that contains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/>
              <a:t>a node that contains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It would take an </a:t>
            </a:r>
            <a:r>
              <a:rPr lang="en-US" i="1" dirty="0" smtClean="0"/>
              <a:t>infinite amount of memory!</a:t>
            </a:r>
          </a:p>
          <a:p>
            <a:pPr lvl="1"/>
            <a:r>
              <a:rPr lang="en-US" dirty="0" smtClean="0"/>
              <a:t>The C0 compiler disallows this</a:t>
            </a:r>
          </a:p>
          <a:p>
            <a:pPr lvl="2"/>
            <a:r>
              <a:rPr lang="en-US" dirty="0" smtClean="0"/>
              <a:t>recursion can only occur behind a pointer (or an array)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9093200" y="152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0483722" y="152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1879072" y="152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>
            <a:off x="9872025" y="381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11279250" y="381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3987800" y="1981200"/>
            <a:ext cx="52578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l"/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2000" b="0" dirty="0" smtClean="0">
                <a:latin typeface="Menlo"/>
              </a:rPr>
              <a:t> {</a:t>
            </a:r>
          </a:p>
          <a:p>
            <a:pPr lvl="0" algn="l"/>
            <a:r>
              <a:rPr lang="en-US" sz="2000" b="0" dirty="0" smtClean="0">
                <a:latin typeface="Menlo"/>
              </a:rPr>
              <a:t> 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2000" b="0" dirty="0" smtClean="0">
                <a:latin typeface="Menlo"/>
              </a:rPr>
              <a:t> data;</a:t>
            </a:r>
            <a:endParaRPr lang="en-US" sz="20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/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*</a:t>
            </a:r>
            <a:r>
              <a:rPr lang="en-US" sz="2000" b="0" dirty="0" smtClean="0">
                <a:latin typeface="Menlo"/>
              </a:rPr>
              <a:t> next;</a:t>
            </a:r>
            <a:endParaRPr lang="en-US" sz="20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/>
            <a:r>
              <a:rPr lang="en-US" sz="2000" b="0" dirty="0" smtClean="0">
                <a:latin typeface="Menlo"/>
              </a:rPr>
              <a:t>};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10822050" y="1347850"/>
            <a:ext cx="152400" cy="152400"/>
          </a:xfrm>
          <a:prstGeom prst="ellipse">
            <a:avLst/>
          </a:prstGeom>
          <a:noFill/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14" name="Curved Connector 33"/>
          <p:cNvCxnSpPr>
            <a:stCxn id="15" idx="6"/>
            <a:endCxn id="16" idx="4"/>
          </p:cNvCxnSpPr>
          <p:nvPr/>
        </p:nvCxnSpPr>
        <p:spPr bwMode="auto">
          <a:xfrm flipH="1" flipV="1">
            <a:off x="5904675" y="2819400"/>
            <a:ext cx="1816925" cy="2695700"/>
          </a:xfrm>
          <a:prstGeom prst="curvedConnector4">
            <a:avLst>
              <a:gd name="adj1" fmla="val -72850"/>
              <a:gd name="adj2" fmla="val 61882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arrow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7569200" y="5438900"/>
            <a:ext cx="152400" cy="152400"/>
          </a:xfrm>
          <a:prstGeom prst="ellipse">
            <a:avLst/>
          </a:prstGeom>
          <a:noFill/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828475" y="2667000"/>
            <a:ext cx="152400" cy="152400"/>
          </a:xfrm>
          <a:prstGeom prst="ellipse">
            <a:avLst/>
          </a:prstGeom>
          <a:noFill/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1074400" y="4114800"/>
            <a:ext cx="533400" cy="5715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1112500" y="4648200"/>
            <a:ext cx="457200" cy="51816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7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1150600" y="5181600"/>
            <a:ext cx="381000" cy="46482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1188700" y="5715000"/>
            <a:ext cx="304800" cy="41148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of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Let’s make it more readable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Implementing this linked list</a:t>
            </a: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list* </a:t>
            </a:r>
            <a:r>
              <a:rPr lang="en-US" dirty="0" smtClean="0">
                <a:solidFill>
                  <a:srgbClr val="FFC000"/>
                </a:solidFill>
              </a:rPr>
              <a:t>L</a:t>
            </a:r>
            <a:r>
              <a:rPr lang="en-US" dirty="0" smtClean="0"/>
              <a:t> = </a:t>
            </a:r>
            <a:r>
              <a:rPr lang="en-US" dirty="0" err="1" smtClean="0"/>
              <a:t>alloc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list</a:t>
            </a:r>
            <a:r>
              <a:rPr lang="en-US" dirty="0" smtClean="0"/>
              <a:t>);</a:t>
            </a:r>
          </a:p>
          <a:p>
            <a:pPr lvl="2">
              <a:buNone/>
            </a:pPr>
            <a:r>
              <a:rPr lang="en-US" dirty="0" smtClean="0"/>
              <a:t>L-&gt;data = 3;</a:t>
            </a:r>
          </a:p>
          <a:p>
            <a:pPr lvl="2">
              <a:buNone/>
            </a:pPr>
            <a:r>
              <a:rPr lang="en-US" dirty="0" smtClean="0"/>
              <a:t>L-&gt;next = </a:t>
            </a:r>
            <a:r>
              <a:rPr lang="en-US" dirty="0" err="1" smtClean="0"/>
              <a:t>alloc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list</a:t>
            </a:r>
            <a:r>
              <a:rPr lang="en-US" dirty="0" smtClean="0"/>
              <a:t>);</a:t>
            </a:r>
          </a:p>
          <a:p>
            <a:pPr lvl="2">
              <a:buNone/>
            </a:pPr>
            <a:r>
              <a:rPr lang="en-US" dirty="0" smtClean="0"/>
              <a:t>L-&gt;next-&gt;data = 7;</a:t>
            </a:r>
          </a:p>
          <a:p>
            <a:pPr lvl="2">
              <a:buNone/>
            </a:pPr>
            <a:r>
              <a:rPr lang="en-US" dirty="0" smtClean="0"/>
              <a:t>L-&gt;next-&gt;next = </a:t>
            </a:r>
            <a:r>
              <a:rPr lang="en-US" dirty="0" err="1" smtClean="0"/>
              <a:t>alloc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list</a:t>
            </a:r>
            <a:r>
              <a:rPr lang="en-US" dirty="0" smtClean="0"/>
              <a:t>);</a:t>
            </a:r>
          </a:p>
          <a:p>
            <a:pPr lvl="2">
              <a:buNone/>
            </a:pPr>
            <a:r>
              <a:rPr lang="en-US" dirty="0" smtClean="0"/>
              <a:t>L-&gt;next-&gt;next-&gt;data = 2;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931278" y="7772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321800" y="7772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0717150" y="7772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>
            <a:off x="8710103" y="8001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10117328" y="8001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3987800" y="4309408"/>
            <a:ext cx="52578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3206750" algn="l"/>
              </a:tabLst>
            </a:pP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 list</a:t>
            </a:r>
            <a:r>
              <a:rPr lang="en-US" sz="2000" b="0" dirty="0" smtClean="0">
                <a:latin typeface="Menlo"/>
              </a:rPr>
              <a:t>; 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2000" b="0" dirty="0" smtClean="0">
              <a:latin typeface="Menlo"/>
            </a:endParaRPr>
          </a:p>
          <a:p>
            <a:pPr algn="l">
              <a:tabLst>
                <a:tab pos="3206750" algn="l"/>
              </a:tabLst>
            </a:pPr>
            <a:endParaRPr lang="en-US" sz="2000" b="0" dirty="0" smtClean="0"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2000" b="0" dirty="0" smtClean="0">
                <a:latin typeface="Menlo"/>
              </a:rPr>
              <a:t> {</a:t>
            </a:r>
          </a:p>
          <a:p>
            <a:pPr lvl="0" algn="l">
              <a:tabLst>
                <a:tab pos="3206750" algn="l"/>
              </a:tabLst>
            </a:pPr>
            <a:r>
              <a:rPr lang="en-US" sz="2000" b="0" dirty="0" smtClean="0">
                <a:latin typeface="Menlo"/>
              </a:rPr>
              <a:t> 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2000" b="0" dirty="0" smtClean="0">
                <a:latin typeface="Menlo"/>
              </a:rPr>
              <a:t> data;</a:t>
            </a:r>
            <a:endParaRPr lang="en-US" sz="20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smtClean="0">
                <a:solidFill>
                  <a:srgbClr val="D03BFF"/>
                </a:solidFill>
                <a:latin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list*</a:t>
            </a:r>
            <a:r>
              <a:rPr lang="en-US" sz="2000" b="0" dirty="0" smtClean="0">
                <a:latin typeface="Menlo"/>
              </a:rPr>
              <a:t> next;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MODIFIED</a:t>
            </a:r>
            <a:endParaRPr lang="en-US" sz="20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>
              <a:tabLst>
                <a:tab pos="3206750" algn="l"/>
              </a:tabLst>
            </a:pPr>
            <a:r>
              <a:rPr lang="en-US" sz="2000" b="0" dirty="0" smtClean="0">
                <a:latin typeface="Menlo"/>
              </a:rPr>
              <a:t>};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87800" y="1981200"/>
            <a:ext cx="52578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l"/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2000" b="0" dirty="0" smtClean="0">
                <a:latin typeface="Menlo"/>
              </a:rPr>
              <a:t> {</a:t>
            </a:r>
          </a:p>
          <a:p>
            <a:pPr lvl="0" algn="l"/>
            <a:r>
              <a:rPr lang="en-US" sz="2000" b="0" dirty="0" smtClean="0">
                <a:latin typeface="Menlo"/>
              </a:rPr>
              <a:t> 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int</a:t>
            </a:r>
            <a:r>
              <a:rPr lang="en-US" sz="2000" b="0" dirty="0" smtClean="0">
                <a:latin typeface="Menlo"/>
              </a:rPr>
              <a:t> data;</a:t>
            </a:r>
            <a:endParaRPr lang="en-US" sz="20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/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err="1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en-US" sz="2000" b="0" dirty="0" smtClean="0">
                <a:latin typeface="Menlo"/>
              </a:rPr>
              <a:t> </a:t>
            </a:r>
            <a:r>
              <a:rPr lang="en-US" sz="2000" b="0" dirty="0" err="1" smtClean="0">
                <a:solidFill>
                  <a:srgbClr val="00B050"/>
                </a:solidFill>
                <a:latin typeface="Menlo"/>
              </a:rPr>
              <a:t>list_node</a:t>
            </a:r>
            <a:r>
              <a:rPr lang="en-US" sz="2000" b="0" dirty="0" smtClean="0">
                <a:solidFill>
                  <a:srgbClr val="00B050"/>
                </a:solidFill>
                <a:latin typeface="Menlo"/>
              </a:rPr>
              <a:t>*</a:t>
            </a:r>
            <a:r>
              <a:rPr lang="en-US" sz="2000" b="0" dirty="0" smtClean="0">
                <a:latin typeface="Menlo"/>
              </a:rPr>
              <a:t> next;</a:t>
            </a:r>
            <a:endParaRPr lang="en-US" sz="2000" b="0" dirty="0" smtClean="0">
              <a:solidFill>
                <a:srgbClr val="AACEFF">
                  <a:lumMod val="75000"/>
                </a:srgbClr>
              </a:solidFill>
              <a:latin typeface="Menlo"/>
            </a:endParaRPr>
          </a:p>
          <a:p>
            <a:pPr lvl="0" algn="l"/>
            <a:r>
              <a:rPr lang="en-US" sz="2000" b="0" dirty="0" smtClean="0">
                <a:latin typeface="Menlo"/>
              </a:rPr>
              <a:t>};</a:t>
            </a: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9398000" y="4876800"/>
            <a:ext cx="2214709" cy="707886"/>
          </a:xfrm>
          <a:prstGeom prst="wedgeRectCallout">
            <a:avLst>
              <a:gd name="adj1" fmla="val -147088"/>
              <a:gd name="adj2" fmla="val -7675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This can go before</a:t>
            </a:r>
            <a:br>
              <a:rPr lang="en-US" sz="2000" b="0" dirty="0" smtClean="0"/>
            </a:br>
            <a:r>
              <a:rPr lang="en-US" sz="2000" b="0" dirty="0" smtClean="0"/>
              <a:t>or after the </a:t>
            </a:r>
            <a:r>
              <a:rPr lang="en-US" sz="2000" b="0" dirty="0" err="1" smtClean="0"/>
              <a:t>struct</a:t>
            </a:r>
            <a:endParaRPr lang="en-US" sz="2000" b="0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7317450" y="8001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stealth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968382" y="7772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L</a:t>
            </a:r>
            <a:endParaRPr lang="en-US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of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this help us implement queues?</a:t>
            </a:r>
          </a:p>
          <a:p>
            <a:pPr lvl="1"/>
            <a:r>
              <a:rPr lang="en-US" dirty="0" smtClean="0"/>
              <a:t>Linked lists can be arbitrarily large or small</a:t>
            </a:r>
          </a:p>
          <a:p>
            <a:pPr lvl="2"/>
            <a:r>
              <a:rPr lang="en-US" dirty="0" smtClean="0"/>
              <a:t>use just the nodes we need</a:t>
            </a:r>
          </a:p>
          <a:p>
            <a:pPr lvl="2"/>
            <a:r>
              <a:rPr lang="en-US" dirty="0" smtClean="0"/>
              <a:t>size is not fixed like arrays</a:t>
            </a:r>
          </a:p>
          <a:p>
            <a:pPr lvl="1"/>
            <a:r>
              <a:rPr lang="en-US" dirty="0" smtClean="0"/>
              <a:t>It’s easy to insert an element at the beginning</a:t>
            </a:r>
          </a:p>
          <a:p>
            <a:pPr lvl="2"/>
            <a:r>
              <a:rPr lang="en-US" dirty="0" smtClean="0"/>
              <a:t>allocate a new node and point its next field to the list</a:t>
            </a:r>
          </a:p>
          <a:p>
            <a:pPr lvl="1"/>
            <a:r>
              <a:rPr lang="en-US" dirty="0" smtClean="0"/>
              <a:t>In fact, it’s easy to insert an element between any two nodes</a:t>
            </a:r>
          </a:p>
          <a:p>
            <a:pPr lvl="2"/>
            <a:r>
              <a:rPr lang="en-US" dirty="0" smtClean="0"/>
              <a:t>allocate a new node and move pointers around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What about inserting an element at the end?</a:t>
            </a:r>
          </a:p>
          <a:p>
            <a:pPr lvl="1"/>
            <a:r>
              <a:rPr lang="en-US" dirty="0" smtClean="0"/>
              <a:t>How do we indicate the end of a linked list?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093200" y="152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483722" y="152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879072" y="152400"/>
          <a:ext cx="947928" cy="4586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6928"/>
                <a:gridCol w="381000"/>
              </a:tblGrid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9872025" y="381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1279250" y="381000"/>
            <a:ext cx="60960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9" name="Rectangular Callout 8"/>
          <p:cNvSpPr/>
          <p:nvPr/>
        </p:nvSpPr>
        <p:spPr bwMode="auto">
          <a:xfrm>
            <a:off x="9474200" y="8001000"/>
            <a:ext cx="2256387" cy="707886"/>
          </a:xfrm>
          <a:prstGeom prst="wedgeRectCallout">
            <a:avLst>
              <a:gd name="adj1" fmla="val -95511"/>
              <a:gd name="adj2" fmla="val -14721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So far we just drew</a:t>
            </a:r>
            <a:br>
              <a:rPr lang="en-US" sz="2000" b="0" dirty="0" smtClean="0"/>
            </a:br>
            <a:r>
              <a:rPr lang="en-US" sz="2000" b="0" dirty="0" smtClean="0"/>
              <a:t>an empty box …</a:t>
            </a:r>
            <a:endParaRPr lang="en-US" sz="2000" b="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</a:spPr>
      <a:bodyPr vert="horz" wrap="square" lIns="50800" tIns="50800" rIns="50800" bIns="508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15104</TotalTime>
  <Words>4111</Words>
  <PresentationFormat>Custom</PresentationFormat>
  <Paragraphs>1455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White</vt:lpstr>
      <vt:lpstr>Linked Lists</vt:lpstr>
      <vt:lpstr>Towards Queues</vt:lpstr>
      <vt:lpstr>Toward Queues</vt:lpstr>
      <vt:lpstr>Toward Queues</vt:lpstr>
      <vt:lpstr>Linked Lists</vt:lpstr>
      <vt:lpstr>Lists of Nodes</vt:lpstr>
      <vt:lpstr>Lists of Nodes</vt:lpstr>
      <vt:lpstr>Lists of Nodes</vt:lpstr>
      <vt:lpstr>Lists of Nodes</vt:lpstr>
      <vt:lpstr>The End of a List</vt:lpstr>
      <vt:lpstr>List Segments</vt:lpstr>
      <vt:lpstr>Lists with a Dummy Node</vt:lpstr>
      <vt:lpstr>List Segments</vt:lpstr>
      <vt:lpstr>List Segments</vt:lpstr>
      <vt:lpstr>Checking for List Segments</vt:lpstr>
      <vt:lpstr>Checking for List Segments</vt:lpstr>
      <vt:lpstr>Checking for List Segments</vt:lpstr>
      <vt:lpstr>Checking for List Segments</vt:lpstr>
      <vt:lpstr>Checking for List Segments</vt:lpstr>
      <vt:lpstr>Checking for List Segments</vt:lpstr>
      <vt:lpstr>Detecting Cycles</vt:lpstr>
      <vt:lpstr>Detecting Cycles</vt:lpstr>
      <vt:lpstr>Detecting Cycles</vt:lpstr>
      <vt:lpstr>Manipulating List Segments</vt:lpstr>
      <vt:lpstr>Deleting an Element</vt:lpstr>
      <vt:lpstr>Deleting an Element</vt:lpstr>
      <vt:lpstr>Inserting an Element</vt:lpstr>
      <vt:lpstr>Inserting an Element</vt:lpstr>
      <vt:lpstr>Inserting an Element</vt:lpstr>
      <vt:lpstr>Summary</vt:lpstr>
      <vt:lpstr>Implementing Queues</vt:lpstr>
      <vt:lpstr>Queues as List Segments</vt:lpstr>
      <vt:lpstr>Queues as List Segments</vt:lpstr>
      <vt:lpstr>Queues as List Segments</vt:lpstr>
      <vt:lpstr>Queues as List Segments</vt:lpstr>
      <vt:lpstr>Queues as List Segments</vt:lpstr>
      <vt:lpstr>Queues as List Segments</vt:lpstr>
      <vt:lpstr>Implementing Stacks</vt:lpstr>
      <vt:lpstr>Stacks as List Segments</vt:lpstr>
      <vt:lpstr>Stack as List Segments</vt:lpstr>
      <vt:lpstr>Stacks as List Segments</vt:lpstr>
      <vt:lpstr>Stacks as List Segments</vt:lpstr>
      <vt:lpstr>Another Implementation of Stacks</vt:lpstr>
      <vt:lpstr>Another Implementation of Stacks</vt:lpstr>
      <vt:lpstr>Sharing</vt:lpstr>
      <vt:lpstr>Stacks without Headers</vt:lpstr>
      <vt:lpstr>Stacks without Headers</vt:lpstr>
      <vt:lpstr>Functional Stacks</vt:lpstr>
      <vt:lpstr>Functional Stacks</vt:lpstr>
      <vt:lpstr>Sharing</vt:lpstr>
      <vt:lpstr>Sharing</vt:lpstr>
      <vt:lpstr>Sharing</vt:lpstr>
      <vt:lpstr>Wrap Up</vt:lpstr>
      <vt:lpstr>What have we done?</vt:lpstr>
      <vt:lpstr>Linked Lists vs. Arrays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cp:lastModifiedBy>iliano</cp:lastModifiedBy>
  <cp:revision>599</cp:revision>
  <dcterms:modified xsi:type="dcterms:W3CDTF">2019-08-08T17:05:29Z</dcterms:modified>
</cp:coreProperties>
</file>