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92" r:id="rId4"/>
    <p:sldId id="333" r:id="rId5"/>
    <p:sldId id="334" r:id="rId6"/>
    <p:sldId id="335" r:id="rId7"/>
    <p:sldId id="337" r:id="rId8"/>
    <p:sldId id="373" r:id="rId9"/>
    <p:sldId id="336" r:id="rId10"/>
    <p:sldId id="307" r:id="rId11"/>
    <p:sldId id="339" r:id="rId12"/>
    <p:sldId id="340" r:id="rId13"/>
    <p:sldId id="341" r:id="rId14"/>
    <p:sldId id="342" r:id="rId15"/>
    <p:sldId id="343" r:id="rId16"/>
    <p:sldId id="344" r:id="rId17"/>
    <p:sldId id="346" r:id="rId18"/>
    <p:sldId id="347" r:id="rId19"/>
    <p:sldId id="348" r:id="rId20"/>
    <p:sldId id="37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49" r:id="rId29"/>
    <p:sldId id="345" r:id="rId30"/>
    <p:sldId id="358" r:id="rId31"/>
    <p:sldId id="359" r:id="rId32"/>
    <p:sldId id="360" r:id="rId33"/>
    <p:sldId id="361" r:id="rId34"/>
    <p:sldId id="376" r:id="rId35"/>
    <p:sldId id="364" r:id="rId36"/>
    <p:sldId id="357" r:id="rId37"/>
    <p:sldId id="366" r:id="rId38"/>
    <p:sldId id="365" r:id="rId39"/>
    <p:sldId id="371" r:id="rId40"/>
    <p:sldId id="368" r:id="rId41"/>
    <p:sldId id="367" r:id="rId42"/>
    <p:sldId id="369" r:id="rId43"/>
    <p:sldId id="370" r:id="rId44"/>
    <p:sldId id="338" r:id="rId45"/>
    <p:sldId id="372" r:id="rId46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1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pPr eaLnBrk="1"/>
            <a:r>
              <a:rPr lang="en-US" dirty="0" smtClean="0"/>
              <a:t>Hashing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 eaLnBrk="1">
              <a:spcBef>
                <a:spcPct val="0"/>
              </a:spcBef>
              <a:buSzTx/>
            </a:pPr>
            <a:endParaRPr lang="en-US" sz="3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Dictionaries with Sparse Numerical Keys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dictionary that maps zip codes (keys) to neighborhood names (values) for the students in this room</a:t>
            </a:r>
          </a:p>
          <a:p>
            <a:r>
              <a:rPr lang="en-US" dirty="0" smtClean="0"/>
              <a:t>zip codes are 5-digit numbers -- e.g., 15213</a:t>
            </a:r>
          </a:p>
          <a:p>
            <a:pPr lvl="1"/>
            <a:r>
              <a:rPr lang="en-US" dirty="0" smtClean="0"/>
              <a:t>use a 100,000-element array with indices as keys?</a:t>
            </a:r>
          </a:p>
          <a:p>
            <a:pPr lvl="1"/>
            <a:r>
              <a:rPr lang="en-US" dirty="0" smtClean="0"/>
              <a:t>possibly, but most of the space will be wasted:</a:t>
            </a:r>
          </a:p>
          <a:p>
            <a:pPr lvl="2"/>
            <a:r>
              <a:rPr lang="en-US" dirty="0" smtClean="0"/>
              <a:t>only about 200 students in the room</a:t>
            </a:r>
          </a:p>
          <a:p>
            <a:pPr lvl="2"/>
            <a:r>
              <a:rPr lang="en-US" dirty="0" smtClean="0"/>
              <a:t>only some 43,000 zip codes are currently in use</a:t>
            </a:r>
          </a:p>
          <a:p>
            <a:r>
              <a:rPr lang="en-US" dirty="0" smtClean="0"/>
              <a:t>Use a much smaller </a:t>
            </a:r>
            <a:r>
              <a:rPr lang="en-US" i="1" dirty="0" smtClean="0"/>
              <a:t>m</a:t>
            </a:r>
            <a:r>
              <a:rPr lang="en-US" dirty="0" smtClean="0"/>
              <a:t>-element array</a:t>
            </a:r>
          </a:p>
          <a:p>
            <a:pPr lvl="2"/>
            <a:r>
              <a:rPr lang="en-US" dirty="0" smtClean="0"/>
              <a:t>here m=5</a:t>
            </a:r>
          </a:p>
          <a:p>
            <a:pPr lvl="1"/>
            <a:r>
              <a:rPr lang="en-US" dirty="0" smtClean="0"/>
              <a:t>reduce key to an index in the range [0,m)</a:t>
            </a:r>
          </a:p>
          <a:p>
            <a:pPr lvl="2"/>
            <a:r>
              <a:rPr lang="en-US" dirty="0" smtClean="0"/>
              <a:t>here reduce  a zip code to an index between 0 to 4</a:t>
            </a:r>
          </a:p>
          <a:p>
            <a:pPr lvl="2"/>
            <a:r>
              <a:rPr lang="en-US" dirty="0" smtClean="0"/>
              <a:t>do </a:t>
            </a:r>
            <a:r>
              <a:rPr lang="en-US" dirty="0" err="1" smtClean="0"/>
              <a:t>zipcode</a:t>
            </a:r>
            <a:r>
              <a:rPr lang="en-US" dirty="0" smtClean="0"/>
              <a:t> % 5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is the first step towards a </a:t>
            </a:r>
            <a:r>
              <a:rPr lang="en-US" b="1" dirty="0" smtClean="0"/>
              <a:t>hash table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74200" y="4648200"/>
          <a:ext cx="1735668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1354668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rot="5400000">
            <a:off x="9685074" y="6400800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539480" y="617076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 = 5</a:t>
            </a: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9306596" y="8610600"/>
            <a:ext cx="1539204" cy="1015663"/>
          </a:xfrm>
          <a:prstGeom prst="wedgeRectCallout">
            <a:avLst>
              <a:gd name="adj1" fmla="val -4927"/>
              <a:gd name="adj2" fmla="val -8665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This array</a:t>
            </a:r>
            <a:br>
              <a:rPr lang="en-US" sz="2000" b="0" dirty="0" smtClean="0"/>
            </a:br>
            <a:r>
              <a:rPr lang="en-US" sz="2000" b="0" dirty="0" smtClean="0"/>
              <a:t>is called the</a:t>
            </a:r>
            <a:br>
              <a:rPr lang="en-US" sz="2000" b="0" dirty="0" smtClean="0"/>
            </a:br>
            <a:r>
              <a:rPr lang="en-US" sz="2000" dirty="0" smtClean="0"/>
              <a:t>table</a:t>
            </a:r>
            <a:endParaRPr lang="en-US" sz="2000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11332680" y="8610600"/>
            <a:ext cx="1494320" cy="1015663"/>
          </a:xfrm>
          <a:prstGeom prst="wedgeRectCallout">
            <a:avLst>
              <a:gd name="adj1" fmla="val -23325"/>
              <a:gd name="adj2" fmla="val -24495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i="1" dirty="0" smtClean="0"/>
              <a:t>m</a:t>
            </a:r>
            <a:r>
              <a:rPr lang="en-US" sz="2000" b="0" dirty="0" smtClean="0"/>
              <a:t> is the</a:t>
            </a:r>
            <a:br>
              <a:rPr lang="en-US" sz="2000" b="0" dirty="0" smtClean="0"/>
            </a:br>
            <a:r>
              <a:rPr lang="en-US" sz="2000" dirty="0" smtClean="0"/>
              <a:t>capacity</a:t>
            </a:r>
            <a:r>
              <a:rPr lang="en-US" sz="2000" b="0" dirty="0" smtClean="0"/>
              <a:t> of</a:t>
            </a:r>
            <a:br>
              <a:rPr lang="en-US" sz="2000" b="0" dirty="0" smtClean="0"/>
            </a:br>
            <a:r>
              <a:rPr lang="en-US" sz="2000" b="0" dirty="0" smtClean="0"/>
              <a:t>the table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perform a sequence of</a:t>
            </a:r>
            <a:br>
              <a:rPr lang="en-US" dirty="0" smtClean="0"/>
            </a:br>
            <a:r>
              <a:rPr lang="en-US" dirty="0" smtClean="0"/>
              <a:t>insertions and lookups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insert (15213, “CMU”)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15213 % 5 = 3</a:t>
            </a:r>
          </a:p>
          <a:p>
            <a:pPr lvl="3"/>
            <a:r>
              <a:rPr lang="en-US" dirty="0" smtClean="0"/>
              <a:t>insert “CMU” at index 3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192975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8330406" y="5561806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188477" y="533176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 = 5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4826000" y="3429000"/>
            <a:ext cx="798617" cy="400110"/>
          </a:xfrm>
          <a:prstGeom prst="wedgeRectCallout">
            <a:avLst>
              <a:gd name="adj1" fmla="val -77749"/>
              <a:gd name="adj2" fmla="val 14948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value</a:t>
            </a:r>
            <a:endParaRPr lang="en-US" sz="2000" b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“CMU”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 bwMode="auto">
          <a:xfrm>
            <a:off x="7112000" y="6096000"/>
            <a:ext cx="609600" cy="3810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insert (15122, “</a:t>
            </a:r>
            <a:r>
              <a:rPr lang="en-US" dirty="0" err="1" smtClean="0"/>
              <a:t>Kennywood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15122 % 5 = 2</a:t>
            </a:r>
          </a:p>
          <a:p>
            <a:pPr lvl="3"/>
            <a:r>
              <a:rPr lang="en-US" dirty="0" smtClean="0"/>
              <a:t>insert “</a:t>
            </a:r>
            <a:r>
              <a:rPr lang="en-US" dirty="0" err="1" smtClean="0"/>
              <a:t>Kennywood</a:t>
            </a:r>
            <a:r>
              <a:rPr lang="en-US" dirty="0" smtClean="0"/>
              <a:t>” at index 2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55715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4826000" y="3429000"/>
            <a:ext cx="798617" cy="400110"/>
          </a:xfrm>
          <a:prstGeom prst="wedgeRectCallout">
            <a:avLst>
              <a:gd name="adj1" fmla="val -77749"/>
              <a:gd name="adj2" fmla="val 14948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value</a:t>
            </a:r>
            <a:endParaRPr lang="en-US" sz="2000" b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“CMU”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15213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15213 % 5 = 3</a:t>
            </a:r>
          </a:p>
          <a:p>
            <a:pPr lvl="3"/>
            <a:r>
              <a:rPr lang="en-US" dirty="0" smtClean="0"/>
              <a:t>return contents of index 3</a:t>
            </a:r>
          </a:p>
          <a:p>
            <a:pPr lvl="4"/>
            <a:r>
              <a:rPr lang="en-US" dirty="0" smtClean="0"/>
              <a:t>“CMU”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9144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3606800" y="6629400"/>
            <a:ext cx="798617" cy="400110"/>
          </a:xfrm>
          <a:prstGeom prst="wedgeRectCallout">
            <a:avLst>
              <a:gd name="adj1" fmla="val -85680"/>
              <a:gd name="adj2" fmla="val -12629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value</a:t>
            </a:r>
            <a:endParaRPr lang="en-US" sz="2000" b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“CMU”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7112000" y="6096000"/>
            <a:ext cx="609600" cy="381000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15219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15219 % 5 = 4</a:t>
            </a:r>
          </a:p>
          <a:p>
            <a:pPr lvl="3"/>
            <a:r>
              <a:rPr lang="en-US" dirty="0" smtClean="0"/>
              <a:t>nothing at index 4</a:t>
            </a:r>
          </a:p>
          <a:p>
            <a:pPr lvl="3"/>
            <a:r>
              <a:rPr lang="en-US" dirty="0" smtClean="0"/>
              <a:t>report there is no value for 15219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12954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3606800" y="6629400"/>
            <a:ext cx="1183337" cy="400110"/>
          </a:xfrm>
          <a:prstGeom prst="wedgeRectCallout">
            <a:avLst>
              <a:gd name="adj1" fmla="val 30440"/>
              <a:gd name="adj2" fmla="val -13643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no</a:t>
            </a:r>
            <a:r>
              <a:rPr lang="en-US" sz="2000" b="0" dirty="0" smtClean="0"/>
              <a:t> value</a:t>
            </a:r>
            <a:endParaRPr lang="en-US" sz="2000" b="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311400" y="5515100"/>
            <a:ext cx="2286000" cy="504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06800" y="6617525"/>
            <a:ext cx="4572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“CMU”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58652" y="576943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12000" y="67818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15217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return contents of index 2</a:t>
            </a:r>
          </a:p>
          <a:p>
            <a:pPr lvl="4"/>
            <a:r>
              <a:rPr lang="en-US" dirty="0" smtClean="0"/>
              <a:t>“</a:t>
            </a:r>
            <a:r>
              <a:rPr lang="en-US" dirty="0" err="1" smtClean="0"/>
              <a:t>Kennywood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b="1" dirty="0" smtClean="0"/>
              <a:t>incorrect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never inserted an entry with key 15217</a:t>
            </a:r>
          </a:p>
          <a:p>
            <a:pPr lvl="1"/>
            <a:r>
              <a:rPr lang="en-US" dirty="0" smtClean="0"/>
              <a:t>it should signal there is no value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16764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3606800" y="6629400"/>
            <a:ext cx="798617" cy="400110"/>
          </a:xfrm>
          <a:prstGeom prst="wedgeRectCallout">
            <a:avLst>
              <a:gd name="adj1" fmla="val -53957"/>
              <a:gd name="adj2" fmla="val -1087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value</a:t>
            </a:r>
            <a:endParaRPr lang="en-US" sz="2000" b="0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10388600" y="8229600"/>
            <a:ext cx="2305439" cy="1323439"/>
          </a:xfrm>
          <a:prstGeom prst="wedgeRectCallout">
            <a:avLst>
              <a:gd name="adj1" fmla="val -132986"/>
              <a:gd name="adj2" fmla="val 1439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We need to</a:t>
            </a:r>
            <a:br>
              <a:rPr lang="en-US" sz="2000" b="0" dirty="0" smtClean="0"/>
            </a:br>
            <a:r>
              <a:rPr lang="en-US" sz="2000" b="0" dirty="0" smtClean="0"/>
              <a:t>store </a:t>
            </a:r>
            <a:r>
              <a:rPr lang="en-US" sz="2000" dirty="0" smtClean="0"/>
              <a:t>both</a:t>
            </a:r>
            <a:r>
              <a:rPr lang="en-US" sz="2000" b="0" dirty="0" smtClean="0"/>
              <a:t> the </a:t>
            </a:r>
            <a:r>
              <a:rPr lang="en-US" sz="2000" dirty="0" smtClean="0"/>
              <a:t>key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and the </a:t>
            </a:r>
            <a:r>
              <a:rPr lang="en-US" sz="2000" dirty="0" smtClean="0"/>
              <a:t>value</a:t>
            </a:r>
            <a:r>
              <a:rPr lang="en-US" sz="2000" b="0" dirty="0" smtClean="0"/>
              <a:t> --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dirty="0" smtClean="0"/>
              <a:t>the whole </a:t>
            </a:r>
            <a:r>
              <a:rPr lang="en-US" sz="2000" dirty="0" smtClean="0"/>
              <a:t>entry</a:t>
            </a: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“CMU”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15217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check the key at index 2</a:t>
            </a:r>
          </a:p>
          <a:p>
            <a:pPr lvl="3">
              <a:buNone/>
            </a:pPr>
            <a:r>
              <a:rPr lang="en-US" dirty="0" smtClean="0"/>
              <a:t>	15122  ≠ 15217</a:t>
            </a:r>
          </a:p>
          <a:p>
            <a:pPr lvl="3"/>
            <a:r>
              <a:rPr lang="en-US" dirty="0" smtClean="0"/>
              <a:t>entry at index 2 is not about this key</a:t>
            </a:r>
          </a:p>
          <a:p>
            <a:endParaRPr lang="en-US" dirty="0" smtClean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lookup now returns a whole entry</a:t>
            </a:r>
          </a:p>
          <a:p>
            <a:endParaRPr lang="en-US" dirty="0" smtClean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16764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606800" y="7315200"/>
            <a:ext cx="2335896" cy="400110"/>
          </a:xfrm>
          <a:prstGeom prst="wedgeRectCallout">
            <a:avLst>
              <a:gd name="adj1" fmla="val -46833"/>
              <a:gd name="adj2" fmla="val -17996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no</a:t>
            </a:r>
            <a:r>
              <a:rPr lang="en-US" sz="2000" b="0" dirty="0" smtClean="0"/>
              <a:t> value for 15217</a:t>
            </a:r>
            <a:endParaRPr lang="en-US" sz="2000" b="0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026400" y="5181600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026400" y="5896100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“CMU”)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53589" y="61032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778000" y="5486400"/>
            <a:ext cx="3810000" cy="838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insert (15217, “Squirrel Hill”)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</a:t>
            </a:r>
          </a:p>
          <a:p>
            <a:pPr lvl="3">
              <a:buNone/>
            </a:pPr>
            <a:r>
              <a:rPr lang="en-US" sz="2400" dirty="0" smtClean="0"/>
              <a:t>	</a:t>
            </a:r>
            <a:r>
              <a:rPr lang="en-US" dirty="0" smtClean="0"/>
              <a:t>15122  ≠ 15217</a:t>
            </a:r>
            <a:endParaRPr lang="en-US" sz="2400" dirty="0" smtClean="0"/>
          </a:p>
          <a:p>
            <a:pPr lvl="3"/>
            <a:r>
              <a:rPr lang="en-US" dirty="0" smtClean="0"/>
              <a:t>entry at index 2 is not about this key</a:t>
            </a:r>
          </a:p>
          <a:p>
            <a:endParaRPr lang="en-US" dirty="0" smtClean="0"/>
          </a:p>
          <a:p>
            <a:r>
              <a:rPr lang="en-US" dirty="0" smtClean="0"/>
              <a:t>We have a </a:t>
            </a:r>
            <a:r>
              <a:rPr lang="en-US" b="1" dirty="0" smtClean="0"/>
              <a:t>collision</a:t>
            </a:r>
          </a:p>
          <a:p>
            <a:pPr lvl="1"/>
            <a:r>
              <a:rPr lang="en-US" dirty="0" smtClean="0"/>
              <a:t>different entries map to the same index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“CMU”)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0287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319989" y="6164759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common approaches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Open addressing</a:t>
            </a:r>
          </a:p>
          <a:p>
            <a:pPr lvl="1"/>
            <a:r>
              <a:rPr lang="en-US" dirty="0" smtClean="0"/>
              <a:t>if table index is taken, store new entry at a predictable index nearby</a:t>
            </a:r>
          </a:p>
          <a:p>
            <a:pPr lvl="2"/>
            <a:r>
              <a:rPr lang="en-US" b="1" dirty="0" smtClean="0"/>
              <a:t>linear probing</a:t>
            </a:r>
            <a:r>
              <a:rPr lang="en-US" dirty="0" smtClean="0"/>
              <a:t>: use next free index (modulo m)</a:t>
            </a:r>
          </a:p>
          <a:p>
            <a:pPr lvl="2"/>
            <a:r>
              <a:rPr lang="en-US" b="1" dirty="0" smtClean="0"/>
              <a:t>quadratic probing</a:t>
            </a:r>
            <a:r>
              <a:rPr lang="en-US" dirty="0" smtClean="0"/>
              <a:t>: try table index + 1, then +4, then +9, etc.</a:t>
            </a:r>
          </a:p>
          <a:p>
            <a:pPr lvl="3"/>
            <a:endParaRPr lang="en-US" dirty="0" smtClean="0"/>
          </a:p>
          <a:p>
            <a:r>
              <a:rPr lang="en-US" b="1" dirty="0" smtClean="0"/>
              <a:t>Separate chaining</a:t>
            </a:r>
          </a:p>
          <a:p>
            <a:pPr lvl="1"/>
            <a:r>
              <a:rPr lang="en-US" dirty="0" smtClean="0"/>
              <a:t>do not store the entries in the table itself but in </a:t>
            </a:r>
            <a:r>
              <a:rPr lang="en-US" b="1" dirty="0" smtClean="0"/>
              <a:t>buckets</a:t>
            </a:r>
            <a:endParaRPr lang="en-US" dirty="0" smtClean="0"/>
          </a:p>
          <a:p>
            <a:pPr lvl="2"/>
            <a:r>
              <a:rPr lang="en-US" dirty="0" smtClean="0"/>
              <a:t>bucket for a table index contain all the entries that map to that index</a:t>
            </a:r>
          </a:p>
          <a:p>
            <a:pPr lvl="2"/>
            <a:r>
              <a:rPr lang="en-US" dirty="0" smtClean="0"/>
              <a:t>buckets are commonly implemented as </a:t>
            </a:r>
            <a:r>
              <a:rPr lang="en-US" b="1" dirty="0" smtClean="0"/>
              <a:t>chains</a:t>
            </a:r>
          </a:p>
          <a:p>
            <a:pPr lvl="3"/>
            <a:r>
              <a:rPr lang="en-US" dirty="0" smtClean="0"/>
              <a:t>a chain is a NULL-terminated 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211263" y="2589213"/>
            <a:ext cx="2492670" cy="2072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 dirty="0" smtClean="0"/>
              <a:t>LAST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(Unbounded)</a:t>
            </a:r>
            <a:b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</a:b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	Arrays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5324996" y="2570163"/>
            <a:ext cx="2516715" cy="256480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 dirty="0"/>
              <a:t>TODAY</a:t>
            </a:r>
          </a:p>
          <a:p>
            <a:pPr algn="l"/>
            <a:endParaRPr lang="en-US" sz="3200" dirty="0"/>
          </a:p>
          <a:p>
            <a:pPr algn="l"/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Dictionaries</a:t>
            </a:r>
          </a:p>
          <a:p>
            <a:pPr algn="l"/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Hash Tables</a:t>
            </a:r>
          </a:p>
          <a:p>
            <a:pPr algn="l"/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Randomness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9365543" y="2582863"/>
            <a:ext cx="2834109" cy="256480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3200" dirty="0" smtClean="0"/>
              <a:t>NEXT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Implementing</a:t>
            </a:r>
            <a:b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</a:b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	Hash</a:t>
            </a:r>
            <a:b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</a:br>
            <a:r>
              <a:rPr lang="en-US" sz="3200" b="0" dirty="0" smtClean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	Dictionaries</a:t>
            </a:r>
            <a:endParaRPr lang="en-US" sz="3200" b="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 autoUpdateAnimBg="0"/>
      <p:bldP spid="4098" grpId="0" autoUpdateAnimBg="0"/>
      <p:bldP spid="409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are </a:t>
            </a:r>
            <a:r>
              <a:rPr lang="en-US" dirty="0" err="1" smtClean="0"/>
              <a:t>Unvoidable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 &gt; m</a:t>
            </a:r>
          </a:p>
          <a:p>
            <a:pPr lvl="1"/>
            <a:r>
              <a:rPr lang="en-US" b="1" dirty="0" smtClean="0"/>
              <a:t>pigeonhole principle</a:t>
            </a:r>
          </a:p>
          <a:p>
            <a:pPr lvl="2"/>
            <a:r>
              <a:rPr lang="en-US" i="1" dirty="0" smtClean="0"/>
              <a:t>“If we have n pigeons and m holes and n &gt; m, one hole will have more than one pigeon”</a:t>
            </a:r>
          </a:p>
          <a:p>
            <a:pPr lvl="1"/>
            <a:r>
              <a:rPr lang="en-US" dirty="0" smtClean="0"/>
              <a:t>This is a certainty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n &gt; 1</a:t>
            </a:r>
          </a:p>
          <a:p>
            <a:pPr lvl="1"/>
            <a:r>
              <a:rPr lang="en-US" b="1" dirty="0" smtClean="0"/>
              <a:t>birthday paradox</a:t>
            </a:r>
          </a:p>
          <a:p>
            <a:pPr lvl="2"/>
            <a:r>
              <a:rPr lang="en-US" i="1" dirty="0" smtClean="0"/>
              <a:t>“Given 25 people picked at random, the probability that 2 of them share the same birthday is &gt; 50%”</a:t>
            </a:r>
          </a:p>
          <a:p>
            <a:pPr lvl="1"/>
            <a:r>
              <a:rPr lang="en-US" dirty="0" smtClean="0"/>
              <a:t>This is a probabilistic result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insert (15217, “Squirrel Hill”)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15122  ≠ 15217</a:t>
            </a:r>
          </a:p>
          <a:p>
            <a:pPr lvl="2"/>
            <a:r>
              <a:rPr lang="en-US" dirty="0" smtClean="0"/>
              <a:t>try next index, 3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15213 ≠ 15217</a:t>
            </a:r>
          </a:p>
          <a:p>
            <a:pPr lvl="2"/>
            <a:r>
              <a:rPr lang="en-US" dirty="0" smtClean="0"/>
              <a:t>try next index, 4</a:t>
            </a:r>
          </a:p>
          <a:p>
            <a:pPr lvl="3"/>
            <a:r>
              <a:rPr lang="en-US" dirty="0" smtClean="0"/>
              <a:t>there is no entry in there</a:t>
            </a:r>
          </a:p>
          <a:p>
            <a:pPr lvl="3"/>
            <a:r>
              <a:rPr lang="en-US" dirty="0" smtClean="0"/>
              <a:t>insert (15217, “Squirrel Hill”) at index 4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“CMU”)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(15217, “Squirrel Hill)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0287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8331994" y="5561806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0188477" y="533176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 = 5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816600" y="5751101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6600" y="6941403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950200" y="6553200"/>
            <a:ext cx="1981200" cy="838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3" name="TextBox 12"/>
          <p:cNvSpPr txBox="1"/>
          <p:nvPr/>
        </p:nvSpPr>
        <p:spPr>
          <a:xfrm>
            <a:off x="5816600" y="7750314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>
            <a:off x="7112000" y="5791200"/>
            <a:ext cx="609600" cy="609600"/>
          </a:xfrm>
          <a:prstGeom prst="curved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17" name="Curved Right Arrow 16"/>
          <p:cNvSpPr/>
          <p:nvPr/>
        </p:nvSpPr>
        <p:spPr bwMode="auto">
          <a:xfrm>
            <a:off x="7112000" y="6477000"/>
            <a:ext cx="609600" cy="609600"/>
          </a:xfrm>
          <a:prstGeom prst="curved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15217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15122  ≠ 15217</a:t>
            </a:r>
          </a:p>
          <a:p>
            <a:pPr lvl="2"/>
            <a:r>
              <a:rPr lang="en-US" dirty="0" smtClean="0"/>
              <a:t>try next index, 3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15213 ≠ 15217</a:t>
            </a:r>
          </a:p>
          <a:p>
            <a:pPr lvl="2"/>
            <a:r>
              <a:rPr lang="en-US" dirty="0" smtClean="0"/>
              <a:t>try next index, 4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15217 = 15217</a:t>
            </a:r>
          </a:p>
          <a:p>
            <a:pPr lvl="3"/>
            <a:r>
              <a:rPr lang="en-US" dirty="0" smtClean="0"/>
              <a:t>return (15217, “Squirrel Hill”)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“CMU”)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(15217, “Squirrel Hill)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394858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5816600" y="5751101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6600" y="6941403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6600" y="8131314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 bwMode="auto">
          <a:xfrm>
            <a:off x="7112000" y="5791200"/>
            <a:ext cx="609600" cy="609600"/>
          </a:xfrm>
          <a:prstGeom prst="curved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7112000" y="54102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18" name="Curved Right Arrow 17"/>
          <p:cNvSpPr/>
          <p:nvPr/>
        </p:nvSpPr>
        <p:spPr bwMode="auto">
          <a:xfrm>
            <a:off x="7112000" y="6477000"/>
            <a:ext cx="609600" cy="609600"/>
          </a:xfrm>
          <a:prstGeom prst="curved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15219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15219 % 5 = 4</a:t>
            </a:r>
          </a:p>
          <a:p>
            <a:pPr lvl="3"/>
            <a:r>
              <a:rPr lang="en-US" dirty="0" smtClean="0"/>
              <a:t>there is an entry in there</a:t>
            </a:r>
          </a:p>
          <a:p>
            <a:pPr lvl="3"/>
            <a:r>
              <a:rPr lang="en-US" dirty="0" smtClean="0"/>
              <a:t>check its key: 15217  ≠ 15219</a:t>
            </a:r>
          </a:p>
          <a:p>
            <a:pPr lvl="2"/>
            <a:r>
              <a:rPr lang="en-US" dirty="0" smtClean="0"/>
              <a:t>try next index, 5 % 5 = 0</a:t>
            </a:r>
          </a:p>
          <a:p>
            <a:pPr lvl="3"/>
            <a:r>
              <a:rPr lang="en-US" dirty="0" smtClean="0"/>
              <a:t>there is no entry in there</a:t>
            </a:r>
          </a:p>
          <a:p>
            <a:pPr lvl="3"/>
            <a:r>
              <a:rPr lang="en-US" dirty="0" smtClean="0"/>
              <a:t>report there is no entry for 15219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21600" y="3810000"/>
          <a:ext cx="21336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182880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“CMU”)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(15217, “Squirrel Hill)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764972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2387600" y="3429000"/>
            <a:ext cx="583814" cy="400110"/>
          </a:xfrm>
          <a:prstGeom prst="wedgeRectCallout">
            <a:avLst>
              <a:gd name="adj1" fmla="val 98285"/>
              <a:gd name="adj2" fmla="val 15270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key</a:t>
            </a:r>
            <a:endParaRPr lang="en-US" sz="20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5816600" y="5751101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8652" y="69342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 bwMode="auto">
          <a:xfrm flipV="1">
            <a:off x="7112000" y="4114800"/>
            <a:ext cx="609600" cy="2743200"/>
          </a:xfrm>
          <a:prstGeom prst="curved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7112000" y="685800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Each table position contains a chain</a:t>
            </a:r>
          </a:p>
          <a:p>
            <a:pPr lvl="1"/>
            <a:r>
              <a:rPr lang="en-US" dirty="0" smtClean="0"/>
              <a:t>a NULL-terminated linked</a:t>
            </a:r>
            <a:br>
              <a:rPr lang="en-US" dirty="0" smtClean="0"/>
            </a:br>
            <a:r>
              <a:rPr lang="en-US" dirty="0" smtClean="0"/>
              <a:t>list of entries</a:t>
            </a:r>
          </a:p>
          <a:p>
            <a:pPr lvl="1"/>
            <a:r>
              <a:rPr lang="en-US" dirty="0" smtClean="0"/>
              <a:t>chain at index </a:t>
            </a:r>
            <a:r>
              <a:rPr lang="en-US" i="1" dirty="0" err="1" smtClean="0"/>
              <a:t>i</a:t>
            </a:r>
            <a:r>
              <a:rPr lang="en-US" dirty="0" smtClean="0"/>
              <a:t> contains</a:t>
            </a:r>
            <a:br>
              <a:rPr lang="en-US" dirty="0" smtClean="0"/>
            </a:br>
            <a:r>
              <a:rPr lang="en-US" dirty="0" smtClean="0"/>
              <a:t>all entries that map to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53383" y="3810000"/>
          <a:ext cx="67056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5272977" y="5561806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11325" y="5238206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11325" y="5943600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</a:p>
                    <a:p>
                      <a:r>
                        <a:rPr lang="en-US" dirty="0" smtClean="0"/>
                        <a:t>“CMU”)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7754125" y="624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754125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7754127" y="4025070"/>
            <a:ext cx="457200" cy="274320"/>
            <a:chOff x="8222344" y="4025070"/>
            <a:chExt cx="457200" cy="27432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7753732" y="4732846"/>
            <a:ext cx="457200" cy="274320"/>
            <a:chOff x="8222344" y="4025070"/>
            <a:chExt cx="457200" cy="27432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753732" y="6834314"/>
            <a:ext cx="457200" cy="274320"/>
            <a:chOff x="8222344" y="4025070"/>
            <a:chExt cx="457200" cy="274320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0072783" y="6129051"/>
            <a:ext cx="457200" cy="274320"/>
            <a:chOff x="8222344" y="4025070"/>
            <a:chExt cx="457200" cy="274320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072783" y="5440680"/>
            <a:ext cx="457200" cy="274320"/>
            <a:chOff x="8222344" y="4025070"/>
            <a:chExt cx="457200" cy="274320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5892800" y="533176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 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insert (15217, “Squirrel Hill”)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points to a chain node</a:t>
            </a:r>
          </a:p>
          <a:p>
            <a:pPr lvl="3"/>
            <a:r>
              <a:rPr lang="en-US" dirty="0" smtClean="0"/>
              <a:t>check its key: 15122  ≠ 15217</a:t>
            </a:r>
          </a:p>
          <a:p>
            <a:pPr lvl="2"/>
            <a:r>
              <a:rPr lang="en-US" dirty="0" smtClean="0"/>
              <a:t>try next node</a:t>
            </a:r>
          </a:p>
          <a:p>
            <a:pPr lvl="3"/>
            <a:r>
              <a:rPr lang="en-US" dirty="0" smtClean="0"/>
              <a:t>there is no next node</a:t>
            </a:r>
          </a:p>
          <a:p>
            <a:pPr lvl="3"/>
            <a:r>
              <a:rPr lang="en-US" dirty="0" smtClean="0"/>
              <a:t>create new node and</a:t>
            </a:r>
            <a:br>
              <a:rPr lang="en-US" dirty="0" smtClean="0"/>
            </a:br>
            <a:r>
              <a:rPr lang="en-US" dirty="0" smtClean="0"/>
              <a:t>insert (15217, “Squirrel Hill”) in  it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62812" y="3810000"/>
          <a:ext cx="67056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028700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20754" y="5238206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20754" y="5943600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</a:p>
                    <a:p>
                      <a:r>
                        <a:rPr lang="en-US" dirty="0" smtClean="0"/>
                        <a:t>“CMU”)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539412" y="5246914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(15127,</a:t>
                      </a:r>
                    </a:p>
                    <a:p>
                      <a:r>
                        <a:rPr lang="en-US" dirty="0" smtClean="0"/>
                        <a:t>“Squirrel Hill”)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7763554" y="624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763554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0082212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pSp>
        <p:nvGrpSpPr>
          <p:cNvPr id="15" name="Group 32"/>
          <p:cNvGrpSpPr/>
          <p:nvPr/>
        </p:nvGrpSpPr>
        <p:grpSpPr>
          <a:xfrm>
            <a:off x="7763556" y="4025070"/>
            <a:ext cx="457200" cy="274320"/>
            <a:chOff x="8222344" y="4025070"/>
            <a:chExt cx="457200" cy="27432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33"/>
          <p:cNvGrpSpPr/>
          <p:nvPr/>
        </p:nvGrpSpPr>
        <p:grpSpPr>
          <a:xfrm>
            <a:off x="7763161" y="4732846"/>
            <a:ext cx="457200" cy="274320"/>
            <a:chOff x="8222344" y="4025070"/>
            <a:chExt cx="457200" cy="27432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38"/>
          <p:cNvGrpSpPr/>
          <p:nvPr/>
        </p:nvGrpSpPr>
        <p:grpSpPr>
          <a:xfrm>
            <a:off x="7763161" y="6834314"/>
            <a:ext cx="457200" cy="274320"/>
            <a:chOff x="8222344" y="4025070"/>
            <a:chExt cx="457200" cy="274320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43"/>
          <p:cNvGrpSpPr/>
          <p:nvPr/>
        </p:nvGrpSpPr>
        <p:grpSpPr>
          <a:xfrm>
            <a:off x="10082212" y="6129051"/>
            <a:ext cx="457200" cy="274320"/>
            <a:chOff x="8222344" y="4025070"/>
            <a:chExt cx="457200" cy="274320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48"/>
          <p:cNvGrpSpPr/>
          <p:nvPr/>
        </p:nvGrpSpPr>
        <p:grpSpPr>
          <a:xfrm>
            <a:off x="12379229" y="5440680"/>
            <a:ext cx="457200" cy="274320"/>
            <a:chOff x="8222344" y="4025070"/>
            <a:chExt cx="457200" cy="274320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0388600" y="5148944"/>
            <a:ext cx="1905000" cy="838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54" name="Rectangular Callout 53"/>
          <p:cNvSpPr/>
          <p:nvPr/>
        </p:nvSpPr>
        <p:spPr bwMode="auto">
          <a:xfrm>
            <a:off x="10160000" y="7848600"/>
            <a:ext cx="2480166" cy="1323439"/>
          </a:xfrm>
          <a:prstGeom prst="wedgeRectCallout">
            <a:avLst>
              <a:gd name="adj1" fmla="val -7280"/>
              <a:gd name="adj2" fmla="val -18186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In practice, it is</a:t>
            </a:r>
            <a:br>
              <a:rPr lang="en-US" sz="2000" b="0" dirty="0" smtClean="0"/>
            </a:br>
            <a:r>
              <a:rPr lang="en-US" sz="2000" b="0" dirty="0" smtClean="0"/>
              <a:t>easier to insert</a:t>
            </a:r>
            <a:br>
              <a:rPr lang="en-US" sz="2000" b="0" dirty="0" smtClean="0"/>
            </a:br>
            <a:r>
              <a:rPr lang="en-US" sz="2000" b="0" dirty="0" smtClean="0"/>
              <a:t>new nodes at the</a:t>
            </a:r>
            <a:br>
              <a:rPr lang="en-US" sz="2000" b="0" dirty="0" smtClean="0"/>
            </a:br>
            <a:r>
              <a:rPr lang="en-US" sz="2000" b="0" dirty="0" smtClean="0"/>
              <a:t>beginning of a chain</a:t>
            </a:r>
            <a:endParaRPr lang="en-US" sz="2000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5924998" y="5761987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4998" y="6553200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6731000" y="5344886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59" name="Curved Right Arrow 58"/>
          <p:cNvSpPr/>
          <p:nvPr/>
        </p:nvSpPr>
        <p:spPr bwMode="auto">
          <a:xfrm rot="16200000" flipH="1">
            <a:off x="9702800" y="3886200"/>
            <a:ext cx="533400" cy="2057400"/>
          </a:xfrm>
          <a:prstGeom prst="curved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15217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15217 % 5 = 2</a:t>
            </a:r>
          </a:p>
          <a:p>
            <a:pPr lvl="3"/>
            <a:r>
              <a:rPr lang="en-US" dirty="0" smtClean="0"/>
              <a:t>points to a chain node</a:t>
            </a:r>
          </a:p>
          <a:p>
            <a:pPr lvl="3"/>
            <a:r>
              <a:rPr lang="en-US" dirty="0" smtClean="0"/>
              <a:t>check its key: 15122  ≠ 15217</a:t>
            </a:r>
          </a:p>
          <a:p>
            <a:pPr lvl="2"/>
            <a:r>
              <a:rPr lang="en-US" dirty="0" smtClean="0"/>
              <a:t>try next node</a:t>
            </a:r>
          </a:p>
          <a:p>
            <a:pPr lvl="3"/>
            <a:r>
              <a:rPr lang="en-US" dirty="0" smtClean="0"/>
              <a:t>check its key: 15217 = 15217</a:t>
            </a:r>
          </a:p>
          <a:p>
            <a:pPr lvl="3"/>
            <a:r>
              <a:rPr lang="en-US" dirty="0" smtClean="0"/>
              <a:t>return (15217, “Squirrel Hill”)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62812" y="3810000"/>
          <a:ext cx="67056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405742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20754" y="5238206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20754" y="5943600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</a:p>
                    <a:p>
                      <a:r>
                        <a:rPr lang="en-US" dirty="0" smtClean="0"/>
                        <a:t>“CMU”)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539412" y="5246914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(15127,</a:t>
                      </a:r>
                    </a:p>
                    <a:p>
                      <a:r>
                        <a:rPr lang="en-US" dirty="0" smtClean="0"/>
                        <a:t>“Squirrel Hill”)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7763554" y="624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763554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0082212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pSp>
        <p:nvGrpSpPr>
          <p:cNvPr id="9" name="Group 32"/>
          <p:cNvGrpSpPr/>
          <p:nvPr/>
        </p:nvGrpSpPr>
        <p:grpSpPr>
          <a:xfrm>
            <a:off x="7763556" y="4025070"/>
            <a:ext cx="457200" cy="274320"/>
            <a:chOff x="8222344" y="4025070"/>
            <a:chExt cx="457200" cy="27432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33"/>
          <p:cNvGrpSpPr/>
          <p:nvPr/>
        </p:nvGrpSpPr>
        <p:grpSpPr>
          <a:xfrm>
            <a:off x="7763161" y="4732846"/>
            <a:ext cx="457200" cy="274320"/>
            <a:chOff x="8222344" y="4025070"/>
            <a:chExt cx="457200" cy="27432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38"/>
          <p:cNvGrpSpPr/>
          <p:nvPr/>
        </p:nvGrpSpPr>
        <p:grpSpPr>
          <a:xfrm>
            <a:off x="7763161" y="6834314"/>
            <a:ext cx="457200" cy="274320"/>
            <a:chOff x="8222344" y="4025070"/>
            <a:chExt cx="457200" cy="274320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43"/>
          <p:cNvGrpSpPr/>
          <p:nvPr/>
        </p:nvGrpSpPr>
        <p:grpSpPr>
          <a:xfrm>
            <a:off x="10082212" y="6129051"/>
            <a:ext cx="457200" cy="274320"/>
            <a:chOff x="8222344" y="4025070"/>
            <a:chExt cx="457200" cy="274320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48"/>
          <p:cNvGrpSpPr/>
          <p:nvPr/>
        </p:nvGrpSpPr>
        <p:grpSpPr>
          <a:xfrm>
            <a:off x="12379229" y="5440680"/>
            <a:ext cx="457200" cy="274320"/>
            <a:chOff x="8222344" y="4025070"/>
            <a:chExt cx="457200" cy="274320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5924998" y="5715000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4998" y="6607314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6731000" y="5344886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sp>
        <p:nvSpPr>
          <p:cNvPr id="57" name="Curved Right Arrow 56"/>
          <p:cNvSpPr/>
          <p:nvPr/>
        </p:nvSpPr>
        <p:spPr bwMode="auto">
          <a:xfrm rot="16200000" flipH="1">
            <a:off x="9702800" y="3886200"/>
            <a:ext cx="533400" cy="2057400"/>
          </a:xfrm>
          <a:prstGeom prst="curvedRightArrow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12100" cy="1498600"/>
          </a:xfrm>
        </p:spPr>
        <p:txBody>
          <a:bodyPr/>
          <a:lstStyle/>
          <a:p>
            <a:r>
              <a:rPr lang="en-US" dirty="0" smtClean="0"/>
              <a:t>Example, continued</a:t>
            </a:r>
            <a:br>
              <a:rPr lang="en-US" dirty="0" smtClean="0"/>
            </a:br>
            <a:r>
              <a:rPr lang="en-US" dirty="0" smtClean="0"/>
              <a:t>with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lookup 15219</a:t>
            </a:r>
          </a:p>
          <a:p>
            <a:pPr lvl="2"/>
            <a:r>
              <a:rPr lang="en-US" dirty="0" smtClean="0"/>
              <a:t>compute table index as</a:t>
            </a:r>
            <a:br>
              <a:rPr lang="en-US" dirty="0" smtClean="0"/>
            </a:br>
            <a:r>
              <a:rPr lang="en-US" dirty="0" smtClean="0"/>
              <a:t>15219 % 5 = 4</a:t>
            </a:r>
          </a:p>
          <a:p>
            <a:pPr lvl="3"/>
            <a:r>
              <a:rPr lang="en-US" dirty="0" smtClean="0"/>
              <a:t>there is no chain node</a:t>
            </a:r>
          </a:p>
          <a:p>
            <a:pPr lvl="3"/>
            <a:r>
              <a:rPr lang="en-US" dirty="0" smtClean="0"/>
              <a:t>report there is no entry for 15219</a:t>
            </a:r>
          </a:p>
          <a:p>
            <a:pPr lvl="3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62812" y="3810000"/>
          <a:ext cx="67056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/>
          </p:cNvSpPr>
          <p:nvPr/>
        </p:nvSpPr>
        <p:spPr bwMode="auto">
          <a:xfrm>
            <a:off x="8831251" y="84415"/>
            <a:ext cx="4071949" cy="3139321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insert (15213, “CMU”)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(15122, “</a:t>
            </a:r>
            <a:r>
              <a:rPr lang="en-US" b="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Kennywood</a:t>
            </a: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15213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insert (15217, “Squirrel Hill”)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15217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lookup 15219</a:t>
            </a:r>
            <a:endParaRPr lang="en-US" b="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  <a:sym typeface="Menlo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231250" y="2764972"/>
            <a:ext cx="609600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20754" y="5238206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(15122,</a:t>
                      </a:r>
                    </a:p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Kennywood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20754" y="5943600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(15213,</a:t>
                      </a:r>
                    </a:p>
                    <a:p>
                      <a:r>
                        <a:rPr lang="en-US" dirty="0" smtClean="0"/>
                        <a:t>“CMU”)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539412" y="5246914"/>
          <a:ext cx="201168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/>
                <a:gridCol w="365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(15127,</a:t>
                      </a:r>
                    </a:p>
                    <a:p>
                      <a:r>
                        <a:rPr lang="en-US" dirty="0" smtClean="0"/>
                        <a:t>“Squirrel Hill”)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>
            <a:off x="7763554" y="62484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763554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0082212" y="556260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pSp>
        <p:nvGrpSpPr>
          <p:cNvPr id="7" name="Group 32"/>
          <p:cNvGrpSpPr/>
          <p:nvPr/>
        </p:nvGrpSpPr>
        <p:grpSpPr>
          <a:xfrm>
            <a:off x="7763556" y="4025070"/>
            <a:ext cx="457200" cy="274320"/>
            <a:chOff x="8222344" y="4025070"/>
            <a:chExt cx="457200" cy="27432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33"/>
          <p:cNvGrpSpPr/>
          <p:nvPr/>
        </p:nvGrpSpPr>
        <p:grpSpPr>
          <a:xfrm>
            <a:off x="7763161" y="4732846"/>
            <a:ext cx="457200" cy="274320"/>
            <a:chOff x="8222344" y="4025070"/>
            <a:chExt cx="457200" cy="27432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38"/>
          <p:cNvGrpSpPr/>
          <p:nvPr/>
        </p:nvGrpSpPr>
        <p:grpSpPr>
          <a:xfrm>
            <a:off x="7763161" y="6834314"/>
            <a:ext cx="457200" cy="274320"/>
            <a:chOff x="8222344" y="4025070"/>
            <a:chExt cx="457200" cy="274320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43"/>
          <p:cNvGrpSpPr/>
          <p:nvPr/>
        </p:nvGrpSpPr>
        <p:grpSpPr>
          <a:xfrm>
            <a:off x="10082212" y="6129051"/>
            <a:ext cx="457200" cy="274320"/>
            <a:chOff x="8222344" y="4025070"/>
            <a:chExt cx="457200" cy="274320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48"/>
          <p:cNvGrpSpPr/>
          <p:nvPr/>
        </p:nvGrpSpPr>
        <p:grpSpPr>
          <a:xfrm>
            <a:off x="12379229" y="5440680"/>
            <a:ext cx="457200" cy="274320"/>
            <a:chOff x="8222344" y="4025070"/>
            <a:chExt cx="457200" cy="274320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6106252" y="573677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6731000" y="6803570"/>
            <a:ext cx="609600" cy="3810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>
              <a:defRPr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the dictionary contains </a:t>
            </a:r>
            <a:r>
              <a:rPr lang="en-US" i="1" dirty="0" smtClean="0"/>
              <a:t>n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the table has capacity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collisions are resolved using separate chaining</a:t>
            </a:r>
          </a:p>
          <a:p>
            <a:pPr lvl="2"/>
            <a:r>
              <a:rPr lang="en-US" dirty="0" smtClean="0"/>
              <a:t>the analysis is similar for open addressing with linear probing</a:t>
            </a:r>
          </a:p>
          <a:p>
            <a:pPr lvl="3"/>
            <a:r>
              <a:rPr lang="en-US" dirty="0" smtClean="0"/>
              <a:t>but not as visually intuitive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cost of </a:t>
            </a:r>
            <a:r>
              <a:rPr lang="en-US" b="1" dirty="0" smtClean="0"/>
              <a:t>lookup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Observe that </a:t>
            </a:r>
            <a:r>
              <a:rPr lang="en-US" b="1" dirty="0" smtClean="0"/>
              <a:t>insert</a:t>
            </a:r>
            <a:r>
              <a:rPr lang="en-US" dirty="0" smtClean="0"/>
              <a:t> has the same cost</a:t>
            </a:r>
          </a:p>
          <a:p>
            <a:pPr lvl="2"/>
            <a:r>
              <a:rPr lang="en-US" dirty="0" smtClean="0"/>
              <a:t>we need to check if an entry with that key is already in the dictionary</a:t>
            </a:r>
          </a:p>
          <a:p>
            <a:pPr lvl="3"/>
            <a:r>
              <a:rPr lang="en-US" dirty="0" smtClean="0"/>
              <a:t>if so, replace that entry (update)</a:t>
            </a:r>
          </a:p>
          <a:p>
            <a:pPr lvl="3"/>
            <a:r>
              <a:rPr lang="en-US" dirty="0" smtClean="0"/>
              <a:t>if not, add a new node to the chain (proper insert)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/>
            <a:r>
              <a:rPr lang="en-US" dirty="0" smtClean="0"/>
              <a:t>Sets and Dictionaries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Possible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entries are in the same bucket</a:t>
            </a:r>
          </a:p>
          <a:p>
            <a:pPr lvl="1"/>
            <a:r>
              <a:rPr lang="en-US" dirty="0" smtClean="0"/>
              <a:t>look for an element</a:t>
            </a:r>
            <a:br>
              <a:rPr lang="en-US" dirty="0" smtClean="0"/>
            </a:br>
            <a:r>
              <a:rPr lang="en-US" dirty="0" smtClean="0"/>
              <a:t>that belongs to this</a:t>
            </a:r>
            <a:br>
              <a:rPr lang="en-US" dirty="0" smtClean="0"/>
            </a:br>
            <a:r>
              <a:rPr lang="en-US" dirty="0" smtClean="0"/>
              <a:t>bucket but that is not</a:t>
            </a:r>
            <a:br>
              <a:rPr lang="en-US" dirty="0" smtClean="0"/>
            </a:br>
            <a:r>
              <a:rPr lang="en-US" dirty="0" smtClean="0"/>
              <a:t>in the dictionary</a:t>
            </a:r>
          </a:p>
          <a:p>
            <a:pPr marL="857250" lvl="1" indent="-51435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Looking up a key has cost O(n)</a:t>
            </a:r>
          </a:p>
          <a:p>
            <a:pPr lvl="1"/>
            <a:r>
              <a:rPr lang="en-US" dirty="0" smtClean="0"/>
              <a:t>find the bucket -- O(1)</a:t>
            </a:r>
          </a:p>
          <a:p>
            <a:pPr lvl="1"/>
            <a:r>
              <a:rPr lang="en-US" dirty="0" smtClean="0"/>
              <a:t>going through all n nodes in the chain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4542" y="3357265"/>
          <a:ext cx="914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m-1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93742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7536542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pSp>
        <p:nvGrpSpPr>
          <p:cNvPr id="11" name="Group 32"/>
          <p:cNvGrpSpPr/>
          <p:nvPr/>
        </p:nvGrpSpPr>
        <p:grpSpPr>
          <a:xfrm>
            <a:off x="7503886" y="3572335"/>
            <a:ext cx="457200" cy="274320"/>
            <a:chOff x="8222344" y="4025070"/>
            <a:chExt cx="457200" cy="274320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33"/>
          <p:cNvGrpSpPr/>
          <p:nvPr/>
        </p:nvGrpSpPr>
        <p:grpSpPr>
          <a:xfrm>
            <a:off x="7503491" y="4280111"/>
            <a:ext cx="457200" cy="274320"/>
            <a:chOff x="8222344" y="4025070"/>
            <a:chExt cx="457200" cy="27432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38"/>
          <p:cNvGrpSpPr/>
          <p:nvPr/>
        </p:nvGrpSpPr>
        <p:grpSpPr>
          <a:xfrm>
            <a:off x="7503491" y="6381579"/>
            <a:ext cx="457200" cy="274320"/>
            <a:chOff x="8222344" y="4025070"/>
            <a:chExt cx="457200" cy="274320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43"/>
          <p:cNvGrpSpPr/>
          <p:nvPr/>
        </p:nvGrpSpPr>
        <p:grpSpPr>
          <a:xfrm>
            <a:off x="7536542" y="5676316"/>
            <a:ext cx="457200" cy="274320"/>
            <a:chOff x="8222344" y="4025070"/>
            <a:chExt cx="457200" cy="27432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Arrow Connector 35"/>
          <p:cNvCxnSpPr/>
          <p:nvPr/>
        </p:nvCxnSpPr>
        <p:spPr bwMode="auto">
          <a:xfrm rot="5400000">
            <a:off x="4868748" y="5109071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174371" y="487903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9093200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>
            <a:off x="8636000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1150600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>
            <a:off x="10693400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42" name="Group 38"/>
          <p:cNvGrpSpPr/>
          <p:nvPr/>
        </p:nvGrpSpPr>
        <p:grpSpPr>
          <a:xfrm>
            <a:off x="11836400" y="4972705"/>
            <a:ext cx="457200" cy="274320"/>
            <a:chOff x="8222344" y="4025070"/>
            <a:chExt cx="457200" cy="27432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Straight Arrow Connector 46"/>
          <p:cNvCxnSpPr/>
          <p:nvPr/>
        </p:nvCxnSpPr>
        <p:spPr bwMode="auto">
          <a:xfrm>
            <a:off x="9779000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0225314" y="48403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7993742" y="3200400"/>
            <a:ext cx="4038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746342" y="2743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Possible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buckets have the same number of entries</a:t>
            </a:r>
          </a:p>
          <a:p>
            <a:pPr lvl="1"/>
            <a:r>
              <a:rPr lang="en-US" dirty="0" smtClean="0"/>
              <a:t>all chains have the same length</a:t>
            </a:r>
          </a:p>
          <a:p>
            <a:pPr lvl="2"/>
            <a:r>
              <a:rPr lang="en-US" dirty="0" smtClean="0"/>
              <a:t>n/m</a:t>
            </a:r>
          </a:p>
          <a:p>
            <a:pPr lvl="1"/>
            <a:r>
              <a:rPr lang="en-US" dirty="0" smtClean="0"/>
              <a:t>n/m is called the</a:t>
            </a:r>
            <a:br>
              <a:rPr lang="en-US" dirty="0" smtClean="0"/>
            </a:br>
            <a:r>
              <a:rPr lang="en-US" b="1" dirty="0" smtClean="0"/>
              <a:t>load factor </a:t>
            </a:r>
            <a:r>
              <a:rPr lang="en-US" dirty="0" smtClean="0"/>
              <a:t>of the table</a:t>
            </a:r>
          </a:p>
          <a:p>
            <a:pPr lvl="2"/>
            <a:r>
              <a:rPr lang="en-US" dirty="0" smtClean="0"/>
              <a:t>in general, the load factor is a</a:t>
            </a:r>
            <a:br>
              <a:rPr lang="en-US" dirty="0" smtClean="0"/>
            </a:br>
            <a:r>
              <a:rPr lang="en-US" dirty="0" smtClean="0"/>
              <a:t>fractional number, e.g., 1.2347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Looking up a key has</a:t>
            </a:r>
            <a:br>
              <a:rPr lang="en-US" dirty="0" smtClean="0"/>
            </a:br>
            <a:r>
              <a:rPr lang="en-US" b="1" dirty="0" smtClean="0"/>
              <a:t>worst-case</a:t>
            </a:r>
            <a:r>
              <a:rPr lang="en-US" dirty="0" smtClean="0"/>
              <a:t> cost O(n/m)</a:t>
            </a:r>
          </a:p>
          <a:p>
            <a:pPr lvl="1"/>
            <a:r>
              <a:rPr lang="en-US" dirty="0" smtClean="0"/>
              <a:t>find the bucket -- O(1)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/>
              <a:t>through all n/m nodes in the chain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O(n/m) is also the </a:t>
            </a:r>
            <a:r>
              <a:rPr lang="en-US" b="1" dirty="0" smtClean="0"/>
              <a:t>average-case</a:t>
            </a:r>
            <a:r>
              <a:rPr lang="en-US" dirty="0" smtClean="0"/>
              <a:t> complexity of lookup</a:t>
            </a:r>
          </a:p>
          <a:p>
            <a:pPr lvl="1"/>
            <a:r>
              <a:rPr lang="en-US" dirty="0" smtClean="0"/>
              <a:t>the sum of the cost of all layouts divided the number of layouts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11456" y="3357265"/>
          <a:ext cx="914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m-1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30656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973456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6305662" y="5109071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611285" y="487903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0072914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1455400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>
            <a:off x="10998200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11" name="Group 38"/>
          <p:cNvGrpSpPr/>
          <p:nvPr/>
        </p:nvGrpSpPr>
        <p:grpSpPr>
          <a:xfrm>
            <a:off x="12141200" y="4972705"/>
            <a:ext cx="457200" cy="274320"/>
            <a:chOff x="8222344" y="4025070"/>
            <a:chExt cx="457200" cy="27432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10530114" y="48403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9430656" y="3200400"/>
            <a:ext cx="2852058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0518286" y="2743200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n/m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9430656" y="6291942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8973456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0072914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1455400" y="6291942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 bwMode="auto">
          <a:xfrm>
            <a:off x="10998200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54" name="Group 38"/>
          <p:cNvGrpSpPr/>
          <p:nvPr/>
        </p:nvGrpSpPr>
        <p:grpSpPr>
          <a:xfrm>
            <a:off x="12141200" y="6383382"/>
            <a:ext cx="457200" cy="274320"/>
            <a:chOff x="8222344" y="4025070"/>
            <a:chExt cx="457200" cy="274320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530114" y="62510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9430656" y="3491654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 bwMode="auto">
          <a:xfrm>
            <a:off x="8973456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10072914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1455400" y="3491654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 bwMode="auto">
          <a:xfrm>
            <a:off x="10998200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66" name="Group 38"/>
          <p:cNvGrpSpPr/>
          <p:nvPr/>
        </p:nvGrpSpPr>
        <p:grpSpPr>
          <a:xfrm>
            <a:off x="12141200" y="3583094"/>
            <a:ext cx="457200" cy="274320"/>
            <a:chOff x="8222344" y="4025070"/>
            <a:chExt cx="457200" cy="27432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/>
          <p:cNvSpPr txBox="1"/>
          <p:nvPr/>
        </p:nvSpPr>
        <p:spPr>
          <a:xfrm>
            <a:off x="10530114" y="3450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8973456" y="5827543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8973456" y="4401477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9387114" y="55434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87114" y="4114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Possible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Worst-case</a:t>
            </a:r>
            <a:r>
              <a:rPr lang="en-US" dirty="0" smtClean="0"/>
              <a:t> cost is O(n/m)</a:t>
            </a:r>
          </a:p>
          <a:p>
            <a:endParaRPr lang="en-US" dirty="0" smtClean="0"/>
          </a:p>
          <a:p>
            <a:r>
              <a:rPr lang="en-US" dirty="0" smtClean="0"/>
              <a:t>Can we arrange so that n/m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 smtClean="0"/>
              <a:t>about</a:t>
            </a:r>
            <a:r>
              <a:rPr lang="en-US" dirty="0" smtClean="0"/>
              <a:t> </a:t>
            </a:r>
            <a:r>
              <a:rPr lang="en-US" b="1" dirty="0" smtClean="0"/>
              <a:t>constant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Yes!  Resize the table when</a:t>
            </a:r>
            <a:br>
              <a:rPr lang="en-US" dirty="0" smtClean="0"/>
            </a:br>
            <a:r>
              <a:rPr lang="en-US" dirty="0" smtClean="0"/>
              <a:t>n/m goes above predefined</a:t>
            </a:r>
            <a:br>
              <a:rPr lang="en-US" dirty="0" smtClean="0"/>
            </a:br>
            <a:r>
              <a:rPr lang="en-US" dirty="0" smtClean="0"/>
              <a:t>threshold -- e.g., 1</a:t>
            </a:r>
          </a:p>
          <a:p>
            <a:pPr lvl="2"/>
            <a:r>
              <a:rPr lang="en-US" dirty="0" smtClean="0"/>
              <a:t>we will need to move entries</a:t>
            </a:r>
            <a:br>
              <a:rPr lang="en-US" dirty="0" smtClean="0"/>
            </a:br>
            <a:r>
              <a:rPr lang="en-US" dirty="0" smtClean="0"/>
              <a:t>into new buckets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we double the size of the table</a:t>
            </a:r>
          </a:p>
          <a:p>
            <a:pPr lvl="2"/>
            <a:r>
              <a:rPr lang="en-US" dirty="0" smtClean="0"/>
              <a:t>like with unbounded arrays</a:t>
            </a:r>
          </a:p>
          <a:p>
            <a:pPr>
              <a:buNone/>
            </a:pPr>
            <a:r>
              <a:rPr lang="en-US" dirty="0" smtClean="0"/>
              <a:t>	the worst-case cost becomes </a:t>
            </a:r>
            <a:r>
              <a:rPr lang="en-US" b="1" dirty="0" smtClean="0"/>
              <a:t>O(1) amortized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11456" y="3357265"/>
          <a:ext cx="9144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/>
                <a:gridCol w="365760"/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m-1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30656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973456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5400000">
            <a:off x="6305662" y="5109071"/>
            <a:ext cx="3505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611285" y="487903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m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0072914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1455400" y="4881265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 bwMode="auto">
          <a:xfrm>
            <a:off x="10998200" y="5109071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6" name="Group 38"/>
          <p:cNvGrpSpPr/>
          <p:nvPr/>
        </p:nvGrpSpPr>
        <p:grpSpPr>
          <a:xfrm>
            <a:off x="12141200" y="4972705"/>
            <a:ext cx="457200" cy="274320"/>
            <a:chOff x="8222344" y="4025070"/>
            <a:chExt cx="457200" cy="27432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10530114" y="484038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10800000">
            <a:off x="9430656" y="3200400"/>
            <a:ext cx="2852058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0518286" y="2743200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n/m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9430656" y="6291942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8973456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0072914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1455400" y="6291942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 bwMode="auto">
          <a:xfrm>
            <a:off x="10998200" y="6519748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7" name="Group 38"/>
          <p:cNvGrpSpPr/>
          <p:nvPr/>
        </p:nvGrpSpPr>
        <p:grpSpPr>
          <a:xfrm>
            <a:off x="12141200" y="6383382"/>
            <a:ext cx="457200" cy="274320"/>
            <a:chOff x="8222344" y="4025070"/>
            <a:chExt cx="457200" cy="274320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530114" y="62510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9430656" y="3491654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 bwMode="auto">
          <a:xfrm>
            <a:off x="8973456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10072914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1455400" y="3491654"/>
          <a:ext cx="82296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365760"/>
              </a:tblGrid>
              <a:tr h="45720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 bwMode="auto">
          <a:xfrm>
            <a:off x="10998200" y="3719460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lg" len="lg"/>
            <a:tailEnd type="arrow"/>
          </a:ln>
          <a:effectLst/>
        </p:spPr>
      </p:cxnSp>
      <p:grpSp>
        <p:nvGrpSpPr>
          <p:cNvPr id="8" name="Group 38"/>
          <p:cNvGrpSpPr/>
          <p:nvPr/>
        </p:nvGrpSpPr>
        <p:grpSpPr>
          <a:xfrm>
            <a:off x="12141200" y="3583094"/>
            <a:ext cx="457200" cy="274320"/>
            <a:chOff x="8222344" y="4025070"/>
            <a:chExt cx="457200" cy="27432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8222344" y="416143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oval" w="lg" len="lg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rot="5400000">
              <a:off x="8390604" y="4161436"/>
              <a:ext cx="27432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8510191" y="4161436"/>
              <a:ext cx="18288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8622124" y="4161833"/>
              <a:ext cx="91440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/>
          <p:cNvSpPr txBox="1"/>
          <p:nvPr/>
        </p:nvSpPr>
        <p:spPr>
          <a:xfrm>
            <a:off x="10530114" y="3450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8973456" y="5827543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8973456" y="4401477"/>
            <a:ext cx="457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9387114" y="55434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87114" y="4114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Possible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we be in </a:t>
            </a:r>
            <a:r>
              <a:rPr lang="en-US" dirty="0" smtClean="0"/>
              <a:t>this ideal case?</a:t>
            </a:r>
          </a:p>
          <a:p>
            <a:pPr lvl="1"/>
            <a:r>
              <a:rPr lang="en-US" dirty="0" smtClean="0"/>
              <a:t>when the indices associated the keys in the table are</a:t>
            </a:r>
            <a:br>
              <a:rPr lang="en-US" dirty="0" smtClean="0"/>
            </a:br>
            <a:r>
              <a:rPr lang="en-US" b="1" dirty="0" smtClean="0"/>
              <a:t>uniformly distributed </a:t>
            </a:r>
            <a:r>
              <a:rPr lang="en-US" dirty="0" smtClean="0"/>
              <a:t>over [0,m)</a:t>
            </a:r>
          </a:p>
          <a:p>
            <a:pPr lvl="1"/>
            <a:r>
              <a:rPr lang="en-US" dirty="0" smtClean="0"/>
              <a:t>this happens when the keys are chosen at </a:t>
            </a:r>
            <a:r>
              <a:rPr lang="en-US" b="1" dirty="0" smtClean="0"/>
              <a:t>random</a:t>
            </a:r>
            <a:r>
              <a:rPr lang="en-US" dirty="0" smtClean="0"/>
              <a:t> over the integers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Is this typical?</a:t>
            </a:r>
            <a:endParaRPr lang="en-US" dirty="0" smtClean="0"/>
          </a:p>
          <a:p>
            <a:pPr lvl="1"/>
            <a:r>
              <a:rPr lang="en-US" dirty="0" smtClean="0"/>
              <a:t>Keys are rarely random</a:t>
            </a:r>
            <a:endParaRPr lang="en-US" dirty="0" smtClean="0"/>
          </a:p>
          <a:p>
            <a:pPr lvl="2"/>
            <a:r>
              <a:rPr lang="en-US" dirty="0" smtClean="0"/>
              <a:t>e.g., if we take first digit of zip code (instead of last)</a:t>
            </a:r>
          </a:p>
          <a:p>
            <a:pPr lvl="3"/>
            <a:r>
              <a:rPr lang="en-US" dirty="0" smtClean="0"/>
              <a:t>many students from Pennsylvania: lots of 1</a:t>
            </a:r>
          </a:p>
          <a:p>
            <a:pPr lvl="3"/>
            <a:r>
              <a:rPr lang="en-US" dirty="0" smtClean="0"/>
              <a:t>many students from the West Coast: lots of 9 (mapped to 4, modulo 5)</a:t>
            </a:r>
          </a:p>
          <a:p>
            <a:pPr lvl="1"/>
            <a:r>
              <a:rPr lang="en-US" dirty="0" smtClean="0"/>
              <a:t>We shouldn’t count on </a:t>
            </a:r>
            <a:r>
              <a:rPr lang="en-US" dirty="0" smtClean="0"/>
              <a:t>it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Possible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798300" cy="6896100"/>
          </a:xfrm>
        </p:spPr>
        <p:txBody>
          <a:bodyPr/>
          <a:lstStyle/>
          <a:p>
            <a:r>
              <a:rPr lang="en-US" dirty="0" smtClean="0"/>
              <a:t>Can we </a:t>
            </a:r>
            <a:r>
              <a:rPr lang="en-US" i="1" dirty="0" smtClean="0"/>
              <a:t>arrange</a:t>
            </a:r>
            <a:r>
              <a:rPr lang="en-US" dirty="0" smtClean="0"/>
              <a:t> so that we </a:t>
            </a:r>
            <a:r>
              <a:rPr lang="en-US" b="1" dirty="0" smtClean="0"/>
              <a:t>always</a:t>
            </a:r>
            <a:r>
              <a:rPr lang="en-US" dirty="0" smtClean="0"/>
              <a:t> end up in this ideal case?</a:t>
            </a:r>
          </a:p>
          <a:p>
            <a:pPr lvl="2"/>
            <a:r>
              <a:rPr lang="en-US" dirty="0" smtClean="0"/>
              <a:t>unless we are really, really unlucky</a:t>
            </a:r>
          </a:p>
          <a:p>
            <a:pPr lvl="1"/>
            <a:r>
              <a:rPr lang="en-US" dirty="0" smtClean="0"/>
              <a:t>We want the indices associated to keys to be scattered</a:t>
            </a:r>
          </a:p>
          <a:p>
            <a:pPr lvl="2"/>
            <a:r>
              <a:rPr lang="en-US" dirty="0" smtClean="0"/>
              <a:t>be </a:t>
            </a:r>
            <a:r>
              <a:rPr lang="en-US" b="1" dirty="0" smtClean="0"/>
              <a:t>uniformly distributed</a:t>
            </a:r>
            <a:r>
              <a:rPr lang="en-US" dirty="0" smtClean="0"/>
              <a:t> over the table indices</a:t>
            </a:r>
          </a:p>
          <a:p>
            <a:pPr lvl="2"/>
            <a:r>
              <a:rPr lang="en-US" dirty="0" smtClean="0"/>
              <a:t>bear little relation to the key itself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Run the key through a </a:t>
            </a:r>
            <a:r>
              <a:rPr lang="en-US" b="1" dirty="0" smtClean="0"/>
              <a:t>pseudo-random number generator</a:t>
            </a:r>
          </a:p>
          <a:p>
            <a:pPr lvl="1"/>
            <a:r>
              <a:rPr lang="en-US" i="1" dirty="0" smtClean="0"/>
              <a:t>“random number generator”</a:t>
            </a:r>
            <a:r>
              <a:rPr lang="en-US" dirty="0" smtClean="0"/>
              <a:t>: result </a:t>
            </a:r>
            <a:r>
              <a:rPr lang="en-US" i="1" dirty="0" smtClean="0"/>
              <a:t>appears</a:t>
            </a:r>
            <a:r>
              <a:rPr lang="en-US" dirty="0" smtClean="0"/>
              <a:t> random</a:t>
            </a:r>
          </a:p>
          <a:p>
            <a:pPr lvl="3"/>
            <a:r>
              <a:rPr lang="en-US" dirty="0" smtClean="0"/>
              <a:t>uniformly distributed</a:t>
            </a:r>
          </a:p>
          <a:p>
            <a:pPr lvl="3"/>
            <a:r>
              <a:rPr lang="en-US" dirty="0" smtClean="0"/>
              <a:t>(apparently) unrelated to input</a:t>
            </a:r>
          </a:p>
          <a:p>
            <a:pPr lvl="1"/>
            <a:r>
              <a:rPr lang="en-US" i="1" dirty="0" smtClean="0"/>
              <a:t>“pseudo”</a:t>
            </a:r>
            <a:r>
              <a:rPr lang="en-US" dirty="0" smtClean="0"/>
              <a:t>: always returns the same result for a given key</a:t>
            </a:r>
          </a:p>
          <a:p>
            <a:pPr lvl="3"/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600" y="8292039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numerical key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109705" y="8054142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183" y="8107373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uniformly distributed</a:t>
            </a:r>
            <a:br>
              <a:rPr lang="en-US" b="0" dirty="0" smtClean="0"/>
            </a:br>
            <a:r>
              <a:rPr lang="en-US" b="0" dirty="0" smtClean="0"/>
              <a:t>number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7972292" y="8054142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2769" y="8292039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table index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4724400"/>
            <a:ext cx="11493500" cy="182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is a </a:t>
            </a:r>
            <a:r>
              <a:rPr lang="en-US" b="1" dirty="0" smtClean="0"/>
              <a:t>hash table</a:t>
            </a:r>
          </a:p>
          <a:p>
            <a:pPr lvl="1"/>
            <a:r>
              <a:rPr lang="en-US" dirty="0" smtClean="0"/>
              <a:t>a PRNG is an example of a </a:t>
            </a:r>
            <a:r>
              <a:rPr lang="en-US" b="1" dirty="0" smtClean="0"/>
              <a:t>hash function</a:t>
            </a:r>
          </a:p>
          <a:p>
            <a:pPr lvl="2"/>
            <a:r>
              <a:rPr lang="en-US" dirty="0" smtClean="0"/>
              <a:t>a function that turns a key into a number on which to base the table index</a:t>
            </a:r>
          </a:p>
          <a:p>
            <a:pPr lvl="1"/>
            <a:r>
              <a:rPr lang="en-US" dirty="0" smtClean="0"/>
              <a:t>its result is a </a:t>
            </a:r>
            <a:r>
              <a:rPr lang="en-US" b="1" dirty="0" smtClean="0"/>
              <a:t>hash value</a:t>
            </a:r>
          </a:p>
          <a:p>
            <a:pPr lvl="1"/>
            <a:r>
              <a:rPr lang="en-US" dirty="0" smtClean="0"/>
              <a:t>it is then turned into a </a:t>
            </a:r>
            <a:r>
              <a:rPr lang="en-US" b="1" dirty="0" smtClean="0"/>
              <a:t>hash index </a:t>
            </a:r>
            <a:r>
              <a:rPr lang="en-US" dirty="0" smtClean="0"/>
              <a:t>in the range [0, 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600" y="2447697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numerical key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109705" y="2209800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0183" y="2263031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uniformly distributed</a:t>
            </a:r>
            <a:br>
              <a:rPr lang="en-US" b="0" dirty="0" smtClean="0"/>
            </a:br>
            <a:r>
              <a:rPr lang="en-US" b="0" dirty="0" smtClean="0"/>
              <a:t>number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7972292" y="2209800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2769" y="2447697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table index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3767444" y="2658758"/>
            <a:ext cx="288312" cy="15240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10549244" y="2658757"/>
            <a:ext cx="288312" cy="15240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6205844" y="2049156"/>
            <a:ext cx="288312" cy="2743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1347" y="365760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7252" y="3657600"/>
            <a:ext cx="177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05773" y="3657600"/>
            <a:ext cx="179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index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5264" y="8444439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numerical key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361528" y="8206542"/>
            <a:ext cx="2342841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hash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94806" y="8444439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value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7760703" y="8206542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51341" y="8444439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index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Worst-case complexity of </a:t>
            </a:r>
            <a:r>
              <a:rPr lang="en-US" b="1" dirty="0" smtClean="0"/>
              <a:t>lookup</a:t>
            </a:r>
            <a:r>
              <a:rPr lang="en-US" dirty="0" smtClean="0"/>
              <a:t>, assuming</a:t>
            </a:r>
          </a:p>
          <a:p>
            <a:pPr lvl="1"/>
            <a:r>
              <a:rPr lang="en-US" dirty="0" smtClean="0"/>
              <a:t>the dictionary contains </a:t>
            </a:r>
            <a:r>
              <a:rPr lang="en-US" i="1" dirty="0" smtClean="0"/>
              <a:t>n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the table has capacity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and 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0400" y="5029200"/>
          <a:ext cx="8458200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32004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Bad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hash</a:t>
                      </a:r>
                      <a:r>
                        <a:rPr lang="en-US" b="1" i="1" baseline="0" dirty="0" smtClean="0"/>
                        <a:t> function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Good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hash function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 resizing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(Left</a:t>
                      </a:r>
                      <a:r>
                        <a:rPr lang="en-US" sz="200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as exercise)</a:t>
                      </a:r>
                      <a:endParaRPr lang="en-US" sz="2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UBA-style</a:t>
                      </a:r>
                    </a:p>
                    <a:p>
                      <a:pPr algn="ctr"/>
                      <a:r>
                        <a:rPr lang="en-US" b="1" dirty="0" smtClean="0"/>
                        <a:t>resizing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(Left</a:t>
                      </a:r>
                      <a:r>
                        <a:rPr lang="en-US" sz="2000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as exercise)</a:t>
                      </a:r>
                      <a:endParaRPr lang="en-US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O(1) </a:t>
                      </a:r>
                      <a:r>
                        <a:rPr lang="en-US" sz="2000" i="1" u="sng" dirty="0" smtClean="0"/>
                        <a:t>average</a:t>
                      </a:r>
                      <a:r>
                        <a:rPr lang="en-US" sz="2000" i="1" dirty="0" smtClean="0"/>
                        <a:t> and </a:t>
                      </a:r>
                      <a:r>
                        <a:rPr lang="en-US" sz="2000" i="1" u="sng" dirty="0" smtClean="0"/>
                        <a:t>amortized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 bwMode="auto">
          <a:xfrm>
            <a:off x="7645400" y="3581400"/>
            <a:ext cx="2754920" cy="1015663"/>
          </a:xfrm>
          <a:prstGeom prst="wedgeRectCallout">
            <a:avLst>
              <a:gd name="adj1" fmla="val 742"/>
              <a:gd name="adj2" fmla="val 11602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Output is</a:t>
            </a:r>
            <a:br>
              <a:rPr lang="en-US" sz="2000" b="0" dirty="0" smtClean="0"/>
            </a:br>
            <a:r>
              <a:rPr lang="en-US" sz="2000" dirty="0" smtClean="0"/>
              <a:t>uniformly distributed</a:t>
            </a:r>
            <a:br>
              <a:rPr lang="en-US" sz="2000" dirty="0" smtClean="0"/>
            </a:br>
            <a:r>
              <a:rPr lang="en-US" sz="2000" b="0" dirty="0" smtClean="0"/>
              <a:t>and </a:t>
            </a:r>
            <a:r>
              <a:rPr lang="en-US" sz="2000" dirty="0" smtClean="0"/>
              <a:t>unrelated to input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635000" y="8382000"/>
            <a:ext cx="2570575" cy="1015663"/>
          </a:xfrm>
          <a:prstGeom prst="wedgeRectCallout">
            <a:avLst>
              <a:gd name="adj1" fmla="val 31336"/>
              <a:gd name="adj2" fmla="val -1255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Double the size of</a:t>
            </a:r>
            <a:br>
              <a:rPr lang="en-US" sz="2000" b="0" dirty="0" smtClean="0"/>
            </a:br>
            <a:r>
              <a:rPr lang="en-US" sz="2000" b="0" dirty="0" smtClean="0"/>
              <a:t>the table when load</a:t>
            </a:r>
            <a:br>
              <a:rPr lang="en-US" sz="2000" b="0" dirty="0" smtClean="0"/>
            </a:br>
            <a:r>
              <a:rPr lang="en-US" sz="2000" b="0" dirty="0" smtClean="0"/>
              <a:t>factor exceeds target</a:t>
            </a:r>
            <a:endParaRPr lang="en-US" sz="200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359400" y="8610600"/>
            <a:ext cx="2926443" cy="400110"/>
          </a:xfrm>
          <a:prstGeom prst="wedgeRectCallout">
            <a:avLst>
              <a:gd name="adj1" fmla="val 41759"/>
              <a:gd name="adj2" fmla="val -30760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From good hash function</a:t>
            </a:r>
            <a:endParaRPr lang="en-US" sz="200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9055086" y="8610600"/>
            <a:ext cx="2857514" cy="400110"/>
          </a:xfrm>
          <a:prstGeom prst="wedgeRectCallout">
            <a:avLst>
              <a:gd name="adj1" fmla="val -39411"/>
              <a:gd name="adj2" fmla="val -32154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From UBA-style resizing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Pseudo-Random Number Generators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645900" cy="6896100"/>
          </a:xfrm>
        </p:spPr>
        <p:txBody>
          <a:bodyPr/>
          <a:lstStyle/>
          <a:p>
            <a:r>
              <a:rPr lang="en-US" dirty="0" smtClean="0"/>
              <a:t>A common form of PRNG is</a:t>
            </a:r>
          </a:p>
          <a:p>
            <a:pPr lvl="4"/>
            <a:endParaRPr lang="en-US" sz="1000" dirty="0" smtClean="0"/>
          </a:p>
          <a:p>
            <a:pPr algn="ctr">
              <a:buNone/>
            </a:pPr>
            <a:r>
              <a:rPr lang="en-US" sz="3600" i="1" dirty="0" smtClean="0"/>
              <a:t>f(x) = a * x + c mod d</a:t>
            </a:r>
          </a:p>
          <a:p>
            <a:pPr lvl="4"/>
            <a:endParaRPr lang="en-US" sz="1000" dirty="0" smtClean="0"/>
          </a:p>
          <a:p>
            <a:pPr lvl="2"/>
            <a:r>
              <a:rPr lang="en-US" dirty="0" smtClean="0"/>
              <a:t>for appropriate constants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 an </a:t>
            </a:r>
            <a:r>
              <a:rPr lang="en-US" i="1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With 32-bit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and handling overflow via modular arithmetic,</a:t>
            </a:r>
            <a:br>
              <a:rPr lang="en-US" dirty="0" smtClean="0"/>
            </a:br>
            <a:r>
              <a:rPr lang="en-US" dirty="0" smtClean="0"/>
              <a:t>we choose </a:t>
            </a:r>
            <a:r>
              <a:rPr lang="en-US" i="1" dirty="0" smtClean="0"/>
              <a:t>d</a:t>
            </a:r>
            <a:r>
              <a:rPr lang="en-US" dirty="0" smtClean="0"/>
              <a:t> = 2</a:t>
            </a:r>
            <a:r>
              <a:rPr lang="en-US" baseline="30000" dirty="0" smtClean="0"/>
              <a:t>32</a:t>
            </a:r>
          </a:p>
          <a:p>
            <a:pPr lvl="2"/>
            <a:r>
              <a:rPr lang="en-US" dirty="0" smtClean="0"/>
              <a:t>mod d is automatic</a:t>
            </a:r>
          </a:p>
          <a:p>
            <a:r>
              <a:rPr lang="en-US" dirty="0" smtClean="0"/>
              <a:t>To get uniform distribution, we pick c and d to be relative primes and c ≠ 0</a:t>
            </a:r>
          </a:p>
          <a:p>
            <a:endParaRPr lang="en-US" dirty="0" smtClean="0"/>
          </a:p>
          <a:p>
            <a:r>
              <a:rPr lang="en-US" dirty="0" smtClean="0"/>
              <a:t>This is called a </a:t>
            </a:r>
            <a:r>
              <a:rPr lang="en-US" b="1" dirty="0" smtClean="0"/>
              <a:t>linear </a:t>
            </a:r>
            <a:r>
              <a:rPr lang="en-US" b="1" dirty="0" err="1" smtClean="0"/>
              <a:t>congruential</a:t>
            </a:r>
            <a:r>
              <a:rPr lang="en-US" b="1" dirty="0" smtClean="0"/>
              <a:t> generator </a:t>
            </a:r>
            <a:r>
              <a:rPr lang="en-US" dirty="0" smtClean="0"/>
              <a:t>(LCG)</a:t>
            </a:r>
          </a:p>
          <a:p>
            <a:pPr lvl="1"/>
            <a:r>
              <a:rPr lang="en-US" dirty="0" smtClean="0"/>
              <a:t>Cost is O(1)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i="1" dirty="0" smtClean="0"/>
              <a:t>f(x) = a * x + c mod d</a:t>
            </a:r>
          </a:p>
          <a:p>
            <a:pPr lvl="4"/>
            <a:endParaRPr lang="en-US" sz="1000" dirty="0" smtClean="0"/>
          </a:p>
          <a:p>
            <a:pPr lvl="2"/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c </a:t>
            </a:r>
            <a:r>
              <a:rPr lang="en-US" dirty="0" smtClean="0"/>
              <a:t>relatively prime, and c ≠ 0</a:t>
            </a:r>
            <a:endParaRPr lang="en-US" i="1" dirty="0" smtClean="0"/>
          </a:p>
          <a:p>
            <a:pPr lvl="2"/>
            <a:r>
              <a:rPr lang="en-US" i="1" dirty="0" smtClean="0"/>
              <a:t>d </a:t>
            </a:r>
            <a:r>
              <a:rPr lang="en-US" dirty="0" smtClean="0"/>
              <a:t>= 2</a:t>
            </a:r>
            <a:r>
              <a:rPr lang="en-US" baseline="30000" dirty="0" smtClean="0"/>
              <a:t>32</a:t>
            </a:r>
            <a:endParaRPr lang="en-US" i="1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Implemented in the C0 </a:t>
            </a:r>
            <a:r>
              <a:rPr lang="en-US" b="1" dirty="0" smtClean="0"/>
              <a:t>rand library</a:t>
            </a:r>
          </a:p>
          <a:p>
            <a:pPr lvl="1">
              <a:buNone/>
            </a:pPr>
            <a:r>
              <a:rPr lang="en-US" dirty="0" smtClean="0"/>
              <a:t>	#use &lt;rand&gt;</a:t>
            </a:r>
          </a:p>
          <a:p>
            <a:pPr lvl="1"/>
            <a:r>
              <a:rPr lang="en-US" dirty="0" smtClean="0"/>
              <a:t>a = 1664525 </a:t>
            </a:r>
          </a:p>
          <a:p>
            <a:pPr lvl="1"/>
            <a:r>
              <a:rPr lang="en-US" dirty="0" smtClean="0"/>
              <a:t>c = 1013904223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it yourself?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159000" y="7546538"/>
            <a:ext cx="5123518" cy="1292662"/>
          </a:xfrm>
          <a:prstGeom prst="rect">
            <a:avLst/>
          </a:prstGeom>
          <a:noFill/>
          <a:ln w="12700">
            <a:solidFill>
              <a:schemeClr val="tx2"/>
            </a:solidFill>
            <a:miter lim="400000"/>
            <a:headEnd/>
            <a:tailEnd/>
          </a:ln>
        </p:spPr>
        <p:txBody>
          <a:bodyPr wrap="none" tIns="91440" bIns="91440" anchor="ctr">
            <a:spAutoFit/>
          </a:bodyPr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lgc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b="0" dirty="0" err="1" smtClean="0">
                <a:solidFill>
                  <a:srgbClr val="34A32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x) {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b="0" dirty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b="0" dirty="0" smtClean="0">
                <a:latin typeface="Menlo" charset="0"/>
                <a:ea typeface="Menlo" charset="0"/>
                <a:cs typeface="Menlo" charset="0"/>
                <a:sym typeface="Menlo" charset="0"/>
              </a:rPr>
              <a:t>1664525 * x + 1013904223 ;</a:t>
            </a:r>
            <a:endParaRPr lang="en-US" b="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8102600" y="5105400"/>
            <a:ext cx="4349909" cy="2246769"/>
          </a:xfrm>
          <a:prstGeom prst="wedgeRectCallout">
            <a:avLst>
              <a:gd name="adj1" fmla="val -67964"/>
              <a:gd name="adj2" fmla="val 549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The rand library is a bit more general.</a:t>
            </a:r>
          </a:p>
          <a:p>
            <a:pPr algn="l">
              <a:defRPr/>
            </a:pPr>
            <a:r>
              <a:rPr lang="en-US" sz="2000" b="0" dirty="0" smtClean="0"/>
              <a:t>It’s interface is:</a:t>
            </a:r>
            <a:br>
              <a:rPr lang="en-US" sz="2000" b="0" dirty="0" smtClean="0"/>
            </a:b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//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typedef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___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rand_t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algn="l">
              <a:defRPr/>
            </a:pPr>
            <a:r>
              <a:rPr lang="en-US" sz="2000" b="0" dirty="0" err="1" smtClean="0"/>
              <a:t>rand_t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init_rand</a:t>
            </a:r>
            <a:r>
              <a:rPr lang="en-US" sz="2000" b="0" dirty="0" smtClean="0"/>
              <a:t> (</a:t>
            </a: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/>
              <a:t> seed);</a:t>
            </a:r>
          </a:p>
          <a:p>
            <a:pPr algn="l">
              <a:defRPr/>
            </a:pPr>
            <a:r>
              <a:rPr lang="en-US" sz="2000" b="0" dirty="0" err="1" smtClean="0">
                <a:solidFill>
                  <a:srgbClr val="00B050"/>
                </a:solidFill>
              </a:rPr>
              <a:t>int</a:t>
            </a:r>
            <a:r>
              <a:rPr lang="en-US" sz="2000" b="0" dirty="0" smtClean="0"/>
              <a:t> rand(</a:t>
            </a:r>
            <a:r>
              <a:rPr lang="en-US" sz="2000" b="0" dirty="0" err="1" smtClean="0"/>
              <a:t>rand_t</a:t>
            </a:r>
            <a:r>
              <a:rPr lang="en-US" sz="2000" b="0" dirty="0" smtClean="0"/>
              <a:t> gen):</a:t>
            </a:r>
          </a:p>
          <a:p>
            <a:pPr>
              <a:defRPr/>
            </a:pPr>
            <a:endParaRPr lang="en-US" sz="1000" b="0" dirty="0" smtClean="0"/>
          </a:p>
          <a:p>
            <a:pPr>
              <a:defRPr/>
            </a:pPr>
            <a:r>
              <a:rPr lang="en-US" sz="2000" dirty="0" smtClean="0"/>
              <a:t>Look it up!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use arrays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11417300" cy="68961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To keep a </a:t>
            </a:r>
            <a:r>
              <a:rPr lang="en-US" i="1" dirty="0" smtClean="0"/>
              <a:t>collection</a:t>
            </a:r>
            <a:r>
              <a:rPr lang="en-US" dirty="0" smtClean="0"/>
              <a:t> of elements of the same type in one place</a:t>
            </a:r>
          </a:p>
          <a:p>
            <a:pPr lvl="1"/>
            <a:r>
              <a:rPr lang="en-US" i="1" dirty="0" smtClean="0"/>
              <a:t>E.g., all the words in the Collected Works of William Shakespeare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array is used as a </a:t>
            </a:r>
            <a:r>
              <a:rPr lang="en-US" b="1" dirty="0" smtClean="0"/>
              <a:t>set</a:t>
            </a:r>
          </a:p>
          <a:p>
            <a:pPr lvl="1"/>
            <a:r>
              <a:rPr lang="en-US" dirty="0" smtClean="0"/>
              <a:t>the index where an element occurs doesn’t matter much</a:t>
            </a:r>
          </a:p>
          <a:p>
            <a:r>
              <a:rPr lang="en-US" dirty="0" smtClean="0"/>
              <a:t>Main operations:</a:t>
            </a:r>
          </a:p>
          <a:p>
            <a:pPr lvl="1"/>
            <a:r>
              <a:rPr lang="en-US" dirty="0" smtClean="0"/>
              <a:t>add an element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>
                <a:solidFill>
                  <a:srgbClr val="7030A0"/>
                </a:solidFill>
              </a:rPr>
              <a:t>uba_add</a:t>
            </a:r>
            <a:r>
              <a:rPr lang="en-US" dirty="0" smtClean="0"/>
              <a:t> for unbounded arrays</a:t>
            </a:r>
          </a:p>
          <a:p>
            <a:pPr lvl="1"/>
            <a:r>
              <a:rPr lang="en-US" dirty="0" smtClean="0"/>
              <a:t>check if an element is in there</a:t>
            </a:r>
          </a:p>
          <a:p>
            <a:pPr lvl="2"/>
            <a:r>
              <a:rPr lang="en-US" dirty="0" smtClean="0"/>
              <a:t>this is what </a:t>
            </a:r>
            <a:r>
              <a:rPr lang="en-US" dirty="0" smtClean="0">
                <a:solidFill>
                  <a:srgbClr val="7030A0"/>
                </a:solidFill>
              </a:rPr>
              <a:t>search</a:t>
            </a:r>
            <a:r>
              <a:rPr lang="en-US" dirty="0" smtClean="0"/>
              <a:t> does (linear if unsorted, binary if sorted)</a:t>
            </a:r>
          </a:p>
          <a:p>
            <a:pPr lvl="1"/>
            <a:r>
              <a:rPr lang="en-US" dirty="0" smtClean="0"/>
              <a:t>go through all elements</a:t>
            </a:r>
          </a:p>
          <a:p>
            <a:pPr lvl="2"/>
            <a:r>
              <a:rPr lang="en-US" dirty="0" smtClean="0"/>
              <a:t>using a </a:t>
            </a:r>
            <a:r>
              <a:rPr lang="en-US" kern="1200" dirty="0" smtClean="0">
                <a:solidFill>
                  <a:srgbClr val="D03B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en-US" dirty="0" smtClean="0"/>
              <a:t>-loop for example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4200" y="2895600"/>
          <a:ext cx="9753597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93371"/>
                <a:gridCol w="1393371"/>
                <a:gridCol w="1393371"/>
                <a:gridCol w="1393371"/>
                <a:gridCol w="1393371"/>
                <a:gridCol w="1393371"/>
                <a:gridCol w="1393371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“a”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“rose”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“by”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“any”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“name”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“Hamlet”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177800" y="1955800"/>
            <a:ext cx="635000" cy="635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functions are used pervasively in cryptography</a:t>
            </a:r>
          </a:p>
          <a:p>
            <a:endParaRPr lang="en-US" dirty="0" smtClean="0"/>
          </a:p>
          <a:p>
            <a:r>
              <a:rPr lang="en-US" dirty="0" smtClean="0"/>
              <a:t>Cryptographic hash functions have additional requirements</a:t>
            </a:r>
          </a:p>
          <a:p>
            <a:pPr lvl="1"/>
            <a:r>
              <a:rPr lang="en-US" dirty="0" smtClean="0"/>
              <a:t>practically impossible to find x given h(x)</a:t>
            </a:r>
          </a:p>
          <a:p>
            <a:pPr lvl="1"/>
            <a:r>
              <a:rPr lang="en-US" dirty="0" smtClean="0"/>
              <a:t>practically impossible to x and y such that h(x) = h(y)</a:t>
            </a:r>
          </a:p>
          <a:p>
            <a:endParaRPr lang="en-US" dirty="0" smtClean="0"/>
          </a:p>
          <a:p>
            <a:r>
              <a:rPr lang="en-US" dirty="0" smtClean="0"/>
              <a:t>Cryptographic hash functions are overkill for use in hash tables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Non-numerical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Non-numerical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transform the key into a number first (</a:t>
            </a:r>
            <a:r>
              <a:rPr lang="en-US" i="1" dirty="0" smtClean="0"/>
              <a:t>cheaply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whole transformation from key to hash value is called the hash function</a:t>
            </a:r>
          </a:p>
          <a:p>
            <a:pPr lvl="1"/>
            <a:r>
              <a:rPr lang="en-US" dirty="0" smtClean="0"/>
              <a:t>often implemented as a single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4746" y="351449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number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497037" y="3276600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9704" y="3514497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value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037631" y="3276600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70298" y="3514497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index</a:t>
            </a: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148445" y="1668157"/>
            <a:ext cx="364512" cy="5562601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5800" y="4719935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5637" y="8162697"/>
            <a:ext cx="6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key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345410" y="7924800"/>
            <a:ext cx="2342841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hash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4061" y="8162697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value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7755331" y="7924800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51341" y="8162697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200" y="351449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key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1507631" y="3276600"/>
            <a:ext cx="2494648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transformation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35000" y="3048000"/>
            <a:ext cx="3505200" cy="13716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hash tables to implement efficient dictionaries</a:t>
            </a:r>
          </a:p>
          <a:p>
            <a:pPr lvl="1"/>
            <a:r>
              <a:rPr lang="en-US" dirty="0" smtClean="0"/>
              <a:t>type of keys can be anything we want</a:t>
            </a:r>
          </a:p>
          <a:p>
            <a:pPr lvl="1"/>
            <a:r>
              <a:rPr lang="en-US" dirty="0" smtClean="0"/>
              <a:t>O(1) average and amortized cost for </a:t>
            </a:r>
            <a:r>
              <a:rPr lang="en-US" b="1" dirty="0" smtClean="0"/>
              <a:t>lookup</a:t>
            </a:r>
            <a:r>
              <a:rPr lang="en-US" dirty="0" smtClean="0"/>
              <a:t> and </a:t>
            </a:r>
            <a:r>
              <a:rPr lang="en-US" b="1" dirty="0" smtClean="0"/>
              <a:t>insert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Collision resolved via separate chaining or open addressing</a:t>
            </a:r>
          </a:p>
          <a:p>
            <a:pPr lvl="2"/>
            <a:r>
              <a:rPr lang="en-US" dirty="0" smtClean="0"/>
              <a:t>Open addressing is more common in practice</a:t>
            </a:r>
          </a:p>
          <a:p>
            <a:pPr lvl="3"/>
            <a:r>
              <a:rPr lang="en-US" dirty="0" smtClean="0"/>
              <a:t>uses less space</a:t>
            </a:r>
          </a:p>
          <a:p>
            <a:endParaRPr lang="en-US" dirty="0" smtClean="0"/>
          </a:p>
          <a:p>
            <a:r>
              <a:rPr lang="en-US" dirty="0" smtClean="0"/>
              <a:t>They are called </a:t>
            </a:r>
            <a:r>
              <a:rPr lang="en-US" b="1" dirty="0" smtClean="0"/>
              <a:t>hash dictionaries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5637" y="4405839"/>
            <a:ext cx="66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key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345410" y="4167942"/>
            <a:ext cx="2342841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hash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4061" y="4405839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value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7755331" y="4167942"/>
            <a:ext cx="1600200" cy="93745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%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1341" y="4405839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hash index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Worst-case complexity assuming</a:t>
            </a:r>
          </a:p>
          <a:p>
            <a:pPr lvl="1"/>
            <a:r>
              <a:rPr lang="en-US" dirty="0" smtClean="0"/>
              <a:t>the dictionary contains </a:t>
            </a:r>
            <a:r>
              <a:rPr lang="en-US" i="1" dirty="0" smtClean="0"/>
              <a:t>n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the table has capacity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indent="-166688">
              <a:buFont typeface="Helvetica" pitchFamily="2" charset="0"/>
              <a:buChar char="*"/>
            </a:pPr>
            <a:r>
              <a:rPr lang="en-US" sz="2400" i="1" dirty="0" smtClean="0"/>
              <a:t>The same analysis applies for open addressing hash tables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2200" y="3931920"/>
          <a:ext cx="11201400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2362200"/>
                <a:gridCol w="2209800"/>
                <a:gridCol w="20574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unsorted array with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(key, value) data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(key,</a:t>
                      </a:r>
                      <a:r>
                        <a:rPr lang="en-US" b="1" i="1" baseline="0" dirty="0" smtClean="0"/>
                        <a:t> value) array sorted by key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linked list with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(key, value)</a:t>
                      </a:r>
                      <a:r>
                        <a:rPr lang="en-US" b="1" i="1" baseline="0" dirty="0" smtClean="0"/>
                        <a:t> data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Hash Tables</a:t>
                      </a:r>
                      <a:endParaRPr lang="en-US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lookup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O(log 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br>
                        <a:rPr lang="en-US" sz="2000" i="1" dirty="0" smtClean="0"/>
                      </a:br>
                      <a:r>
                        <a:rPr lang="en-US" sz="2000" i="1" dirty="0" smtClean="0"/>
                        <a:t>O(n/m) average</a:t>
                      </a:r>
                      <a:br>
                        <a:rPr lang="en-US" sz="2000" i="1" dirty="0" smtClean="0"/>
                      </a:br>
                      <a:r>
                        <a:rPr lang="en-US" sz="2000" i="1" dirty="0" smtClean="0"/>
                        <a:t>O(1) average and amortized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insert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O(1) amortized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O(1)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O(n)</a:t>
                      </a:r>
                      <a:br>
                        <a:rPr lang="en-US" sz="2000" i="1" dirty="0" smtClean="0"/>
                      </a:br>
                      <a:r>
                        <a:rPr lang="en-US" sz="2000" i="1" dirty="0" smtClean="0"/>
                        <a:t>O(n/m) average</a:t>
                      </a:r>
                      <a:br>
                        <a:rPr lang="en-US" sz="2000" i="1" dirty="0" smtClean="0"/>
                      </a:br>
                      <a:r>
                        <a:rPr lang="en-US" sz="2000" i="1" dirty="0" smtClean="0"/>
                        <a:t>O(1) average and amortized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Summary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559800" y="3810000"/>
            <a:ext cx="3962400" cy="3733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set</a:t>
            </a:r>
            <a:r>
              <a:rPr lang="en-US" dirty="0" smtClean="0"/>
              <a:t> can be understood as a special case of a dictionary</a:t>
            </a:r>
          </a:p>
          <a:p>
            <a:pPr lvl="1"/>
            <a:r>
              <a:rPr lang="en-US" dirty="0" smtClean="0"/>
              <a:t>keys = entries</a:t>
            </a:r>
          </a:p>
          <a:p>
            <a:pPr lvl="2"/>
            <a:r>
              <a:rPr lang="en-US" dirty="0" smtClean="0"/>
              <a:t>These are the elements of the set</a:t>
            </a:r>
          </a:p>
          <a:p>
            <a:pPr lvl="1"/>
            <a:r>
              <a:rPr lang="en-US" b="1" dirty="0" smtClean="0"/>
              <a:t>lookup</a:t>
            </a:r>
            <a:r>
              <a:rPr lang="en-US" dirty="0" smtClean="0"/>
              <a:t> can simply return true or false</a:t>
            </a:r>
          </a:p>
          <a:p>
            <a:pPr lvl="2"/>
            <a:r>
              <a:rPr lang="en-US" dirty="0" smtClean="0"/>
              <a:t>this now checks set membership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set implemented as a hash dictionary is called a</a:t>
            </a:r>
            <a:br>
              <a:rPr lang="en-US" dirty="0" smtClean="0"/>
            </a:br>
            <a:r>
              <a:rPr lang="en-US" b="1" dirty="0" smtClean="0"/>
              <a:t>hash set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use arrays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2500" y="1981200"/>
            <a:ext cx="11417300" cy="68961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As a </a:t>
            </a:r>
            <a:r>
              <a:rPr lang="en-US" i="1" dirty="0" smtClean="0"/>
              <a:t>mapping</a:t>
            </a:r>
            <a:r>
              <a:rPr lang="en-US" dirty="0" smtClean="0"/>
              <a:t> from indices to values</a:t>
            </a:r>
          </a:p>
          <a:p>
            <a:pPr lvl="1"/>
            <a:r>
              <a:rPr lang="en-US" i="1" dirty="0" smtClean="0"/>
              <a:t>E.g., the monthly average high temperatures in Pittsburgh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array is used as a </a:t>
            </a:r>
            <a:r>
              <a:rPr lang="en-US" b="1" dirty="0" smtClean="0"/>
              <a:t>dictionary</a:t>
            </a:r>
          </a:p>
          <a:p>
            <a:pPr lvl="1"/>
            <a:r>
              <a:rPr lang="en-US" dirty="0" smtClean="0"/>
              <a:t>value is associated to a specific index</a:t>
            </a:r>
          </a:p>
          <a:p>
            <a:pPr lvl="1"/>
            <a:r>
              <a:rPr lang="en-US" dirty="0" smtClean="0"/>
              <a:t>the indices are critical</a:t>
            </a:r>
          </a:p>
          <a:p>
            <a:r>
              <a:rPr lang="en-US" dirty="0" smtClean="0"/>
              <a:t>Main operations:</a:t>
            </a:r>
          </a:p>
          <a:p>
            <a:pPr lvl="1"/>
            <a:r>
              <a:rPr lang="en-US" b="1" dirty="0" smtClean="0"/>
              <a:t>insert</a:t>
            </a:r>
            <a:r>
              <a:rPr lang="en-US" dirty="0" smtClean="0"/>
              <a:t>/update a value for a given index</a:t>
            </a:r>
          </a:p>
          <a:p>
            <a:pPr lvl="2"/>
            <a:r>
              <a:rPr lang="en-US" i="1" dirty="0" smtClean="0"/>
              <a:t>E.g., High[10] = 63 -- the average high for October is 63</a:t>
            </a:r>
            <a:r>
              <a:rPr lang="en-US" i="1" dirty="0" smtClean="0">
                <a:latin typeface="Times New Roman"/>
                <a:cs typeface="Times New Roman"/>
              </a:rPr>
              <a:t>°</a:t>
            </a:r>
            <a:r>
              <a:rPr lang="en-US" i="1" dirty="0" smtClean="0"/>
              <a:t>F</a:t>
            </a:r>
          </a:p>
          <a:p>
            <a:pPr lvl="1"/>
            <a:r>
              <a:rPr lang="en-US" b="1" dirty="0" smtClean="0"/>
              <a:t>lookup</a:t>
            </a:r>
            <a:r>
              <a:rPr lang="en-US" dirty="0" smtClean="0"/>
              <a:t> the value associated to an index</a:t>
            </a:r>
          </a:p>
          <a:p>
            <a:pPr lvl="2"/>
            <a:r>
              <a:rPr lang="en-US" i="1" dirty="0" smtClean="0"/>
              <a:t>E.g., High[3] -- looks up the average temperature for March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6200" y="3124200"/>
          <a:ext cx="8458203" cy="91737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  <a:gridCol w="650631"/>
              </a:tblGrid>
              <a:tr h="45868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83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 bwMode="auto">
          <a:xfrm>
            <a:off x="10998200" y="4495800"/>
            <a:ext cx="1507785" cy="1323439"/>
          </a:xfrm>
          <a:prstGeom prst="wedgeRectCallout">
            <a:avLst>
              <a:gd name="adj1" fmla="val -75236"/>
              <a:gd name="adj2" fmla="val -12484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  </a:t>
            </a:r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</a:rPr>
              <a:t>0 = </a:t>
            </a:r>
            <a:r>
              <a:rPr lang="en-US" sz="2000" b="0" i="1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  1 = Jan</a:t>
            </a:r>
            <a:br>
              <a:rPr lang="en-US" sz="2000" b="0" dirty="0" smtClean="0"/>
            </a:br>
            <a:r>
              <a:rPr lang="en-US" sz="2000" b="0" dirty="0" smtClean="0"/>
              <a:t>…</a:t>
            </a:r>
          </a:p>
          <a:p>
            <a:pPr algn="l">
              <a:defRPr/>
            </a:pPr>
            <a:r>
              <a:rPr lang="en-US" sz="2000" b="0" dirty="0" smtClean="0"/>
              <a:t>12 = Dec</a:t>
            </a:r>
            <a:endParaRPr lang="en-US" sz="20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711786" y="3581400"/>
            <a:ext cx="90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High:</a:t>
            </a:r>
            <a:endParaRPr lang="en-US" b="0" dirty="0"/>
          </a:p>
        </p:txBody>
      </p:sp>
      <p:sp>
        <p:nvSpPr>
          <p:cNvPr id="14" name="Oval 13"/>
          <p:cNvSpPr/>
          <p:nvPr/>
        </p:nvSpPr>
        <p:spPr bwMode="auto">
          <a:xfrm>
            <a:off x="177800" y="1955800"/>
            <a:ext cx="635000" cy="635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Dictionaries, beyond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 index-to-value mapping of arrays so that</a:t>
            </a:r>
          </a:p>
          <a:p>
            <a:pPr lvl="1"/>
            <a:r>
              <a:rPr lang="en-US" dirty="0" smtClean="0"/>
              <a:t>index does not need to be a contiguous number starting at 0</a:t>
            </a:r>
          </a:p>
          <a:p>
            <a:pPr lvl="1"/>
            <a:r>
              <a:rPr lang="en-US" dirty="0" smtClean="0"/>
              <a:t>in fact, index doesn’t have to be a number at all</a:t>
            </a:r>
          </a:p>
          <a:p>
            <a:pPr lvl="4"/>
            <a:endParaRPr lang="en-US" sz="1200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dictionary</a:t>
            </a:r>
            <a:r>
              <a:rPr lang="en-US" dirty="0" smtClean="0"/>
              <a:t> is a mapping from keys to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e.g.: mapping from month to high temperature (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e.g.: mapping from student id to student record (</a:t>
            </a:r>
            <a:r>
              <a:rPr lang="en-US" i="1" dirty="0" smtClean="0"/>
              <a:t>entry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arrays: index </a:t>
            </a:r>
            <a:r>
              <a:rPr lang="en-US" i="1" dirty="0" smtClean="0"/>
              <a:t>3</a:t>
            </a:r>
            <a:r>
              <a:rPr lang="en-US" dirty="0" smtClean="0"/>
              <a:t> is the key, contents </a:t>
            </a:r>
            <a:r>
              <a:rPr lang="en-US" i="1" dirty="0" smtClean="0"/>
              <a:t>A[3]</a:t>
            </a:r>
            <a:r>
              <a:rPr lang="en-US" dirty="0" smtClean="0"/>
              <a:t> is the value</a:t>
            </a:r>
          </a:p>
        </p:txBody>
      </p:sp>
      <p:sp>
        <p:nvSpPr>
          <p:cNvPr id="4" name="Right Arrow Callout 3"/>
          <p:cNvSpPr/>
          <p:nvPr/>
        </p:nvSpPr>
        <p:spPr bwMode="auto">
          <a:xfrm>
            <a:off x="5740400" y="5486400"/>
            <a:ext cx="533400" cy="228600"/>
          </a:xfrm>
          <a:prstGeom prst="rightArrowCallout">
            <a:avLst>
              <a:gd name="adj1" fmla="val 0"/>
              <a:gd name="adj2" fmla="val 50000"/>
              <a:gd name="adj3" fmla="val 25000"/>
              <a:gd name="adj4" fmla="val 1223"/>
            </a:avLst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3530600" y="4876800"/>
            <a:ext cx="612668" cy="400110"/>
          </a:xfrm>
          <a:prstGeom prst="wedgeRectCallout">
            <a:avLst>
              <a:gd name="adj1" fmla="val 234325"/>
              <a:gd name="adj2" fmla="val 8740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key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493000" y="4800600"/>
            <a:ext cx="2448106" cy="707886"/>
          </a:xfrm>
          <a:prstGeom prst="wedgeRectCallout">
            <a:avLst>
              <a:gd name="adj1" fmla="val -84387"/>
              <a:gd name="adj2" fmla="val 4417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entry</a:t>
            </a:r>
            <a:r>
              <a:rPr lang="en-US" sz="2000" b="0" dirty="0" smtClean="0"/>
              <a:t> if </a:t>
            </a:r>
            <a:r>
              <a:rPr lang="en-US" sz="2000" b="0" i="1" dirty="0" smtClean="0"/>
              <a:t>e</a:t>
            </a:r>
            <a:r>
              <a:rPr lang="en-US" sz="2000" b="0" dirty="0" smtClean="0"/>
              <a:t> contains </a:t>
            </a:r>
            <a:r>
              <a:rPr lang="en-US" sz="2000" b="0" i="1" dirty="0" smtClean="0"/>
              <a:t>k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dirty="0" smtClean="0"/>
              <a:t>value</a:t>
            </a:r>
            <a:r>
              <a:rPr lang="en-US" sz="2000" b="0" dirty="0" smtClean="0"/>
              <a:t> otherwise</a:t>
            </a:r>
            <a:endParaRPr lang="en-US" sz="2000" b="0" dirty="0"/>
          </a:p>
        </p:txBody>
      </p:sp>
      <p:sp>
        <p:nvSpPr>
          <p:cNvPr id="8" name="Right Arrow Callout 7"/>
          <p:cNvSpPr/>
          <p:nvPr/>
        </p:nvSpPr>
        <p:spPr bwMode="auto">
          <a:xfrm>
            <a:off x="5892800" y="6858000"/>
            <a:ext cx="457200" cy="152400"/>
          </a:xfrm>
          <a:prstGeom prst="rightArrowCallout">
            <a:avLst>
              <a:gd name="adj1" fmla="val 0"/>
              <a:gd name="adj2" fmla="val 50000"/>
              <a:gd name="adj3" fmla="val 25000"/>
              <a:gd name="adj4" fmla="val 1223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“march”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 50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9" name="Right Arrow Callout 8"/>
          <p:cNvSpPr/>
          <p:nvPr/>
        </p:nvSpPr>
        <p:spPr bwMode="auto">
          <a:xfrm>
            <a:off x="5892800" y="7924800"/>
            <a:ext cx="457200" cy="152400"/>
          </a:xfrm>
          <a:prstGeom prst="rightArrowCallout">
            <a:avLst>
              <a:gd name="adj1" fmla="val 0"/>
              <a:gd name="adj2" fmla="val 50000"/>
              <a:gd name="adj3" fmla="val 25000"/>
              <a:gd name="adj4" fmla="val 1223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                                            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bovik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”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 (“Harry”, “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Bovik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”, “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bovik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”, “1989”)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378200" y="6705600"/>
            <a:ext cx="543739" cy="369332"/>
          </a:xfrm>
          <a:prstGeom prst="wedgeRectCallout">
            <a:avLst>
              <a:gd name="adj1" fmla="val 226433"/>
              <a:gd name="adj2" fmla="val 1023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key</a:t>
            </a:r>
            <a:endParaRPr lang="en-US" sz="1800" b="0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69200" y="6705600"/>
            <a:ext cx="736099" cy="369332"/>
          </a:xfrm>
          <a:prstGeom prst="wedgeRectCallout">
            <a:avLst>
              <a:gd name="adj1" fmla="val -159533"/>
              <a:gd name="adj2" fmla="val 70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value</a:t>
            </a:r>
            <a:endParaRPr lang="en-US" sz="1800" b="0" dirty="0"/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378200" y="7784068"/>
            <a:ext cx="543739" cy="369332"/>
          </a:xfrm>
          <a:prstGeom prst="wedgeRectCallout">
            <a:avLst>
              <a:gd name="adj1" fmla="val 226433"/>
              <a:gd name="adj2" fmla="val 1023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key</a:t>
            </a:r>
            <a:endParaRPr lang="en-US" sz="1800" b="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0998200" y="7784068"/>
            <a:ext cx="697627" cy="369332"/>
          </a:xfrm>
          <a:prstGeom prst="wedgeRectCallout">
            <a:avLst>
              <a:gd name="adj1" fmla="val -159533"/>
              <a:gd name="adj2" fmla="val 70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entry</a:t>
            </a:r>
            <a:endParaRPr lang="en-US" sz="1800" b="0" dirty="0"/>
          </a:p>
        </p:txBody>
      </p:sp>
      <p:sp>
        <p:nvSpPr>
          <p:cNvPr id="14" name="Right Arrow Callout 13"/>
          <p:cNvSpPr/>
          <p:nvPr/>
        </p:nvSpPr>
        <p:spPr bwMode="auto">
          <a:xfrm>
            <a:off x="5892800" y="8927068"/>
            <a:ext cx="457200" cy="152400"/>
          </a:xfrm>
          <a:prstGeom prst="rightArrowCallout">
            <a:avLst>
              <a:gd name="adj1" fmla="val 0"/>
              <a:gd name="adj2" fmla="val 50000"/>
              <a:gd name="adj3" fmla="val 25000"/>
              <a:gd name="adj4" fmla="val 1223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    3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A[3]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3378200" y="8774668"/>
            <a:ext cx="543739" cy="369332"/>
          </a:xfrm>
          <a:prstGeom prst="wedgeRectCallout">
            <a:avLst>
              <a:gd name="adj1" fmla="val 350922"/>
              <a:gd name="adj2" fmla="val 380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key</a:t>
            </a:r>
            <a:endParaRPr lang="en-US" sz="1800" b="0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7569200" y="8774668"/>
            <a:ext cx="736099" cy="369332"/>
          </a:xfrm>
          <a:prstGeom prst="wedgeRectCallout">
            <a:avLst>
              <a:gd name="adj1" fmla="val -135334"/>
              <a:gd name="adj2" fmla="val 102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value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3200400"/>
            <a:ext cx="11099800" cy="5676900"/>
          </a:xfrm>
        </p:spPr>
        <p:txBody>
          <a:bodyPr/>
          <a:lstStyle/>
          <a:p>
            <a:r>
              <a:rPr lang="en-US" dirty="0" smtClean="0"/>
              <a:t>Contains at most one entry associated to each key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main operations: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/>
              <a:t>new</a:t>
            </a:r>
            <a:r>
              <a:rPr lang="en-US" dirty="0" smtClean="0"/>
              <a:t> dictionary</a:t>
            </a:r>
          </a:p>
          <a:p>
            <a:pPr lvl="1"/>
            <a:r>
              <a:rPr lang="en-US" b="1" dirty="0" smtClean="0"/>
              <a:t>lookup</a:t>
            </a:r>
            <a:r>
              <a:rPr lang="en-US" dirty="0" smtClean="0"/>
              <a:t> the entry associated with a key</a:t>
            </a:r>
          </a:p>
          <a:p>
            <a:pPr lvl="2"/>
            <a:r>
              <a:rPr lang="en-US" dirty="0" smtClean="0"/>
              <a:t>or report that there is no entry for that key</a:t>
            </a:r>
          </a:p>
          <a:p>
            <a:pPr lvl="1"/>
            <a:r>
              <a:rPr lang="en-US" b="1" dirty="0" smtClean="0"/>
              <a:t>insert</a:t>
            </a:r>
            <a:r>
              <a:rPr lang="en-US" dirty="0" smtClean="0"/>
              <a:t> (or update) an entry</a:t>
            </a:r>
          </a:p>
          <a:p>
            <a:r>
              <a:rPr lang="en-US" dirty="0" smtClean="0"/>
              <a:t>many other operations of interest</a:t>
            </a:r>
          </a:p>
          <a:p>
            <a:pPr lvl="1"/>
            <a:r>
              <a:rPr lang="en-US" dirty="0" smtClean="0"/>
              <a:t>delete an entry given its key</a:t>
            </a:r>
          </a:p>
          <a:p>
            <a:pPr lvl="1"/>
            <a:r>
              <a:rPr lang="en-US" dirty="0" smtClean="0"/>
              <a:t>number of entries in the dictionary</a:t>
            </a:r>
          </a:p>
          <a:p>
            <a:pPr lvl="1"/>
            <a:r>
              <a:rPr lang="en-US" dirty="0" smtClean="0"/>
              <a:t>print all entries, …</a:t>
            </a:r>
          </a:p>
        </p:txBody>
      </p:sp>
      <p:sp>
        <p:nvSpPr>
          <p:cNvPr id="4" name="Right Arrow Callout 3"/>
          <p:cNvSpPr/>
          <p:nvPr/>
        </p:nvSpPr>
        <p:spPr bwMode="auto">
          <a:xfrm>
            <a:off x="6264094" y="2457510"/>
            <a:ext cx="533400" cy="228600"/>
          </a:xfrm>
          <a:prstGeom prst="rightArrowCallout">
            <a:avLst>
              <a:gd name="adj1" fmla="val 0"/>
              <a:gd name="adj2" fmla="val 50000"/>
              <a:gd name="adj3" fmla="val 25000"/>
              <a:gd name="adj4" fmla="val 1223"/>
            </a:avLst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 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054294" y="2057400"/>
            <a:ext cx="612668" cy="400110"/>
          </a:xfrm>
          <a:prstGeom prst="wedgeRectCallout">
            <a:avLst>
              <a:gd name="adj1" fmla="val 238202"/>
              <a:gd name="adj2" fmla="val 4881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key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8016694" y="2057400"/>
            <a:ext cx="881973" cy="400110"/>
          </a:xfrm>
          <a:prstGeom prst="wedgeRectCallout">
            <a:avLst>
              <a:gd name="adj1" fmla="val -147671"/>
              <a:gd name="adj2" fmla="val 6495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dirty="0" smtClean="0"/>
              <a:t>entry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8407400" y="4343400"/>
            <a:ext cx="228600" cy="22860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2200" y="5052950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(we will consider</a:t>
            </a:r>
            <a:br>
              <a:rPr lang="en-US" b="0" i="1" dirty="0" smtClean="0"/>
            </a:br>
            <a:r>
              <a:rPr lang="en-US" b="0" i="1" dirty="0" smtClean="0"/>
              <a:t>only these)</a:t>
            </a:r>
            <a:endParaRPr lang="en-US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493500" cy="6896100"/>
          </a:xfrm>
        </p:spPr>
        <p:txBody>
          <a:bodyPr/>
          <a:lstStyle/>
          <a:p>
            <a:r>
              <a:rPr lang="en-US" dirty="0" smtClean="0"/>
              <a:t>Dictionaries are a primitive data structure in many languages</a:t>
            </a:r>
          </a:p>
          <a:p>
            <a:pPr lvl="2"/>
            <a:r>
              <a:rPr lang="en-US" dirty="0" smtClean="0"/>
              <a:t>Like arrays in C0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smtClean="0"/>
              <a:t>PHP,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They are not primitive in low level languages like C and C0</a:t>
            </a:r>
          </a:p>
          <a:p>
            <a:pPr lvl="1"/>
            <a:r>
              <a:rPr lang="en-US" dirty="0" smtClean="0"/>
              <a:t>We need to implement them and provide them as a library</a:t>
            </a:r>
          </a:p>
          <a:p>
            <a:pPr lvl="1"/>
            <a:r>
              <a:rPr lang="en-US" dirty="0" smtClean="0"/>
              <a:t>This is also what we would do to write a Python interpreter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632470" y="3305413"/>
            <a:ext cx="6965930" cy="3323987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miter lim="400000"/>
            <a:headEnd/>
            <a:tailEnd/>
          </a:ln>
        </p:spPr>
        <p:txBody>
          <a:bodyPr wrap="square" tIns="91440" bIns="91440" anchor="ctr">
            <a:spAutoFit/>
          </a:bodyPr>
          <a:lstStyle/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#</a:t>
            </a:r>
            <a:r>
              <a:rPr lang="en-US" sz="2000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b="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-a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$A[0] = 3;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echo $A[0];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chemeClr val="accent5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3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$A[15122] = 11;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echo $A[15122];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chemeClr val="accent5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11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echo $A[3];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chemeClr val="accent5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 Notice:  Undefined offset: 3 in </a:t>
            </a:r>
            <a:r>
              <a:rPr lang="en-US" sz="2000" b="0" dirty="0" err="1" smtClean="0">
                <a:solidFill>
                  <a:schemeClr val="accent5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b="0" dirty="0" smtClean="0">
                <a:solidFill>
                  <a:schemeClr val="accent5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shell code on line 1</a:t>
            </a:r>
          </a:p>
          <a:p>
            <a:pPr marL="282575" indent="-282575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php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&gt; </a:t>
            </a:r>
            <a:r>
              <a:rPr lang="en-US" sz="20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$A["hello world"] = 13;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32470" y="3000613"/>
            <a:ext cx="6965930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C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/>
              <a:t>Linux Terminal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768600" y="5334000"/>
            <a:ext cx="1654620" cy="707886"/>
          </a:xfrm>
          <a:prstGeom prst="wedgeRectCallout">
            <a:avLst>
              <a:gd name="adj1" fmla="val 116063"/>
              <a:gd name="adj2" fmla="val -24028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Sample PHP</a:t>
            </a:r>
            <a:br>
              <a:rPr lang="en-US" sz="2000" b="0" dirty="0" smtClean="0"/>
            </a:br>
            <a:r>
              <a:rPr lang="en-US" sz="2000" b="0" dirty="0" smtClean="0"/>
              <a:t>session</a:t>
            </a:r>
            <a:endParaRPr lang="en-US" sz="20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264900" cy="6896100"/>
          </a:xfrm>
        </p:spPr>
        <p:txBody>
          <a:bodyPr/>
          <a:lstStyle/>
          <a:p>
            <a:r>
              <a:rPr lang="en-US" dirty="0" smtClean="0"/>
              <a:t>based on what we know so far …</a:t>
            </a:r>
          </a:p>
          <a:p>
            <a:pPr lvl="1"/>
            <a:r>
              <a:rPr lang="en-US" dirty="0" smtClean="0"/>
              <a:t>worst-case complexity assuming the dictionary contains </a:t>
            </a:r>
            <a:r>
              <a:rPr lang="en-US" i="1" dirty="0" smtClean="0"/>
              <a:t>n</a:t>
            </a:r>
            <a:r>
              <a:rPr lang="en-US" dirty="0" smtClean="0"/>
              <a:t> entries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Observation</a:t>
            </a:r>
            <a:r>
              <a:rPr lang="en-US" dirty="0" smtClean="0"/>
              <a:t>: operations are fast when we know where to look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efficient lookup and insert for large dictionaries</a:t>
            </a:r>
          </a:p>
          <a:p>
            <a:pPr lvl="1"/>
            <a:r>
              <a:rPr lang="en-US" dirty="0" smtClean="0"/>
              <a:t>about O(1)</a:t>
            </a:r>
          </a:p>
          <a:p>
            <a:pPr lvl="4"/>
            <a:endParaRPr lang="en-US" sz="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9000" y="4084320"/>
          <a:ext cx="8669868" cy="28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  <a:gridCol w="2483556"/>
                <a:gridCol w="2483556"/>
                <a:gridCol w="24835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unsorted array with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(key, value) data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(key,</a:t>
                      </a:r>
                      <a:r>
                        <a:rPr lang="en-US" b="1" i="1" baseline="0" dirty="0" smtClean="0"/>
                        <a:t> value) array sorted by key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linked list with</a:t>
                      </a:r>
                      <a:br>
                        <a:rPr lang="en-US" b="1" i="1" dirty="0" smtClean="0"/>
                      </a:br>
                      <a:r>
                        <a:rPr lang="en-US" b="1" i="1" dirty="0" smtClean="0"/>
                        <a:t>(key, value)</a:t>
                      </a:r>
                      <a:r>
                        <a:rPr lang="en-US" b="1" i="1" baseline="0" dirty="0" smtClean="0"/>
                        <a:t> data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lookup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O(log 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insert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O(1) amortized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O(n)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O(1)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Dictionaries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1016000" y="4038600"/>
            <a:ext cx="954107" cy="707886"/>
          </a:xfrm>
          <a:prstGeom prst="wedgeRectCallout">
            <a:avLst>
              <a:gd name="adj1" fmla="val 289090"/>
              <a:gd name="adj2" fmla="val 1041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Linear</a:t>
            </a:r>
            <a:br>
              <a:rPr lang="en-US" sz="2000" b="0" dirty="0" smtClean="0"/>
            </a:br>
            <a:r>
              <a:rPr lang="en-US" sz="2000" b="0" dirty="0" smtClean="0"/>
              <a:t>search</a:t>
            </a:r>
            <a:endParaRPr lang="en-US" sz="2000" b="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06400" y="4953000"/>
            <a:ext cx="1595309" cy="1015663"/>
          </a:xfrm>
          <a:prstGeom prst="wedgeRectCallout">
            <a:avLst>
              <a:gd name="adj1" fmla="val 158822"/>
              <a:gd name="adj2" fmla="val 7611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adding to an</a:t>
            </a:r>
            <a:br>
              <a:rPr lang="en-US" sz="2000" b="0" dirty="0" smtClean="0"/>
            </a:br>
            <a:r>
              <a:rPr lang="en-US" sz="2000" b="0" dirty="0" smtClean="0"/>
              <a:t>unbounded</a:t>
            </a:r>
            <a:br>
              <a:rPr lang="en-US" sz="2000" b="0" dirty="0" smtClean="0"/>
            </a:br>
            <a:r>
              <a:rPr lang="en-US" sz="2000" b="0" dirty="0" smtClean="0"/>
              <a:t>array</a:t>
            </a:r>
            <a:endParaRPr lang="en-US" sz="2000" b="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014893" y="3276600"/>
            <a:ext cx="954107" cy="707886"/>
          </a:xfrm>
          <a:prstGeom prst="wedgeRectCallout">
            <a:avLst>
              <a:gd name="adj1" fmla="val 112350"/>
              <a:gd name="adj2" fmla="val 21993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Binary</a:t>
            </a:r>
            <a:br>
              <a:rPr lang="en-US" sz="2000" b="0" dirty="0" smtClean="0"/>
            </a:br>
            <a:r>
              <a:rPr lang="en-US" sz="2000" b="0" dirty="0" smtClean="0"/>
              <a:t>search</a:t>
            </a:r>
            <a:endParaRPr lang="en-US" sz="2000" b="0" dirty="0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1187093" y="4013537"/>
            <a:ext cx="954107" cy="1015663"/>
          </a:xfrm>
          <a:prstGeom prst="wedgeRectCallout">
            <a:avLst>
              <a:gd name="adj1" fmla="val -181156"/>
              <a:gd name="adj2" fmla="val 6086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Linear</a:t>
            </a:r>
            <a:br>
              <a:rPr lang="en-US" sz="2000" b="0" dirty="0" smtClean="0"/>
            </a:br>
            <a:r>
              <a:rPr lang="en-US" sz="2000" b="0" dirty="0" smtClean="0"/>
              <a:t>search</a:t>
            </a:r>
            <a:br>
              <a:rPr lang="en-US" sz="2000" b="0" dirty="0" smtClean="0"/>
            </a:br>
            <a:r>
              <a:rPr lang="en-US" sz="2000" b="0" dirty="0" smtClean="0"/>
              <a:t>on list</a:t>
            </a:r>
            <a:endParaRPr lang="en-US" sz="2000" b="0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11074400" y="5334000"/>
            <a:ext cx="1208985" cy="1015663"/>
          </a:xfrm>
          <a:prstGeom prst="wedgeRectCallout">
            <a:avLst>
              <a:gd name="adj1" fmla="val -147877"/>
              <a:gd name="adj2" fmla="val 488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Add to</a:t>
            </a:r>
            <a:br>
              <a:rPr lang="en-US" sz="2000" b="0" dirty="0" smtClean="0"/>
            </a:br>
            <a:r>
              <a:rPr lang="en-US" sz="2000" b="0" dirty="0" smtClean="0"/>
              <a:t>the front</a:t>
            </a:r>
            <a:br>
              <a:rPr lang="en-US" sz="2000" b="0" dirty="0" smtClean="0"/>
            </a:br>
            <a:r>
              <a:rPr lang="en-US" sz="2000" b="0" dirty="0" smtClean="0"/>
              <a:t>of the list</a:t>
            </a:r>
            <a:endParaRPr lang="en-US" sz="2000" b="0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7728268" y="3200400"/>
            <a:ext cx="2888932" cy="707886"/>
          </a:xfrm>
          <a:prstGeom prst="wedgeRectCallout">
            <a:avLst>
              <a:gd name="adj1" fmla="val -60505"/>
              <a:gd name="adj2" fmla="val 371496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91440" rIns="9144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Move other</a:t>
            </a:r>
            <a:br>
              <a:rPr lang="en-US" sz="2000" b="0" dirty="0" smtClean="0"/>
            </a:br>
            <a:r>
              <a:rPr lang="en-US" sz="2000" b="0" dirty="0" smtClean="0"/>
              <a:t>elements out of the way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2591</Words>
  <PresentationFormat>Custom</PresentationFormat>
  <Paragraphs>909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White</vt:lpstr>
      <vt:lpstr>Hashing</vt:lpstr>
      <vt:lpstr>Slide 2</vt:lpstr>
      <vt:lpstr>Sets and Dictionaries</vt:lpstr>
      <vt:lpstr>What do we use arrays for?</vt:lpstr>
      <vt:lpstr>What do we use arrays for?</vt:lpstr>
      <vt:lpstr>Dictionaries, beyond Arrays</vt:lpstr>
      <vt:lpstr>Dictionaries</vt:lpstr>
      <vt:lpstr>Dictionaries in the Wild</vt:lpstr>
      <vt:lpstr>Implementing Dictionaries</vt:lpstr>
      <vt:lpstr>Dictionaries with Sparse Numerical Keys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Dealing with Collisions</vt:lpstr>
      <vt:lpstr>Collisions are Unvoidable</vt:lpstr>
      <vt:lpstr>Example, continued with linear probing</vt:lpstr>
      <vt:lpstr>Example, continued with linear probing</vt:lpstr>
      <vt:lpstr>Example, continued with linear probing</vt:lpstr>
      <vt:lpstr>Example, continued with separate chaining</vt:lpstr>
      <vt:lpstr>Example, continued with separate chaining</vt:lpstr>
      <vt:lpstr>Example, continued with separate chaining</vt:lpstr>
      <vt:lpstr>Example, continued with separate chaining</vt:lpstr>
      <vt:lpstr>Cost Analysis</vt:lpstr>
      <vt:lpstr>Setup</vt:lpstr>
      <vt:lpstr>Worst Possible Layout</vt:lpstr>
      <vt:lpstr>Best Possible Layout</vt:lpstr>
      <vt:lpstr>Best Possible Layout</vt:lpstr>
      <vt:lpstr>Best Possible Layout</vt:lpstr>
      <vt:lpstr>Best Possible Layout</vt:lpstr>
      <vt:lpstr>Hash Tables</vt:lpstr>
      <vt:lpstr>Hash Table Complexity</vt:lpstr>
      <vt:lpstr>Pseudo-Random Number Generators</vt:lpstr>
      <vt:lpstr>Linear Congruential Generators</vt:lpstr>
      <vt:lpstr>Linear Congruential Generators</vt:lpstr>
      <vt:lpstr>Cryptographic Hash Functions</vt:lpstr>
      <vt:lpstr>Non-numerical Keys</vt:lpstr>
      <vt:lpstr>Hashing Non-numerical Keys</vt:lpstr>
      <vt:lpstr>Dictionaries Summary</vt:lpstr>
      <vt:lpstr>Dictionaries Summary</vt:lpstr>
      <vt:lpstr>What about Sets?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170</cp:revision>
  <dcterms:modified xsi:type="dcterms:W3CDTF">2019-03-05T19:53:40Z</dcterms:modified>
</cp:coreProperties>
</file>