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418" r:id="rId3"/>
    <p:sldId id="553" r:id="rId4"/>
    <p:sldId id="556" r:id="rId5"/>
    <p:sldId id="557" r:id="rId6"/>
    <p:sldId id="558" r:id="rId7"/>
    <p:sldId id="554" r:id="rId8"/>
    <p:sldId id="547" r:id="rId9"/>
    <p:sldId id="548" r:id="rId10"/>
    <p:sldId id="555" r:id="rId11"/>
    <p:sldId id="552" r:id="rId12"/>
    <p:sldId id="549" r:id="rId13"/>
    <p:sldId id="550" r:id="rId14"/>
    <p:sldId id="551" r:id="rId15"/>
    <p:sldId id="500" r:id="rId16"/>
    <p:sldId id="559" r:id="rId17"/>
    <p:sldId id="561" r:id="rId18"/>
    <p:sldId id="560" r:id="rId19"/>
    <p:sldId id="562" r:id="rId20"/>
    <p:sldId id="563" r:id="rId21"/>
    <p:sldId id="564" r:id="rId22"/>
    <p:sldId id="565" r:id="rId23"/>
    <p:sldId id="566" r:id="rId24"/>
    <p:sldId id="567" r:id="rId2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 Virtue" initials="PV" lastIdx="1" clrIdx="0">
    <p:extLst>
      <p:ext uri="{19B8F6BF-5375-455C-9EA6-DF929625EA0E}">
        <p15:presenceInfo xmlns:p15="http://schemas.microsoft.com/office/powerpoint/2012/main" userId="aff125923c5632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>
        <p:scale>
          <a:sx n="75" d="100"/>
          <a:sy n="75" d="100"/>
        </p:scale>
        <p:origin x="43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BF5E2F-2EA4-4BED-BDB7-3263066D10D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1C2587-C0BF-41B9-B0FA-D76263C04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A1846-15C1-4F35-AD6E-2FC96FAC81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A1846-15C1-4F35-AD6E-2FC96FAC81C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A1846-15C1-4F35-AD6E-2FC96FAC81C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7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037-32FA-4360-ABE3-07627B2B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05A9D-A4AF-4C69-803F-B3FD8FE7A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6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AEEE-3587-4C7D-BAA3-0C3E401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654F2-609F-41BE-BF94-9566C0BC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AD64-81FE-45C7-87BE-C99041D8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082A-2241-44ED-B9AD-9750B21A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0290-45AC-4A7C-9A77-667E4B9C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DDBF4-DC75-4000-B4CD-4560FF8BC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E350-8C93-428E-9B85-FE7F2198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166D-1728-4813-9139-87CA0135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C6B2-CD29-4F7A-8C8F-E7523A74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101A-1A5F-4B8A-B35C-38FD5CC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0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EC7-C509-45E9-A595-C7C08F50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1D1F-B34A-4BF8-908F-7A236993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203953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230188" indent="-230188">
              <a:buFont typeface="Wingdings" panose="05000000000000000000" pitchFamily="2" charset="2"/>
              <a:buChar char="§"/>
              <a:defRPr/>
            </a:lvl2pPr>
            <a:lvl3pPr marL="460375" indent="-230188">
              <a:buFont typeface="Wingdings" panose="05000000000000000000" pitchFamily="2" charset="2"/>
              <a:buChar char="§"/>
              <a:defRPr/>
            </a:lvl3pPr>
            <a:lvl4pPr marL="684213" indent="-223838">
              <a:buFont typeface="Wingdings" panose="05000000000000000000" pitchFamily="2" charset="2"/>
              <a:buChar char="§"/>
              <a:defRPr/>
            </a:lvl4pPr>
            <a:lvl5pPr marL="914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F6A89D-691A-4F7C-98F1-F0C593DC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6837" y="636238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E5DC575-B3DA-4894-AC1D-D96F1860F1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DF3-C675-4FE4-A910-AC4D9638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326A-32E2-4FAA-B286-2C7318FA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D807-F2AA-4847-A712-DB46B508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B119-C720-495E-B60C-22CBB658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A286-1540-4D00-A534-703021A3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3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853-5CAF-42AD-AB47-7F5A49B7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8E34-F3E7-4F97-A3DF-30EEE989C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B9D5-42F1-4DA5-90B3-823D47216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76C05-7108-4656-9F43-674919BE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A914-9DAA-4AE9-A76A-4244725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52A-1F51-42B5-8497-BB68481E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A46B-388C-4D77-BE61-52E7B1C9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CDA0-3BD6-450B-8B96-C3684DC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6CCF2-765D-4D39-83E7-42743CE9E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CD599-93B8-46A3-9EF0-230980A89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E1B5-5F66-4EE8-9EE1-86A03BA8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E6235-3EAC-4DFF-9A14-1ADA715C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2BF57-DA9A-4492-A076-AB71F5BE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5FCD9-5D4E-4E57-9402-7599F988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0DDE-4BCF-4525-91BE-72A54FC8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6FE61-20C8-49B5-BF10-C0DCB24C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D872-320C-4D19-B900-0E59609A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B071D-2650-40F5-8B1E-46DF9DB8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7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47EB5-7CA0-4A83-9D1B-19C14360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C3624-E3A1-4C8A-95B8-43FE56CE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5764B-81AF-4873-8E85-B90AF320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2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3DD2-9E90-4EBF-9B07-2194BDC3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BFE9-2F23-4BCD-B60A-0983EBBC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5FE31-2336-4B0E-BC8F-3572FA6E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D6EC-511A-455D-8BD9-982DE439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B1AA-215E-4D2A-873E-12B2C910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25FC-1B80-4F9E-AB2D-C76EBB64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6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9F35-1611-42F7-A008-1247A6AC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68273-8ED8-4A31-9442-466BDD24B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F42B4-A61A-4FDA-B0DC-F40834BD8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9FEBD-503F-464B-B22C-555050B3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C58AB-1586-418B-A030-C9B1CABE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F43F4-342D-4F33-99B8-27ACFF6C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2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ython/cpython/blob/master/Objects/listobject.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ython/cpython/blob/master/Objects/dictobject.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7" y="1783959"/>
            <a:ext cx="517039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122</a:t>
            </a:r>
            <a:br>
              <a:rPr lang="en-US" dirty="0"/>
            </a:br>
            <a:r>
              <a:rPr lang="en-US" dirty="0"/>
              <a:t>Hash Tables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AA5B363E-1D9B-4292-9FD3-93365CFB6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7" r="235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31446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EFC6-E48F-49A7-9BB2-D56A1E0C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</p:spPr>
        <p:txBody>
          <a:bodyPr/>
          <a:lstStyle/>
          <a:p>
            <a:r>
              <a:rPr lang="en-US" dirty="0"/>
              <a:t>Post-apocalyptic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BD17-8957-44D2-9C34-48064B692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50792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71D7-9C53-4485-8CD0-B0797E2B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python lists implemented?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5AE4F-14C1-4FA8-A5C5-462D101D5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90" y="1060746"/>
            <a:ext cx="11376397" cy="3316575"/>
          </a:xfrm>
        </p:spPr>
        <p:txBody>
          <a:bodyPr/>
          <a:lstStyle/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  <a:hlinkClick r:id="rId2"/>
              </a:rPr>
              <a:t>https://github.com/python/cpython/blob/master/Objects/listobject.c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7064C-95D2-4B6D-8B95-FFF730ACE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8609"/>
            <a:ext cx="7157803" cy="2850245"/>
          </a:xfrm>
          <a:prstGeom prst="rect">
            <a:avLst/>
          </a:prstGeom>
        </p:spPr>
      </p:pic>
      <p:pic>
        <p:nvPicPr>
          <p:cNvPr id="5" name="Picture 2" descr="Image result for plants vs zombies">
            <a:extLst>
              <a:ext uri="{FF2B5EF4-FFF2-40B4-BE49-F238E27FC236}">
                <a16:creationId xmlns:a16="http://schemas.microsoft.com/office/drawing/2014/main" id="{3CA440D5-3583-4F42-B51A-8774DDFDA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92"/>
          <a:stretch/>
        </p:blipFill>
        <p:spPr bwMode="auto">
          <a:xfrm>
            <a:off x="9696244" y="2365513"/>
            <a:ext cx="4281487" cy="44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47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EFC6-E48F-49A7-9BB2-D56A1E0C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</p:spPr>
        <p:txBody>
          <a:bodyPr/>
          <a:lstStyle/>
          <a:p>
            <a:r>
              <a:rPr lang="en-US" dirty="0"/>
              <a:t>Post-apocalyptic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BD17-8957-44D2-9C34-48064B692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in my day…</a:t>
            </a:r>
          </a:p>
        </p:txBody>
      </p:sp>
      <p:pic>
        <p:nvPicPr>
          <p:cNvPr id="5122" name="Picture 2" descr="https://thumbs.worthpoint.com/zoom/images1/1/0412/19/american-heritage-dictionary-english_1_4548ef8824636c33a18181569ef8c517.jpg">
            <a:extLst>
              <a:ext uri="{FF2B5EF4-FFF2-40B4-BE49-F238E27FC236}">
                <a16:creationId xmlns:a16="http://schemas.microsoft.com/office/drawing/2014/main" id="{1A258C38-9897-4A08-AB7C-A74871042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8"/>
          <a:stretch/>
        </p:blipFill>
        <p:spPr bwMode="auto">
          <a:xfrm>
            <a:off x="1681802" y="1876477"/>
            <a:ext cx="4705980" cy="448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thumbs.worthpoint.com/zoom/images2/1/0412/19/american-heritage-dictionary-english_1_4548ef8824636c33a18181569ef8c517.jpg">
            <a:extLst>
              <a:ext uri="{FF2B5EF4-FFF2-40B4-BE49-F238E27FC236}">
                <a16:creationId xmlns:a16="http://schemas.microsoft.com/office/drawing/2014/main" id="{1FBC0732-D355-476A-AF1B-E1491FAF6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0" t="5015" r="15046"/>
          <a:stretch/>
        </p:blipFill>
        <p:spPr bwMode="auto">
          <a:xfrm>
            <a:off x="6888457" y="1876477"/>
            <a:ext cx="3246372" cy="448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92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965A-40BF-4375-9A91-F556941E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DDA230-79C4-46D9-89CA-C6F78CC1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40"/>
            <a:ext cx="12192000" cy="2143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E5803A-8D20-48DB-AA76-69827EF4A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617" y="3434050"/>
            <a:ext cx="3475383" cy="34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2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965A-40BF-4375-9A91-F556941E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43D4-D5EA-4955-BF83-150778172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with your neighbor</a:t>
            </a:r>
          </a:p>
        </p:txBody>
      </p:sp>
    </p:spTree>
    <p:extLst>
      <p:ext uri="{BB962C8B-B14F-4D97-AF65-F5344CB8AC3E}">
        <p14:creationId xmlns:p14="http://schemas.microsoft.com/office/powerpoint/2010/main" val="3759890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71D7-9C53-4485-8CD0-B0797E2B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python dictionaries implemented?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5AE4F-14C1-4FA8-A5C5-462D101D5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90" y="1060746"/>
            <a:ext cx="11376397" cy="5304658"/>
          </a:xfrm>
        </p:spPr>
        <p:txBody>
          <a:bodyPr/>
          <a:lstStyle/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words = {}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words["apple"] = "red fruit, sometimes delicious"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words["banana"] = "long yellow fruit, makes good bread"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words["jackfruit"] = "giant spikey fruit thing"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words["banana"]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'long yellow fruit, makes good bread'</a:t>
            </a: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value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  <a:hlinkClick r:id="rId2"/>
              </a:rPr>
              <a:t>https://github.com/python/cpython/blob/master/Objects/dictobject.c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4" name="Picture 2" descr="Image result for plants vs zombies">
            <a:extLst>
              <a:ext uri="{FF2B5EF4-FFF2-40B4-BE49-F238E27FC236}">
                <a16:creationId xmlns:a16="http://schemas.microsoft.com/office/drawing/2014/main" id="{921C1B26-B294-4677-AB33-A14F8818C2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92"/>
          <a:stretch/>
        </p:blipFill>
        <p:spPr bwMode="auto">
          <a:xfrm>
            <a:off x="9696244" y="2365513"/>
            <a:ext cx="4281487" cy="44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6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965A-40BF-4375-9A91-F556941E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43D4-D5EA-4955-BF83-150778172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value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"apple"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"red fruit"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5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965A-40BF-4375-9A91-F556941E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dictionary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43D4-D5EA-4955-BF83-150778172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 of structs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Doubly linked list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Sorted array of structs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Lookup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629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965A-40BF-4375-9A91-F556941E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43D4-D5EA-4955-BF83-150778172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key 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 value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zip code  neighborhood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insert  key, 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value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59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9104-4C6D-4A97-A52E-07CC6F94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9C2F-63DE-4795-8EB6-A2FA04B42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1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2434-B8FC-4B22-9345-A8380DB6A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2202900" cy="627812"/>
          </a:xfrm>
        </p:spPr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9867-BE83-44DA-B527-679E24DCE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4474151" cy="3983865"/>
          </a:xfrm>
        </p:spPr>
        <p:txBody>
          <a:bodyPr/>
          <a:lstStyle/>
          <a:p>
            <a:r>
              <a:rPr lang="en-US" dirty="0"/>
              <a:t>Unbounded arrays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Amortized analysis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01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9104-4C6D-4A97-A52E-07CC6F94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Pseudorandom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9C2F-63DE-4795-8EB6-A2FA04B42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46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9104-4C6D-4A97-A52E-07CC6F94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9C2F-63DE-4795-8EB6-A2FA04B42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85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E8CA-67B9-49E4-BD13-CC049CBB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7BE3-A033-4E28-94A8-292C1F13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01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BDDF-3988-408F-A983-33BA6098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BC07-6694-4081-96D6-56235DB5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0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BDDF-3988-408F-A983-33BA6098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BC07-6694-4081-96D6-56235DB5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9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71D7-9C53-4485-8CD0-B0797E2B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5AE4F-14C1-4FA8-A5C5-462D101D5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90" y="1060746"/>
            <a:ext cx="11376397" cy="331657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cs typeface="Courier New" panose="02070309020205020404" pitchFamily="49" charset="0"/>
              </a:rPr>
              <a:t>Move array append from O(n) to O(1)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cs typeface="Courier New" panose="02070309020205020404" pitchFamily="49" charset="0"/>
              </a:rPr>
              <a:t>Average </a:t>
            </a:r>
            <a:r>
              <a:rPr lang="en-US" sz="3200" b="1" i="1" dirty="0">
                <a:solidFill>
                  <a:srgbClr val="00B050"/>
                </a:solidFill>
                <a:cs typeface="Courier New" panose="02070309020205020404" pitchFamily="49" charset="0"/>
              </a:rPr>
              <a:t>frequent</a:t>
            </a:r>
            <a:r>
              <a:rPr lang="en-US" sz="3200" b="1" dirty="0">
                <a:solidFill>
                  <a:srgbClr val="00B050"/>
                </a:solidFill>
                <a:cs typeface="Courier New" panose="02070309020205020404" pitchFamily="49" charset="0"/>
              </a:rPr>
              <a:t> </a:t>
            </a:r>
            <a:r>
              <a:rPr lang="en-US" sz="3200" b="1" i="1" dirty="0">
                <a:solidFill>
                  <a:srgbClr val="00B050"/>
                </a:solidFill>
                <a:cs typeface="Courier New" panose="02070309020205020404" pitchFamily="49" charset="0"/>
              </a:rPr>
              <a:t>cheap</a:t>
            </a:r>
            <a:r>
              <a:rPr lang="en-US" sz="3200" b="1" dirty="0">
                <a:solidFill>
                  <a:srgbClr val="00B050"/>
                </a:solidFill>
                <a:cs typeface="Courier New" panose="02070309020205020404" pitchFamily="49" charset="0"/>
              </a:rPr>
              <a:t> </a:t>
            </a:r>
            <a:r>
              <a:rPr lang="en-US" sz="3200" dirty="0">
                <a:cs typeface="Courier New" panose="02070309020205020404" pitchFamily="49" charset="0"/>
              </a:rPr>
              <a:t>operations</a:t>
            </a:r>
          </a:p>
          <a:p>
            <a:r>
              <a:rPr lang="en-US" sz="3200" dirty="0">
                <a:cs typeface="Courier New" panose="02070309020205020404" pitchFamily="49" charset="0"/>
              </a:rPr>
              <a:t>	with </a:t>
            </a:r>
            <a:r>
              <a:rPr lang="en-US" sz="3200" b="1" i="1" dirty="0">
                <a:solidFill>
                  <a:srgbClr val="C00000"/>
                </a:solidFill>
                <a:cs typeface="Courier New" panose="02070309020205020404" pitchFamily="49" charset="0"/>
              </a:rPr>
              <a:t>infrequent expensive </a:t>
            </a:r>
            <a:r>
              <a:rPr lang="en-US" sz="3200" dirty="0">
                <a:cs typeface="Courier New" panose="02070309020205020404" pitchFamily="49" charset="0"/>
              </a:rPr>
              <a:t>operations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cs typeface="Courier New" panose="02070309020205020404" pitchFamily="49" charset="0"/>
              </a:rPr>
              <a:t>Answering the important questions in life…</a:t>
            </a:r>
          </a:p>
        </p:txBody>
      </p:sp>
    </p:spTree>
    <p:extLst>
      <p:ext uri="{BB962C8B-B14F-4D97-AF65-F5344CB8AC3E}">
        <p14:creationId xmlns:p14="http://schemas.microsoft.com/office/powerpoint/2010/main" val="237384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71D7-9C53-4485-8CD0-B0797E2B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 Bridge Counter!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B882AE-021C-4F63-8778-D51535A15572}"/>
              </a:ext>
            </a:extLst>
          </p:cNvPr>
          <p:cNvGrpSpPr/>
          <p:nvPr/>
        </p:nvGrpSpPr>
        <p:grpSpPr>
          <a:xfrm>
            <a:off x="1767841" y="1099084"/>
            <a:ext cx="8337754" cy="5630032"/>
            <a:chOff x="1815036" y="1004694"/>
            <a:chExt cx="8337754" cy="56300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602AC7-EBD3-43F3-97F9-5B29DE5D34AC}"/>
                </a:ext>
              </a:extLst>
            </p:cNvPr>
            <p:cNvSpPr/>
            <p:nvPr/>
          </p:nvSpPr>
          <p:spPr>
            <a:xfrm>
              <a:off x="1815036" y="1004694"/>
              <a:ext cx="8337754" cy="563003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E892EF7-A9DC-48D8-B80B-5E87F2BB7A4B}"/>
                </a:ext>
              </a:extLst>
            </p:cNvPr>
            <p:cNvSpPr/>
            <p:nvPr/>
          </p:nvSpPr>
          <p:spPr>
            <a:xfrm>
              <a:off x="3270210" y="1227066"/>
              <a:ext cx="6210054" cy="3855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https://www.baybridgecounter.org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A3BA531F-D8B9-407F-A4F9-DBD13AC440BE}"/>
                </a:ext>
              </a:extLst>
            </p:cNvPr>
            <p:cNvSpPr/>
            <p:nvPr/>
          </p:nvSpPr>
          <p:spPr>
            <a:xfrm>
              <a:off x="9562854" y="1250662"/>
              <a:ext cx="348062" cy="306766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454AFB2C-5322-408F-A637-ED1E9B58A225}"/>
                </a:ext>
              </a:extLst>
            </p:cNvPr>
            <p:cNvSpPr/>
            <p:nvPr/>
          </p:nvSpPr>
          <p:spPr>
            <a:xfrm>
              <a:off x="2387767" y="1278233"/>
              <a:ext cx="253672" cy="253672"/>
            </a:xfrm>
            <a:prstGeom prst="rightArrow">
              <a:avLst>
                <a:gd name="adj1" fmla="val 31395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3BBC214-F8D6-410D-89AF-6B2CC576DB1D}"/>
                </a:ext>
              </a:extLst>
            </p:cNvPr>
            <p:cNvSpPr/>
            <p:nvPr/>
          </p:nvSpPr>
          <p:spPr>
            <a:xfrm rot="10800000">
              <a:off x="2039210" y="1278233"/>
              <a:ext cx="253672" cy="253672"/>
            </a:xfrm>
            <a:prstGeom prst="rightArrow">
              <a:avLst>
                <a:gd name="adj1" fmla="val 31395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:a16="http://schemas.microsoft.com/office/drawing/2014/main" id="{8951F827-943B-4420-869E-1C942D92871C}"/>
                </a:ext>
              </a:extLst>
            </p:cNvPr>
            <p:cNvSpPr/>
            <p:nvPr/>
          </p:nvSpPr>
          <p:spPr>
            <a:xfrm>
              <a:off x="2813010" y="1280158"/>
              <a:ext cx="277270" cy="277270"/>
            </a:xfrm>
            <a:prstGeom prst="uturnArrow">
              <a:avLst>
                <a:gd name="adj1" fmla="val 22327"/>
                <a:gd name="adj2" fmla="val 25000"/>
                <a:gd name="adj3" fmla="val 25000"/>
                <a:gd name="adj4" fmla="val 50000"/>
                <a:gd name="adj5" fmla="val 7456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13FA86-8A1F-43FD-A403-DDDC258CD015}"/>
                </a:ext>
              </a:extLst>
            </p:cNvPr>
            <p:cNvSpPr/>
            <p:nvPr/>
          </p:nvSpPr>
          <p:spPr>
            <a:xfrm>
              <a:off x="1815036" y="1803396"/>
              <a:ext cx="8337754" cy="4485316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Image result for bay bridge lights">
              <a:extLst>
                <a:ext uri="{FF2B5EF4-FFF2-40B4-BE49-F238E27FC236}">
                  <a16:creationId xmlns:a16="http://schemas.microsoft.com/office/drawing/2014/main" id="{7C881CC3-A2EE-4B8E-86B9-944E90833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3200" y="3289138"/>
              <a:ext cx="3524127" cy="2662459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Explosion: 8 Points 11">
              <a:extLst>
                <a:ext uri="{FF2B5EF4-FFF2-40B4-BE49-F238E27FC236}">
                  <a16:creationId xmlns:a16="http://schemas.microsoft.com/office/drawing/2014/main" id="{808A5A85-E473-4A7A-9068-4839D844FDA2}"/>
                </a:ext>
              </a:extLst>
            </p:cNvPr>
            <p:cNvSpPr/>
            <p:nvPr/>
          </p:nvSpPr>
          <p:spPr>
            <a:xfrm>
              <a:off x="6542570" y="1926390"/>
              <a:ext cx="2684206" cy="1171924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WEBCAM!!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F64671C-C584-4E9A-A990-B7514B639635}"/>
                </a:ext>
              </a:extLst>
            </p:cNvPr>
            <p:cNvGrpSpPr/>
            <p:nvPr/>
          </p:nvGrpSpPr>
          <p:grpSpPr>
            <a:xfrm>
              <a:off x="2641439" y="2253564"/>
              <a:ext cx="2478834" cy="1429781"/>
              <a:chOff x="1077617" y="-2150138"/>
              <a:chExt cx="9975806" cy="406465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89DB06C-E5AF-4679-A12D-1D3D8F3A9374}"/>
                  </a:ext>
                </a:extLst>
              </p:cNvPr>
              <p:cNvSpPr/>
              <p:nvPr/>
            </p:nvSpPr>
            <p:spPr>
              <a:xfrm>
                <a:off x="2660609" y="-356736"/>
                <a:ext cx="477849" cy="227125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BD5AFF-06E9-4C0E-A651-D62C329E0863}"/>
                  </a:ext>
                </a:extLst>
              </p:cNvPr>
              <p:cNvSpPr/>
              <p:nvPr/>
            </p:nvSpPr>
            <p:spPr>
              <a:xfrm>
                <a:off x="4243604" y="174206"/>
                <a:ext cx="477849" cy="17403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0E7379E-55EF-4F1A-BCCE-5177E8D47F08}"/>
                  </a:ext>
                </a:extLst>
              </p:cNvPr>
              <p:cNvSpPr/>
              <p:nvPr/>
            </p:nvSpPr>
            <p:spPr>
              <a:xfrm>
                <a:off x="5826596" y="-356733"/>
                <a:ext cx="477849" cy="227125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D0935A4-5632-4869-9285-C62E753736C1}"/>
                  </a:ext>
                </a:extLst>
              </p:cNvPr>
              <p:cNvSpPr/>
              <p:nvPr/>
            </p:nvSpPr>
            <p:spPr>
              <a:xfrm>
                <a:off x="7409587" y="-1188543"/>
                <a:ext cx="477849" cy="3103061"/>
              </a:xfrm>
              <a:prstGeom prst="rect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4F2D429-E42F-41EA-B104-30D2128327AE}"/>
                  </a:ext>
                </a:extLst>
              </p:cNvPr>
              <p:cNvSpPr/>
              <p:nvPr/>
            </p:nvSpPr>
            <p:spPr>
              <a:xfrm>
                <a:off x="8992583" y="-2150138"/>
                <a:ext cx="477849" cy="406465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ACA6E22-A54C-4957-963B-C95024649421}"/>
                  </a:ext>
                </a:extLst>
              </p:cNvPr>
              <p:cNvSpPr/>
              <p:nvPr/>
            </p:nvSpPr>
            <p:spPr>
              <a:xfrm>
                <a:off x="1077617" y="-1188546"/>
                <a:ext cx="477849" cy="31030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E10ADAF-3DFA-4757-BAF7-BA8D1733B7CE}"/>
                  </a:ext>
                </a:extLst>
              </p:cNvPr>
              <p:cNvSpPr/>
              <p:nvPr/>
            </p:nvSpPr>
            <p:spPr>
              <a:xfrm>
                <a:off x="10575574" y="-1188544"/>
                <a:ext cx="477849" cy="3103057"/>
              </a:xfrm>
              <a:prstGeom prst="rect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BD85CC1-EBA7-44F4-A424-004271F31DED}"/>
                </a:ext>
              </a:extLst>
            </p:cNvPr>
            <p:cNvSpPr/>
            <p:nvPr/>
          </p:nvSpPr>
          <p:spPr>
            <a:xfrm>
              <a:off x="2687121" y="4147247"/>
              <a:ext cx="2314414" cy="48489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Push to add 1!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435B99B-D379-4FBF-ABCC-6248F1934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877" y="5092929"/>
            <a:ext cx="1534511" cy="5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2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CAC1-379F-4E7D-8CD6-1C3E23B3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n-bit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2004-C0DD-47B1-869C-7B30F38F6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8F45A-9863-4550-8369-252D4724D197}"/>
              </a:ext>
            </a:extLst>
          </p:cNvPr>
          <p:cNvSpPr txBox="1"/>
          <p:nvPr/>
        </p:nvSpPr>
        <p:spPr>
          <a:xfrm>
            <a:off x="1310491" y="1244735"/>
            <a:ext cx="1477538" cy="549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lnSpc>
                <a:spcPct val="140000"/>
              </a:lnSpc>
            </a:pPr>
            <a:r>
              <a:rPr lang="en-US" sz="2800" b="1" dirty="0">
                <a:solidFill>
                  <a:prstClr val="black"/>
                </a:solidFill>
                <a:latin typeface="Courier New"/>
                <a:cs typeface="Courier New"/>
              </a:rPr>
              <a:t>000000</a:t>
            </a:r>
          </a:p>
          <a:p>
            <a:pPr defTabSz="457200">
              <a:lnSpc>
                <a:spcPct val="140000"/>
              </a:lnSpc>
            </a:pPr>
            <a:r>
              <a:rPr lang="en-US" sz="2800" b="1" dirty="0">
                <a:solidFill>
                  <a:prstClr val="black"/>
                </a:solidFill>
                <a:latin typeface="Courier New"/>
                <a:cs typeface="Courier New"/>
              </a:rPr>
              <a:t>000001</a:t>
            </a:r>
          </a:p>
          <a:p>
            <a:pPr defTabSz="457200">
              <a:lnSpc>
                <a:spcPct val="140000"/>
              </a:lnSpc>
            </a:pPr>
            <a:r>
              <a:rPr lang="en-US" sz="2800" b="1" dirty="0">
                <a:solidFill>
                  <a:prstClr val="black"/>
                </a:solidFill>
                <a:latin typeface="Courier New"/>
                <a:cs typeface="Courier New"/>
              </a:rPr>
              <a:t>000010</a:t>
            </a:r>
          </a:p>
          <a:p>
            <a:pPr defTabSz="457200">
              <a:lnSpc>
                <a:spcPct val="140000"/>
              </a:lnSpc>
            </a:pPr>
            <a:r>
              <a:rPr lang="en-US" sz="2800" b="1" dirty="0">
                <a:solidFill>
                  <a:prstClr val="black"/>
                </a:solidFill>
                <a:latin typeface="Courier New"/>
                <a:cs typeface="Courier New"/>
              </a:rPr>
              <a:t>000011</a:t>
            </a:r>
          </a:p>
          <a:p>
            <a:pPr defTabSz="457200">
              <a:lnSpc>
                <a:spcPct val="140000"/>
              </a:lnSpc>
            </a:pPr>
            <a:r>
              <a:rPr lang="en-US" sz="2800" b="1" dirty="0">
                <a:solidFill>
                  <a:prstClr val="black"/>
                </a:solidFill>
                <a:latin typeface="Courier New"/>
                <a:cs typeface="Courier New"/>
              </a:rPr>
              <a:t>000100</a:t>
            </a:r>
          </a:p>
          <a:p>
            <a:pPr defTabSz="457200">
              <a:lnSpc>
                <a:spcPct val="140000"/>
              </a:lnSpc>
            </a:pPr>
            <a:r>
              <a:rPr lang="en-US" sz="2800" b="1" dirty="0">
                <a:solidFill>
                  <a:prstClr val="black"/>
                </a:solidFill>
                <a:latin typeface="Courier New"/>
                <a:cs typeface="Courier New"/>
              </a:rPr>
              <a:t>000101</a:t>
            </a:r>
          </a:p>
          <a:p>
            <a:pPr defTabSz="457200">
              <a:lnSpc>
                <a:spcPct val="140000"/>
              </a:lnSpc>
            </a:pPr>
            <a:r>
              <a:rPr lang="en-US" sz="2800" b="1" dirty="0">
                <a:solidFill>
                  <a:prstClr val="black"/>
                </a:solidFill>
                <a:latin typeface="Courier New"/>
                <a:cs typeface="Courier New"/>
              </a:rPr>
              <a:t>000110</a:t>
            </a:r>
          </a:p>
          <a:p>
            <a:pPr defTabSz="457200">
              <a:lnSpc>
                <a:spcPct val="140000"/>
              </a:lnSpc>
            </a:pPr>
            <a:r>
              <a:rPr lang="en-US" sz="2800" b="1" dirty="0">
                <a:solidFill>
                  <a:prstClr val="black"/>
                </a:solidFill>
                <a:latin typeface="Courier New"/>
                <a:cs typeface="Courier New"/>
              </a:rPr>
              <a:t>000111</a:t>
            </a:r>
          </a:p>
          <a:p>
            <a:pPr defTabSz="457200">
              <a:lnSpc>
                <a:spcPct val="140000"/>
              </a:lnSpc>
            </a:pPr>
            <a:r>
              <a:rPr lang="en-US" sz="2800" b="1" dirty="0">
                <a:solidFill>
                  <a:prstClr val="black"/>
                </a:solidFill>
                <a:latin typeface="Courier New"/>
                <a:cs typeface="Courier New"/>
              </a:rPr>
              <a:t>001000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B0FCF-8DA8-4731-A473-700E8F13EEFE}"/>
              </a:ext>
            </a:extLst>
          </p:cNvPr>
          <p:cNvSpPr txBox="1"/>
          <p:nvPr/>
        </p:nvSpPr>
        <p:spPr>
          <a:xfrm>
            <a:off x="3119049" y="994943"/>
            <a:ext cx="6972613" cy="549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40000"/>
              </a:lnSpc>
            </a:pPr>
            <a:endParaRPr lang="en-US" sz="2800" dirty="0">
              <a:solidFill>
                <a:prstClr val="black"/>
              </a:solidFill>
              <a:cs typeface="Courier New"/>
            </a:endParaRPr>
          </a:p>
          <a:p>
            <a:pPr defTabSz="457200">
              <a:lnSpc>
                <a:spcPct val="140000"/>
              </a:lnSpc>
            </a:pPr>
            <a:r>
              <a:rPr lang="en-US" sz="2800" dirty="0">
                <a:solidFill>
                  <a:prstClr val="black"/>
                </a:solidFill>
                <a:cs typeface="Courier New"/>
              </a:rPr>
              <a:t>Reserve 2 tokens		Pay 1		1 in reserve</a:t>
            </a:r>
          </a:p>
          <a:p>
            <a:pPr defTabSz="457200">
              <a:lnSpc>
                <a:spcPct val="140000"/>
              </a:lnSpc>
            </a:pPr>
            <a:r>
              <a:rPr lang="en-US" sz="2800" dirty="0">
                <a:solidFill>
                  <a:prstClr val="black"/>
                </a:solidFill>
                <a:cs typeface="Courier New"/>
              </a:rPr>
              <a:t>Reserve 2 tokens		Pay 2		1 in reserve</a:t>
            </a:r>
          </a:p>
          <a:p>
            <a:pPr defTabSz="457200">
              <a:lnSpc>
                <a:spcPct val="140000"/>
              </a:lnSpc>
            </a:pPr>
            <a:r>
              <a:rPr lang="en-US" sz="2800" dirty="0">
                <a:solidFill>
                  <a:prstClr val="black"/>
                </a:solidFill>
                <a:cs typeface="Courier New"/>
              </a:rPr>
              <a:t>Reserve 2 tokens		Pay 1		2 in reserve</a:t>
            </a:r>
          </a:p>
          <a:p>
            <a:pPr defTabSz="457200">
              <a:lnSpc>
                <a:spcPct val="140000"/>
              </a:lnSpc>
            </a:pPr>
            <a:r>
              <a:rPr lang="en-US" sz="2800" dirty="0">
                <a:solidFill>
                  <a:prstClr val="black"/>
                </a:solidFill>
                <a:cs typeface="Courier New"/>
              </a:rPr>
              <a:t>Reserve 2 tokens		Pay 3		1 in reserve</a:t>
            </a:r>
          </a:p>
          <a:p>
            <a:pPr defTabSz="457200">
              <a:lnSpc>
                <a:spcPct val="140000"/>
              </a:lnSpc>
            </a:pPr>
            <a:r>
              <a:rPr lang="en-US" sz="2800" dirty="0">
                <a:solidFill>
                  <a:prstClr val="black"/>
                </a:solidFill>
                <a:cs typeface="Courier New"/>
              </a:rPr>
              <a:t>Reserve 2 tokens		Pay 1		2 in reserve</a:t>
            </a:r>
          </a:p>
          <a:p>
            <a:pPr defTabSz="457200">
              <a:lnSpc>
                <a:spcPct val="140000"/>
              </a:lnSpc>
            </a:pPr>
            <a:r>
              <a:rPr lang="en-US" sz="2800" dirty="0">
                <a:solidFill>
                  <a:prstClr val="black"/>
                </a:solidFill>
                <a:cs typeface="Courier New"/>
              </a:rPr>
              <a:t>Reserve 2 tokens		Pay 2		2 in reserve</a:t>
            </a:r>
          </a:p>
          <a:p>
            <a:pPr defTabSz="457200">
              <a:lnSpc>
                <a:spcPct val="140000"/>
              </a:lnSpc>
            </a:pPr>
            <a:r>
              <a:rPr lang="en-US" sz="2800" dirty="0">
                <a:solidFill>
                  <a:prstClr val="black"/>
                </a:solidFill>
                <a:cs typeface="Courier New"/>
              </a:rPr>
              <a:t>Reserve 2 tokens		Pay 1		3 in reserve</a:t>
            </a:r>
          </a:p>
          <a:p>
            <a:pPr defTabSz="457200">
              <a:lnSpc>
                <a:spcPct val="140000"/>
              </a:lnSpc>
            </a:pPr>
            <a:r>
              <a:rPr lang="en-US" sz="2800" dirty="0">
                <a:solidFill>
                  <a:prstClr val="black"/>
                </a:solidFill>
                <a:cs typeface="Courier New"/>
              </a:rPr>
              <a:t>Reserve 2 tokens		Pay 4		1 in reserve</a:t>
            </a:r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139C15DC-025F-4C23-ACC3-8B76A9164563}"/>
              </a:ext>
            </a:extLst>
          </p:cNvPr>
          <p:cNvSpPr/>
          <p:nvPr/>
        </p:nvSpPr>
        <p:spPr>
          <a:xfrm>
            <a:off x="2705989" y="1691352"/>
            <a:ext cx="287464" cy="488486"/>
          </a:xfrm>
          <a:prstGeom prst="curvedLef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6B32E33D-EAEA-4138-8349-EE4F51862D86}"/>
              </a:ext>
            </a:extLst>
          </p:cNvPr>
          <p:cNvSpPr/>
          <p:nvPr/>
        </p:nvSpPr>
        <p:spPr>
          <a:xfrm>
            <a:off x="2705989" y="2332238"/>
            <a:ext cx="287464" cy="488486"/>
          </a:xfrm>
          <a:prstGeom prst="curvedLef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A465FED9-A5FA-4518-8DC4-2D94B6CD6C12}"/>
              </a:ext>
            </a:extLst>
          </p:cNvPr>
          <p:cNvSpPr/>
          <p:nvPr/>
        </p:nvSpPr>
        <p:spPr>
          <a:xfrm>
            <a:off x="2705989" y="2946336"/>
            <a:ext cx="287464" cy="488486"/>
          </a:xfrm>
          <a:prstGeom prst="curvedLef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urved Left Arrow 8">
            <a:extLst>
              <a:ext uri="{FF2B5EF4-FFF2-40B4-BE49-F238E27FC236}">
                <a16:creationId xmlns:a16="http://schemas.microsoft.com/office/drawing/2014/main" id="{F3DA21F6-7D05-4726-90CE-2E1CC032057A}"/>
              </a:ext>
            </a:extLst>
          </p:cNvPr>
          <p:cNvSpPr/>
          <p:nvPr/>
        </p:nvSpPr>
        <p:spPr>
          <a:xfrm>
            <a:off x="2714657" y="3546476"/>
            <a:ext cx="287464" cy="488486"/>
          </a:xfrm>
          <a:prstGeom prst="curvedLef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9406FA20-BF11-403A-B8E6-944E088939FB}"/>
              </a:ext>
            </a:extLst>
          </p:cNvPr>
          <p:cNvSpPr/>
          <p:nvPr/>
        </p:nvSpPr>
        <p:spPr>
          <a:xfrm>
            <a:off x="2717734" y="4174529"/>
            <a:ext cx="287464" cy="488486"/>
          </a:xfrm>
          <a:prstGeom prst="curvedLef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urved Left Arrow 10">
            <a:extLst>
              <a:ext uri="{FF2B5EF4-FFF2-40B4-BE49-F238E27FC236}">
                <a16:creationId xmlns:a16="http://schemas.microsoft.com/office/drawing/2014/main" id="{0B4E0F5F-3E6A-4375-BF6B-86A3165957CC}"/>
              </a:ext>
            </a:extLst>
          </p:cNvPr>
          <p:cNvSpPr/>
          <p:nvPr/>
        </p:nvSpPr>
        <p:spPr>
          <a:xfrm>
            <a:off x="2717734" y="4732798"/>
            <a:ext cx="287464" cy="488486"/>
          </a:xfrm>
          <a:prstGeom prst="curvedLef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urved Left Arrow 11">
            <a:extLst>
              <a:ext uri="{FF2B5EF4-FFF2-40B4-BE49-F238E27FC236}">
                <a16:creationId xmlns:a16="http://schemas.microsoft.com/office/drawing/2014/main" id="{6FDAD620-D16A-4407-8FD0-49E1E5DDA9D2}"/>
              </a:ext>
            </a:extLst>
          </p:cNvPr>
          <p:cNvSpPr/>
          <p:nvPr/>
        </p:nvSpPr>
        <p:spPr>
          <a:xfrm>
            <a:off x="2717734" y="5346897"/>
            <a:ext cx="287464" cy="488486"/>
          </a:xfrm>
          <a:prstGeom prst="curvedLef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urved Left Arrow 12">
            <a:extLst>
              <a:ext uri="{FF2B5EF4-FFF2-40B4-BE49-F238E27FC236}">
                <a16:creationId xmlns:a16="http://schemas.microsoft.com/office/drawing/2014/main" id="{0E0DC2B0-7897-4FB6-9B61-70C6AA40D83D}"/>
              </a:ext>
            </a:extLst>
          </p:cNvPr>
          <p:cNvSpPr/>
          <p:nvPr/>
        </p:nvSpPr>
        <p:spPr>
          <a:xfrm>
            <a:off x="2717734" y="5917999"/>
            <a:ext cx="287464" cy="488486"/>
          </a:xfrm>
          <a:prstGeom prst="curvedLef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136E1C-45BD-4960-903D-4310705FE9CA}"/>
              </a:ext>
            </a:extLst>
          </p:cNvPr>
          <p:cNvSpPr/>
          <p:nvPr/>
        </p:nvSpPr>
        <p:spPr>
          <a:xfrm>
            <a:off x="9856649" y="2541561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FFB719-8C8C-4465-BD05-3D44805B4E69}"/>
              </a:ext>
            </a:extLst>
          </p:cNvPr>
          <p:cNvSpPr/>
          <p:nvPr/>
        </p:nvSpPr>
        <p:spPr>
          <a:xfrm>
            <a:off x="9856649" y="1900675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945954-E566-4FD1-A1A4-3845535DB62D}"/>
              </a:ext>
            </a:extLst>
          </p:cNvPr>
          <p:cNvSpPr/>
          <p:nvPr/>
        </p:nvSpPr>
        <p:spPr>
          <a:xfrm>
            <a:off x="9856649" y="3155659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B826ED0-BD88-4187-874A-0C4D7356A95D}"/>
              </a:ext>
            </a:extLst>
          </p:cNvPr>
          <p:cNvSpPr/>
          <p:nvPr/>
        </p:nvSpPr>
        <p:spPr>
          <a:xfrm>
            <a:off x="10009049" y="3155659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28F0AF-25A1-4A2E-B5B0-56011281AF24}"/>
              </a:ext>
            </a:extLst>
          </p:cNvPr>
          <p:cNvSpPr/>
          <p:nvPr/>
        </p:nvSpPr>
        <p:spPr>
          <a:xfrm>
            <a:off x="9856649" y="3740717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AA570D5-9241-4CCB-B974-9DFDD583385D}"/>
              </a:ext>
            </a:extLst>
          </p:cNvPr>
          <p:cNvSpPr/>
          <p:nvPr/>
        </p:nvSpPr>
        <p:spPr>
          <a:xfrm>
            <a:off x="9856649" y="4326899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9FACD5-3E57-404B-B891-2E764CDBFDAB}"/>
              </a:ext>
            </a:extLst>
          </p:cNvPr>
          <p:cNvSpPr/>
          <p:nvPr/>
        </p:nvSpPr>
        <p:spPr>
          <a:xfrm>
            <a:off x="10016374" y="4326899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AE6F-F4C1-4EDF-B6A7-6A9046AE5F06}"/>
              </a:ext>
            </a:extLst>
          </p:cNvPr>
          <p:cNvSpPr/>
          <p:nvPr/>
        </p:nvSpPr>
        <p:spPr>
          <a:xfrm>
            <a:off x="9861417" y="4899125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C9D9C03-D051-4FC0-A65F-3022576C1EDC}"/>
              </a:ext>
            </a:extLst>
          </p:cNvPr>
          <p:cNvSpPr/>
          <p:nvPr/>
        </p:nvSpPr>
        <p:spPr>
          <a:xfrm>
            <a:off x="10041726" y="4899125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6B1012-AF93-46EE-A16D-A7014585A6CA}"/>
              </a:ext>
            </a:extLst>
          </p:cNvPr>
          <p:cNvSpPr/>
          <p:nvPr/>
        </p:nvSpPr>
        <p:spPr>
          <a:xfrm>
            <a:off x="9861417" y="5556220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2C32A1-1A43-4C9E-A0A8-AE4167A7B50D}"/>
              </a:ext>
            </a:extLst>
          </p:cNvPr>
          <p:cNvSpPr/>
          <p:nvPr/>
        </p:nvSpPr>
        <p:spPr>
          <a:xfrm>
            <a:off x="10027771" y="5556220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6A2343-1168-4E24-826F-32F60CBB8AF3}"/>
              </a:ext>
            </a:extLst>
          </p:cNvPr>
          <p:cNvSpPr/>
          <p:nvPr/>
        </p:nvSpPr>
        <p:spPr>
          <a:xfrm>
            <a:off x="10184938" y="5556220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FF22F8-C0FF-4CC0-8D1E-9F182D963A8D}"/>
              </a:ext>
            </a:extLst>
          </p:cNvPr>
          <p:cNvSpPr/>
          <p:nvPr/>
        </p:nvSpPr>
        <p:spPr>
          <a:xfrm>
            <a:off x="9861417" y="6084326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72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9D3E4E29-E0BD-4D55-AE35-A85B099B0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926155"/>
              </p:ext>
            </p:extLst>
          </p:nvPr>
        </p:nvGraphicFramePr>
        <p:xfrm>
          <a:off x="703889" y="4507872"/>
          <a:ext cx="3581336" cy="429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9745">
                <a:tc>
                  <a:txBody>
                    <a:bodyPr/>
                    <a:lstStyle/>
                    <a:p>
                      <a:r>
                        <a:rPr lang="en-US" sz="1400" dirty="0"/>
                        <a:t>“a”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“c”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“d”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“e”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“f”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</a:t>
                      </a:r>
                      <a:r>
                        <a:rPr lang="en-US" sz="1400" baseline="0" dirty="0"/>
                        <a:t>g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66EF56B-81E0-416D-BBC3-67420787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Unbounded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160C0-3B81-4144-909F-79C08EEE1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580701"/>
          </a:xfrm>
        </p:spPr>
        <p:txBody>
          <a:bodyPr/>
          <a:lstStyle/>
          <a:p>
            <a:r>
              <a:rPr lang="en-US" dirty="0"/>
              <a:t>Double when we hit limit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3D6BB3-F93D-447C-A600-ECE01D5DD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131591"/>
              </p:ext>
            </p:extLst>
          </p:nvPr>
        </p:nvGraphicFramePr>
        <p:xfrm>
          <a:off x="703889" y="4507873"/>
          <a:ext cx="7162672" cy="429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974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A6FD1E-366D-45AF-A88B-2FBC27F1A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32248"/>
              </p:ext>
            </p:extLst>
          </p:nvPr>
        </p:nvGraphicFramePr>
        <p:xfrm>
          <a:off x="703889" y="5106717"/>
          <a:ext cx="7162672" cy="429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9745">
                <a:tc>
                  <a:txBody>
                    <a:bodyPr/>
                    <a:lstStyle/>
                    <a:p>
                      <a:r>
                        <a:rPr lang="en-US" sz="1400" dirty="0"/>
                        <a:t>“a”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“c”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“f”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</a:t>
                      </a:r>
                      <a:r>
                        <a:rPr lang="en-US" sz="1400" baseline="0" dirty="0"/>
                        <a:t>g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“h”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“I”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5F9ADC-54A8-443E-8A6D-AD9DC0CC0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12117"/>
              </p:ext>
            </p:extLst>
          </p:nvPr>
        </p:nvGraphicFramePr>
        <p:xfrm>
          <a:off x="703889" y="3909029"/>
          <a:ext cx="3581336" cy="429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9745">
                <a:tc>
                  <a:txBody>
                    <a:bodyPr/>
                    <a:lstStyle/>
                    <a:p>
                      <a:r>
                        <a:rPr lang="en-US" sz="1400" dirty="0"/>
                        <a:t>“a”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“c”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“d”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“e”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“f”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</a:t>
                      </a:r>
                      <a:r>
                        <a:rPr lang="en-US" sz="1400" baseline="0" dirty="0"/>
                        <a:t>g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907BFB-09BF-4193-94B5-D19A827E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354241"/>
              </p:ext>
            </p:extLst>
          </p:nvPr>
        </p:nvGraphicFramePr>
        <p:xfrm>
          <a:off x="703889" y="3310185"/>
          <a:ext cx="3581336" cy="429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9745">
                <a:tc>
                  <a:txBody>
                    <a:bodyPr/>
                    <a:lstStyle/>
                    <a:p>
                      <a:r>
                        <a:rPr lang="en-US" sz="1400" dirty="0"/>
                        <a:t>“a”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“c”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“d”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“e”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“f”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B9261D5-ADDF-455C-B393-BF77ACD54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637643"/>
              </p:ext>
            </p:extLst>
          </p:nvPr>
        </p:nvGraphicFramePr>
        <p:xfrm>
          <a:off x="703889" y="2711341"/>
          <a:ext cx="3581336" cy="429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9745">
                <a:tc>
                  <a:txBody>
                    <a:bodyPr/>
                    <a:lstStyle/>
                    <a:p>
                      <a:r>
                        <a:rPr lang="en-US" sz="1400" dirty="0"/>
                        <a:t>“a”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“b”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“c”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“d”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“e”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2BC790B-7209-4C07-8CA4-FDF1E9394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09031"/>
              </p:ext>
            </p:extLst>
          </p:nvPr>
        </p:nvGraphicFramePr>
        <p:xfrm>
          <a:off x="703889" y="2112497"/>
          <a:ext cx="3581336" cy="429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9745">
                <a:tc>
                  <a:txBody>
                    <a:bodyPr/>
                    <a:lstStyle/>
                    <a:p>
                      <a:r>
                        <a:rPr lang="en-US" sz="1400" dirty="0"/>
                        <a:t>“a”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“b”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“c”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“d”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7042A965-8BB5-4013-9AA3-881400987C90}"/>
              </a:ext>
            </a:extLst>
          </p:cNvPr>
          <p:cNvSpPr/>
          <p:nvPr/>
        </p:nvSpPr>
        <p:spPr>
          <a:xfrm>
            <a:off x="8287908" y="2807579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85FFD4-D62C-45BA-AFC0-82419988CB44}"/>
              </a:ext>
            </a:extLst>
          </p:cNvPr>
          <p:cNvSpPr/>
          <p:nvPr/>
        </p:nvSpPr>
        <p:spPr>
          <a:xfrm>
            <a:off x="8640218" y="2807579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B02659-66A9-4368-B3F7-917C9D554271}"/>
              </a:ext>
            </a:extLst>
          </p:cNvPr>
          <p:cNvSpPr/>
          <p:nvPr/>
        </p:nvSpPr>
        <p:spPr>
          <a:xfrm>
            <a:off x="8992528" y="2807579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A7599B-49F3-4CF1-BCC6-093D22AB1357}"/>
              </a:ext>
            </a:extLst>
          </p:cNvPr>
          <p:cNvSpPr/>
          <p:nvPr/>
        </p:nvSpPr>
        <p:spPr>
          <a:xfrm>
            <a:off x="8290345" y="4587443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B86A3C-E1C4-4D83-99ED-0C52DC7D302F}"/>
              </a:ext>
            </a:extLst>
          </p:cNvPr>
          <p:cNvSpPr/>
          <p:nvPr/>
        </p:nvSpPr>
        <p:spPr>
          <a:xfrm>
            <a:off x="8642655" y="4587443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C4B07C-E033-4C91-8F54-FC901C982EE4}"/>
              </a:ext>
            </a:extLst>
          </p:cNvPr>
          <p:cNvSpPr/>
          <p:nvPr/>
        </p:nvSpPr>
        <p:spPr>
          <a:xfrm>
            <a:off x="8994965" y="4587443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1A8E20-AC6E-4FED-8368-5738F7FE2726}"/>
              </a:ext>
            </a:extLst>
          </p:cNvPr>
          <p:cNvSpPr/>
          <p:nvPr/>
        </p:nvSpPr>
        <p:spPr>
          <a:xfrm>
            <a:off x="9347275" y="4587443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2CDFE1-764B-4233-8C30-EA83A8273B0F}"/>
              </a:ext>
            </a:extLst>
          </p:cNvPr>
          <p:cNvSpPr/>
          <p:nvPr/>
        </p:nvSpPr>
        <p:spPr>
          <a:xfrm>
            <a:off x="9699585" y="4587443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43077-1E46-4384-AA29-993F0E94A0D5}"/>
              </a:ext>
            </a:extLst>
          </p:cNvPr>
          <p:cNvSpPr/>
          <p:nvPr/>
        </p:nvSpPr>
        <p:spPr>
          <a:xfrm>
            <a:off x="10051895" y="4587443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E3F844-1FF5-4588-8704-F73B37C28E42}"/>
              </a:ext>
            </a:extLst>
          </p:cNvPr>
          <p:cNvSpPr/>
          <p:nvPr/>
        </p:nvSpPr>
        <p:spPr>
          <a:xfrm>
            <a:off x="10404205" y="4587443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E02F7A-5A9E-470C-B6BE-2DA5FD628F95}"/>
              </a:ext>
            </a:extLst>
          </p:cNvPr>
          <p:cNvSpPr/>
          <p:nvPr/>
        </p:nvSpPr>
        <p:spPr>
          <a:xfrm>
            <a:off x="10756515" y="4587443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12B2550-D9EC-4D1B-9A4F-03ECE1AEB34B}"/>
              </a:ext>
            </a:extLst>
          </p:cNvPr>
          <p:cNvSpPr/>
          <p:nvPr/>
        </p:nvSpPr>
        <p:spPr>
          <a:xfrm>
            <a:off x="11108825" y="4587443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8801DEDD-A64C-488E-B2BA-CF415968041F}"/>
              </a:ext>
            </a:extLst>
          </p:cNvPr>
          <p:cNvSpPr/>
          <p:nvPr/>
        </p:nvSpPr>
        <p:spPr>
          <a:xfrm>
            <a:off x="8844268" y="2658794"/>
            <a:ext cx="542875" cy="516559"/>
          </a:xfrm>
          <a:prstGeom prst="mathMultiply">
            <a:avLst>
              <a:gd name="adj1" fmla="val 12792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3A252-E2DE-4B62-B192-0A1D9D8328D5}"/>
              </a:ext>
            </a:extLst>
          </p:cNvPr>
          <p:cNvSpPr/>
          <p:nvPr/>
        </p:nvSpPr>
        <p:spPr>
          <a:xfrm>
            <a:off x="2567032" y="2758663"/>
            <a:ext cx="327170" cy="3020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3397EB-7A9D-4E12-97A3-21740CEB260E}"/>
              </a:ext>
            </a:extLst>
          </p:cNvPr>
          <p:cNvSpPr/>
          <p:nvPr/>
        </p:nvSpPr>
        <p:spPr>
          <a:xfrm>
            <a:off x="8287908" y="3385850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40D486-38F7-4E16-9CD7-65BC60770331}"/>
              </a:ext>
            </a:extLst>
          </p:cNvPr>
          <p:cNvSpPr/>
          <p:nvPr/>
        </p:nvSpPr>
        <p:spPr>
          <a:xfrm>
            <a:off x="8640218" y="3385850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1733A19-3E4A-45C6-8D62-44C987564A85}"/>
              </a:ext>
            </a:extLst>
          </p:cNvPr>
          <p:cNvSpPr/>
          <p:nvPr/>
        </p:nvSpPr>
        <p:spPr>
          <a:xfrm>
            <a:off x="8994965" y="3385850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2287BC-D87F-45FB-9589-38F8A7BA7931}"/>
              </a:ext>
            </a:extLst>
          </p:cNvPr>
          <p:cNvSpPr/>
          <p:nvPr/>
        </p:nvSpPr>
        <p:spPr>
          <a:xfrm>
            <a:off x="9347275" y="3385850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BEF3A7-AFE0-4BD6-823C-622388CBD2BC}"/>
              </a:ext>
            </a:extLst>
          </p:cNvPr>
          <p:cNvSpPr/>
          <p:nvPr/>
        </p:nvSpPr>
        <p:spPr>
          <a:xfrm>
            <a:off x="9699585" y="3385850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A11F2E4-05EA-4A0F-830A-7AE9FF88DB62}"/>
              </a:ext>
            </a:extLst>
          </p:cNvPr>
          <p:cNvSpPr/>
          <p:nvPr/>
        </p:nvSpPr>
        <p:spPr>
          <a:xfrm>
            <a:off x="9547866" y="3266777"/>
            <a:ext cx="542875" cy="516559"/>
          </a:xfrm>
          <a:prstGeom prst="mathMultiply">
            <a:avLst>
              <a:gd name="adj1" fmla="val 12792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74671D-0DED-4EB8-9BD6-0B81F5F1D53C}"/>
              </a:ext>
            </a:extLst>
          </p:cNvPr>
          <p:cNvSpPr/>
          <p:nvPr/>
        </p:nvSpPr>
        <p:spPr>
          <a:xfrm>
            <a:off x="2993261" y="3355565"/>
            <a:ext cx="327170" cy="3020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A57E638-AA36-4CFA-ADF4-4E2323B6FDFF}"/>
              </a:ext>
            </a:extLst>
          </p:cNvPr>
          <p:cNvSpPr/>
          <p:nvPr/>
        </p:nvSpPr>
        <p:spPr>
          <a:xfrm>
            <a:off x="8298734" y="3964002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B4DBD-34CA-46C5-8A59-79529FDDB7A5}"/>
              </a:ext>
            </a:extLst>
          </p:cNvPr>
          <p:cNvSpPr/>
          <p:nvPr/>
        </p:nvSpPr>
        <p:spPr>
          <a:xfrm>
            <a:off x="8651044" y="3964002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50BF763-CE61-45BD-AACC-6134AB2546DC}"/>
              </a:ext>
            </a:extLst>
          </p:cNvPr>
          <p:cNvSpPr/>
          <p:nvPr/>
        </p:nvSpPr>
        <p:spPr>
          <a:xfrm>
            <a:off x="9005791" y="3964002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12638EF-C1BA-4A1E-B1F1-C633E276F67E}"/>
              </a:ext>
            </a:extLst>
          </p:cNvPr>
          <p:cNvSpPr/>
          <p:nvPr/>
        </p:nvSpPr>
        <p:spPr>
          <a:xfrm>
            <a:off x="9358101" y="3964002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204F95F-BE27-4188-ACCE-D45520742380}"/>
              </a:ext>
            </a:extLst>
          </p:cNvPr>
          <p:cNvSpPr/>
          <p:nvPr/>
        </p:nvSpPr>
        <p:spPr>
          <a:xfrm>
            <a:off x="9699585" y="3964002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DFA5059-1331-4807-B2B7-9EC3561C89E4}"/>
              </a:ext>
            </a:extLst>
          </p:cNvPr>
          <p:cNvSpPr/>
          <p:nvPr/>
        </p:nvSpPr>
        <p:spPr>
          <a:xfrm>
            <a:off x="10051895" y="3964002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787505B-D2BB-4DBA-AFD4-604A312B4EFF}"/>
              </a:ext>
            </a:extLst>
          </p:cNvPr>
          <p:cNvSpPr/>
          <p:nvPr/>
        </p:nvSpPr>
        <p:spPr>
          <a:xfrm>
            <a:off x="10404205" y="3964002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31107096-211D-41F5-8F70-9AE52D706F59}"/>
              </a:ext>
            </a:extLst>
          </p:cNvPr>
          <p:cNvSpPr/>
          <p:nvPr/>
        </p:nvSpPr>
        <p:spPr>
          <a:xfrm>
            <a:off x="10270718" y="3838322"/>
            <a:ext cx="542875" cy="516559"/>
          </a:xfrm>
          <a:prstGeom prst="mathMultiply">
            <a:avLst>
              <a:gd name="adj1" fmla="val 12792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6DCB3C-CE1D-4FF5-94F0-2D5B44A03BCC}"/>
              </a:ext>
            </a:extLst>
          </p:cNvPr>
          <p:cNvSpPr/>
          <p:nvPr/>
        </p:nvSpPr>
        <p:spPr>
          <a:xfrm>
            <a:off x="3439276" y="3964002"/>
            <a:ext cx="327170" cy="3020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8467FE1-966D-478E-A2FE-0F38CA3C5F11}"/>
              </a:ext>
            </a:extLst>
          </p:cNvPr>
          <p:cNvSpPr/>
          <p:nvPr/>
        </p:nvSpPr>
        <p:spPr>
          <a:xfrm>
            <a:off x="589323" y="4436441"/>
            <a:ext cx="7363440" cy="5807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3062598D-7470-4C32-A740-A9C9DE448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894543"/>
              </p:ext>
            </p:extLst>
          </p:nvPr>
        </p:nvGraphicFramePr>
        <p:xfrm>
          <a:off x="703889" y="4506260"/>
          <a:ext cx="7162672" cy="429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7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9745">
                <a:tc>
                  <a:txBody>
                    <a:bodyPr/>
                    <a:lstStyle/>
                    <a:p>
                      <a:r>
                        <a:rPr lang="en-US" sz="1400" dirty="0"/>
                        <a:t>“a”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“b”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“c”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“d”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“e”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“f”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</a:t>
                      </a:r>
                      <a:r>
                        <a:rPr lang="en-US" sz="1400" baseline="0" dirty="0"/>
                        <a:t>g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“h”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7CD958E7-71B9-4FFC-825D-C2540BB899E5}"/>
              </a:ext>
            </a:extLst>
          </p:cNvPr>
          <p:cNvSpPr/>
          <p:nvPr/>
        </p:nvSpPr>
        <p:spPr>
          <a:xfrm>
            <a:off x="737445" y="4546826"/>
            <a:ext cx="327170" cy="3020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FB0FC738-6D27-46AD-B224-D851F40AE5F1}"/>
              </a:ext>
            </a:extLst>
          </p:cNvPr>
          <p:cNvSpPr/>
          <p:nvPr/>
        </p:nvSpPr>
        <p:spPr>
          <a:xfrm>
            <a:off x="8146168" y="4447797"/>
            <a:ext cx="542875" cy="516559"/>
          </a:xfrm>
          <a:prstGeom prst="mathMultiply">
            <a:avLst>
              <a:gd name="adj1" fmla="val 12792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51174C36-6472-4648-8307-979BCB4FCB77}"/>
              </a:ext>
            </a:extLst>
          </p:cNvPr>
          <p:cNvSpPr/>
          <p:nvPr/>
        </p:nvSpPr>
        <p:spPr>
          <a:xfrm>
            <a:off x="8498478" y="4447797"/>
            <a:ext cx="542875" cy="516559"/>
          </a:xfrm>
          <a:prstGeom prst="mathMultiply">
            <a:avLst>
              <a:gd name="adj1" fmla="val 12792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F0A54D46-CE94-433E-B192-E0B1D3B75132}"/>
              </a:ext>
            </a:extLst>
          </p:cNvPr>
          <p:cNvSpPr/>
          <p:nvPr/>
        </p:nvSpPr>
        <p:spPr>
          <a:xfrm>
            <a:off x="8865594" y="4447797"/>
            <a:ext cx="542875" cy="516559"/>
          </a:xfrm>
          <a:prstGeom prst="mathMultiply">
            <a:avLst>
              <a:gd name="adj1" fmla="val 12792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id="{1663CEAE-82D7-4AB8-8484-142CADEFAC87}"/>
              </a:ext>
            </a:extLst>
          </p:cNvPr>
          <p:cNvSpPr/>
          <p:nvPr/>
        </p:nvSpPr>
        <p:spPr>
          <a:xfrm>
            <a:off x="9205535" y="4447797"/>
            <a:ext cx="542875" cy="516559"/>
          </a:xfrm>
          <a:prstGeom prst="mathMultiply">
            <a:avLst>
              <a:gd name="adj1" fmla="val 12792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ication Sign 58">
            <a:extLst>
              <a:ext uri="{FF2B5EF4-FFF2-40B4-BE49-F238E27FC236}">
                <a16:creationId xmlns:a16="http://schemas.microsoft.com/office/drawing/2014/main" id="{B727553E-9A8A-4110-97B2-D6777F3CAD36}"/>
              </a:ext>
            </a:extLst>
          </p:cNvPr>
          <p:cNvSpPr/>
          <p:nvPr/>
        </p:nvSpPr>
        <p:spPr>
          <a:xfrm>
            <a:off x="9545801" y="4447797"/>
            <a:ext cx="542875" cy="516559"/>
          </a:xfrm>
          <a:prstGeom prst="mathMultiply">
            <a:avLst>
              <a:gd name="adj1" fmla="val 12792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id="{778DC7AD-1BEF-458F-A868-6EFA6FAE7C60}"/>
              </a:ext>
            </a:extLst>
          </p:cNvPr>
          <p:cNvSpPr/>
          <p:nvPr/>
        </p:nvSpPr>
        <p:spPr>
          <a:xfrm>
            <a:off x="9903515" y="4447796"/>
            <a:ext cx="542875" cy="516559"/>
          </a:xfrm>
          <a:prstGeom prst="mathMultiply">
            <a:avLst>
              <a:gd name="adj1" fmla="val 12792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id="{5FBDCE59-C69F-4F1E-9A0F-C4EB8F5C64D7}"/>
              </a:ext>
            </a:extLst>
          </p:cNvPr>
          <p:cNvSpPr/>
          <p:nvPr/>
        </p:nvSpPr>
        <p:spPr>
          <a:xfrm>
            <a:off x="10250961" y="4447796"/>
            <a:ext cx="542875" cy="516559"/>
          </a:xfrm>
          <a:prstGeom prst="mathMultiply">
            <a:avLst>
              <a:gd name="adj1" fmla="val 12792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id="{CA0B1E6E-CB51-4EEA-A24E-278DD010CB18}"/>
              </a:ext>
            </a:extLst>
          </p:cNvPr>
          <p:cNvSpPr/>
          <p:nvPr/>
        </p:nvSpPr>
        <p:spPr>
          <a:xfrm>
            <a:off x="10603834" y="4447796"/>
            <a:ext cx="542875" cy="516559"/>
          </a:xfrm>
          <a:prstGeom prst="mathMultiply">
            <a:avLst>
              <a:gd name="adj1" fmla="val 12792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id="{795E4351-63ED-4DED-89E2-5C52B6C54C5E}"/>
              </a:ext>
            </a:extLst>
          </p:cNvPr>
          <p:cNvSpPr/>
          <p:nvPr/>
        </p:nvSpPr>
        <p:spPr>
          <a:xfrm>
            <a:off x="10956259" y="4447796"/>
            <a:ext cx="542875" cy="516559"/>
          </a:xfrm>
          <a:prstGeom prst="mathMultiply">
            <a:avLst>
              <a:gd name="adj1" fmla="val 12792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FE3C37-2D75-48B6-8E06-213955776235}"/>
              </a:ext>
            </a:extLst>
          </p:cNvPr>
          <p:cNvSpPr/>
          <p:nvPr/>
        </p:nvSpPr>
        <p:spPr>
          <a:xfrm>
            <a:off x="1216321" y="4546826"/>
            <a:ext cx="327170" cy="3020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E6B001B-E4A5-4A19-B349-80A00ADC8FFA}"/>
              </a:ext>
            </a:extLst>
          </p:cNvPr>
          <p:cNvSpPr/>
          <p:nvPr/>
        </p:nvSpPr>
        <p:spPr>
          <a:xfrm>
            <a:off x="1661815" y="4546825"/>
            <a:ext cx="327170" cy="3020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75B85D-60FC-4F0A-804A-F6096519230C}"/>
              </a:ext>
            </a:extLst>
          </p:cNvPr>
          <p:cNvSpPr/>
          <p:nvPr/>
        </p:nvSpPr>
        <p:spPr>
          <a:xfrm>
            <a:off x="2104612" y="4546824"/>
            <a:ext cx="327170" cy="3020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A0CC5C-FD61-4602-BCDE-A1626F3F8F40}"/>
              </a:ext>
            </a:extLst>
          </p:cNvPr>
          <p:cNvSpPr/>
          <p:nvPr/>
        </p:nvSpPr>
        <p:spPr>
          <a:xfrm>
            <a:off x="2547409" y="4545680"/>
            <a:ext cx="327170" cy="3020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57BECF-B53B-462D-97EA-C764B0075CA4}"/>
              </a:ext>
            </a:extLst>
          </p:cNvPr>
          <p:cNvSpPr/>
          <p:nvPr/>
        </p:nvSpPr>
        <p:spPr>
          <a:xfrm>
            <a:off x="2996725" y="4545680"/>
            <a:ext cx="327170" cy="3020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B710A7-9A3C-438F-9944-B19B140B8916}"/>
              </a:ext>
            </a:extLst>
          </p:cNvPr>
          <p:cNvSpPr/>
          <p:nvPr/>
        </p:nvSpPr>
        <p:spPr>
          <a:xfrm>
            <a:off x="3433003" y="4545680"/>
            <a:ext cx="327170" cy="3020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1932E93-C489-426C-85DB-F13A647B7D24}"/>
              </a:ext>
            </a:extLst>
          </p:cNvPr>
          <p:cNvSpPr/>
          <p:nvPr/>
        </p:nvSpPr>
        <p:spPr>
          <a:xfrm>
            <a:off x="3897505" y="4537231"/>
            <a:ext cx="327170" cy="3020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63A0BA7-CF7C-4E8F-B5BE-12515ED5223C}"/>
              </a:ext>
            </a:extLst>
          </p:cNvPr>
          <p:cNvSpPr/>
          <p:nvPr/>
        </p:nvSpPr>
        <p:spPr>
          <a:xfrm>
            <a:off x="8298734" y="5169237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F983487-94D9-49B5-967F-FAB77F6EA41A}"/>
              </a:ext>
            </a:extLst>
          </p:cNvPr>
          <p:cNvSpPr/>
          <p:nvPr/>
        </p:nvSpPr>
        <p:spPr>
          <a:xfrm>
            <a:off x="8651044" y="5169237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0A5CA4B-5E01-4DA0-B0FD-BEA0F8E94F74}"/>
              </a:ext>
            </a:extLst>
          </p:cNvPr>
          <p:cNvSpPr/>
          <p:nvPr/>
        </p:nvSpPr>
        <p:spPr>
          <a:xfrm>
            <a:off x="9003354" y="5169237"/>
            <a:ext cx="237744" cy="237268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C59B2F3E-801C-44F8-A89B-8D55D1ADF9F1}"/>
              </a:ext>
            </a:extLst>
          </p:cNvPr>
          <p:cNvSpPr/>
          <p:nvPr/>
        </p:nvSpPr>
        <p:spPr>
          <a:xfrm>
            <a:off x="8865593" y="5029591"/>
            <a:ext cx="542875" cy="516559"/>
          </a:xfrm>
          <a:prstGeom prst="mathMultiply">
            <a:avLst>
              <a:gd name="adj1" fmla="val 12792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0A4711-BF11-40BE-8F6D-D054232F094E}"/>
              </a:ext>
            </a:extLst>
          </p:cNvPr>
          <p:cNvSpPr/>
          <p:nvPr/>
        </p:nvSpPr>
        <p:spPr>
          <a:xfrm>
            <a:off x="4336334" y="5156788"/>
            <a:ext cx="327170" cy="3020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0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2434-B8FC-4B22-9345-A8380DB6A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2202900" cy="627812"/>
          </a:xfrm>
        </p:spPr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9867-BE83-44DA-B527-679E24DCE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4474151" cy="3983865"/>
          </a:xfrm>
        </p:spPr>
        <p:txBody>
          <a:bodyPr/>
          <a:lstStyle/>
          <a:p>
            <a:r>
              <a:rPr lang="en-US" dirty="0"/>
              <a:t>Unbounded arrays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Amortized analysis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4FA0EC-0ED1-46AD-BCFF-099FD514FB8D}"/>
              </a:ext>
            </a:extLst>
          </p:cNvPr>
          <p:cNvSpPr txBox="1">
            <a:spLocks/>
          </p:cNvSpPr>
          <p:nvPr/>
        </p:nvSpPr>
        <p:spPr>
          <a:xfrm>
            <a:off x="4586271" y="1122193"/>
            <a:ext cx="4474151" cy="398386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Hashing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Dictionaries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Hash tables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Randomness</a:t>
            </a:r>
          </a:p>
          <a:p>
            <a:r>
              <a:rPr lang="en-US" dirty="0"/>
              <a:t>Generic data types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9BB957-A586-4C74-8B4D-E36BD4BC17BC}"/>
              </a:ext>
            </a:extLst>
          </p:cNvPr>
          <p:cNvSpPr txBox="1">
            <a:spLocks/>
          </p:cNvSpPr>
          <p:nvPr/>
        </p:nvSpPr>
        <p:spPr>
          <a:xfrm>
            <a:off x="4456484" y="367131"/>
            <a:ext cx="2202900" cy="6278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Today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A3E72F-2C47-45A0-83E1-1AB3D93A4270}"/>
              </a:ext>
            </a:extLst>
          </p:cNvPr>
          <p:cNvSpPr txBox="1">
            <a:spLocks/>
          </p:cNvSpPr>
          <p:nvPr/>
        </p:nvSpPr>
        <p:spPr>
          <a:xfrm>
            <a:off x="8720739" y="367131"/>
            <a:ext cx="2202900" cy="6278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C0B31E-61A6-48C8-887A-1AD30B6444B8}"/>
              </a:ext>
            </a:extLst>
          </p:cNvPr>
          <p:cNvSpPr txBox="1">
            <a:spLocks/>
          </p:cNvSpPr>
          <p:nvPr/>
        </p:nvSpPr>
        <p:spPr>
          <a:xfrm>
            <a:off x="8832827" y="1113177"/>
            <a:ext cx="2930487" cy="398386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Hash table implementation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0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122</a:t>
            </a:r>
            <a:br>
              <a:rPr lang="en-US" dirty="0"/>
            </a:br>
            <a:r>
              <a:rPr lang="en-US" dirty="0"/>
              <a:t>Hash Tables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AA5B363E-1D9B-4292-9FD3-93365CFB6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7" r="235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16774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7" y="1783959"/>
            <a:ext cx="4902033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Post-apocalyptic</a:t>
            </a:r>
            <a:br>
              <a:rPr lang="en-US" dirty="0"/>
            </a:br>
            <a:r>
              <a:rPr lang="en-US" dirty="0"/>
              <a:t>Preparation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AA5B363E-1D9B-4292-9FD3-93365CFB6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7" r="235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Picture 2" descr="Image result for plants vs zombies">
            <a:extLst>
              <a:ext uri="{FF2B5EF4-FFF2-40B4-BE49-F238E27FC236}">
                <a16:creationId xmlns:a16="http://schemas.microsoft.com/office/drawing/2014/main" id="{B129E5D2-AE5F-473C-8805-5BB7A376D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92"/>
          <a:stretch/>
        </p:blipFill>
        <p:spPr bwMode="auto">
          <a:xfrm>
            <a:off x="9696244" y="2365513"/>
            <a:ext cx="4281487" cy="44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982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DA11FA2B-8FCA-4322-93DA-6C8F53468DA7}" vid="{856CF231-596A-4CB8-93D6-B29F8EE28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411</Words>
  <Application>Microsoft Office PowerPoint</Application>
  <PresentationFormat>Widescreen</PresentationFormat>
  <Paragraphs>152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Office Theme</vt:lpstr>
      <vt:lpstr>122 Hash Tables</vt:lpstr>
      <vt:lpstr>Last time</vt:lpstr>
      <vt:lpstr>Amortized analysis</vt:lpstr>
      <vt:lpstr>Bay Bridge Counter!</vt:lpstr>
      <vt:lpstr>n-bit counter</vt:lpstr>
      <vt:lpstr>Unbounded arrays</vt:lpstr>
      <vt:lpstr>Last time</vt:lpstr>
      <vt:lpstr>122 Hash Tables</vt:lpstr>
      <vt:lpstr>Post-apocalyptic Preparation</vt:lpstr>
      <vt:lpstr>Post-apocalyptic Preparation</vt:lpstr>
      <vt:lpstr>How are python lists implemented?</vt:lpstr>
      <vt:lpstr>Post-apocalyptic Preparation</vt:lpstr>
      <vt:lpstr>Dictionary Implementation</vt:lpstr>
      <vt:lpstr>Dictionary Implementation</vt:lpstr>
      <vt:lpstr>How are python dictionaries implemented?</vt:lpstr>
      <vt:lpstr>Dictionary Implementation</vt:lpstr>
      <vt:lpstr>Cost of dictionary implementations</vt:lpstr>
      <vt:lpstr>Zip codes</vt:lpstr>
      <vt:lpstr>Cost of collisions</vt:lpstr>
      <vt:lpstr>Pseudorandom hash functions</vt:lpstr>
      <vt:lpstr>Sets</vt:lpstr>
      <vt:lpstr>Quiz!</vt:lpstr>
      <vt:lpstr>Generic types</vt:lpstr>
      <vt:lpstr>Generic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 Hash Tables</dc:title>
  <dc:creator>Pat Virtue</dc:creator>
  <cp:lastModifiedBy>Pat Virtue</cp:lastModifiedBy>
  <cp:revision>23</cp:revision>
  <dcterms:created xsi:type="dcterms:W3CDTF">2018-10-11T11:39:27Z</dcterms:created>
  <dcterms:modified xsi:type="dcterms:W3CDTF">2018-10-11T14:30:21Z</dcterms:modified>
</cp:coreProperties>
</file>