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2" r:id="rId3"/>
    <p:sldId id="330" r:id="rId4"/>
    <p:sldId id="333" r:id="rId5"/>
    <p:sldId id="331" r:id="rId6"/>
    <p:sldId id="332" r:id="rId7"/>
    <p:sldId id="334" r:id="rId8"/>
    <p:sldId id="336" r:id="rId9"/>
    <p:sldId id="335" r:id="rId10"/>
    <p:sldId id="337" r:id="rId11"/>
    <p:sldId id="338" r:id="rId12"/>
    <p:sldId id="339" r:id="rId13"/>
    <p:sldId id="293" r:id="rId14"/>
    <p:sldId id="341" r:id="rId15"/>
    <p:sldId id="342" r:id="rId16"/>
    <p:sldId id="343" r:id="rId17"/>
    <p:sldId id="344" r:id="rId18"/>
    <p:sldId id="355" r:id="rId19"/>
    <p:sldId id="345" r:id="rId20"/>
    <p:sldId id="356" r:id="rId21"/>
    <p:sldId id="340" r:id="rId22"/>
    <p:sldId id="359" r:id="rId23"/>
    <p:sldId id="361" r:id="rId24"/>
    <p:sldId id="357" r:id="rId25"/>
    <p:sldId id="362" r:id="rId26"/>
    <p:sldId id="363" r:id="rId27"/>
    <p:sldId id="364" r:id="rId28"/>
    <p:sldId id="358" r:id="rId29"/>
    <p:sldId id="365" r:id="rId30"/>
    <p:sldId id="347" r:id="rId31"/>
    <p:sldId id="348" r:id="rId32"/>
    <p:sldId id="349" r:id="rId33"/>
    <p:sldId id="354" r:id="rId34"/>
    <p:sldId id="350" r:id="rId35"/>
    <p:sldId id="351" r:id="rId36"/>
    <p:sldId id="352" r:id="rId37"/>
    <p:sldId id="353" r:id="rId38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633" autoAdjust="0"/>
  </p:normalViewPr>
  <p:slideViewPr>
    <p:cSldViewPr>
      <p:cViewPr varScale="1">
        <p:scale>
          <a:sx n="80" d="100"/>
          <a:sy n="80" d="100"/>
        </p:scale>
        <p:origin x="-336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pPr eaLnBrk="1"/>
            <a:r>
              <a:rPr lang="en-US" dirty="0" smtClean="0"/>
              <a:t>Generic Pointers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 eaLnBrk="1">
              <a:spcBef>
                <a:spcPct val="0"/>
              </a:spcBef>
              <a:buSzTx/>
            </a:pPr>
            <a:endParaRPr lang="en-US" sz="3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Cons:</a:t>
            </a:r>
          </a:p>
          <a:p>
            <a:r>
              <a:rPr lang="en-US" dirty="0" smtClean="0"/>
              <a:t>Client application can contain at most </a:t>
            </a:r>
            <a:r>
              <a:rPr lang="en-US" b="1" dirty="0" smtClean="0"/>
              <a:t>one type </a:t>
            </a:r>
            <a:r>
              <a:rPr lang="en-US" dirty="0" smtClean="0"/>
              <a:t>of stacks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no way to have both a stack of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s and a stack of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in the </a:t>
            </a:r>
            <a:r>
              <a:rPr lang="en-US" b="1" dirty="0" smtClean="0"/>
              <a:t>same</a:t>
            </a:r>
            <a:r>
              <a:rPr lang="en-US" dirty="0" smtClean="0"/>
              <a:t>  application</a:t>
            </a:r>
          </a:p>
          <a:p>
            <a:pPr lvl="2"/>
            <a:r>
              <a:rPr lang="en-US" dirty="0" smtClean="0"/>
              <a:t>but we can have multiple stacks of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because there can be only </a:t>
            </a:r>
            <a:r>
              <a:rPr lang="en-US" b="1" dirty="0" smtClean="0"/>
              <a:t>one definition </a:t>
            </a:r>
            <a:r>
              <a:rPr lang="en-US" dirty="0" smtClean="0"/>
              <a:t>for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endParaRPr lang="en-US" dirty="0" smtClean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397000" y="6934200"/>
            <a:ext cx="3048000" cy="129266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 Client definitions 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6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  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01600" y="4473714"/>
            <a:ext cx="1371600" cy="707886"/>
          </a:xfrm>
          <a:prstGeom prst="wedgeRectCallout">
            <a:avLst>
              <a:gd name="adj1" fmla="val 55820"/>
              <a:gd name="adj2" fmla="val -17958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a</a:t>
            </a:r>
            <a:br>
              <a:rPr lang="en-US" sz="2000" b="0" dirty="0" smtClean="0"/>
            </a:br>
            <a:r>
              <a:rPr lang="en-US" sz="2000" b="0" dirty="0" smtClean="0"/>
              <a:t>big deal</a:t>
            </a:r>
            <a:endParaRPr lang="en-US" sz="2000" b="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283200" y="7899737"/>
            <a:ext cx="2362200" cy="1015663"/>
          </a:xfrm>
          <a:prstGeom prst="wedgeRectCallout">
            <a:avLst>
              <a:gd name="adj1" fmla="val -122192"/>
              <a:gd name="adj2" fmla="val -5261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The compiler won’t know which </a:t>
            </a:r>
            <a:r>
              <a:rPr lang="en-US" sz="2000" b="0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elem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to use when</a:t>
            </a:r>
            <a:endParaRPr 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4521200" y="7010400"/>
            <a:ext cx="702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292600" y="9124890"/>
            <a:ext cx="2209800" cy="400110"/>
          </a:xfrm>
          <a:prstGeom prst="wedgeRectCallout">
            <a:avLst>
              <a:gd name="adj1" fmla="val -73551"/>
              <a:gd name="adj2" fmla="val -31098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Compilation error!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Summary</a:t>
            </a:r>
          </a:p>
          <a:p>
            <a:endParaRPr lang="en-US" b="1" dirty="0" smtClean="0"/>
          </a:p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A single library for any kind of stacks</a:t>
            </a:r>
          </a:p>
          <a:p>
            <a:endParaRPr lang="en-US" dirty="0" smtClean="0"/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Client application is split into </a:t>
            </a:r>
            <a:r>
              <a:rPr lang="en-US" b="1" dirty="0" smtClean="0"/>
              <a:t>two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Unnatural compilation pattern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Client application can contain at most </a:t>
            </a:r>
            <a:r>
              <a:rPr lang="en-US" b="1" dirty="0" smtClean="0"/>
              <a:t>one type </a:t>
            </a:r>
            <a:r>
              <a:rPr lang="en-US" dirty="0" smtClean="0"/>
              <a:t>of stacks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045200" y="8305800"/>
            <a:ext cx="1371600" cy="707886"/>
          </a:xfrm>
          <a:prstGeom prst="wedgeRectCallout">
            <a:avLst>
              <a:gd name="adj1" fmla="val 84651"/>
              <a:gd name="adj2" fmla="val -20214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a</a:t>
            </a:r>
            <a:br>
              <a:rPr lang="en-US" sz="2000" b="0" dirty="0" smtClean="0"/>
            </a:br>
            <a:r>
              <a:rPr lang="en-US" sz="2000" b="0" dirty="0" smtClean="0"/>
              <a:t>big deal</a:t>
            </a:r>
            <a:endParaRPr lang="en-US" sz="2000" b="0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6959600" y="4495800"/>
            <a:ext cx="1600200" cy="707886"/>
          </a:xfrm>
          <a:prstGeom prst="wedgeRectCallout">
            <a:avLst>
              <a:gd name="adj1" fmla="val -57591"/>
              <a:gd name="adj2" fmla="val 9269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mildly annoying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C0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 but the language C1 extends C0 with a mechanism to address these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smil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7086600"/>
            <a:ext cx="1676400" cy="1676400"/>
          </a:xfrm>
          <a:prstGeom prst="rect">
            <a:avLst/>
          </a:prstGeom>
        </p:spPr>
      </p:pic>
      <p:pic>
        <p:nvPicPr>
          <p:cNvPr id="5" name="Picture 4" descr="rinKGyaRT.png"/>
          <p:cNvPicPr>
            <a:picLocks noChangeAspect="1"/>
          </p:cNvPicPr>
          <p:nvPr/>
        </p:nvPicPr>
        <p:blipFill>
          <a:blip r:embed="rId3"/>
          <a:srcRect l="52343" t="5905" r="4319" b="16404"/>
          <a:stretch>
            <a:fillRect/>
          </a:stretch>
        </p:blipFill>
        <p:spPr>
          <a:xfrm>
            <a:off x="5664200" y="2743200"/>
            <a:ext cx="1676400" cy="1676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687950" y="2790700"/>
            <a:ext cx="1600200" cy="1600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699825" y="7122225"/>
            <a:ext cx="1600200" cy="1600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C1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 is an </a:t>
            </a:r>
            <a:r>
              <a:rPr lang="en-US" b="1" dirty="0" smtClean="0"/>
              <a:t>extension</a:t>
            </a:r>
            <a:r>
              <a:rPr lang="en-US" dirty="0" smtClean="0"/>
              <a:t> of C0</a:t>
            </a:r>
          </a:p>
          <a:p>
            <a:pPr lvl="1"/>
            <a:r>
              <a:rPr lang="en-US" dirty="0" smtClean="0"/>
              <a:t>Every C0 program is a C1 program</a:t>
            </a:r>
          </a:p>
          <a:p>
            <a:endParaRPr lang="en-US" dirty="0" smtClean="0"/>
          </a:p>
          <a:p>
            <a:r>
              <a:rPr lang="en-US" dirty="0" smtClean="0"/>
              <a:t> C1 provides two additional mechanisms</a:t>
            </a:r>
          </a:p>
          <a:p>
            <a:pPr lvl="1"/>
            <a:r>
              <a:rPr lang="en-US" dirty="0" smtClean="0"/>
              <a:t>Generic pointers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>
              <a:buNone/>
            </a:pPr>
            <a:r>
              <a:rPr lang="en-US" sz="3200" dirty="0" smtClean="0"/>
              <a:t>Both help with </a:t>
            </a:r>
            <a:r>
              <a:rPr lang="en-US" sz="3200" dirty="0" err="1" smtClean="0"/>
              <a:t>genericity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Right now, we will only examine generic pointers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C1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569700" cy="6896100"/>
          </a:xfrm>
        </p:spPr>
        <p:txBody>
          <a:bodyPr/>
          <a:lstStyle/>
          <a:p>
            <a:r>
              <a:rPr lang="en-US" dirty="0" smtClean="0"/>
              <a:t>C1 programs are compiled with cc0</a:t>
            </a:r>
          </a:p>
          <a:p>
            <a:pPr lvl="1"/>
            <a:r>
              <a:rPr lang="en-US" dirty="0" smtClean="0"/>
              <a:t>but C1-only constructs are only allowed in files with a </a:t>
            </a:r>
            <a:r>
              <a:rPr lang="en-US" b="1" dirty="0" smtClean="0"/>
              <a:t>.c1 </a:t>
            </a:r>
            <a:r>
              <a:rPr lang="en-US" dirty="0" smtClean="0"/>
              <a:t>extension</a:t>
            </a:r>
          </a:p>
          <a:p>
            <a:pPr lvl="2"/>
            <a:r>
              <a:rPr lang="en-US" dirty="0" smtClean="0"/>
              <a:t>C0-only code can appear in files with either a .c0 or a .c1 extension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coin interpreter does not currently support C1 constructs</a:t>
            </a:r>
          </a:p>
          <a:p>
            <a:pPr lvl="1"/>
            <a:r>
              <a:rPr lang="en-US" dirty="0" smtClean="0"/>
              <a:t>no way to experiment with them in coin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834662" y="5020270"/>
            <a:ext cx="10382738" cy="92333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cc0 -d uba.c0 stack.c1 main.c1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34662" y="4715470"/>
            <a:ext cx="10382738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916903" y="6096000"/>
            <a:ext cx="1461297" cy="707886"/>
          </a:xfrm>
          <a:prstGeom prst="wedgeRectCallout">
            <a:avLst>
              <a:gd name="adj1" fmla="val 67395"/>
              <a:gd name="adj2" fmla="val -14048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File written</a:t>
            </a:r>
            <a:br>
              <a:rPr lang="en-US" sz="2000" b="0" dirty="0" smtClean="0"/>
            </a:br>
            <a:r>
              <a:rPr lang="en-US" sz="2000" b="0" dirty="0" smtClean="0"/>
              <a:t>purely in C0</a:t>
            </a:r>
            <a:endParaRPr lang="en-US" sz="2000" b="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3930677" y="6096000"/>
            <a:ext cx="1047723" cy="707886"/>
          </a:xfrm>
          <a:prstGeom prst="wedgeRectCallout">
            <a:avLst>
              <a:gd name="adj1" fmla="val 22206"/>
              <a:gd name="adj2" fmla="val -14048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File with</a:t>
            </a:r>
            <a:br>
              <a:rPr lang="en-US" sz="2000" b="0" dirty="0" smtClean="0"/>
            </a:br>
            <a:r>
              <a:rPr lang="en-US" sz="2000" b="0" dirty="0" smtClean="0"/>
              <a:t>C1 code</a:t>
            </a:r>
            <a:endParaRPr lang="en-US" sz="2000" b="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5543704" y="6096000"/>
            <a:ext cx="3008195" cy="707886"/>
          </a:xfrm>
          <a:prstGeom prst="wedgeRectCallout">
            <a:avLst>
              <a:gd name="adj1" fmla="val -44516"/>
              <a:gd name="adj2" fmla="val -13545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File that may (or may not)</a:t>
            </a:r>
            <a:br>
              <a:rPr lang="en-US" sz="2000" b="0" dirty="0" smtClean="0"/>
            </a:br>
            <a:r>
              <a:rPr lang="en-US" sz="2000" b="0" dirty="0" smtClean="0"/>
              <a:t>contain C1 constructs</a:t>
            </a:r>
            <a:endParaRPr lang="en-US" sz="20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Generic Pointers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void*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 provides a new </a:t>
            </a:r>
            <a:r>
              <a:rPr lang="en-US" b="1" dirty="0" smtClean="0"/>
              <a:t>pointer type</a:t>
            </a:r>
            <a:r>
              <a:rPr lang="en-US" dirty="0" smtClean="0"/>
              <a:t>: </a:t>
            </a:r>
            <a:r>
              <a:rPr lang="en-US" kern="1200" dirty="0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void*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>
                <a:solidFill>
                  <a:srgbClr val="FFC000"/>
                </a:solidFill>
              </a:rPr>
              <a:t>q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 value of this type is a </a:t>
            </a:r>
            <a:r>
              <a:rPr lang="en-US" b="1" dirty="0" smtClean="0"/>
              <a:t>generic pointer</a:t>
            </a:r>
          </a:p>
          <a:p>
            <a:endParaRPr lang="en-US" dirty="0" smtClean="0"/>
          </a:p>
          <a:p>
            <a:r>
              <a:rPr lang="en-US" dirty="0" smtClean="0"/>
              <a:t>Any pointer can be turned into a </a:t>
            </a:r>
            <a:r>
              <a:rPr lang="en-US" kern="1200" dirty="0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kern="1200" dirty="0" smtClean="0">
                <a:solidFill>
                  <a:schemeClr val="tx1"/>
                </a:solidFill>
                <a:ea typeface="Menlo" charset="0"/>
                <a:cs typeface="Menlo" charset="0"/>
                <a:sym typeface="Menlo" charset="0"/>
              </a:rPr>
              <a:t> using a </a:t>
            </a:r>
            <a:r>
              <a:rPr lang="en-US" b="1" kern="1200" dirty="0" smtClean="0">
                <a:solidFill>
                  <a:schemeClr val="tx1"/>
                </a:solidFill>
                <a:ea typeface="Menlo" charset="0"/>
                <a:cs typeface="Menlo" charset="0"/>
                <a:sym typeface="Menlo" charset="0"/>
              </a:rPr>
              <a:t>cast</a:t>
            </a:r>
            <a:endParaRPr lang="en-US" b="1" dirty="0" smtClean="0">
              <a:solidFill>
                <a:schemeClr val="tx1"/>
              </a:solidFill>
            </a:endParaRPr>
          </a:p>
          <a:p>
            <a:pPr lvl="2">
              <a:buClr>
                <a:schemeClr val="tx1"/>
              </a:buClr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 </a:t>
            </a:r>
            <a:r>
              <a:rPr lang="en-US" dirty="0" smtClean="0">
                <a:solidFill>
                  <a:srgbClr val="FFC000"/>
                </a:solidFill>
              </a:rPr>
              <a:t>p</a:t>
            </a:r>
            <a:r>
              <a:rPr lang="en-US" dirty="0" smtClean="0"/>
              <a:t> = 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);</a:t>
            </a:r>
          </a:p>
          <a:p>
            <a:pPr lvl="2">
              <a:buClr>
                <a:schemeClr val="tx1"/>
              </a:buClr>
              <a:buNone/>
            </a:pPr>
            <a:r>
              <a:rPr lang="en-US" dirty="0" smtClean="0"/>
              <a:t>	*p = 7;</a:t>
            </a:r>
          </a:p>
          <a:p>
            <a:pPr lvl="2">
              <a:buClr>
                <a:schemeClr val="tx1"/>
              </a:buClr>
              <a:buNone/>
            </a:pPr>
            <a:r>
              <a:rPr lang="en-US" dirty="0" smtClean="0"/>
              <a:t>	q = 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)p;</a:t>
            </a:r>
          </a:p>
          <a:p>
            <a:pPr lvl="1"/>
            <a:r>
              <a:rPr lang="en-US" dirty="0" smtClean="0"/>
              <a:t>and later back to its original type</a:t>
            </a:r>
          </a:p>
          <a:p>
            <a:pPr lvl="2">
              <a:buClr>
                <a:schemeClr val="tx1"/>
              </a:buClr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 </a:t>
            </a:r>
            <a:r>
              <a:rPr lang="en-US" dirty="0" smtClean="0">
                <a:solidFill>
                  <a:srgbClr val="FFC000"/>
                </a:solidFill>
              </a:rPr>
              <a:t>r</a:t>
            </a:r>
            <a:r>
              <a:rPr lang="en-US" dirty="0" smtClean="0"/>
              <a:t> = 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)q;</a:t>
            </a:r>
          </a:p>
          <a:p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8928280" y="838200"/>
            <a:ext cx="3822520" cy="1092607"/>
          </a:xfrm>
          <a:prstGeom prst="wedgeRectCallout">
            <a:avLst>
              <a:gd name="adj1" fmla="val -64114"/>
              <a:gd name="adj2" fmla="val 579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</a:t>
            </a:r>
            <a:r>
              <a:rPr lang="en-US" sz="2000" dirty="0" smtClean="0"/>
              <a:t>not</a:t>
            </a:r>
            <a:r>
              <a:rPr lang="en-US" sz="2000" b="0" dirty="0" smtClean="0"/>
              <a:t> a pointer to </a:t>
            </a:r>
            <a:r>
              <a:rPr lang="en-US" sz="2000" b="0" dirty="0" smtClean="0">
                <a:solidFill>
                  <a:srgbClr val="00B050"/>
                </a:solidFill>
              </a:rPr>
              <a:t>void</a:t>
            </a:r>
            <a:r>
              <a:rPr lang="en-US" sz="2000" b="0" dirty="0" smtClean="0"/>
              <a:t>:</a:t>
            </a:r>
            <a:br>
              <a:rPr lang="en-US" sz="2000" b="0" dirty="0" smtClean="0"/>
            </a:br>
            <a:r>
              <a:rPr lang="en-US" sz="2000" b="0" dirty="0" smtClean="0">
                <a:solidFill>
                  <a:srgbClr val="00B050"/>
                </a:solidFill>
              </a:rPr>
              <a:t>void</a:t>
            </a:r>
            <a:r>
              <a:rPr lang="en-US" sz="2000" b="0" dirty="0" smtClean="0"/>
              <a:t> is not a type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 i="1" dirty="0" smtClean="0"/>
              <a:t>Blame C for the confusing name!</a:t>
            </a:r>
            <a:endParaRPr lang="en-US" sz="2000" b="0" i="1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7569200" y="2590800"/>
            <a:ext cx="3154069" cy="400110"/>
          </a:xfrm>
          <a:prstGeom prst="wedgeRectCallout">
            <a:avLst>
              <a:gd name="adj1" fmla="val -189474"/>
              <a:gd name="adj2" fmla="val 157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q is a variable of type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39" name="Rectangular Callout 38"/>
          <p:cNvSpPr/>
          <p:nvPr/>
        </p:nvSpPr>
        <p:spPr bwMode="auto">
          <a:xfrm>
            <a:off x="4521200" y="4876800"/>
            <a:ext cx="1757853" cy="400110"/>
          </a:xfrm>
          <a:prstGeom prst="wedgeRectCallout">
            <a:avLst>
              <a:gd name="adj1" fmla="val -97696"/>
              <a:gd name="adj2" fmla="val 14700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Cast p to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188200" y="5334000"/>
            <a:ext cx="4077399" cy="707886"/>
          </a:xfrm>
          <a:prstGeom prst="wedgeRectCallout">
            <a:avLst>
              <a:gd name="adj1" fmla="val -133430"/>
              <a:gd name="adj2" fmla="val 2247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q still has type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>
                <a:solidFill>
                  <a:schemeClr val="tx1"/>
                </a:solidFill>
              </a:rPr>
              <a:t>,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but contains the same address of p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528125" y="5598225"/>
            <a:ext cx="11430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082800" y="7315200"/>
            <a:ext cx="1557479" cy="400110"/>
          </a:xfrm>
          <a:prstGeom prst="wedgeRectCallout">
            <a:avLst>
              <a:gd name="adj1" fmla="val 30399"/>
              <a:gd name="adj2" fmla="val -10824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Cast q to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b="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997200" y="6553200"/>
            <a:ext cx="89065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7188200" y="7671137"/>
            <a:ext cx="3735958" cy="1015663"/>
          </a:xfrm>
          <a:prstGeom prst="wedgeRectCallout">
            <a:avLst>
              <a:gd name="adj1" fmla="val -135261"/>
              <a:gd name="adj2" fmla="val -13399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q still has type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>
                <a:solidFill>
                  <a:schemeClr val="tx1"/>
                </a:solidFill>
              </a:rPr>
              <a:t>,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but r contains the </a:t>
            </a:r>
            <a:r>
              <a:rPr lang="en-US" sz="2000" b="0" smtClean="0">
                <a:solidFill>
                  <a:schemeClr val="tx1"/>
                </a:solidFill>
              </a:rPr>
              <a:t>same address</a:t>
            </a:r>
            <a:br>
              <a:rPr lang="en-US" sz="2000" b="0" smtClean="0">
                <a:solidFill>
                  <a:schemeClr val="tx1"/>
                </a:solidFill>
              </a:rPr>
            </a:br>
            <a:r>
              <a:rPr lang="en-US" sz="2000" b="0" smtClean="0">
                <a:solidFill>
                  <a:schemeClr val="tx1"/>
                </a:solidFill>
              </a:rPr>
              <a:t>as </a:t>
            </a: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void*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835900" cy="6896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p, q and r contain the same address</a:t>
            </a:r>
          </a:p>
          <a:p>
            <a:pPr lvl="1">
              <a:defRPr/>
            </a:pPr>
            <a:r>
              <a:rPr lang="en-US" dirty="0" smtClean="0"/>
              <a:t>they are aliases</a:t>
            </a:r>
          </a:p>
          <a:p>
            <a:pPr>
              <a:defRPr/>
            </a:pPr>
            <a:r>
              <a:rPr lang="en-US" dirty="0" smtClean="0"/>
              <a:t>but </a:t>
            </a:r>
          </a:p>
          <a:p>
            <a:pPr lvl="1">
              <a:defRPr/>
            </a:pPr>
            <a:r>
              <a:rPr lang="en-US" dirty="0" smtClean="0"/>
              <a:t>p and r have type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</a:p>
          <a:p>
            <a:pPr lvl="1">
              <a:defRPr/>
            </a:pPr>
            <a:r>
              <a:rPr lang="en-US" dirty="0" smtClean="0"/>
              <a:t>q has type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With casting, we can</a:t>
            </a:r>
            <a:br>
              <a:rPr lang="en-US" dirty="0" smtClean="0"/>
            </a:br>
            <a:r>
              <a:rPr lang="en-US" dirty="0" smtClean="0"/>
              <a:t>pretend that a </a:t>
            </a:r>
            <a:r>
              <a:rPr lang="en-US" b="1" dirty="0" smtClean="0"/>
              <a:t>specific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pointer (e.g., 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) 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/>
              <a:t>generic</a:t>
            </a:r>
            <a:r>
              <a:rPr lang="en-US" dirty="0" smtClean="0"/>
              <a:t> pointer 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 controlled way for a</a:t>
            </a:r>
            <a:br>
              <a:rPr lang="en-US" dirty="0" smtClean="0"/>
            </a:br>
            <a:r>
              <a:rPr lang="en-US" dirty="0" smtClean="0"/>
              <a:t>pointer to have two types</a:t>
            </a:r>
          </a:p>
          <a:p>
            <a:pPr lvl="1">
              <a:defRPr/>
            </a:pPr>
            <a:r>
              <a:rPr lang="en-US" i="1" dirty="0" smtClean="0"/>
              <a:t>only for pointers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426325" y="7162006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Local Memory</a:t>
            </a: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7766050" y="7695406"/>
            <a:ext cx="27411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p</a:t>
            </a:r>
            <a:endParaRPr lang="en-US" b="0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220075" y="7728744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2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8605044" y="8382000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4" name="Rectangle 7"/>
          <p:cNvSpPr>
            <a:spLocks/>
          </p:cNvSpPr>
          <p:nvPr/>
        </p:nvSpPr>
        <p:spPr bwMode="auto">
          <a:xfrm>
            <a:off x="7766050" y="8347869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220075" y="8382794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6" name="Straight Arrow Connector 17"/>
          <p:cNvCxnSpPr>
            <a:cxnSpLocks noChangeShapeType="1"/>
          </p:cNvCxnSpPr>
          <p:nvPr/>
        </p:nvCxnSpPr>
        <p:spPr bwMode="auto">
          <a:xfrm>
            <a:off x="8896350" y="7960519"/>
            <a:ext cx="1460500" cy="4206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17" name="Straight Arrow Connector 20"/>
          <p:cNvCxnSpPr>
            <a:cxnSpLocks noChangeShapeType="1"/>
            <a:endCxn id="26" idx="1"/>
          </p:cNvCxnSpPr>
          <p:nvPr/>
        </p:nvCxnSpPr>
        <p:spPr bwMode="auto">
          <a:xfrm flipV="1">
            <a:off x="8883650" y="8609806"/>
            <a:ext cx="1473200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8" name="Rectangle 7"/>
          <p:cNvSpPr>
            <a:spLocks/>
          </p:cNvSpPr>
          <p:nvPr/>
        </p:nvSpPr>
        <p:spPr bwMode="auto">
          <a:xfrm>
            <a:off x="7766050" y="8990806"/>
            <a:ext cx="20518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r</a:t>
            </a:r>
            <a:endParaRPr lang="en-US" b="0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8220075" y="9024144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1" name="Straight Arrow Connector 28"/>
          <p:cNvCxnSpPr>
            <a:cxnSpLocks noChangeShapeType="1"/>
          </p:cNvCxnSpPr>
          <p:nvPr/>
        </p:nvCxnSpPr>
        <p:spPr bwMode="auto">
          <a:xfrm flipV="1">
            <a:off x="8896350" y="8838406"/>
            <a:ext cx="1460500" cy="41751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6" name="Rectangle 25"/>
          <p:cNvSpPr/>
          <p:nvPr/>
        </p:nvSpPr>
        <p:spPr bwMode="auto">
          <a:xfrm>
            <a:off x="10356850" y="8381206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7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0617200" y="76200"/>
            <a:ext cx="2302054" cy="156966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 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*p = 7;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q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 = 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)q;</a:t>
            </a: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10312400" y="8077200"/>
            <a:ext cx="7136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0xBB8</a:t>
            </a:r>
            <a:endParaRPr lang="en-US" sz="1400" dirty="0"/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9994075" y="37338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Allocated Memory</a:t>
            </a:r>
          </a:p>
        </p:txBody>
      </p:sp>
      <p:sp>
        <p:nvSpPr>
          <p:cNvPr id="25" name="Rectangle 2"/>
          <p:cNvSpPr>
            <a:spLocks/>
          </p:cNvSpPr>
          <p:nvPr/>
        </p:nvSpPr>
        <p:spPr bwMode="auto">
          <a:xfrm>
            <a:off x="7428675" y="37338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Local Memory</a:t>
            </a:r>
          </a:p>
        </p:txBody>
      </p:sp>
      <p:sp>
        <p:nvSpPr>
          <p:cNvPr id="27" name="Rectangle 7"/>
          <p:cNvSpPr>
            <a:spLocks/>
          </p:cNvSpPr>
          <p:nvPr/>
        </p:nvSpPr>
        <p:spPr bwMode="auto">
          <a:xfrm>
            <a:off x="7768400" y="4267200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p</a:t>
            </a:r>
            <a:endParaRPr lang="en-US" b="0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8222425" y="43005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 dirty="0" smtClean="0"/>
              <a:t>0xBB8</a:t>
            </a:r>
            <a:endParaRPr lang="en-US" sz="2000" b="0" dirty="0"/>
          </a:p>
        </p:txBody>
      </p: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8607394" y="4953794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30" name="Rectangle 7"/>
          <p:cNvSpPr>
            <a:spLocks/>
          </p:cNvSpPr>
          <p:nvPr/>
        </p:nvSpPr>
        <p:spPr bwMode="auto">
          <a:xfrm>
            <a:off x="7768400" y="4919663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222425" y="495458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 dirty="0" smtClean="0"/>
              <a:t>0xBB8</a:t>
            </a:r>
            <a:endParaRPr lang="en-US" sz="2000" b="0" dirty="0"/>
          </a:p>
        </p:txBody>
      </p:sp>
      <p:sp>
        <p:nvSpPr>
          <p:cNvPr id="34" name="Rectangle 7"/>
          <p:cNvSpPr>
            <a:spLocks/>
          </p:cNvSpPr>
          <p:nvPr/>
        </p:nvSpPr>
        <p:spPr bwMode="auto">
          <a:xfrm>
            <a:off x="7768400" y="5562600"/>
            <a:ext cx="20518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r</a:t>
            </a:r>
            <a:endParaRPr lang="en-US" b="0" dirty="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8222425" y="55959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 dirty="0" smtClean="0"/>
              <a:t>0xBB8</a:t>
            </a:r>
            <a:endParaRPr lang="en-US" sz="2000" b="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0359200" y="4953000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7</a:t>
            </a: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10314750" y="4648994"/>
            <a:ext cx="7136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0xBB8</a:t>
            </a:r>
            <a:endParaRPr lang="en-US" sz="1400" dirty="0"/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1607800" y="5689937"/>
            <a:ext cx="1047723" cy="1015663"/>
          </a:xfrm>
          <a:prstGeom prst="wedgeRectCallout">
            <a:avLst>
              <a:gd name="adj1" fmla="val -123861"/>
              <a:gd name="adj2" fmla="val -9362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Cell</a:t>
            </a:r>
            <a:br>
              <a:rPr lang="en-US" sz="2000" b="0" dirty="0" smtClean="0"/>
            </a:br>
            <a:r>
              <a:rPr lang="en-US" sz="2000" b="0" dirty="0" smtClean="0"/>
              <a:t>contains</a:t>
            </a:r>
          </a:p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endParaRPr lang="en-US" sz="2000" b="0" dirty="0"/>
          </a:p>
        </p:txBody>
      </p:sp>
      <p:sp>
        <p:nvSpPr>
          <p:cNvPr id="40" name="Rectangular Callout 39"/>
          <p:cNvSpPr/>
          <p:nvPr/>
        </p:nvSpPr>
        <p:spPr bwMode="auto">
          <a:xfrm>
            <a:off x="6578600" y="42480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11607800" y="5689937"/>
            <a:ext cx="1047723" cy="1015663"/>
          </a:xfrm>
          <a:prstGeom prst="wedgeRectCallout">
            <a:avLst>
              <a:gd name="adj1" fmla="val -121594"/>
              <a:gd name="adj2" fmla="val 2290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Cell</a:t>
            </a:r>
            <a:br>
              <a:rPr lang="en-US" sz="2000" b="0" dirty="0" smtClean="0"/>
            </a:br>
            <a:r>
              <a:rPr lang="en-US" sz="2000" b="0" dirty="0" smtClean="0"/>
              <a:t>contains</a:t>
            </a:r>
          </a:p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endParaRPr lang="en-US" sz="2000" b="0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9991725" y="7162006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Allocated Memory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6578600" y="4857690"/>
            <a:ext cx="876201" cy="400110"/>
          </a:xfrm>
          <a:prstGeom prst="wedgeRectCallout">
            <a:avLst>
              <a:gd name="adj1" fmla="val 84887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44" name="Rectangular Callout 43"/>
          <p:cNvSpPr/>
          <p:nvPr/>
        </p:nvSpPr>
        <p:spPr bwMode="auto">
          <a:xfrm>
            <a:off x="6578600" y="54672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6578600" y="76770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6578600" y="8286690"/>
            <a:ext cx="876201" cy="400110"/>
          </a:xfrm>
          <a:prstGeom prst="wedgeRectCallout">
            <a:avLst>
              <a:gd name="adj1" fmla="val 84887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578600" y="88962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578600" y="3429000"/>
            <a:ext cx="5638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Memory view using addresses for pointers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78600" y="6858000"/>
            <a:ext cx="5638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Memory view using arrows for pointers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Specific/Generic Divide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16200000" flipH="1">
            <a:off x="548048" y="5295088"/>
            <a:ext cx="5410200" cy="162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0200" y="2667000"/>
            <a:ext cx="231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World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6360" y="2667000"/>
            <a:ext cx="228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World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760" y="4495800"/>
            <a:ext cx="1955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 = </a:t>
            </a:r>
            <a:r>
              <a:rPr lang="en-US" b="0" dirty="0" err="1" smtClean="0"/>
              <a:t>alloc</a:t>
            </a:r>
            <a:r>
              <a:rPr lang="en-US" b="0" dirty="0" smtClean="0"/>
              <a:t>(</a:t>
            </a:r>
            <a:r>
              <a:rPr lang="en-US" b="0" dirty="0" err="1" smtClean="0">
                <a:solidFill>
                  <a:srgbClr val="00B050"/>
                </a:solidFill>
              </a:rPr>
              <a:t>int</a:t>
            </a:r>
            <a:r>
              <a:rPr lang="en-US" b="0" dirty="0" smtClean="0"/>
              <a:t>);</a:t>
            </a:r>
          </a:p>
          <a:p>
            <a:pPr algn="l"/>
            <a:r>
              <a:rPr lang="en-US" b="0" dirty="0" smtClean="0"/>
              <a:t>*p = 7;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2560" y="5939135"/>
            <a:ext cx="185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 = (</a:t>
            </a:r>
            <a:r>
              <a:rPr lang="en-US" b="0" dirty="0" smtClean="0">
                <a:solidFill>
                  <a:srgbClr val="00B050"/>
                </a:solidFill>
              </a:rPr>
              <a:t>void*</a:t>
            </a:r>
            <a:r>
              <a:rPr lang="en-US" b="0" dirty="0" smtClean="0"/>
              <a:t>)p;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3558760" y="35814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B050"/>
                </a:solidFill>
              </a:rPr>
              <a:t>void* </a:t>
            </a:r>
            <a:r>
              <a:rPr lang="en-US" b="0" dirty="0" smtClean="0"/>
              <a:t>q;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490748" y="70059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 = (</a:t>
            </a:r>
            <a:r>
              <a:rPr lang="en-US" b="0" dirty="0" err="1" smtClean="0">
                <a:solidFill>
                  <a:srgbClr val="00B050"/>
                </a:solidFill>
              </a:rPr>
              <a:t>int</a:t>
            </a:r>
            <a:r>
              <a:rPr lang="en-US" b="0" dirty="0" smtClean="0">
                <a:solidFill>
                  <a:srgbClr val="00B050"/>
                </a:solidFill>
              </a:rPr>
              <a:t>*</a:t>
            </a:r>
            <a:r>
              <a:rPr lang="en-US" b="0" dirty="0" smtClean="0"/>
              <a:t>)p;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501459" y="3200400"/>
            <a:ext cx="971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>
                <a:solidFill>
                  <a:srgbClr val="00B050"/>
                </a:solidFill>
              </a:rPr>
              <a:t>int</a:t>
            </a:r>
            <a:r>
              <a:rPr lang="en-US" b="0" dirty="0" smtClean="0">
                <a:solidFill>
                  <a:srgbClr val="00B050"/>
                </a:solidFill>
              </a:rPr>
              <a:t>* </a:t>
            </a:r>
            <a:r>
              <a:rPr lang="en-US" b="0" dirty="0" smtClean="0"/>
              <a:t>p;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err="1" smtClean="0">
                <a:solidFill>
                  <a:srgbClr val="00B050"/>
                </a:solidFill>
              </a:rPr>
              <a:t>int</a:t>
            </a:r>
            <a:r>
              <a:rPr lang="en-US" b="0" dirty="0" smtClean="0">
                <a:solidFill>
                  <a:srgbClr val="00B050"/>
                </a:solidFill>
              </a:rPr>
              <a:t>* </a:t>
            </a:r>
            <a:r>
              <a:rPr lang="en-US" b="0" dirty="0" smtClean="0"/>
              <a:t>r;</a:t>
            </a:r>
            <a:endParaRPr lang="en-US" b="0" dirty="0"/>
          </a:p>
        </p:txBody>
      </p:sp>
      <p:sp>
        <p:nvSpPr>
          <p:cNvPr id="18" name="Bent Arrow 17"/>
          <p:cNvSpPr/>
          <p:nvPr/>
        </p:nvSpPr>
        <p:spPr bwMode="auto">
          <a:xfrm rot="5400000">
            <a:off x="2964400" y="4175760"/>
            <a:ext cx="1066800" cy="2011680"/>
          </a:xfrm>
          <a:prstGeom prst="bentArrow">
            <a:avLst>
              <a:gd name="adj1" fmla="val 40584"/>
              <a:gd name="adj2" fmla="val 42532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</p:txBody>
      </p:sp>
      <p:sp>
        <p:nvSpPr>
          <p:cNvPr id="19" name="Bent Arrow 18"/>
          <p:cNvSpPr/>
          <p:nvPr/>
        </p:nvSpPr>
        <p:spPr bwMode="auto">
          <a:xfrm rot="10800000">
            <a:off x="2415760" y="6553200"/>
            <a:ext cx="1828800" cy="1238250"/>
          </a:xfrm>
          <a:prstGeom prst="bentArrow">
            <a:avLst>
              <a:gd name="adj1" fmla="val 40584"/>
              <a:gd name="adj2" fmla="val 42532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696176" y="461935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(</a:t>
            </a:r>
            <a:r>
              <a:rPr lang="en-US" b="0" dirty="0" smtClean="0">
                <a:solidFill>
                  <a:srgbClr val="00B050"/>
                </a:solidFill>
              </a:rPr>
              <a:t>void*</a:t>
            </a:r>
            <a:r>
              <a:rPr lang="en-US" b="0" dirty="0" smtClean="0">
                <a:solidFill>
                  <a:schemeClr val="tx1"/>
                </a:solidFill>
              </a:rPr>
              <a:t>)…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6197600" y="3048000"/>
            <a:ext cx="2471189" cy="707886"/>
          </a:xfrm>
          <a:prstGeom prst="wedgeRectCallout">
            <a:avLst>
              <a:gd name="adj1" fmla="val -131417"/>
              <a:gd name="adj2" fmla="val 18474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Cast to </a:t>
            </a:r>
            <a:r>
              <a:rPr lang="en-US" sz="2000" b="0" dirty="0" smtClean="0">
                <a:solidFill>
                  <a:srgbClr val="00B050"/>
                </a:solidFill>
              </a:rPr>
              <a:t>void* </a:t>
            </a:r>
            <a:r>
              <a:rPr lang="en-US" sz="2000" b="0" dirty="0" smtClean="0"/>
              <a:t>makes</a:t>
            </a:r>
            <a:br>
              <a:rPr lang="en-US" sz="2000" b="0" dirty="0" smtClean="0"/>
            </a:br>
            <a:r>
              <a:rPr lang="en-US" sz="2000" b="0" dirty="0" smtClean="0"/>
              <a:t>address in p </a:t>
            </a:r>
            <a:r>
              <a:rPr lang="en-US" sz="2000" dirty="0" smtClean="0"/>
              <a:t>generic</a:t>
            </a:r>
            <a:endParaRPr lang="en-US" sz="2000" dirty="0"/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197600" y="7848600"/>
            <a:ext cx="2590800" cy="707886"/>
          </a:xfrm>
          <a:prstGeom prst="wedgeRectCallout">
            <a:avLst>
              <a:gd name="adj1" fmla="val -122885"/>
              <a:gd name="adj2" fmla="val -13399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r>
              <a:rPr lang="en-US" sz="2000" b="0" dirty="0" smtClean="0"/>
              <a:t>Cast to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 </a:t>
            </a:r>
            <a:r>
              <a:rPr lang="en-US" sz="2000" b="0" dirty="0" smtClean="0"/>
              <a:t>makes</a:t>
            </a:r>
            <a:br>
              <a:rPr lang="en-US" sz="2000" b="0" dirty="0" smtClean="0"/>
            </a:br>
            <a:r>
              <a:rPr lang="en-US" sz="2000" b="0" dirty="0" smtClean="0"/>
              <a:t>address in q </a:t>
            </a:r>
            <a:r>
              <a:rPr lang="en-US" sz="2000" dirty="0" smtClean="0"/>
              <a:t>specific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72697" y="7010400"/>
            <a:ext cx="114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(</a:t>
            </a:r>
            <a:r>
              <a:rPr lang="en-US" b="0" dirty="0" err="1" smtClean="0">
                <a:solidFill>
                  <a:srgbClr val="00B050"/>
                </a:solidFill>
              </a:rPr>
              <a:t>int</a:t>
            </a:r>
            <a:r>
              <a:rPr lang="en-US" b="0" dirty="0" smtClean="0">
                <a:solidFill>
                  <a:srgbClr val="00B050"/>
                </a:solidFill>
              </a:rPr>
              <a:t>*</a:t>
            </a:r>
            <a:r>
              <a:rPr lang="en-US" b="0" dirty="0" smtClean="0">
                <a:solidFill>
                  <a:schemeClr val="tx1"/>
                </a:solidFill>
              </a:rPr>
              <a:t>)…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>
            <a:spLocks/>
          </p:cNvSpPr>
          <p:nvPr/>
        </p:nvSpPr>
        <p:spPr bwMode="auto">
          <a:xfrm>
            <a:off x="8669932" y="4343400"/>
            <a:ext cx="179536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Local </a:t>
            </a:r>
            <a:r>
              <a:rPr lang="en-US" dirty="0" err="1" smtClean="0"/>
              <a:t>mem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Rectangle 7"/>
          <p:cNvSpPr>
            <a:spLocks/>
          </p:cNvSpPr>
          <p:nvPr/>
        </p:nvSpPr>
        <p:spPr bwMode="auto">
          <a:xfrm>
            <a:off x="9009657" y="4876800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p</a:t>
            </a:r>
            <a:endParaRPr lang="en-US" b="0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463682" y="49101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9848651" y="5563394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30" name="Rectangle 7"/>
          <p:cNvSpPr>
            <a:spLocks/>
          </p:cNvSpPr>
          <p:nvPr/>
        </p:nvSpPr>
        <p:spPr bwMode="auto">
          <a:xfrm>
            <a:off x="9009657" y="5529263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463682" y="556418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2" name="Straight Arrow Connector 17"/>
          <p:cNvCxnSpPr>
            <a:cxnSpLocks noChangeShapeType="1"/>
          </p:cNvCxnSpPr>
          <p:nvPr/>
        </p:nvCxnSpPr>
        <p:spPr bwMode="auto">
          <a:xfrm>
            <a:off x="10139957" y="5141913"/>
            <a:ext cx="1460500" cy="4206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33" name="Straight Arrow Connector 20"/>
          <p:cNvCxnSpPr>
            <a:cxnSpLocks noChangeShapeType="1"/>
            <a:endCxn id="37" idx="1"/>
          </p:cNvCxnSpPr>
          <p:nvPr/>
        </p:nvCxnSpPr>
        <p:spPr bwMode="auto">
          <a:xfrm flipV="1">
            <a:off x="10127257" y="5791200"/>
            <a:ext cx="1473200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4" name="Rectangle 7"/>
          <p:cNvSpPr>
            <a:spLocks/>
          </p:cNvSpPr>
          <p:nvPr/>
        </p:nvSpPr>
        <p:spPr bwMode="auto">
          <a:xfrm>
            <a:off x="9009657" y="6172200"/>
            <a:ext cx="20518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r</a:t>
            </a:r>
            <a:endParaRPr lang="en-US" b="0" dirty="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9463682" y="62055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6" name="Straight Arrow Connector 28"/>
          <p:cNvCxnSpPr>
            <a:cxnSpLocks noChangeShapeType="1"/>
          </p:cNvCxnSpPr>
          <p:nvPr/>
        </p:nvCxnSpPr>
        <p:spPr bwMode="auto">
          <a:xfrm flipV="1">
            <a:off x="10139957" y="6019800"/>
            <a:ext cx="1460500" cy="41751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7" name="Rectangle 36"/>
          <p:cNvSpPr/>
          <p:nvPr/>
        </p:nvSpPr>
        <p:spPr bwMode="auto">
          <a:xfrm>
            <a:off x="11600457" y="5562600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7</a:t>
            </a: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11556007" y="5258594"/>
            <a:ext cx="7136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0xBB8</a:t>
            </a:r>
            <a:endParaRPr lang="en-US" sz="1400" dirty="0"/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11235332" y="4343400"/>
            <a:ext cx="1744068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smtClean="0"/>
              <a:t>.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721601" y="4858484"/>
            <a:ext cx="1048944" cy="400110"/>
          </a:xfrm>
          <a:prstGeom prst="wedgeRectCallout">
            <a:avLst>
              <a:gd name="adj1" fmla="val 69911"/>
              <a:gd name="adj2" fmla="val 1853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specific</a:t>
            </a:r>
            <a:endParaRPr lang="en-US" sz="2000" b="0" dirty="0" smtClean="0">
              <a:solidFill>
                <a:srgbClr val="00B050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7721600" y="6076890"/>
            <a:ext cx="1048944" cy="400110"/>
          </a:xfrm>
          <a:prstGeom prst="wedgeRectCallout">
            <a:avLst>
              <a:gd name="adj1" fmla="val 69911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specific</a:t>
            </a:r>
            <a:endParaRPr lang="en-US" sz="2000" b="0" dirty="0" smtClean="0">
              <a:solidFill>
                <a:srgbClr val="00B050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739456" y="5467290"/>
            <a:ext cx="1048944" cy="400110"/>
          </a:xfrm>
          <a:prstGeom prst="wedgeRectCallout">
            <a:avLst>
              <a:gd name="adj1" fmla="val 69911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generic</a:t>
            </a:r>
            <a:endParaRPr lang="en-US" sz="2000" b="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Generic Data Structures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can we do with </a:t>
            </a:r>
            <a:r>
              <a:rPr lang="en-US" sz="4800" dirty="0" smtClean="0">
                <a:solidFill>
                  <a:srgbClr val="00B050"/>
                </a:solidFill>
              </a:rPr>
              <a:t>void*</a:t>
            </a:r>
            <a:r>
              <a:rPr lang="en-US" sz="4800" dirty="0" smtClean="0"/>
              <a:t> Pointers?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0875" y="2309813"/>
            <a:ext cx="5745163" cy="484187"/>
          </a:xfrm>
        </p:spPr>
        <p:txBody>
          <a:bodyPr anchor="ctr"/>
          <a:lstStyle/>
          <a:p>
            <a:pPr algn="ctr"/>
            <a:r>
              <a:rPr lang="en-US" sz="3200" dirty="0" smtClean="0"/>
              <a:t>Allowed	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0875" y="2870200"/>
            <a:ext cx="5745163" cy="5969000"/>
          </a:xfrm>
        </p:spPr>
        <p:txBody>
          <a:bodyPr anchor="t"/>
          <a:lstStyle/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Cast to original type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* </a:t>
            </a:r>
            <a:r>
              <a:rPr lang="en-US" sz="2400" dirty="0" smtClean="0"/>
              <a:t>p = </a:t>
            </a:r>
            <a:r>
              <a:rPr lang="en-US" sz="2400" dirty="0" err="1" smtClean="0"/>
              <a:t>alloc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/>
              <a:t>);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void* </a:t>
            </a:r>
            <a:r>
              <a:rPr lang="en-US" sz="2400" dirty="0" smtClean="0"/>
              <a:t>q1 = (</a:t>
            </a:r>
            <a:r>
              <a:rPr lang="en-US" sz="2400" dirty="0" smtClean="0">
                <a:solidFill>
                  <a:srgbClr val="00B050"/>
                </a:solidFill>
              </a:rPr>
              <a:t>void*</a:t>
            </a:r>
            <a:r>
              <a:rPr lang="en-US" sz="2400" dirty="0" smtClean="0"/>
              <a:t>)p;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* </a:t>
            </a:r>
            <a:r>
              <a:rPr lang="en-US" sz="2400" dirty="0" smtClean="0"/>
              <a:t>r = (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*</a:t>
            </a:r>
            <a:r>
              <a:rPr lang="en-US" sz="2400" dirty="0" smtClean="0"/>
              <a:t>)q1;</a:t>
            </a:r>
          </a:p>
          <a:p>
            <a:pPr marL="4064000" lvl="8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endParaRPr lang="en-US" dirty="0" smtClean="0"/>
          </a:p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Compare for equality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void* </a:t>
            </a:r>
            <a:r>
              <a:rPr lang="en-US" sz="2400" dirty="0" smtClean="0"/>
              <a:t>q2 = (</a:t>
            </a:r>
            <a:r>
              <a:rPr lang="en-US" sz="2400" dirty="0" smtClean="0">
                <a:solidFill>
                  <a:srgbClr val="00B050"/>
                </a:solidFill>
              </a:rPr>
              <a:t>void*</a:t>
            </a:r>
            <a:r>
              <a:rPr lang="en-US" sz="2400" dirty="0" smtClean="0"/>
              <a:t>)</a:t>
            </a:r>
            <a:r>
              <a:rPr lang="en-US" sz="2400" dirty="0" err="1" smtClean="0"/>
              <a:t>alloc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/>
              <a:t>);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/>
              <a:t>if (q1 == q2)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“same"</a:t>
            </a:r>
            <a:r>
              <a:rPr lang="en-US" sz="2400" dirty="0" smtClean="0"/>
              <a:t>);</a:t>
            </a:r>
          </a:p>
          <a:p>
            <a:pPr marL="4064000" lvl="8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endParaRPr lang="en-US" dirty="0" smtClean="0"/>
          </a:p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Assign to a </a:t>
            </a:r>
            <a:r>
              <a:rPr lang="en-US" sz="3200" dirty="0" smtClean="0">
                <a:solidFill>
                  <a:srgbClr val="00B050"/>
                </a:solidFill>
              </a:rPr>
              <a:t>void*</a:t>
            </a:r>
            <a:r>
              <a:rPr lang="en-US" sz="3200" dirty="0" smtClean="0"/>
              <a:t> variable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void* </a:t>
            </a:r>
            <a:r>
              <a:rPr lang="en-US" sz="2400" dirty="0" smtClean="0"/>
              <a:t>q3 = q1;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05588" y="2309813"/>
            <a:ext cx="5748337" cy="484187"/>
          </a:xfrm>
        </p:spPr>
        <p:txBody>
          <a:bodyPr anchor="ctr"/>
          <a:lstStyle/>
          <a:p>
            <a:pPr algn="ctr"/>
            <a:r>
              <a:rPr lang="en-US" sz="3200" dirty="0" smtClean="0"/>
              <a:t>Not Allowed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5588" y="2870200"/>
            <a:ext cx="6221412" cy="5969000"/>
          </a:xfrm>
        </p:spPr>
        <p:txBody>
          <a:bodyPr anchor="t"/>
          <a:lstStyle/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Dereference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x = *q1;</a:t>
            </a:r>
          </a:p>
          <a:p>
            <a:pPr marL="800100" lvl="1" indent="-342900">
              <a:spcBef>
                <a:spcPts val="700"/>
              </a:spcBef>
              <a:buClr>
                <a:schemeClr val="tx1"/>
              </a:buClr>
              <a:buSzPct val="125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void</a:t>
            </a:r>
            <a:r>
              <a:rPr lang="en-US" sz="2800" dirty="0" smtClean="0"/>
              <a:t> is </a:t>
            </a:r>
            <a:r>
              <a:rPr lang="en-US" sz="2800" b="1" dirty="0" smtClean="0"/>
              <a:t>not</a:t>
            </a:r>
            <a:r>
              <a:rPr lang="en-US" sz="2800" dirty="0" smtClean="0"/>
              <a:t> a type in C0/C1/C</a:t>
            </a:r>
          </a:p>
          <a:p>
            <a:pPr marL="4064000" lvl="8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endParaRPr lang="en-US" dirty="0" smtClean="0"/>
          </a:p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Allocate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void* </a:t>
            </a:r>
            <a:r>
              <a:rPr lang="en-US" sz="2400" dirty="0" smtClean="0"/>
              <a:t>q4 = </a:t>
            </a:r>
            <a:r>
              <a:rPr lang="en-US" sz="2400" dirty="0" err="1" smtClean="0"/>
              <a:t>alloc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);</a:t>
            </a:r>
          </a:p>
          <a:p>
            <a:pPr marL="800100" lvl="1" indent="-342900">
              <a:spcBef>
                <a:spcPts val="700"/>
              </a:spcBef>
              <a:buClr>
                <a:schemeClr val="tx1"/>
              </a:buClr>
              <a:buSzPct val="125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void</a:t>
            </a:r>
            <a:r>
              <a:rPr lang="en-US" sz="2800" dirty="0" smtClean="0"/>
              <a:t> is not a type</a:t>
            </a:r>
            <a:endParaRPr lang="en-US" sz="2400" dirty="0" smtClean="0"/>
          </a:p>
          <a:p>
            <a:pPr marL="4064000" lvl="8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endParaRPr lang="en-US" dirty="0" smtClean="0"/>
          </a:p>
          <a:p>
            <a: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dirty="0" smtClean="0"/>
              <a:t>Cast to type other than original</a:t>
            </a:r>
          </a:p>
          <a:p>
            <a:pPr marL="1092200" lvl="2" indent="-292100" defTabSz="62230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string* </a:t>
            </a:r>
            <a:r>
              <a:rPr lang="en-US" sz="2400" dirty="0" smtClean="0"/>
              <a:t>s = (</a:t>
            </a:r>
            <a:r>
              <a:rPr lang="en-US" sz="2400" dirty="0" smtClean="0">
                <a:solidFill>
                  <a:srgbClr val="00B050"/>
                </a:solidFill>
              </a:rPr>
              <a:t>string*</a:t>
            </a:r>
            <a:r>
              <a:rPr lang="en-US" sz="2400" dirty="0" smtClean="0"/>
              <a:t>)q1;</a:t>
            </a:r>
          </a:p>
          <a:p>
            <a:pPr marL="800100" lvl="1" indent="-342900">
              <a:spcBef>
                <a:spcPts val="700"/>
              </a:spcBef>
              <a:buClr>
                <a:schemeClr val="tx1"/>
              </a:buClr>
              <a:buSzPct val="125000"/>
              <a:buFont typeface="Courier New" pitchFamily="49" charset="0"/>
              <a:buChar char="o"/>
              <a:defRPr/>
            </a:pPr>
            <a:r>
              <a:rPr lang="en-US" sz="2800" i="1" dirty="0" smtClean="0"/>
              <a:t>(see next)</a:t>
            </a:r>
            <a:endParaRPr lang="en-US" sz="24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74851" y="4198203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1651" y="5943600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4000" y="7315200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7789" y="326005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49389" y="51888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5800" y="704602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 flipH="1" flipV="1">
            <a:off x="3150394" y="5638800"/>
            <a:ext cx="6553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Safety of Generic Pointer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back to the Wrong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6019800"/>
            <a:ext cx="10883900" cy="2895600"/>
          </a:xfrm>
        </p:spPr>
        <p:txBody>
          <a:bodyPr/>
          <a:lstStyle/>
          <a:p>
            <a:r>
              <a:rPr lang="en-US" dirty="0" smtClean="0"/>
              <a:t>This makes no sense!!!</a:t>
            </a:r>
          </a:p>
          <a:p>
            <a:pPr lvl="1"/>
            <a:r>
              <a:rPr lang="en-US" dirty="0" smtClean="0"/>
              <a:t>dereferencing 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/>
              <a:t>, we get to 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(42)</a:t>
            </a:r>
          </a:p>
          <a:p>
            <a:pPr lvl="1"/>
            <a:r>
              <a:rPr lang="en-US" dirty="0" smtClean="0"/>
              <a:t>but print expects a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</a:p>
          <a:p>
            <a:pPr lvl="1">
              <a:buNone/>
            </a:pPr>
            <a:r>
              <a:rPr lang="en-US" dirty="0" smtClean="0"/>
              <a:t>This doesn’t feel right</a:t>
            </a:r>
          </a:p>
          <a:p>
            <a:pPr lvl="2"/>
            <a:r>
              <a:rPr lang="en-US" dirty="0" smtClean="0"/>
              <a:t>a safety violation maybe?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54000" y="1676400"/>
            <a:ext cx="2438400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print(*s);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10541000" y="3123406"/>
            <a:ext cx="905697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10259332" y="3656806"/>
            <a:ext cx="27411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n</a:t>
            </a:r>
            <a:endParaRPr lang="en-US" b="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0566812" y="369014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8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492200" y="4343400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9" name="Rectangle 7"/>
          <p:cNvSpPr>
            <a:spLocks/>
          </p:cNvSpPr>
          <p:nvPr/>
        </p:nvSpPr>
        <p:spPr bwMode="auto">
          <a:xfrm>
            <a:off x="10259332" y="4309269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566812" y="434419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1" name="Straight Arrow Connector 17"/>
          <p:cNvCxnSpPr>
            <a:cxnSpLocks noChangeShapeType="1"/>
          </p:cNvCxnSpPr>
          <p:nvPr/>
        </p:nvCxnSpPr>
        <p:spPr bwMode="auto">
          <a:xfrm flipV="1">
            <a:off x="11024012" y="3925981"/>
            <a:ext cx="990600" cy="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12" name="Straight Arrow Connector 20"/>
          <p:cNvCxnSpPr>
            <a:cxnSpLocks noChangeShapeType="1"/>
            <a:endCxn id="16" idx="1"/>
          </p:cNvCxnSpPr>
          <p:nvPr/>
        </p:nvCxnSpPr>
        <p:spPr bwMode="auto">
          <a:xfrm flipV="1">
            <a:off x="11024012" y="4116388"/>
            <a:ext cx="990600" cy="45481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3" name="Rectangle 7"/>
          <p:cNvSpPr>
            <a:spLocks/>
          </p:cNvSpPr>
          <p:nvPr/>
        </p:nvSpPr>
        <p:spPr bwMode="auto">
          <a:xfrm>
            <a:off x="10259332" y="4952206"/>
            <a:ext cx="25648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566812" y="498554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5" name="Straight Arrow Connector 28"/>
          <p:cNvCxnSpPr>
            <a:cxnSpLocks noChangeShapeType="1"/>
          </p:cNvCxnSpPr>
          <p:nvPr/>
        </p:nvCxnSpPr>
        <p:spPr bwMode="auto">
          <a:xfrm flipV="1">
            <a:off x="11024012" y="4342606"/>
            <a:ext cx="990600" cy="8738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 bwMode="auto">
          <a:xfrm>
            <a:off x="12014612" y="3887788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18" name="Rectangle 11"/>
          <p:cNvSpPr>
            <a:spLocks/>
          </p:cNvSpPr>
          <p:nvPr/>
        </p:nvSpPr>
        <p:spPr bwMode="auto">
          <a:xfrm>
            <a:off x="11878881" y="3123406"/>
            <a:ext cx="1024319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9071882" y="36384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9071882" y="4248090"/>
            <a:ext cx="876201" cy="400110"/>
          </a:xfrm>
          <a:prstGeom prst="wedgeRectCallout">
            <a:avLst>
              <a:gd name="adj1" fmla="val 84887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21" name="Rectangular Callout 20"/>
          <p:cNvSpPr/>
          <p:nvPr/>
        </p:nvSpPr>
        <p:spPr bwMode="auto">
          <a:xfrm>
            <a:off x="8963138" y="4878388"/>
            <a:ext cx="1031693" cy="400110"/>
          </a:xfrm>
          <a:prstGeom prst="wedgeRectCallout">
            <a:avLst>
              <a:gd name="adj1" fmla="val 77571"/>
              <a:gd name="adj2" fmla="val 3040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string*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21000" y="2133600"/>
            <a:ext cx="1288173" cy="400110"/>
          </a:xfrm>
          <a:prstGeom prst="wedgeRectCallout">
            <a:avLst>
              <a:gd name="adj1" fmla="val -105604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n</a:t>
            </a:r>
            <a:r>
              <a:rPr lang="en-US" sz="2000" b="0" dirty="0" smtClean="0"/>
              <a:t> is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921000" y="2971800"/>
            <a:ext cx="4632038" cy="400110"/>
          </a:xfrm>
          <a:prstGeom prst="wedgeRectCallout">
            <a:avLst>
              <a:gd name="adj1" fmla="val -62530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q</a:t>
            </a:r>
            <a:r>
              <a:rPr lang="en-US" sz="2000" b="0" dirty="0" smtClean="0"/>
              <a:t> is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 that secretly points to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921000" y="3733800"/>
            <a:ext cx="3864199" cy="400110"/>
          </a:xfrm>
          <a:prstGeom prst="wedgeRectCallout">
            <a:avLst>
              <a:gd name="adj1" fmla="val -59728"/>
              <a:gd name="adj2" fmla="val -1708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turns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r>
              <a:rPr lang="en-US" sz="2000" b="0" dirty="0" smtClean="0"/>
              <a:t> into a </a:t>
            </a:r>
            <a:r>
              <a:rPr lang="en-US" sz="2000" b="0" dirty="0" smtClean="0">
                <a:solidFill>
                  <a:srgbClr val="00B050"/>
                </a:solidFill>
              </a:rPr>
              <a:t>string* </a:t>
            </a:r>
            <a:r>
              <a:rPr lang="en-US" sz="2000" b="0" dirty="0" smtClean="0">
                <a:solidFill>
                  <a:schemeClr val="tx1"/>
                </a:solidFill>
              </a:rPr>
              <a:t>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2921000" y="4419600"/>
            <a:ext cx="1331455" cy="400110"/>
          </a:xfrm>
          <a:prstGeom prst="wedgeRectCallout">
            <a:avLst>
              <a:gd name="adj1" fmla="val -162681"/>
              <a:gd name="adj2" fmla="val -4972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What </a:t>
            </a:r>
            <a:r>
              <a:rPr lang="en-US" sz="2000" b="0" dirty="0" smtClean="0">
                <a:solidFill>
                  <a:schemeClr val="tx1"/>
                </a:solidFill>
              </a:rPr>
              <a:t>????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back to the Wrong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6019800"/>
            <a:ext cx="10883900" cy="2514600"/>
          </a:xfrm>
        </p:spPr>
        <p:txBody>
          <a:bodyPr/>
          <a:lstStyle/>
          <a:p>
            <a:r>
              <a:rPr lang="en-US" dirty="0" smtClean="0"/>
              <a:t>Let’s run it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54000" y="1676400"/>
            <a:ext cx="2438400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print(*s);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921000" y="2133600"/>
            <a:ext cx="1288173" cy="400110"/>
          </a:xfrm>
          <a:prstGeom prst="wedgeRectCallout">
            <a:avLst>
              <a:gd name="adj1" fmla="val -105604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n</a:t>
            </a:r>
            <a:r>
              <a:rPr lang="en-US" sz="2000" b="0" dirty="0" smtClean="0"/>
              <a:t> is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921000" y="2971800"/>
            <a:ext cx="4632038" cy="400110"/>
          </a:xfrm>
          <a:prstGeom prst="wedgeRectCallout">
            <a:avLst>
              <a:gd name="adj1" fmla="val -62530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q</a:t>
            </a:r>
            <a:r>
              <a:rPr lang="en-US" sz="2000" b="0" dirty="0" smtClean="0"/>
              <a:t> is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 that secretly points to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921000" y="3733800"/>
            <a:ext cx="3864199" cy="400110"/>
          </a:xfrm>
          <a:prstGeom prst="wedgeRectCallout">
            <a:avLst>
              <a:gd name="adj1" fmla="val -59728"/>
              <a:gd name="adj2" fmla="val -1708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turns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r>
              <a:rPr lang="en-US" sz="2000" b="0" dirty="0" smtClean="0"/>
              <a:t> into a </a:t>
            </a:r>
            <a:r>
              <a:rPr lang="en-US" sz="2000" b="0" dirty="0" smtClean="0">
                <a:solidFill>
                  <a:srgbClr val="00B050"/>
                </a:solidFill>
              </a:rPr>
              <a:t>string* </a:t>
            </a:r>
            <a:r>
              <a:rPr lang="en-US" sz="2000" b="0" dirty="0" smtClean="0">
                <a:solidFill>
                  <a:schemeClr val="tx1"/>
                </a:solidFill>
              </a:rPr>
              <a:t>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2921000" y="4419600"/>
            <a:ext cx="1331455" cy="400110"/>
          </a:xfrm>
          <a:prstGeom prst="wedgeRectCallout">
            <a:avLst>
              <a:gd name="adj1" fmla="val -162681"/>
              <a:gd name="adj2" fmla="val -4972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What </a:t>
            </a:r>
            <a:r>
              <a:rPr lang="en-US" sz="2000" b="0" dirty="0" smtClean="0">
                <a:solidFill>
                  <a:schemeClr val="tx1"/>
                </a:solidFill>
              </a:rPr>
              <a:t>????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1778000" y="7010400"/>
            <a:ext cx="5353538" cy="1661993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cc0 -d bad-casting.c1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endParaRPr lang="en-US" b="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i="1" dirty="0" err="1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untagging</a:t>
            </a:r>
            <a:r>
              <a:rPr lang="en-US" b="0" i="1" dirty="0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pointer failed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i="1" dirty="0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Segmentation fault (core dumped)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78000" y="6705600"/>
            <a:ext cx="5353538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7493000" y="8077200"/>
            <a:ext cx="5105400" cy="1295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584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We get a memory error</a:t>
            </a:r>
          </a:p>
          <a:p>
            <a:pPr marL="457200" indent="-457200" algn="l" eaLnBrk="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This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a safety violation</a:t>
            </a:r>
          </a:p>
        </p:txBody>
      </p:sp>
      <p:sp>
        <p:nvSpPr>
          <p:cNvPr id="28" name="Rectangle 2"/>
          <p:cNvSpPr>
            <a:spLocks/>
          </p:cNvSpPr>
          <p:nvPr/>
        </p:nvSpPr>
        <p:spPr bwMode="auto">
          <a:xfrm>
            <a:off x="10541000" y="3123406"/>
            <a:ext cx="905697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9" name="Rectangle 7"/>
          <p:cNvSpPr>
            <a:spLocks/>
          </p:cNvSpPr>
          <p:nvPr/>
        </p:nvSpPr>
        <p:spPr bwMode="auto">
          <a:xfrm>
            <a:off x="10259332" y="3656806"/>
            <a:ext cx="27411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n</a:t>
            </a:r>
            <a:endParaRPr lang="en-US" b="0" dirty="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0566812" y="369014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492200" y="4343400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32" name="Rectangle 7"/>
          <p:cNvSpPr>
            <a:spLocks/>
          </p:cNvSpPr>
          <p:nvPr/>
        </p:nvSpPr>
        <p:spPr bwMode="auto">
          <a:xfrm>
            <a:off x="10259332" y="4309269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0566812" y="434419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4" name="Straight Arrow Connector 17"/>
          <p:cNvCxnSpPr>
            <a:cxnSpLocks noChangeShapeType="1"/>
          </p:cNvCxnSpPr>
          <p:nvPr/>
        </p:nvCxnSpPr>
        <p:spPr bwMode="auto">
          <a:xfrm flipV="1">
            <a:off x="11024012" y="3925981"/>
            <a:ext cx="990600" cy="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35" name="Straight Arrow Connector 20"/>
          <p:cNvCxnSpPr>
            <a:cxnSpLocks noChangeShapeType="1"/>
            <a:endCxn id="39" idx="1"/>
          </p:cNvCxnSpPr>
          <p:nvPr/>
        </p:nvCxnSpPr>
        <p:spPr bwMode="auto">
          <a:xfrm flipV="1">
            <a:off x="11024012" y="4116388"/>
            <a:ext cx="990600" cy="45481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6" name="Rectangle 7"/>
          <p:cNvSpPr>
            <a:spLocks/>
          </p:cNvSpPr>
          <p:nvPr/>
        </p:nvSpPr>
        <p:spPr bwMode="auto">
          <a:xfrm>
            <a:off x="10259332" y="4952206"/>
            <a:ext cx="25648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10566812" y="4985544"/>
            <a:ext cx="898298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8" name="Straight Arrow Connector 28"/>
          <p:cNvCxnSpPr>
            <a:cxnSpLocks noChangeShapeType="1"/>
          </p:cNvCxnSpPr>
          <p:nvPr/>
        </p:nvCxnSpPr>
        <p:spPr bwMode="auto">
          <a:xfrm flipV="1">
            <a:off x="11024012" y="4342606"/>
            <a:ext cx="990600" cy="8738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9" name="Rectangle 38"/>
          <p:cNvSpPr/>
          <p:nvPr/>
        </p:nvSpPr>
        <p:spPr bwMode="auto">
          <a:xfrm>
            <a:off x="12014612" y="3887788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44" name="Rectangle 11"/>
          <p:cNvSpPr>
            <a:spLocks/>
          </p:cNvSpPr>
          <p:nvPr/>
        </p:nvSpPr>
        <p:spPr bwMode="auto">
          <a:xfrm>
            <a:off x="11878881" y="3123406"/>
            <a:ext cx="1024319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5" name="Rectangular Callout 44"/>
          <p:cNvSpPr/>
          <p:nvPr/>
        </p:nvSpPr>
        <p:spPr bwMode="auto">
          <a:xfrm>
            <a:off x="9071882" y="3638490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9071882" y="4248090"/>
            <a:ext cx="876201" cy="400110"/>
          </a:xfrm>
          <a:prstGeom prst="wedgeRectCallout">
            <a:avLst>
              <a:gd name="adj1" fmla="val 84887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47" name="Rectangular Callout 46"/>
          <p:cNvSpPr/>
          <p:nvPr/>
        </p:nvSpPr>
        <p:spPr bwMode="auto">
          <a:xfrm>
            <a:off x="8963138" y="4878388"/>
            <a:ext cx="1031693" cy="400110"/>
          </a:xfrm>
          <a:prstGeom prst="wedgeRectCallout">
            <a:avLst>
              <a:gd name="adj1" fmla="val 77571"/>
              <a:gd name="adj2" fmla="val 3040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string*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5619690"/>
            <a:ext cx="8369300" cy="3581400"/>
          </a:xfrm>
        </p:spPr>
        <p:txBody>
          <a:bodyPr/>
          <a:lstStyle/>
          <a:p>
            <a:r>
              <a:rPr lang="en-US" i="1" dirty="0" err="1" smtClean="0"/>
              <a:t>Untagging</a:t>
            </a:r>
            <a:r>
              <a:rPr lang="en-US" i="1" dirty="0" smtClean="0"/>
              <a:t> pointer failed?</a:t>
            </a:r>
          </a:p>
          <a:p>
            <a:pPr lvl="1"/>
            <a:r>
              <a:rPr lang="en-US" dirty="0" smtClean="0"/>
              <a:t>At run time, values of type </a:t>
            </a: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carry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/>
              <a:t>tag</a:t>
            </a:r>
            <a:r>
              <a:rPr lang="en-US" dirty="0" smtClean="0"/>
              <a:t> that records the original type</a:t>
            </a:r>
            <a:br>
              <a:rPr lang="en-US" dirty="0" smtClean="0"/>
            </a:br>
            <a:r>
              <a:rPr lang="en-US" dirty="0" smtClean="0"/>
              <a:t>of the pointer</a:t>
            </a:r>
          </a:p>
          <a:p>
            <a:pPr lvl="1"/>
            <a:r>
              <a:rPr lang="en-US" dirty="0" smtClean="0"/>
              <a:t>C1 checks that the tag is correct</a:t>
            </a:r>
            <a:br>
              <a:rPr lang="en-US" dirty="0" smtClean="0"/>
            </a:br>
            <a:r>
              <a:rPr lang="en-US" dirty="0" smtClean="0"/>
              <a:t>before casting back</a:t>
            </a:r>
            <a:endParaRPr lang="en-US" dirty="0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9931400" y="6779418"/>
            <a:ext cx="90569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9017794" y="7312818"/>
            <a:ext cx="274114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n</a:t>
            </a:r>
            <a:endParaRPr lang="en-US" b="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321800" y="7346156"/>
            <a:ext cx="915194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8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466388" y="7999412"/>
            <a:ext cx="2436812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9" name="Rectangle 7"/>
          <p:cNvSpPr>
            <a:spLocks/>
          </p:cNvSpPr>
          <p:nvPr/>
        </p:nvSpPr>
        <p:spPr bwMode="auto">
          <a:xfrm>
            <a:off x="9017794" y="7965281"/>
            <a:ext cx="274113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321800" y="8000206"/>
            <a:ext cx="915194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1" name="Straight Arrow Connector 17"/>
          <p:cNvCxnSpPr>
            <a:cxnSpLocks noChangeShapeType="1"/>
          </p:cNvCxnSpPr>
          <p:nvPr/>
        </p:nvCxnSpPr>
        <p:spPr bwMode="auto">
          <a:xfrm>
            <a:off x="9779000" y="7579425"/>
            <a:ext cx="2209800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12" name="Straight Arrow Connector 20"/>
          <p:cNvCxnSpPr>
            <a:cxnSpLocks noChangeShapeType="1"/>
            <a:endCxn id="16" idx="1"/>
          </p:cNvCxnSpPr>
          <p:nvPr/>
        </p:nvCxnSpPr>
        <p:spPr bwMode="auto">
          <a:xfrm flipV="1">
            <a:off x="9779000" y="7772400"/>
            <a:ext cx="2201769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3" name="Rectangle 7"/>
          <p:cNvSpPr>
            <a:spLocks/>
          </p:cNvSpPr>
          <p:nvPr/>
        </p:nvSpPr>
        <p:spPr bwMode="auto">
          <a:xfrm>
            <a:off x="9017794" y="8608218"/>
            <a:ext cx="256481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321800" y="8641556"/>
            <a:ext cx="915194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5" name="Straight Arrow Connector 28"/>
          <p:cNvCxnSpPr>
            <a:cxnSpLocks noChangeShapeType="1"/>
          </p:cNvCxnSpPr>
          <p:nvPr/>
        </p:nvCxnSpPr>
        <p:spPr bwMode="auto">
          <a:xfrm flipV="1">
            <a:off x="9779000" y="7965375"/>
            <a:ext cx="2209800" cy="9144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 bwMode="auto">
          <a:xfrm>
            <a:off x="11980769" y="7543800"/>
            <a:ext cx="6858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18" name="Rectangle 11"/>
          <p:cNvSpPr>
            <a:spLocks/>
          </p:cNvSpPr>
          <p:nvPr/>
        </p:nvSpPr>
        <p:spPr bwMode="auto">
          <a:xfrm>
            <a:off x="11853069" y="6779418"/>
            <a:ext cx="939360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7830344" y="7294502"/>
            <a:ext cx="818493" cy="400110"/>
          </a:xfrm>
          <a:prstGeom prst="wedgeRectCallout">
            <a:avLst>
              <a:gd name="adj1" fmla="val 93686"/>
              <a:gd name="adj2" fmla="val 244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7830344" y="7904102"/>
            <a:ext cx="876201" cy="400110"/>
          </a:xfrm>
          <a:prstGeom prst="wedgeRectCallout">
            <a:avLst>
              <a:gd name="adj1" fmla="val 84887"/>
              <a:gd name="adj2" fmla="val 274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endParaRPr lang="en-US" sz="2000" b="0" dirty="0"/>
          </a:p>
        </p:txBody>
      </p:sp>
      <p:sp>
        <p:nvSpPr>
          <p:cNvPr id="21" name="Rectangular Callout 20"/>
          <p:cNvSpPr/>
          <p:nvPr/>
        </p:nvSpPr>
        <p:spPr bwMode="auto">
          <a:xfrm>
            <a:off x="7721600" y="8534400"/>
            <a:ext cx="1031693" cy="400110"/>
          </a:xfrm>
          <a:prstGeom prst="wedgeRectCallout">
            <a:avLst>
              <a:gd name="adj1" fmla="val 77571"/>
              <a:gd name="adj2" fmla="val 3040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 </a:t>
            </a:r>
            <a:r>
              <a:rPr lang="en-US" sz="2000" b="0" dirty="0" smtClean="0">
                <a:solidFill>
                  <a:srgbClr val="00B050"/>
                </a:solidFill>
              </a:rPr>
              <a:t>string*</a:t>
            </a:r>
          </a:p>
        </p:txBody>
      </p:sp>
      <p:sp>
        <p:nvSpPr>
          <p:cNvPr id="22" name="Pentagon 21"/>
          <p:cNvSpPr/>
          <p:nvPr/>
        </p:nvSpPr>
        <p:spPr bwMode="auto">
          <a:xfrm flipH="1">
            <a:off x="10693400" y="8839200"/>
            <a:ext cx="713457" cy="400110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30" name="Curved Connector 29"/>
          <p:cNvCxnSpPr>
            <a:stCxn id="22" idx="3"/>
            <a:endCxn id="10" idx="3"/>
          </p:cNvCxnSpPr>
          <p:nvPr/>
        </p:nvCxnSpPr>
        <p:spPr bwMode="auto">
          <a:xfrm rot="10800000">
            <a:off x="10236994" y="8228807"/>
            <a:ext cx="456406" cy="8104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70" name="Rectangle 69"/>
          <p:cNvSpPr>
            <a:spLocks/>
          </p:cNvSpPr>
          <p:nvPr/>
        </p:nvSpPr>
        <p:spPr bwMode="auto">
          <a:xfrm>
            <a:off x="254000" y="1676400"/>
            <a:ext cx="2438400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print(*s);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1" name="Rectangular Callout 70"/>
          <p:cNvSpPr/>
          <p:nvPr/>
        </p:nvSpPr>
        <p:spPr bwMode="auto">
          <a:xfrm>
            <a:off x="2921000" y="2133600"/>
            <a:ext cx="1288173" cy="400110"/>
          </a:xfrm>
          <a:prstGeom prst="wedgeRectCallout">
            <a:avLst>
              <a:gd name="adj1" fmla="val -105604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n</a:t>
            </a:r>
            <a:r>
              <a:rPr lang="en-US" sz="2000" b="0" dirty="0" smtClean="0"/>
              <a:t> is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72" name="Rectangular Callout 71"/>
          <p:cNvSpPr/>
          <p:nvPr/>
        </p:nvSpPr>
        <p:spPr bwMode="auto">
          <a:xfrm>
            <a:off x="2921000" y="2971800"/>
            <a:ext cx="4632038" cy="400110"/>
          </a:xfrm>
          <a:prstGeom prst="wedgeRectCallout">
            <a:avLst>
              <a:gd name="adj1" fmla="val -62530"/>
              <a:gd name="adj2" fmla="val 333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>
                <a:solidFill>
                  <a:srgbClr val="FFC000"/>
                </a:solidFill>
              </a:rPr>
              <a:t>q</a:t>
            </a:r>
            <a:r>
              <a:rPr lang="en-US" sz="2000" b="0" dirty="0" smtClean="0"/>
              <a:t> is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 that secretly points to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/>
          </a:p>
        </p:txBody>
      </p:sp>
      <p:sp>
        <p:nvSpPr>
          <p:cNvPr id="73" name="Rectangular Callout 72"/>
          <p:cNvSpPr/>
          <p:nvPr/>
        </p:nvSpPr>
        <p:spPr bwMode="auto">
          <a:xfrm>
            <a:off x="2921000" y="3733800"/>
            <a:ext cx="3864199" cy="400110"/>
          </a:xfrm>
          <a:prstGeom prst="wedgeRectCallout">
            <a:avLst>
              <a:gd name="adj1" fmla="val -59728"/>
              <a:gd name="adj2" fmla="val -1708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turns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r>
              <a:rPr lang="en-US" sz="2000" b="0" dirty="0" smtClean="0"/>
              <a:t> into a </a:t>
            </a:r>
            <a:r>
              <a:rPr lang="en-US" sz="2000" b="0" dirty="0" smtClean="0">
                <a:solidFill>
                  <a:srgbClr val="00B050"/>
                </a:solidFill>
              </a:rPr>
              <a:t>string* </a:t>
            </a:r>
            <a:r>
              <a:rPr lang="en-US" sz="2000" b="0" dirty="0" smtClean="0">
                <a:solidFill>
                  <a:schemeClr val="tx1"/>
                </a:solidFill>
              </a:rPr>
              <a:t>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ular Callout 73"/>
          <p:cNvSpPr/>
          <p:nvPr/>
        </p:nvSpPr>
        <p:spPr bwMode="auto">
          <a:xfrm>
            <a:off x="2921000" y="4419600"/>
            <a:ext cx="1331455" cy="400110"/>
          </a:xfrm>
          <a:prstGeom prst="wedgeRectCallout">
            <a:avLst>
              <a:gd name="adj1" fmla="val -162681"/>
              <a:gd name="adj2" fmla="val -4972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What </a:t>
            </a:r>
            <a:r>
              <a:rPr lang="en-US" sz="2000" b="0" dirty="0" smtClean="0">
                <a:solidFill>
                  <a:schemeClr val="tx1"/>
                </a:solidFill>
              </a:rPr>
              <a:t>????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4"/>
          <p:cNvSpPr>
            <a:spLocks/>
          </p:cNvSpPr>
          <p:nvPr/>
        </p:nvSpPr>
        <p:spPr bwMode="auto">
          <a:xfrm>
            <a:off x="6330462" y="2300407"/>
            <a:ext cx="5353538" cy="1661993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cc0 -d bad-casting.c1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endParaRPr lang="en-US" b="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i="1" dirty="0" err="1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untagging</a:t>
            </a:r>
            <a:r>
              <a:rPr lang="en-US" b="0" i="1" dirty="0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pointer failed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i="1" dirty="0" smtClean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Segmentation fault (core dumped)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330462" y="1995607"/>
            <a:ext cx="5353538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6121400" y="2971800"/>
            <a:ext cx="38100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ular Callout 136"/>
          <p:cNvSpPr/>
          <p:nvPr/>
        </p:nvSpPr>
        <p:spPr bwMode="auto">
          <a:xfrm>
            <a:off x="8407399" y="7239000"/>
            <a:ext cx="4191001" cy="2286000"/>
          </a:xfrm>
          <a:prstGeom prst="wedgeRoundRectCallout">
            <a:avLst>
              <a:gd name="adj1" fmla="val -124824"/>
              <a:gd name="adj2" fmla="val -58539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6" name="Rounded Rectangular Callout 135"/>
          <p:cNvSpPr/>
          <p:nvPr/>
        </p:nvSpPr>
        <p:spPr bwMode="auto">
          <a:xfrm>
            <a:off x="8407400" y="4648200"/>
            <a:ext cx="4191001" cy="2286000"/>
          </a:xfrm>
          <a:prstGeom prst="wedgeRoundRectCallout">
            <a:avLst>
              <a:gd name="adj1" fmla="val -127940"/>
              <a:gd name="adj2" fmla="val 21461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692900" cy="1498600"/>
          </a:xfrm>
        </p:spPr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tag of a </a:t>
            </a: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dirty="0" smtClean="0"/>
              <a:t>as execution proceeds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3530600" y="3429000"/>
            <a:ext cx="2895600" cy="489364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void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*s = 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)s;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38" name="Rectangle 2"/>
          <p:cNvSpPr>
            <a:spLocks/>
          </p:cNvSpPr>
          <p:nvPr/>
        </p:nvSpPr>
        <p:spPr bwMode="auto">
          <a:xfrm>
            <a:off x="9397205" y="47244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39" name="Rectangle 7"/>
          <p:cNvSpPr>
            <a:spLocks/>
          </p:cNvSpPr>
          <p:nvPr/>
        </p:nvSpPr>
        <p:spPr bwMode="auto">
          <a:xfrm>
            <a:off x="8545353" y="52578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8849359" y="5291138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41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123487" y="57538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42" name="Rectangle 7"/>
          <p:cNvSpPr>
            <a:spLocks/>
          </p:cNvSpPr>
          <p:nvPr/>
        </p:nvSpPr>
        <p:spPr bwMode="auto">
          <a:xfrm>
            <a:off x="8545353" y="57618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849359" y="57635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44" name="Straight Arrow Connector 17"/>
          <p:cNvCxnSpPr>
            <a:cxnSpLocks noChangeShapeType="1"/>
          </p:cNvCxnSpPr>
          <p:nvPr/>
        </p:nvCxnSpPr>
        <p:spPr bwMode="auto">
          <a:xfrm>
            <a:off x="9093199" y="5486400"/>
            <a:ext cx="2362200" cy="304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45" name="Straight Arrow Connector 20"/>
          <p:cNvCxnSpPr>
            <a:cxnSpLocks noChangeShapeType="1"/>
            <a:endCxn id="49" idx="1"/>
          </p:cNvCxnSpPr>
          <p:nvPr/>
        </p:nvCxnSpPr>
        <p:spPr bwMode="auto">
          <a:xfrm>
            <a:off x="9093199" y="59464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6" name="Rectangle 7"/>
          <p:cNvSpPr>
            <a:spLocks/>
          </p:cNvSpPr>
          <p:nvPr/>
        </p:nvSpPr>
        <p:spPr bwMode="auto">
          <a:xfrm>
            <a:off x="8545353" y="62055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849359" y="62388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48" name="Straight Arrow Connector 28"/>
          <p:cNvCxnSpPr>
            <a:cxnSpLocks noChangeShapeType="1"/>
            <a:endCxn id="53" idx="1"/>
          </p:cNvCxnSpPr>
          <p:nvPr/>
        </p:nvCxnSpPr>
        <p:spPr bwMode="auto">
          <a:xfrm flipV="1">
            <a:off x="9093199" y="6421755"/>
            <a:ext cx="2361406" cy="5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9" name="Rectangle 48"/>
          <p:cNvSpPr/>
          <p:nvPr/>
        </p:nvSpPr>
        <p:spPr bwMode="auto">
          <a:xfrm>
            <a:off x="11446574" y="57635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50" name="Rectangle 11"/>
          <p:cNvSpPr>
            <a:spLocks/>
          </p:cNvSpPr>
          <p:nvPr/>
        </p:nvSpPr>
        <p:spPr bwMode="auto">
          <a:xfrm>
            <a:off x="11318874" y="47244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1" name="Pentagon 50"/>
          <p:cNvSpPr/>
          <p:nvPr/>
        </p:nvSpPr>
        <p:spPr bwMode="auto">
          <a:xfrm flipH="1">
            <a:off x="10159205" y="5183982"/>
            <a:ext cx="713457" cy="369332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800" b="0" dirty="0" err="1" smtClean="0">
                <a:solidFill>
                  <a:srgbClr val="00B050"/>
                </a:solidFill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52" name="Curved Connector 51"/>
          <p:cNvCxnSpPr>
            <a:stCxn id="51" idx="3"/>
            <a:endCxn id="40" idx="3"/>
          </p:cNvCxnSpPr>
          <p:nvPr/>
        </p:nvCxnSpPr>
        <p:spPr bwMode="auto">
          <a:xfrm rot="10800000" flipV="1">
            <a:off x="9397999" y="5368648"/>
            <a:ext cx="761206" cy="1053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11454605" y="6238875"/>
            <a:ext cx="915194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8407400" y="1371600"/>
            <a:ext cx="4191001" cy="2286000"/>
          </a:xfrm>
          <a:prstGeom prst="wedgeRoundRectCallout">
            <a:avLst>
              <a:gd name="adj1" fmla="val -112639"/>
              <a:gd name="adj2" fmla="val 136267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0" name="Rectangle 2"/>
          <p:cNvSpPr>
            <a:spLocks/>
          </p:cNvSpPr>
          <p:nvPr/>
        </p:nvSpPr>
        <p:spPr bwMode="auto">
          <a:xfrm>
            <a:off x="9397205" y="73152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101" name="Rectangle 7"/>
          <p:cNvSpPr>
            <a:spLocks/>
          </p:cNvSpPr>
          <p:nvPr/>
        </p:nvSpPr>
        <p:spPr bwMode="auto">
          <a:xfrm>
            <a:off x="8545353" y="78486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8849359" y="7881938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03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123487" y="83446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04" name="Rectangle 7"/>
          <p:cNvSpPr>
            <a:spLocks/>
          </p:cNvSpPr>
          <p:nvPr/>
        </p:nvSpPr>
        <p:spPr bwMode="auto">
          <a:xfrm>
            <a:off x="8545353" y="83526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8849359" y="83543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06" name="Straight Arrow Connector 17"/>
          <p:cNvCxnSpPr>
            <a:cxnSpLocks noChangeShapeType="1"/>
          </p:cNvCxnSpPr>
          <p:nvPr/>
        </p:nvCxnSpPr>
        <p:spPr bwMode="auto">
          <a:xfrm>
            <a:off x="9093199" y="8077200"/>
            <a:ext cx="2362200" cy="7620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107" name="Straight Arrow Connector 20"/>
          <p:cNvCxnSpPr>
            <a:cxnSpLocks noChangeShapeType="1"/>
            <a:endCxn id="111" idx="1"/>
          </p:cNvCxnSpPr>
          <p:nvPr/>
        </p:nvCxnSpPr>
        <p:spPr bwMode="auto">
          <a:xfrm>
            <a:off x="9093199" y="85372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08" name="Rectangle 7"/>
          <p:cNvSpPr>
            <a:spLocks/>
          </p:cNvSpPr>
          <p:nvPr/>
        </p:nvSpPr>
        <p:spPr bwMode="auto">
          <a:xfrm>
            <a:off x="8545353" y="87963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8849359" y="88296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10" name="Straight Arrow Connector 28"/>
          <p:cNvCxnSpPr>
            <a:cxnSpLocks noChangeShapeType="1"/>
            <a:endCxn id="115" idx="1"/>
          </p:cNvCxnSpPr>
          <p:nvPr/>
        </p:nvCxnSpPr>
        <p:spPr bwMode="auto">
          <a:xfrm flipV="1">
            <a:off x="9093199" y="9012555"/>
            <a:ext cx="2361406" cy="5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11" name="Rectangle 110"/>
          <p:cNvSpPr/>
          <p:nvPr/>
        </p:nvSpPr>
        <p:spPr bwMode="auto">
          <a:xfrm>
            <a:off x="11446574" y="83543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112" name="Rectangle 11"/>
          <p:cNvSpPr>
            <a:spLocks/>
          </p:cNvSpPr>
          <p:nvPr/>
        </p:nvSpPr>
        <p:spPr bwMode="auto">
          <a:xfrm>
            <a:off x="11318874" y="73152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13" name="Pentagon 112"/>
          <p:cNvSpPr/>
          <p:nvPr/>
        </p:nvSpPr>
        <p:spPr bwMode="auto">
          <a:xfrm flipH="1">
            <a:off x="10159204" y="7774782"/>
            <a:ext cx="915194" cy="369332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00B050"/>
                </a:solidFill>
              </a:rPr>
              <a:t>string*</a:t>
            </a:r>
          </a:p>
        </p:txBody>
      </p:sp>
      <p:cxnSp>
        <p:nvCxnSpPr>
          <p:cNvPr id="114" name="Curved Connector 113"/>
          <p:cNvCxnSpPr>
            <a:stCxn id="113" idx="3"/>
            <a:endCxn id="102" idx="3"/>
          </p:cNvCxnSpPr>
          <p:nvPr/>
        </p:nvCxnSpPr>
        <p:spPr bwMode="auto">
          <a:xfrm rot="10800000" flipV="1">
            <a:off x="9398000" y="7959448"/>
            <a:ext cx="761205" cy="1053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15" name="Rectangle 114"/>
          <p:cNvSpPr/>
          <p:nvPr/>
        </p:nvSpPr>
        <p:spPr bwMode="auto">
          <a:xfrm>
            <a:off x="11454605" y="8829675"/>
            <a:ext cx="915194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16" name="Rectangle 2"/>
          <p:cNvSpPr>
            <a:spLocks/>
          </p:cNvSpPr>
          <p:nvPr/>
        </p:nvSpPr>
        <p:spPr bwMode="auto">
          <a:xfrm>
            <a:off x="9397207" y="14478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117" name="Rectangle 7"/>
          <p:cNvSpPr>
            <a:spLocks/>
          </p:cNvSpPr>
          <p:nvPr/>
        </p:nvSpPr>
        <p:spPr bwMode="auto">
          <a:xfrm>
            <a:off x="8545355" y="19812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8849361" y="2014538"/>
            <a:ext cx="54864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19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123489" y="24772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20" name="Rectangle 7"/>
          <p:cNvSpPr>
            <a:spLocks/>
          </p:cNvSpPr>
          <p:nvPr/>
        </p:nvSpPr>
        <p:spPr bwMode="auto">
          <a:xfrm>
            <a:off x="8545355" y="24852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121" name="Rectangle 12"/>
          <p:cNvSpPr>
            <a:spLocks noChangeArrowheads="1"/>
          </p:cNvSpPr>
          <p:nvPr/>
        </p:nvSpPr>
        <p:spPr bwMode="auto">
          <a:xfrm>
            <a:off x="8849361" y="24869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23" name="Straight Arrow Connector 20"/>
          <p:cNvCxnSpPr>
            <a:cxnSpLocks noChangeShapeType="1"/>
            <a:endCxn id="127" idx="1"/>
          </p:cNvCxnSpPr>
          <p:nvPr/>
        </p:nvCxnSpPr>
        <p:spPr bwMode="auto">
          <a:xfrm>
            <a:off x="9093201" y="26698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24" name="Rectangle 7"/>
          <p:cNvSpPr>
            <a:spLocks/>
          </p:cNvSpPr>
          <p:nvPr/>
        </p:nvSpPr>
        <p:spPr bwMode="auto">
          <a:xfrm>
            <a:off x="8545355" y="29289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8849361" y="29622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26" name="Straight Arrow Connector 28"/>
          <p:cNvCxnSpPr>
            <a:cxnSpLocks noChangeShapeType="1"/>
            <a:endCxn id="131" idx="1"/>
          </p:cNvCxnSpPr>
          <p:nvPr/>
        </p:nvCxnSpPr>
        <p:spPr bwMode="auto">
          <a:xfrm flipV="1">
            <a:off x="9093201" y="3145155"/>
            <a:ext cx="2361406" cy="5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27" name="Rectangle 126"/>
          <p:cNvSpPr/>
          <p:nvPr/>
        </p:nvSpPr>
        <p:spPr bwMode="auto">
          <a:xfrm>
            <a:off x="11446576" y="24869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128" name="Rectangle 11"/>
          <p:cNvSpPr>
            <a:spLocks/>
          </p:cNvSpPr>
          <p:nvPr/>
        </p:nvSpPr>
        <p:spPr bwMode="auto">
          <a:xfrm>
            <a:off x="11318876" y="14478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11454607" y="2962275"/>
            <a:ext cx="915194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Annotation-only function 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can be used to check that generic pointer </a:t>
            </a:r>
            <a:r>
              <a:rPr lang="en-US" dirty="0" err="1" smtClean="0"/>
              <a:t>ptr</a:t>
            </a:r>
            <a:r>
              <a:rPr lang="en-US" dirty="0" smtClean="0"/>
              <a:t> has type 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/>
              <a:t> </a:t>
            </a:r>
            <a:r>
              <a:rPr lang="en-US" i="1" dirty="0" smtClean="0"/>
              <a:t>in debugging mode</a:t>
            </a:r>
            <a:endParaRPr lang="en-US" i="1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397000" y="3581400"/>
            <a:ext cx="3276600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void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*s = 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//@assert \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hastag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)s;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//@assert \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hastag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q);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//@assert !\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hastag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q);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902200" y="6096000"/>
            <a:ext cx="3009798" cy="400110"/>
          </a:xfrm>
          <a:prstGeom prst="wedgeRectCallout">
            <a:avLst>
              <a:gd name="adj1" fmla="val -73557"/>
              <a:gd name="adj2" fmla="val 5118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Checks that q has tag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35999" y="6248400"/>
            <a:ext cx="4191001" cy="2286000"/>
          </a:xfrm>
          <a:prstGeom prst="wedgeRoundRectCallout">
            <a:avLst>
              <a:gd name="adj1" fmla="val -186595"/>
              <a:gd name="adj2" fmla="val -358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635999" y="3276600"/>
            <a:ext cx="4191001" cy="2286000"/>
          </a:xfrm>
          <a:prstGeom prst="wedgeRoundRectCallout">
            <a:avLst>
              <a:gd name="adj1" fmla="val -185177"/>
              <a:gd name="adj2" fmla="val 82760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9625804" y="33528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8773952" y="38862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77958" y="3919538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1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352086" y="43822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2" name="Rectangle 7"/>
          <p:cNvSpPr>
            <a:spLocks/>
          </p:cNvSpPr>
          <p:nvPr/>
        </p:nvSpPr>
        <p:spPr bwMode="auto">
          <a:xfrm>
            <a:off x="8773952" y="43902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77958" y="43919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4" name="Straight Arrow Connector 17"/>
          <p:cNvCxnSpPr>
            <a:cxnSpLocks noChangeShapeType="1"/>
          </p:cNvCxnSpPr>
          <p:nvPr/>
        </p:nvCxnSpPr>
        <p:spPr bwMode="auto">
          <a:xfrm>
            <a:off x="9321798" y="4114800"/>
            <a:ext cx="2362200" cy="304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15" name="Straight Arrow Connector 20"/>
          <p:cNvCxnSpPr>
            <a:cxnSpLocks noChangeShapeType="1"/>
            <a:endCxn id="19" idx="1"/>
          </p:cNvCxnSpPr>
          <p:nvPr/>
        </p:nvCxnSpPr>
        <p:spPr bwMode="auto">
          <a:xfrm>
            <a:off x="9321798" y="45748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6" name="Rectangle 7"/>
          <p:cNvSpPr>
            <a:spLocks/>
          </p:cNvSpPr>
          <p:nvPr/>
        </p:nvSpPr>
        <p:spPr bwMode="auto">
          <a:xfrm>
            <a:off x="8773952" y="48339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077958" y="48672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8" name="Straight Arrow Connector 28"/>
          <p:cNvCxnSpPr>
            <a:cxnSpLocks noChangeShapeType="1"/>
            <a:endCxn id="23" idx="1"/>
          </p:cNvCxnSpPr>
          <p:nvPr/>
        </p:nvCxnSpPr>
        <p:spPr bwMode="auto">
          <a:xfrm flipV="1">
            <a:off x="9321798" y="5050155"/>
            <a:ext cx="2361406" cy="5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9" name="Rectangle 18"/>
          <p:cNvSpPr/>
          <p:nvPr/>
        </p:nvSpPr>
        <p:spPr bwMode="auto">
          <a:xfrm>
            <a:off x="11675173" y="43919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11547473" y="33528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1" name="Pentagon 20"/>
          <p:cNvSpPr/>
          <p:nvPr/>
        </p:nvSpPr>
        <p:spPr bwMode="auto">
          <a:xfrm flipH="1">
            <a:off x="10387804" y="3812382"/>
            <a:ext cx="713457" cy="369332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800" b="0" dirty="0" err="1" smtClean="0">
                <a:solidFill>
                  <a:srgbClr val="00B050"/>
                </a:solidFill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2" name="Curved Connector 21"/>
          <p:cNvCxnSpPr>
            <a:stCxn id="21" idx="3"/>
            <a:endCxn id="10" idx="3"/>
          </p:cNvCxnSpPr>
          <p:nvPr/>
        </p:nvCxnSpPr>
        <p:spPr bwMode="auto">
          <a:xfrm rot="10800000" flipV="1">
            <a:off x="9626598" y="3997048"/>
            <a:ext cx="761206" cy="1053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1683204" y="4867275"/>
            <a:ext cx="915194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" name="Rectangle 2"/>
          <p:cNvSpPr>
            <a:spLocks/>
          </p:cNvSpPr>
          <p:nvPr/>
        </p:nvSpPr>
        <p:spPr bwMode="auto">
          <a:xfrm>
            <a:off x="9625805" y="63246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8773953" y="68580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077959" y="6891338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27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352087" y="73540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28" name="Rectangle 7"/>
          <p:cNvSpPr>
            <a:spLocks/>
          </p:cNvSpPr>
          <p:nvPr/>
        </p:nvSpPr>
        <p:spPr bwMode="auto">
          <a:xfrm>
            <a:off x="8773953" y="73620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9077959" y="73637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30" name="Straight Arrow Connector 17"/>
          <p:cNvCxnSpPr>
            <a:cxnSpLocks noChangeShapeType="1"/>
          </p:cNvCxnSpPr>
          <p:nvPr/>
        </p:nvCxnSpPr>
        <p:spPr bwMode="auto">
          <a:xfrm>
            <a:off x="9321799" y="7086600"/>
            <a:ext cx="2362200" cy="7620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31" name="Straight Arrow Connector 20"/>
          <p:cNvCxnSpPr>
            <a:cxnSpLocks noChangeShapeType="1"/>
            <a:endCxn id="35" idx="1"/>
          </p:cNvCxnSpPr>
          <p:nvPr/>
        </p:nvCxnSpPr>
        <p:spPr bwMode="auto">
          <a:xfrm>
            <a:off x="9321799" y="75466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2" name="Rectangle 7"/>
          <p:cNvSpPr>
            <a:spLocks/>
          </p:cNvSpPr>
          <p:nvPr/>
        </p:nvSpPr>
        <p:spPr bwMode="auto">
          <a:xfrm>
            <a:off x="8773953" y="78057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9077959" y="78390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34" name="Straight Arrow Connector 28"/>
          <p:cNvCxnSpPr>
            <a:cxnSpLocks noChangeShapeType="1"/>
            <a:endCxn id="39" idx="1"/>
          </p:cNvCxnSpPr>
          <p:nvPr/>
        </p:nvCxnSpPr>
        <p:spPr bwMode="auto">
          <a:xfrm flipV="1">
            <a:off x="9321799" y="8021955"/>
            <a:ext cx="2361406" cy="50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5" name="Rectangle 34"/>
          <p:cNvSpPr/>
          <p:nvPr/>
        </p:nvSpPr>
        <p:spPr bwMode="auto">
          <a:xfrm>
            <a:off x="11675174" y="73637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36" name="Rectangle 11"/>
          <p:cNvSpPr>
            <a:spLocks/>
          </p:cNvSpPr>
          <p:nvPr/>
        </p:nvSpPr>
        <p:spPr bwMode="auto">
          <a:xfrm>
            <a:off x="11547474" y="63246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7" name="Pentagon 36"/>
          <p:cNvSpPr/>
          <p:nvPr/>
        </p:nvSpPr>
        <p:spPr bwMode="auto">
          <a:xfrm flipH="1">
            <a:off x="10387804" y="6784182"/>
            <a:ext cx="915194" cy="369332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00B050"/>
                </a:solidFill>
              </a:rPr>
              <a:t>string*</a:t>
            </a:r>
          </a:p>
        </p:txBody>
      </p:sp>
      <p:cxnSp>
        <p:nvCxnSpPr>
          <p:cNvPr id="38" name="Curved Connector 37"/>
          <p:cNvCxnSpPr>
            <a:stCxn id="37" idx="3"/>
            <a:endCxn id="26" idx="3"/>
          </p:cNvCxnSpPr>
          <p:nvPr/>
        </p:nvCxnSpPr>
        <p:spPr bwMode="auto">
          <a:xfrm rot="10800000" flipV="1">
            <a:off x="9626600" y="6968848"/>
            <a:ext cx="761205" cy="1053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1683205" y="7839075"/>
            <a:ext cx="915194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4902200" y="9144000"/>
            <a:ext cx="4205638" cy="400110"/>
          </a:xfrm>
          <a:prstGeom prst="wedgeRectCallout">
            <a:avLst>
              <a:gd name="adj1" fmla="val -80597"/>
              <a:gd name="adj2" fmla="val -28717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Checks that q does not have tag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6654800" y="8610600"/>
            <a:ext cx="3907481" cy="400110"/>
          </a:xfrm>
          <a:prstGeom prst="wedgeRectCallout">
            <a:avLst>
              <a:gd name="adj1" fmla="val -102599"/>
              <a:gd name="adj2" fmla="val -25452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Checks that q now has tag </a:t>
            </a:r>
            <a:r>
              <a:rPr lang="en-US" sz="2000" b="0" dirty="0" smtClean="0">
                <a:solidFill>
                  <a:srgbClr val="00B050"/>
                </a:solidFill>
              </a:rPr>
              <a:t>string*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Annotation-only function 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can be used to check that generic pointer </a:t>
            </a:r>
            <a:r>
              <a:rPr lang="en-US" dirty="0" err="1" smtClean="0"/>
              <a:t>ptr</a:t>
            </a:r>
            <a:r>
              <a:rPr lang="en-US" dirty="0" smtClean="0"/>
              <a:t> has type 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/>
              <a:t> </a:t>
            </a:r>
            <a:r>
              <a:rPr lang="en-US" i="1" dirty="0" smtClean="0"/>
              <a:t>in debugging mode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before casting a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 back to a specific type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 bwMode="auto">
          <a:xfrm>
            <a:off x="5954362" y="6248400"/>
            <a:ext cx="3432991" cy="400110"/>
          </a:xfrm>
          <a:prstGeom prst="wedgeRectCallout">
            <a:avLst>
              <a:gd name="adj1" fmla="val -99354"/>
              <a:gd name="adj2" fmla="val -18922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Checks that q has tag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     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5892800" y="7315200"/>
            <a:ext cx="3365665" cy="400110"/>
          </a:xfrm>
          <a:prstGeom prst="wedgeRectCallout">
            <a:avLst>
              <a:gd name="adj1" fmla="val -88486"/>
              <a:gd name="adj2" fmla="val -30201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Checks that q has tag </a:t>
            </a:r>
            <a:r>
              <a:rPr lang="en-US" sz="2000" b="0" dirty="0" smtClean="0">
                <a:solidFill>
                  <a:srgbClr val="00B050"/>
                </a:solidFill>
              </a:rPr>
              <a:t>string*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>
            <a:spLocks/>
          </p:cNvSpPr>
          <p:nvPr/>
        </p:nvSpPr>
        <p:spPr bwMode="auto">
          <a:xfrm>
            <a:off x="1397000" y="3733800"/>
            <a:ext cx="3429000" cy="433965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*n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)n;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//@assert \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hastag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q);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//@assert \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hastag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q);</a:t>
            </a:r>
            <a:endParaRPr lang="en-US" sz="1800" b="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)q;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print(*s);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46" name="Rounded Rectangular Callout 45"/>
          <p:cNvSpPr/>
          <p:nvPr/>
        </p:nvSpPr>
        <p:spPr bwMode="auto">
          <a:xfrm>
            <a:off x="8635999" y="3276600"/>
            <a:ext cx="4191001" cy="2286000"/>
          </a:xfrm>
          <a:prstGeom prst="wedgeRoundRectCallout">
            <a:avLst>
              <a:gd name="adj1" fmla="val -165059"/>
              <a:gd name="adj2" fmla="val 44318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7" name="Rectangle 2"/>
          <p:cNvSpPr>
            <a:spLocks/>
          </p:cNvSpPr>
          <p:nvPr/>
        </p:nvSpPr>
        <p:spPr bwMode="auto">
          <a:xfrm>
            <a:off x="9625804" y="3352800"/>
            <a:ext cx="77264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smtClean="0"/>
              <a:t>Local</a:t>
            </a:r>
            <a:endParaRPr lang="en-US" sz="2000" dirty="0"/>
          </a:p>
        </p:txBody>
      </p:sp>
      <p:sp>
        <p:nvSpPr>
          <p:cNvPr id="48" name="Rectangle 7"/>
          <p:cNvSpPr>
            <a:spLocks/>
          </p:cNvSpPr>
          <p:nvPr/>
        </p:nvSpPr>
        <p:spPr bwMode="auto">
          <a:xfrm>
            <a:off x="8773952" y="3886200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q</a:t>
            </a:r>
            <a:endParaRPr lang="en-US" sz="2000" b="0" dirty="0"/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9077958" y="3919538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50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10352086" y="4382294"/>
            <a:ext cx="2055018" cy="794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51" name="Rectangle 7"/>
          <p:cNvSpPr>
            <a:spLocks/>
          </p:cNvSpPr>
          <p:nvPr/>
        </p:nvSpPr>
        <p:spPr bwMode="auto">
          <a:xfrm>
            <a:off x="8773952" y="4390231"/>
            <a:ext cx="24525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n</a:t>
            </a:r>
            <a:endParaRPr lang="en-US" sz="2000" b="0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077958" y="4391977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53" name="Straight Arrow Connector 17"/>
          <p:cNvCxnSpPr>
            <a:cxnSpLocks noChangeShapeType="1"/>
          </p:cNvCxnSpPr>
          <p:nvPr/>
        </p:nvCxnSpPr>
        <p:spPr bwMode="auto">
          <a:xfrm>
            <a:off x="9321798" y="4114800"/>
            <a:ext cx="2362200" cy="304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54" name="Straight Arrow Connector 20"/>
          <p:cNvCxnSpPr>
            <a:cxnSpLocks noChangeShapeType="1"/>
            <a:endCxn id="58" idx="1"/>
          </p:cNvCxnSpPr>
          <p:nvPr/>
        </p:nvCxnSpPr>
        <p:spPr bwMode="auto">
          <a:xfrm>
            <a:off x="9321798" y="4574857"/>
            <a:ext cx="235337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55" name="Rectangle 7"/>
          <p:cNvSpPr>
            <a:spLocks/>
          </p:cNvSpPr>
          <p:nvPr/>
        </p:nvSpPr>
        <p:spPr bwMode="auto">
          <a:xfrm>
            <a:off x="8773952" y="4833937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9077958" y="4867275"/>
            <a:ext cx="548640" cy="36576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58" name="Rectangle 57"/>
          <p:cNvSpPr/>
          <p:nvPr/>
        </p:nvSpPr>
        <p:spPr bwMode="auto">
          <a:xfrm>
            <a:off x="11675173" y="4391977"/>
            <a:ext cx="542225" cy="36576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42</a:t>
            </a:r>
          </a:p>
        </p:txBody>
      </p:sp>
      <p:sp>
        <p:nvSpPr>
          <p:cNvPr id="59" name="Rectangle 11"/>
          <p:cNvSpPr>
            <a:spLocks/>
          </p:cNvSpPr>
          <p:nvPr/>
        </p:nvSpPr>
        <p:spPr bwMode="auto">
          <a:xfrm>
            <a:off x="11547473" y="3352800"/>
            <a:ext cx="799899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0" name="Pentagon 59"/>
          <p:cNvSpPr/>
          <p:nvPr/>
        </p:nvSpPr>
        <p:spPr bwMode="auto">
          <a:xfrm flipH="1">
            <a:off x="10387804" y="3812382"/>
            <a:ext cx="713457" cy="369332"/>
          </a:xfrm>
          <a:prstGeom prst="homePlat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 marL="0" marR="0" indent="0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800" b="0" dirty="0" err="1" smtClean="0">
                <a:solidFill>
                  <a:srgbClr val="00B050"/>
                </a:solidFill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61" name="Curved Connector 60"/>
          <p:cNvCxnSpPr>
            <a:stCxn id="60" idx="3"/>
            <a:endCxn id="49" idx="3"/>
          </p:cNvCxnSpPr>
          <p:nvPr/>
        </p:nvCxnSpPr>
        <p:spPr bwMode="auto">
          <a:xfrm rot="10800000" flipV="1">
            <a:off x="9626598" y="3997048"/>
            <a:ext cx="761206" cy="1053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9275451" y="5715000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69400" y="68580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is a pointer of any type, including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</a:p>
          <a:p>
            <a:pPr lvl="1"/>
            <a:r>
              <a:rPr lang="en-US" dirty="0" smtClean="0"/>
              <a:t>We can cast NULL back and forth as we please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 </a:t>
            </a:r>
            <a:r>
              <a:rPr lang="en-US" dirty="0" smtClean="0"/>
              <a:t>p = NULL;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q = 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)p;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string* </a:t>
            </a:r>
            <a:r>
              <a:rPr lang="en-US" dirty="0" smtClean="0"/>
              <a:t>r = (</a:t>
            </a:r>
            <a:r>
              <a:rPr lang="en-US" dirty="0" smtClean="0">
                <a:solidFill>
                  <a:srgbClr val="00B050"/>
                </a:solidFill>
              </a:rPr>
              <a:t>string*</a:t>
            </a:r>
            <a:r>
              <a:rPr lang="en-US" dirty="0" smtClean="0"/>
              <a:t>)q;</a:t>
            </a:r>
          </a:p>
          <a:p>
            <a:pPr lvl="1"/>
            <a:r>
              <a:rPr lang="en-US" dirty="0" smtClean="0"/>
              <a:t>or do even wilder things</a:t>
            </a:r>
            <a:endParaRPr lang="en-US" dirty="0"/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q = NULL;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r = 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)(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)(</a:t>
            </a:r>
            <a:r>
              <a:rPr lang="en-US" dirty="0" smtClean="0">
                <a:solidFill>
                  <a:srgbClr val="00B050"/>
                </a:solidFill>
              </a:rPr>
              <a:t>string*</a:t>
            </a:r>
            <a:r>
              <a:rPr lang="en-US" dirty="0" smtClean="0"/>
              <a:t>)q;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NULL variable of type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 has any tag</a:t>
            </a:r>
          </a:p>
          <a:p>
            <a:pPr lvl="2">
              <a:buNone/>
            </a:pPr>
            <a:r>
              <a:rPr lang="sv-SE" dirty="0" smtClean="0">
                <a:solidFill>
                  <a:srgbClr val="00B050"/>
                </a:solidFill>
              </a:rPr>
              <a:t>void* </a:t>
            </a:r>
            <a:r>
              <a:rPr lang="sv-SE" dirty="0" smtClean="0"/>
              <a:t>v = NULL;</a:t>
            </a:r>
          </a:p>
          <a:p>
            <a:pPr lvl="2">
              <a:buNone/>
            </a:pPr>
            <a:r>
              <a:rPr lang="sv-SE" dirty="0" smtClean="0">
                <a:solidFill>
                  <a:srgbClr val="C00000"/>
                </a:solidFill>
              </a:rPr>
              <a:t>//@assert \hastag(</a:t>
            </a:r>
            <a:r>
              <a:rPr lang="sv-SE" dirty="0" smtClean="0">
                <a:solidFill>
                  <a:srgbClr val="00B050"/>
                </a:solidFill>
              </a:rPr>
              <a:t>int*</a:t>
            </a:r>
            <a:r>
              <a:rPr lang="sv-SE" dirty="0" smtClean="0">
                <a:solidFill>
                  <a:srgbClr val="C00000"/>
                </a:solidFill>
              </a:rPr>
              <a:t>, v);</a:t>
            </a:r>
          </a:p>
          <a:p>
            <a:pPr lvl="2">
              <a:buNone/>
            </a:pPr>
            <a:r>
              <a:rPr lang="sv-SE" dirty="0" smtClean="0">
                <a:solidFill>
                  <a:srgbClr val="C00000"/>
                </a:solidFill>
              </a:rPr>
              <a:t>//@assert \hastag(</a:t>
            </a:r>
            <a:r>
              <a:rPr lang="sv-SE" dirty="0" smtClean="0">
                <a:solidFill>
                  <a:srgbClr val="00B050"/>
                </a:solidFill>
              </a:rPr>
              <a:t>string*</a:t>
            </a:r>
            <a:r>
              <a:rPr lang="sv-SE" dirty="0" smtClean="0">
                <a:solidFill>
                  <a:srgbClr val="C00000"/>
                </a:solidFill>
              </a:rPr>
              <a:t>, v);</a:t>
            </a:r>
          </a:p>
          <a:p>
            <a:pPr lvl="1"/>
            <a:r>
              <a:rPr lang="en-US" dirty="0" smtClean="0"/>
              <a:t>except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</a:p>
          <a:p>
            <a:pPr lvl="2">
              <a:buNone/>
            </a:pPr>
            <a:r>
              <a:rPr lang="sv-SE" dirty="0" smtClean="0">
                <a:solidFill>
                  <a:srgbClr val="C00000"/>
                </a:solidFill>
              </a:rPr>
              <a:t>//@assert \hastag(</a:t>
            </a:r>
            <a:r>
              <a:rPr lang="sv-SE" dirty="0" smtClean="0">
                <a:solidFill>
                  <a:srgbClr val="00B050"/>
                </a:solidFill>
              </a:rPr>
              <a:t>void</a:t>
            </a:r>
            <a:r>
              <a:rPr lang="sv-SE" dirty="0" smtClean="0">
                <a:solidFill>
                  <a:srgbClr val="C00000"/>
                </a:solidFill>
              </a:rPr>
              <a:t>*, v);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88200" y="4857690"/>
            <a:ext cx="3686266" cy="400110"/>
          </a:xfrm>
          <a:prstGeom prst="wedgeRectCallout">
            <a:avLst>
              <a:gd name="adj1" fmla="val -62306"/>
              <a:gd name="adj2" fmla="val 10757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is legal because q is NULL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88200" y="3505200"/>
            <a:ext cx="3686266" cy="400110"/>
          </a:xfrm>
          <a:prstGeom prst="wedgeRectCallout">
            <a:avLst>
              <a:gd name="adj1" fmla="val -119326"/>
              <a:gd name="adj2" fmla="val 11054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is legal because q is NULL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112000" y="7315200"/>
            <a:ext cx="3686266" cy="400110"/>
          </a:xfrm>
          <a:prstGeom prst="wedgeRectCallout">
            <a:avLst>
              <a:gd name="adj1" fmla="val -98065"/>
              <a:gd name="adj2" fmla="val -230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is legal because v is NULL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112000" y="7315200"/>
            <a:ext cx="3686266" cy="400110"/>
          </a:xfrm>
          <a:prstGeom prst="wedgeRectCallout">
            <a:avLst>
              <a:gd name="adj1" fmla="val -88078"/>
              <a:gd name="adj2" fmla="val 6305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is legal because v is NULL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112000" y="8610600"/>
            <a:ext cx="3654205" cy="400110"/>
          </a:xfrm>
          <a:prstGeom prst="wedgeRectCallout">
            <a:avLst>
              <a:gd name="adj1" fmla="val -91978"/>
              <a:gd name="adj2" fmla="val 155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r>
              <a:rPr lang="en-US" sz="2000" b="0" dirty="0" smtClean="0"/>
              <a:t>This causes a </a:t>
            </a:r>
            <a:r>
              <a:rPr lang="en-US" sz="2000" b="0" dirty="0" smtClean="0">
                <a:solidFill>
                  <a:srgbClr val="FF0000"/>
                </a:solidFill>
              </a:rPr>
              <a:t>compilation error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of Cast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Casts are operations over pointer variables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/>
              <a:t>, we can write contracts for them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Casting from specific to generic type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)x where x was declared of type 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</a:p>
          <a:p>
            <a:pPr lvl="2">
              <a:buNone/>
            </a:pPr>
            <a:r>
              <a:rPr lang="en-US" dirty="0" smtClean="0"/>
              <a:t>		(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)x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	//@ensures 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, \result);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Casting from generic to specific type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)q where q was declared of type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</a:p>
          <a:p>
            <a:pPr lvl="2">
              <a:buNone/>
            </a:pPr>
            <a:r>
              <a:rPr lang="en-US" dirty="0" smtClean="0"/>
              <a:t>		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)q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//@requires \</a:t>
            </a:r>
            <a:r>
              <a:rPr lang="en-US" dirty="0" err="1" smtClean="0">
                <a:solidFill>
                  <a:srgbClr val="C00000"/>
                </a:solidFill>
              </a:rPr>
              <a:t>hastag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tp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, q);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r>
              <a:rPr lang="en-US" dirty="0" smtClean="0"/>
              <a:t>We defined stacks of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But,</a:t>
            </a:r>
          </a:p>
          <a:p>
            <a:pPr lvl="1"/>
            <a:r>
              <a:rPr lang="en-US" dirty="0" smtClean="0"/>
              <a:t>the code for stacks of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would be identical except for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 changed to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endParaRPr lang="en-US" dirty="0" smtClean="0">
              <a:solidFill>
                <a:srgbClr val="00B050"/>
              </a:solidFill>
            </a:endParaRP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code for stacks of </a:t>
            </a:r>
            <a:r>
              <a:rPr lang="en-US" i="1" dirty="0" smtClean="0"/>
              <a:t>any type </a:t>
            </a:r>
            <a:r>
              <a:rPr lang="en-US" dirty="0" smtClean="0"/>
              <a:t>would be identical except for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 changed to this type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12200" y="76200"/>
            <a:ext cx="4211409" cy="849463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7434942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324600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393372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Generic Stacks in C1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00B050"/>
                </a:solidFill>
              </a:rPr>
              <a:t>void*</a:t>
            </a:r>
            <a:r>
              <a:rPr lang="en-US" dirty="0" smtClean="0"/>
              <a:t> as the type of the elements</a:t>
            </a:r>
          </a:p>
          <a:p>
            <a:endParaRPr lang="en-US" b="1" dirty="0" smtClean="0"/>
          </a:p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Simple change to the library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 </a:t>
            </a:r>
            <a:r>
              <a:rPr lang="en-US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dirty="0" smtClean="0"/>
          </a:p>
          <a:p>
            <a:pPr lvl="1"/>
            <a:r>
              <a:rPr lang="en-US" dirty="0" smtClean="0"/>
              <a:t>A single library for any kind of stacks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Stack elements must be pointers</a:t>
            </a:r>
          </a:p>
          <a:p>
            <a:pPr lvl="2"/>
            <a:r>
              <a:rPr lang="en-US" dirty="0" smtClean="0"/>
              <a:t>We cannot have a stack of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 lvl="2"/>
            <a:r>
              <a:rPr lang="en-US" dirty="0" smtClean="0"/>
              <a:t>We need to turn them into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</a:p>
          <a:p>
            <a:pPr lvl="1"/>
            <a:r>
              <a:rPr lang="en-US" dirty="0" smtClean="0"/>
              <a:t>This is the best we will be able to do</a:t>
            </a:r>
          </a:p>
          <a:p>
            <a:pPr lvl="2"/>
            <a:r>
              <a:rPr lang="en-US" dirty="0" err="1" smtClean="0"/>
              <a:t>genericity</a:t>
            </a:r>
            <a:r>
              <a:rPr lang="en-US" dirty="0" smtClean="0"/>
              <a:t> is limited to pointers</a:t>
            </a:r>
          </a:p>
          <a:p>
            <a:pPr lvl="2"/>
            <a:r>
              <a:rPr lang="en-US" dirty="0" smtClean="0"/>
              <a:t>not just in C1, but also in C</a:t>
            </a:r>
          </a:p>
          <a:p>
            <a:pPr lvl="4"/>
            <a:endParaRPr lang="en-US" dirty="0" smtClean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845820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     // Element type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381000"/>
            <a:ext cx="2405742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6502400" y="4038600"/>
            <a:ext cx="1055802" cy="400110"/>
          </a:xfrm>
          <a:prstGeom prst="wedgeRectCallout">
            <a:avLst>
              <a:gd name="adj1" fmla="val -217433"/>
              <a:gd name="adj2" fmla="val 5354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That’s it!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 Stack to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elements to </a:t>
            </a: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when pushing</a:t>
            </a:r>
          </a:p>
          <a:p>
            <a:r>
              <a:rPr lang="en-US" dirty="0" smtClean="0"/>
              <a:t>Cast them back to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 </a:t>
            </a:r>
            <a:r>
              <a:rPr lang="en-US" dirty="0" smtClean="0"/>
              <a:t>when popping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702800" y="3810000"/>
            <a:ext cx="2971800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*x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)x;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p);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*y 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)y);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30200" y="3810000"/>
            <a:ext cx="3124200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*x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x);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*y 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y);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pop(I);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(*pop(I));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617200" y="6564630"/>
            <a:ext cx="10134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550400" y="5181600"/>
            <a:ext cx="24384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0594340" y="7349489"/>
            <a:ext cx="13182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550400" y="8153400"/>
            <a:ext cx="28956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Right Arrow 11"/>
          <p:cNvSpPr/>
          <p:nvPr/>
        </p:nvSpPr>
        <p:spPr bwMode="auto">
          <a:xfrm>
            <a:off x="1701800" y="4953000"/>
            <a:ext cx="7772400" cy="1143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28800" algn="l"/>
            <a:r>
              <a:rPr lang="en-US" sz="2000" b="0" dirty="0" smtClean="0"/>
              <a:t>push now expects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 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1828800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cast x to a temp variable of type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void*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1701800" y="6477000"/>
            <a:ext cx="76962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28800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Same thing, </a:t>
            </a:r>
            <a:r>
              <a:rPr lang="en-US" sz="2000" b="0" dirty="0" smtClean="0"/>
              <a:t>done inline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082800" y="7315200"/>
            <a:ext cx="73152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25575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pop returns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, but z has type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35200" y="8153400"/>
            <a:ext cx="71628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17625" algn="l"/>
            <a:r>
              <a:rPr lang="en-US" sz="2000" b="0" dirty="0" smtClean="0"/>
              <a:t>Same thing, inline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30200" y="3581400"/>
            <a:ext cx="31242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702800" y="3581400"/>
            <a:ext cx="2971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 bwMode="auto">
          <a:xfrm>
            <a:off x="5054600" y="8991600"/>
            <a:ext cx="3808095" cy="400110"/>
          </a:xfrm>
          <a:prstGeom prst="wedgeRectCallout">
            <a:avLst>
              <a:gd name="adj1" fmla="val -79445"/>
              <a:gd name="adj2" fmla="val -6706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No need for a client-stack.c1 file!</a:t>
            </a:r>
            <a:endParaRPr lang="en-US" sz="20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158262" y="5527918"/>
            <a:ext cx="5505938" cy="92333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cc0 -d stack.c1 main.c1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8262" y="5223118"/>
            <a:ext cx="5505938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" name="Bent Arrow 23"/>
          <p:cNvSpPr/>
          <p:nvPr/>
        </p:nvSpPr>
        <p:spPr bwMode="auto">
          <a:xfrm rot="5400000" flipH="1" flipV="1">
            <a:off x="4337109" y="2968807"/>
            <a:ext cx="1434983" cy="7620002"/>
          </a:xfrm>
          <a:prstGeom prst="bentArrow">
            <a:avLst>
              <a:gd name="adj1" fmla="val 52180"/>
              <a:gd name="adj2" fmla="val 41535"/>
              <a:gd name="adj3" fmla="val 3825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9800" y="6741225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Library</a:t>
            </a:r>
            <a:endParaRPr lang="en-US" sz="2000" b="0" dirty="0" smtClean="0"/>
          </a:p>
          <a:p>
            <a:r>
              <a:rPr lang="en-US" sz="2000" b="0" dirty="0" smtClean="0"/>
              <a:t>file stack.c1</a:t>
            </a:r>
          </a:p>
        </p:txBody>
      </p:sp>
      <p:sp>
        <p:nvSpPr>
          <p:cNvPr id="19" name="Bent Arrow 18"/>
          <p:cNvSpPr/>
          <p:nvPr/>
        </p:nvSpPr>
        <p:spPr bwMode="auto">
          <a:xfrm rot="16200000" flipH="1">
            <a:off x="3340100" y="2781302"/>
            <a:ext cx="1905001" cy="3809998"/>
          </a:xfrm>
          <a:prstGeom prst="bentArrow">
            <a:avLst>
              <a:gd name="adj1" fmla="val 38554"/>
              <a:gd name="adj2" fmla="val 34322"/>
              <a:gd name="adj3" fmla="val 34137"/>
              <a:gd name="adj4" fmla="val 3535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7372" y="3749312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 </a:t>
            </a:r>
            <a:br>
              <a:rPr lang="en-US" sz="2000" dirty="0" smtClean="0"/>
            </a:br>
            <a:r>
              <a:rPr lang="en-US" sz="2000" b="0" dirty="0" smtClean="0"/>
              <a:t> file main.c1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8703870" y="76200"/>
            <a:ext cx="4215384" cy="845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     // Element type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592458" y="381000"/>
            <a:ext cx="2405742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 dirty="0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5892800" y="76200"/>
            <a:ext cx="2743200" cy="5724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*x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)x;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p);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*y 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)y);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807200" y="2878330"/>
            <a:ext cx="10134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740400" y="1495300"/>
            <a:ext cx="24384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784340" y="3663189"/>
            <a:ext cx="13182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740400" y="4467100"/>
            <a:ext cx="28956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Stack to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way to store an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into a generic stack</a:t>
            </a:r>
          </a:p>
          <a:p>
            <a:pPr lvl="1"/>
            <a:r>
              <a:rPr lang="en-US" dirty="0" smtClean="0"/>
              <a:t>We need to convert elements to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 </a:t>
            </a:r>
            <a:r>
              <a:rPr lang="en-US" dirty="0" smtClean="0"/>
              <a:t>first</a:t>
            </a:r>
          </a:p>
          <a:p>
            <a:pPr lvl="2"/>
            <a:r>
              <a:rPr lang="en-US" dirty="0" smtClean="0"/>
              <a:t>And cast them to </a:t>
            </a:r>
            <a:r>
              <a:rPr lang="en-US" dirty="0" smtClean="0">
                <a:solidFill>
                  <a:srgbClr val="00B050"/>
                </a:solidFill>
              </a:rPr>
              <a:t>void* </a:t>
            </a:r>
            <a:r>
              <a:rPr lang="en-US" dirty="0" smtClean="0"/>
              <a:t>to use the stack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702800" y="4038600"/>
            <a:ext cx="2971800" cy="544764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*x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void*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)x;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p);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*y 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)y);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30200" y="4038600"/>
            <a:ext cx="3124200" cy="544764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42);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push(I, y);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pop(I);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(pop(I));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617200" y="6793230"/>
            <a:ext cx="10134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550400" y="4800600"/>
            <a:ext cx="2438400" cy="1447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0464800" y="7349489"/>
            <a:ext cx="14478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550400" y="8153400"/>
            <a:ext cx="28956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Right Arrow 11"/>
          <p:cNvSpPr/>
          <p:nvPr/>
        </p:nvSpPr>
        <p:spPr bwMode="auto">
          <a:xfrm>
            <a:off x="1701800" y="4953000"/>
            <a:ext cx="7772400" cy="1143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28800" algn="l"/>
            <a:r>
              <a:rPr lang="en-US" sz="2000" b="0" dirty="0" smtClean="0"/>
              <a:t>We must store 42 in allocated memory, and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1828800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cast its pointer to a temp variable of type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void*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1701800" y="6705600"/>
            <a:ext cx="76962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28800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We can inline the cast, but not the allocation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2082800" y="7315200"/>
            <a:ext cx="7315200" cy="609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25575" marR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pop returns a </a:t>
            </a:r>
            <a:r>
              <a:rPr lang="en-US" sz="2000" b="0" dirty="0" smtClean="0">
                <a:solidFill>
                  <a:srgbClr val="00B050"/>
                </a:solidFill>
              </a:rPr>
              <a:t>void*</a:t>
            </a:r>
            <a:r>
              <a:rPr lang="en-US" sz="2000" b="0" dirty="0" smtClean="0"/>
              <a:t>, but z has type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rgbClr val="00B050"/>
                </a:solidFill>
              </a:rPr>
              <a:t>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35200" y="8153400"/>
            <a:ext cx="71628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17625" algn="l"/>
            <a:r>
              <a:rPr lang="en-US" sz="2000" b="0" dirty="0" smtClean="0"/>
              <a:t>Same thing, inline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0541000" y="6272150"/>
            <a:ext cx="116586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083800" y="6324600"/>
            <a:ext cx="228600" cy="228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9093200" y="2209800"/>
            <a:ext cx="3810000" cy="707886"/>
          </a:xfrm>
          <a:prstGeom prst="wedgeRectCallout">
            <a:avLst>
              <a:gd name="adj1" fmla="val -72338"/>
              <a:gd name="adj2" fmla="val 3870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annoying</a:t>
            </a:r>
            <a:br>
              <a:rPr lang="en-US" sz="2000" b="0" dirty="0" smtClean="0"/>
            </a:br>
            <a:r>
              <a:rPr lang="en-US" sz="2000" b="0" dirty="0" smtClean="0"/>
              <a:t>… but that’s the best we can do</a:t>
            </a:r>
            <a:endParaRPr lang="en-US" sz="2000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30200" y="3733800"/>
            <a:ext cx="31242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702800" y="3733800"/>
            <a:ext cx="2971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Stacks of Different Type in C0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205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… in the same application</a:t>
            </a:r>
          </a:p>
          <a:p>
            <a:pPr lvl="1"/>
            <a:r>
              <a:rPr lang="en-US" dirty="0" smtClean="0"/>
              <a:t>We need to have two copies of the stack library</a:t>
            </a:r>
          </a:p>
          <a:p>
            <a:pPr lvl="2">
              <a:buClr>
                <a:schemeClr val="tx1"/>
              </a:buClr>
            </a:pPr>
            <a:r>
              <a:rPr lang="en-US" i="1" dirty="0" err="1" smtClean="0">
                <a:solidFill>
                  <a:srgbClr val="FF0000"/>
                </a:solidFill>
              </a:rPr>
              <a:t>int_</a:t>
            </a:r>
            <a:r>
              <a:rPr lang="en-US" i="1" dirty="0" err="1" smtClean="0"/>
              <a:t>stack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FF0000"/>
                </a:solidFill>
              </a:rPr>
              <a:t>str_</a:t>
            </a:r>
            <a:r>
              <a:rPr lang="en-US" i="1" dirty="0" err="1" smtClean="0"/>
              <a:t>stack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949700" y="4038600"/>
            <a:ext cx="5600700" cy="544764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 a stack of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ints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(I, 42);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15122;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(I, y);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z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(I);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(z);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(I));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a stack of strings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(S, 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"hello"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"world"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(S, s);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(w);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str_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16200000">
            <a:off x="2313875" y="5372100"/>
            <a:ext cx="2971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Stacks of Different Type in </a:t>
            </a:r>
            <a:r>
              <a:rPr lang="en-US" b="1" dirty="0" smtClean="0"/>
              <a:t>C1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205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… in the same application</a:t>
            </a:r>
          </a:p>
          <a:p>
            <a:pPr lvl="1"/>
            <a:r>
              <a:rPr lang="en-US" dirty="0" smtClean="0"/>
              <a:t>The one generic stack library is enough</a:t>
            </a:r>
          </a:p>
          <a:p>
            <a:pPr lvl="1"/>
            <a:r>
              <a:rPr lang="en-US" dirty="0" smtClean="0"/>
              <a:t>but we need to convert elements to be pointers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5763" y="4038600"/>
            <a:ext cx="10201400" cy="5170646"/>
            <a:chOff x="823025" y="4038600"/>
            <a:chExt cx="10201400" cy="5170646"/>
          </a:xfrm>
        </p:grpSpPr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823025" y="4038600"/>
              <a:ext cx="5105400" cy="517064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400000"/>
              <a:headEnd/>
              <a:tailEnd/>
            </a:ln>
          </p:spPr>
          <p:txBody>
            <a:bodyPr wrap="square" tIns="91440" bIns="91440" anchor="ctr">
              <a:spAutoFit/>
            </a:bodyPr>
            <a:lstStyle/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latin typeface="Menlo" charset="0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rgbClr val="5E34FF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main</a:t>
              </a:r>
              <a:r>
                <a:rPr lang="en-US" sz="1800" b="0" dirty="0" smtClean="0">
                  <a:latin typeface="Menlo" charset="0"/>
                  <a:ea typeface="Menlo" charset="0"/>
                  <a:cs typeface="Menlo" charset="0"/>
                  <a:sym typeface="Menlo" charset="0"/>
                </a:rPr>
                <a:t>() {</a:t>
              </a: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stack_t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stack_new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();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   // a stack </a:t>
              </a:r>
              <a:r>
                <a:rPr lang="en-US" sz="1800" b="0" i="1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for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err="1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ints</a:t>
              </a:r>
              <a:endPara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*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x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alloc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*x = 42;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void*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p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= 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void*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)x;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push(I, p);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*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y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alloc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);</a:t>
              </a: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*y = 15122;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push(I, 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void*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)y);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z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*(</a:t>
              </a:r>
              <a:r>
                <a:rPr lang="en-US" sz="1800" b="0" dirty="0" err="1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)pop(I);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printint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(*z);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println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</a:t>
              </a:r>
              <a:r>
                <a:rPr lang="en-US" sz="1800" b="0" dirty="0" smtClean="0">
                  <a:solidFill>
                    <a:srgbClr val="FF66FF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""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printint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(*(</a:t>
              </a:r>
              <a:r>
                <a:rPr lang="en-US" sz="1800" b="0" dirty="0" err="1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int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)pop(I));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 // continued to the right</a:t>
              </a:r>
            </a:p>
          </p:txBody>
        </p:sp>
        <p:sp>
          <p:nvSpPr>
            <p:cNvPr id="5" name="Rectangle 4"/>
            <p:cNvSpPr>
              <a:spLocks/>
            </p:cNvSpPr>
            <p:nvPr/>
          </p:nvSpPr>
          <p:spPr bwMode="auto">
            <a:xfrm>
              <a:off x="5919025" y="4038600"/>
              <a:ext cx="5105400" cy="517064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400000"/>
              <a:headEnd/>
              <a:tailEnd/>
            </a:ln>
          </p:spPr>
          <p:txBody>
            <a:bodyPr wrap="square" tIns="91440" bIns="91440" anchor="ctr">
              <a:spAutoFit/>
            </a:bodyPr>
            <a:lstStyle/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// continued from left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rgbClr val="00B050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stack_t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stack_new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();  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// a stack </a:t>
              </a:r>
              <a:r>
                <a:rPr lang="en-US" sz="1800" b="0" i="1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for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 strings</a:t>
              </a:r>
              <a:endPara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  string*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s1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alloc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string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*s1 = </a:t>
              </a:r>
              <a:r>
                <a:rPr lang="en-US" sz="1800" b="0" dirty="0" smtClean="0">
                  <a:solidFill>
                    <a:srgbClr val="FF66FF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"hello"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push(S, 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void*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)s1);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string*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alloc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string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*s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</a:t>
              </a:r>
              <a:r>
                <a:rPr lang="en-US" sz="1800" b="0" dirty="0" smtClean="0">
                  <a:solidFill>
                    <a:srgbClr val="FF66FF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"world"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push(S, 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void*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)s);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smtClean="0">
                  <a:solidFill>
                    <a:srgbClr val="34A327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string </a:t>
              </a:r>
              <a:r>
                <a:rPr lang="en-US" sz="1800" b="0" dirty="0" smtClean="0">
                  <a:solidFill>
                    <a:srgbClr val="CD7923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w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= *(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string*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 pop(S);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println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(w);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println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(*(</a:t>
              </a:r>
              <a:r>
                <a:rPr lang="en-US" sz="1800" b="0" dirty="0" smtClean="0">
                  <a:solidFill>
                    <a:srgbClr val="00B050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string*</a:t>
              </a:r>
              <a:r>
                <a:rPr lang="en-US" sz="1800" b="0" dirty="0" smtClean="0">
                  <a:solidFill>
                    <a:schemeClr val="tx1"/>
                  </a:solidFill>
                  <a:latin typeface="Menlo"/>
                  <a:ea typeface="Menlo" charset="0"/>
                  <a:cs typeface="Menlo" charset="0"/>
                  <a:sym typeface="Menlo" charset="0"/>
                </a:rPr>
                <a:t>)(pop(S)));</a:t>
              </a:r>
            </a:p>
            <a:p>
              <a:pPr marL="233363" indent="-233363" algn="l" defTabSz="12700">
                <a:buClr>
                  <a:schemeClr val="bg1">
                    <a:lumMod val="50000"/>
                  </a:schemeClr>
                </a:buClr>
                <a:buSzPct val="60000"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endParaRPr>
            </a:p>
            <a:p>
              <a: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latin typeface="Menlo" charset="0"/>
                  <a:ea typeface="Menlo" charset="0"/>
                  <a:cs typeface="Menlo" charset="0"/>
                  <a:sym typeface="Menlo" charset="0"/>
                </a:rPr>
                <a:t> </a:t>
              </a:r>
              <a:r>
                <a:rPr lang="en-US" sz="1800" b="0" dirty="0" smtClean="0">
                  <a:solidFill>
                    <a:srgbClr val="D03BFF"/>
                  </a:solidFill>
                  <a:latin typeface="Menlo" charset="0"/>
                  <a:ea typeface="Menlo" charset="0"/>
                  <a:cs typeface="Menlo" charset="0"/>
                  <a:sym typeface="Menlo" charset="0"/>
                </a:rPr>
                <a:t>return</a:t>
              </a:r>
              <a:r>
                <a:rPr lang="en-US" sz="1800" b="0" dirty="0" smtClean="0">
                  <a:latin typeface="Menlo" charset="0"/>
                  <a:ea typeface="Menlo" charset="0"/>
                  <a:cs typeface="Menlo" charset="0"/>
                  <a:sym typeface="Menlo" charset="0"/>
                </a:rPr>
                <a:t> 0;</a:t>
              </a:r>
            </a:p>
            <a:p>
              <a: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dirty="0" smtClean="0">
                  <a:latin typeface="Menlo" charset="0"/>
                  <a:ea typeface="Menlo" charset="0"/>
                  <a:cs typeface="Menlo" charset="0"/>
                  <a:sym typeface="Menlo" charset="0"/>
                </a:rPr>
                <a:t>}</a:t>
              </a:r>
              <a:endPara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 rot="16200000">
            <a:off x="-241299" y="5372100"/>
            <a:ext cx="2971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Uses of Generic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2057400"/>
          </a:xfrm>
        </p:spPr>
        <p:txBody>
          <a:bodyPr/>
          <a:lstStyle/>
          <a:p>
            <a:r>
              <a:rPr lang="en-US" dirty="0" smtClean="0"/>
              <a:t>Nothing prevents pushing elements of </a:t>
            </a:r>
            <a:r>
              <a:rPr lang="en-US" i="1" dirty="0" smtClean="0"/>
              <a:t>different</a:t>
            </a:r>
            <a:r>
              <a:rPr lang="en-US" dirty="0" smtClean="0"/>
              <a:t> type in the same generic stack</a:t>
            </a:r>
          </a:p>
          <a:p>
            <a:pPr lvl="1"/>
            <a:r>
              <a:rPr lang="en-US" i="1" dirty="0" smtClean="0"/>
              <a:t>but why would you want to do that???</a:t>
            </a:r>
            <a:endParaRPr lang="en-US" i="1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395763" y="4038600"/>
            <a:ext cx="5259038" cy="5170646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();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one stack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*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= 42;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push(X,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push an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onto X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string*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*s = 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"Ouch</a:t>
            </a:r>
            <a:r>
              <a:rPr lang="en-US" sz="1800" b="0" dirty="0" smtClean="0">
                <a:solidFill>
                  <a:srgbClr val="FF66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!"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push(X, 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)s);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now push a string onto X!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string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= *(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)pop(X);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println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(w);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              // pop the string and print it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printint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(*(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*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)pop(I));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// pop the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and print it</a:t>
            </a: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654800" y="6248400"/>
            <a:ext cx="5397500" cy="2971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Extremely error-prone</a:t>
            </a: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There is always a cleaner way to do this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797800" y="6988314"/>
            <a:ext cx="3810000" cy="707886"/>
          </a:xfrm>
          <a:prstGeom prst="wedgeRectCallout">
            <a:avLst>
              <a:gd name="adj1" fmla="val -82936"/>
              <a:gd name="adj2" fmla="val 3703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In general, how do we remember this element will be a </a:t>
            </a:r>
            <a:r>
              <a:rPr lang="en-US" sz="2000" b="0" dirty="0" smtClean="0">
                <a:solidFill>
                  <a:srgbClr val="00B050"/>
                </a:solidFill>
              </a:rPr>
              <a:t>string</a:t>
            </a:r>
            <a:r>
              <a:rPr lang="en-US" sz="2000" b="0" dirty="0" smtClean="0"/>
              <a:t>?</a:t>
            </a:r>
            <a:endParaRPr lang="en-US" sz="2000" b="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797800" y="7772400"/>
            <a:ext cx="3810000" cy="400110"/>
          </a:xfrm>
          <a:prstGeom prst="wedgeRectCallout">
            <a:avLst>
              <a:gd name="adj1" fmla="val -82944"/>
              <a:gd name="adj2" fmla="val 3940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… and this one 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/>
              <a:t>?</a:t>
            </a:r>
            <a:endParaRPr lang="en-US" sz="2000" b="0" dirty="0"/>
          </a:p>
        </p:txBody>
      </p:sp>
      <p:sp>
        <p:nvSpPr>
          <p:cNvPr id="14" name="Octagon 13"/>
          <p:cNvSpPr/>
          <p:nvPr/>
        </p:nvSpPr>
        <p:spPr bwMode="auto">
          <a:xfrm>
            <a:off x="8559800" y="3276600"/>
            <a:ext cx="2125936" cy="2048550"/>
          </a:xfrm>
          <a:prstGeom prst="octagon">
            <a:avLst/>
          </a:prstGeom>
          <a:solidFill>
            <a:srgbClr val="FF0000"/>
          </a:solidFill>
          <a:ln w="762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Don’t</a:t>
            </a:r>
          </a:p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do it</a:t>
            </a:r>
          </a:p>
        </p:txBody>
      </p:sp>
      <p:sp>
        <p:nvSpPr>
          <p:cNvPr id="9" name="Rectangle 8"/>
          <p:cNvSpPr/>
          <p:nvPr/>
        </p:nvSpPr>
        <p:spPr bwMode="auto">
          <a:xfrm rot="16200000">
            <a:off x="-241299" y="5372100"/>
            <a:ext cx="2971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main.c1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r>
              <a:rPr lang="en-US" dirty="0" smtClean="0"/>
              <a:t>Each time we need a stack for a new element type, we need to make a </a:t>
            </a:r>
            <a:r>
              <a:rPr lang="en-US" b="1" dirty="0" smtClean="0"/>
              <a:t>copy</a:t>
            </a:r>
            <a:r>
              <a:rPr lang="en-US" dirty="0" smtClean="0"/>
              <a:t> of the stack library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dirty="0" smtClean="0"/>
              <a:t>It’s easy to make a mistake</a:t>
            </a:r>
          </a:p>
          <a:p>
            <a:pPr lvl="1"/>
            <a:r>
              <a:rPr lang="en-US" dirty="0" smtClean="0"/>
              <a:t>We need to come up with new names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7030A0"/>
                </a:solidFill>
              </a:rPr>
              <a:t>int_stack_t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int_stack_empty</a:t>
            </a:r>
            <a:r>
              <a:rPr lang="en-US" dirty="0" smtClean="0"/>
              <a:t>, …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7030A0"/>
                </a:solidFill>
              </a:rPr>
              <a:t>int_list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int_list_node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is_int_segment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If we discover a bug, we need to fix it in </a:t>
            </a:r>
            <a:r>
              <a:rPr lang="en-US" b="1" dirty="0" smtClean="0"/>
              <a:t>every copy </a:t>
            </a:r>
            <a:r>
              <a:rPr lang="en-US" dirty="0" smtClean="0"/>
              <a:t>of the library</a:t>
            </a:r>
          </a:p>
          <a:p>
            <a:pPr lvl="2"/>
            <a:r>
              <a:rPr lang="en-US" dirty="0" smtClean="0"/>
              <a:t>same if we discover a better implementation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 a large application, this quickly becomes unmanageable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12200" y="76200"/>
            <a:ext cx="4211409" cy="849463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7434942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324600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393372"/>
            <a:ext cx="7620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are </a:t>
            </a:r>
            <a:r>
              <a:rPr lang="en-US" dirty="0" err="1" smtClean="0"/>
              <a:t>intrinsecally</a:t>
            </a:r>
            <a:r>
              <a:rPr lang="en-US" dirty="0" smtClean="0"/>
              <a:t> </a:t>
            </a:r>
            <a:r>
              <a:rPr lang="en-US" b="1" dirty="0" smtClean="0"/>
              <a:t>generic data structures</a:t>
            </a:r>
          </a:p>
          <a:p>
            <a:pPr lvl="1"/>
            <a:r>
              <a:rPr lang="en-US" dirty="0" smtClean="0"/>
              <a:t>They work the same way no matter the type of their elements</a:t>
            </a:r>
          </a:p>
          <a:p>
            <a:pPr lvl="1"/>
            <a:r>
              <a:rPr lang="en-US" dirty="0" smtClean="0"/>
              <a:t>They do not modify elements</a:t>
            </a:r>
          </a:p>
          <a:p>
            <a:pPr lvl="2"/>
            <a:r>
              <a:rPr lang="en-US" dirty="0" smtClean="0"/>
              <a:t>they only store them in the data structure and give them back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would like to implement them as a </a:t>
            </a:r>
            <a:r>
              <a:rPr lang="en-US" b="1" dirty="0" smtClean="0"/>
              <a:t>generic library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single</a:t>
            </a:r>
            <a:r>
              <a:rPr lang="en-US" dirty="0" smtClean="0"/>
              <a:t> stack implementation that can be used for elements of any type</a:t>
            </a:r>
          </a:p>
          <a:p>
            <a:pPr lvl="2"/>
            <a:r>
              <a:rPr lang="en-US" dirty="0" smtClean="0"/>
              <a:t>without copying it over and over</a:t>
            </a:r>
          </a:p>
          <a:p>
            <a:pPr lvl="2"/>
            <a:r>
              <a:rPr lang="en-US" dirty="0" smtClean="0"/>
              <a:t>without a proliferation of function and type names</a:t>
            </a:r>
          </a:p>
          <a:p>
            <a:pPr lvl="1"/>
            <a:r>
              <a:rPr lang="en-US" dirty="0" smtClean="0"/>
              <a:t>if we find a bug, there is </a:t>
            </a:r>
            <a:r>
              <a:rPr lang="en-US" b="1" dirty="0" smtClean="0"/>
              <a:t>one place </a:t>
            </a:r>
            <a:r>
              <a:rPr lang="en-US" dirty="0" smtClean="0"/>
              <a:t>where to fix it</a:t>
            </a:r>
          </a:p>
          <a:p>
            <a:pPr lvl="2"/>
            <a:r>
              <a:rPr lang="en-US" dirty="0" smtClean="0"/>
              <a:t>if we are told of a better implementation, there is </a:t>
            </a:r>
            <a:r>
              <a:rPr lang="en-US" b="1" dirty="0" smtClean="0"/>
              <a:t>one file </a:t>
            </a:r>
            <a:r>
              <a:rPr lang="en-US" dirty="0" smtClean="0"/>
              <a:t>to change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/>
        </p:nvSpPr>
        <p:spPr bwMode="auto">
          <a:xfrm>
            <a:off x="4368800" y="6019800"/>
            <a:ext cx="4191000" cy="400110"/>
          </a:xfrm>
          <a:prstGeom prst="wedgeRectCallout">
            <a:avLst>
              <a:gd name="adj1" fmla="val 2964"/>
              <a:gd name="adj2" fmla="val 46679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749800" y="4552890"/>
            <a:ext cx="3048000" cy="400110"/>
          </a:xfrm>
          <a:prstGeom prst="wedgeRectCallout">
            <a:avLst>
              <a:gd name="adj1" fmla="val 99213"/>
              <a:gd name="adj2" fmla="val -94301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r>
              <a:rPr lang="en-US" dirty="0" smtClean="0"/>
              <a:t>Here’s an idea:</a:t>
            </a:r>
          </a:p>
          <a:p>
            <a:pPr lvl="1"/>
            <a:r>
              <a:rPr lang="en-US" dirty="0" smtClean="0"/>
              <a:t>use a generic type name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in the library</a:t>
            </a:r>
          </a:p>
          <a:p>
            <a:pPr lvl="1"/>
            <a:r>
              <a:rPr lang="en-US" dirty="0" smtClean="0"/>
              <a:t>let the client define what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is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note the type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is to be defined by the client in the </a:t>
            </a:r>
            <a:r>
              <a:rPr lang="en-US" b="1" dirty="0" smtClean="0"/>
              <a:t>client interface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The client needs to define what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actually is in the </a:t>
            </a:r>
            <a:r>
              <a:rPr lang="en-US" b="1" dirty="0" smtClean="0"/>
              <a:t>client definition code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4823624" y="8109168"/>
            <a:ext cx="3570208" cy="10156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 Client definitions 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Pros: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single</a:t>
            </a:r>
            <a:r>
              <a:rPr lang="en-US" dirty="0" smtClean="0"/>
              <a:t> library for any kind of stack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If the client needs a stack of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in a different application,</a:t>
            </a:r>
          </a:p>
          <a:p>
            <a:pPr lvl="2"/>
            <a:r>
              <a:rPr lang="en-US" dirty="0" smtClean="0"/>
              <a:t>simply define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as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int</a:t>
            </a:r>
            <a:endParaRPr lang="en-US" kern="1200" dirty="0" smtClean="0">
              <a:solidFill>
                <a:srgbClr val="34A327"/>
              </a:solidFill>
              <a:ea typeface="Menlo" charset="0"/>
              <a:cs typeface="Menlo" charset="0"/>
              <a:sym typeface="Menlo" charset="0"/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If another application</a:t>
            </a:r>
            <a:br>
              <a:rPr lang="en-US" dirty="0" smtClean="0"/>
            </a:br>
            <a:r>
              <a:rPr lang="en-US" dirty="0" smtClean="0"/>
              <a:t>requires a different</a:t>
            </a:r>
            <a:br>
              <a:rPr lang="en-US" dirty="0" smtClean="0"/>
            </a:br>
            <a:r>
              <a:rPr lang="en-US" dirty="0" smtClean="0"/>
              <a:t>stack type, just define</a:t>
            </a:r>
            <a:br>
              <a:rPr lang="en-US" dirty="0" smtClean="0"/>
            </a:b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appropriately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823624" y="8109168"/>
            <a:ext cx="3583776" cy="10156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 Client definitions 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6" name="Bent Arrow 15"/>
          <p:cNvSpPr/>
          <p:nvPr/>
        </p:nvSpPr>
        <p:spPr bwMode="auto">
          <a:xfrm rot="5400000">
            <a:off x="4483100" y="5524500"/>
            <a:ext cx="3581400" cy="152400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Cons:</a:t>
            </a:r>
          </a:p>
          <a:p>
            <a:r>
              <a:rPr lang="en-US" dirty="0" smtClean="0"/>
              <a:t>Client application has to be split into </a:t>
            </a:r>
            <a:r>
              <a:rPr lang="en-US" b="1" dirty="0" smtClean="0"/>
              <a:t>two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Client definition file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Rest of the client application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because</a:t>
            </a:r>
          </a:p>
          <a:p>
            <a:pPr lvl="2"/>
            <a:r>
              <a:rPr lang="en-US" dirty="0" smtClean="0"/>
              <a:t>the library needs </a:t>
            </a:r>
            <a:r>
              <a:rPr lang="en-US" kern="1200" dirty="0" err="1" smtClean="0">
                <a:solidFill>
                  <a:srgbClr val="34A327"/>
                </a:solidFill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dirty="0" smtClean="0"/>
              <a:t> to be defined</a:t>
            </a:r>
          </a:p>
          <a:p>
            <a:pPr lvl="3"/>
            <a:r>
              <a:rPr lang="en-US" dirty="0" smtClean="0"/>
              <a:t>This must occur </a:t>
            </a:r>
            <a:r>
              <a:rPr lang="en-US" b="1" dirty="0" smtClean="0"/>
              <a:t>before</a:t>
            </a:r>
            <a:r>
              <a:rPr lang="en-US" dirty="0" smtClean="0"/>
              <a:t> the library</a:t>
            </a:r>
          </a:p>
          <a:p>
            <a:pPr lvl="2"/>
            <a:r>
              <a:rPr lang="en-US" dirty="0" smtClean="0"/>
              <a:t>the client application needs the types and functions provided by the library to be defined</a:t>
            </a:r>
          </a:p>
          <a:p>
            <a:pPr lvl="3"/>
            <a:r>
              <a:rPr lang="en-US" dirty="0" smtClean="0"/>
              <a:t>This must occur </a:t>
            </a:r>
            <a:r>
              <a:rPr lang="en-US" b="1" dirty="0" smtClean="0"/>
              <a:t>after</a:t>
            </a:r>
            <a:r>
              <a:rPr lang="en-US" dirty="0" smtClean="0"/>
              <a:t> the library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359400" y="3352800"/>
            <a:ext cx="3048000" cy="10156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 Client definitions 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6045200" y="4495800"/>
            <a:ext cx="2362200" cy="156966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 Client application 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… push … pop 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01600" y="4397514"/>
            <a:ext cx="1600200" cy="707886"/>
          </a:xfrm>
          <a:prstGeom prst="wedgeRectCallout">
            <a:avLst>
              <a:gd name="adj1" fmla="val 52242"/>
              <a:gd name="adj2" fmla="val -17068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mildly annoying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7759700" cy="1498600"/>
          </a:xfrm>
        </p:spPr>
        <p:txBody>
          <a:bodyPr/>
          <a:lstStyle/>
          <a:p>
            <a:r>
              <a:rPr lang="en-US" dirty="0" smtClean="0"/>
              <a:t>Generic Stacks -- Take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7759700" cy="6896100"/>
          </a:xfrm>
        </p:spPr>
        <p:txBody>
          <a:bodyPr/>
          <a:lstStyle/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forces an </a:t>
            </a:r>
            <a:r>
              <a:rPr lang="en-US" b="1" dirty="0" smtClean="0"/>
              <a:t>unnatural compilation pattern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703870" y="76200"/>
            <a:ext cx="4215384" cy="904863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Client Interface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  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 Implementation 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list_node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data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next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stack_header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stack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rgbClr val="CD7923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/**************** Interface ****************/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\result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S != NULL; @*/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@*/ 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712200" y="800100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845800" y="6890658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831942" y="1957450"/>
            <a:ext cx="685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592458" y="520538"/>
            <a:ext cx="2743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761992" y="2362200"/>
            <a:ext cx="3048000" cy="10156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/***** Client definitions *****/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elem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158262" y="5527918"/>
            <a:ext cx="7487138" cy="923330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cc0 -d client-stack.c0 stack.c0 main.c0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8262" y="5223118"/>
            <a:ext cx="7487138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" name="Bent Arrow 23"/>
          <p:cNvSpPr/>
          <p:nvPr/>
        </p:nvSpPr>
        <p:spPr bwMode="auto">
          <a:xfrm rot="5400000" flipH="1" flipV="1">
            <a:off x="5337941" y="4013502"/>
            <a:ext cx="1390769" cy="5334001"/>
          </a:xfrm>
          <a:prstGeom prst="bentArrow">
            <a:avLst>
              <a:gd name="adj1" fmla="val 54713"/>
              <a:gd name="adj2" fmla="val 41535"/>
              <a:gd name="adj3" fmla="val 3825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1696" y="6630343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Library</a:t>
            </a:r>
            <a:endParaRPr lang="en-US" sz="2000" b="0" dirty="0" smtClean="0"/>
          </a:p>
          <a:p>
            <a:r>
              <a:rPr lang="en-US" sz="2000" b="0" dirty="0" smtClean="0"/>
              <a:t>file stack.c0</a:t>
            </a:r>
          </a:p>
        </p:txBody>
      </p:sp>
      <p:sp>
        <p:nvSpPr>
          <p:cNvPr id="27" name="Bent Arrow 26"/>
          <p:cNvSpPr/>
          <p:nvPr/>
        </p:nvSpPr>
        <p:spPr bwMode="auto">
          <a:xfrm rot="16200000" flipH="1">
            <a:off x="1561592" y="2479918"/>
            <a:ext cx="3200400" cy="3200400"/>
          </a:xfrm>
          <a:prstGeom prst="bentArrow">
            <a:avLst>
              <a:gd name="adj1" fmla="val 24602"/>
              <a:gd name="adj2" fmla="val 20892"/>
              <a:gd name="adj3" fmla="val 19506"/>
              <a:gd name="adj4" fmla="val 3535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075" y="2534032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definitions</a:t>
            </a:r>
            <a:br>
              <a:rPr lang="en-US" sz="2000" dirty="0" smtClean="0"/>
            </a:br>
            <a:r>
              <a:rPr lang="en-US" sz="2000" b="0" dirty="0" smtClean="0"/>
              <a:t> file client-stack.c0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6197600" y="3413488"/>
            <a:ext cx="2362200" cy="156966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/* Client application */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accent5">
                  <a:lumMod val="75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… push … pop …</a:t>
            </a:r>
          </a:p>
          <a:p>
            <a:pPr marL="233363" indent="-2333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9" name="Bent Arrow 18"/>
          <p:cNvSpPr/>
          <p:nvPr/>
        </p:nvSpPr>
        <p:spPr bwMode="auto">
          <a:xfrm rot="16200000" flipH="1">
            <a:off x="4406899" y="3885038"/>
            <a:ext cx="1905001" cy="1676400"/>
          </a:xfrm>
          <a:prstGeom prst="bentArrow">
            <a:avLst>
              <a:gd name="adj1" fmla="val 46034"/>
              <a:gd name="adj2" fmla="val 39309"/>
              <a:gd name="adj3" fmla="val 37254"/>
              <a:gd name="adj4" fmla="val 3535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1772" y="3772402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App. </a:t>
            </a:r>
            <a:br>
              <a:rPr lang="en-US" sz="2000" dirty="0" smtClean="0"/>
            </a:br>
            <a:r>
              <a:rPr lang="en-US" sz="2000" b="0" dirty="0" smtClean="0"/>
              <a:t> file main.c0</a:t>
            </a:r>
          </a:p>
        </p:txBody>
      </p:sp>
      <p:sp>
        <p:nvSpPr>
          <p:cNvPr id="33" name="Rectangular Callout 32"/>
          <p:cNvSpPr/>
          <p:nvPr/>
        </p:nvSpPr>
        <p:spPr bwMode="auto">
          <a:xfrm>
            <a:off x="6578600" y="8610600"/>
            <a:ext cx="1600200" cy="707886"/>
          </a:xfrm>
          <a:prstGeom prst="wedgeRectCallout">
            <a:avLst>
              <a:gd name="adj1" fmla="val -99150"/>
              <a:gd name="adj2" fmla="val -9183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mildly annoying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none" lIns="50800" tIns="50800" rIns="50800" bIns="50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8957</TotalTime>
  <Words>4366</Words>
  <PresentationFormat>Custom</PresentationFormat>
  <Paragraphs>1093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White</vt:lpstr>
      <vt:lpstr>Generic Pointers</vt:lpstr>
      <vt:lpstr>Generic Data Structures</vt:lpstr>
      <vt:lpstr>Stacks</vt:lpstr>
      <vt:lpstr>Stacks</vt:lpstr>
      <vt:lpstr>Generic Data Structures</vt:lpstr>
      <vt:lpstr>Generic Stacks -- Take 1</vt:lpstr>
      <vt:lpstr>Generic Stacks -- Take 1</vt:lpstr>
      <vt:lpstr>Generic Stacks -- Take 1</vt:lpstr>
      <vt:lpstr>Generic Stacks -- Take 1</vt:lpstr>
      <vt:lpstr>Generic Stacks -- Take 1</vt:lpstr>
      <vt:lpstr>Generic Stacks -- Take 1</vt:lpstr>
      <vt:lpstr>Can we do Better?</vt:lpstr>
      <vt:lpstr>C1</vt:lpstr>
      <vt:lpstr>The language C1</vt:lpstr>
      <vt:lpstr>Running C1 Programs</vt:lpstr>
      <vt:lpstr>Generic Pointers</vt:lpstr>
      <vt:lpstr>void*</vt:lpstr>
      <vt:lpstr>void*</vt:lpstr>
      <vt:lpstr>The Specific/Generic Divide</vt:lpstr>
      <vt:lpstr>What can we do with void* Pointers?</vt:lpstr>
      <vt:lpstr>Safety of Generic Pointer</vt:lpstr>
      <vt:lpstr>Casting back to the Wrong Type</vt:lpstr>
      <vt:lpstr>Casting back to the Wrong Type</vt:lpstr>
      <vt:lpstr>Tags</vt:lpstr>
      <vt:lpstr>Tags</vt:lpstr>
      <vt:lpstr>\hastag</vt:lpstr>
      <vt:lpstr>\hastag</vt:lpstr>
      <vt:lpstr>NULL</vt:lpstr>
      <vt:lpstr>Contracts of Cast Operations</vt:lpstr>
      <vt:lpstr>Generic Stacks in C1</vt:lpstr>
      <vt:lpstr>Generic Stacks</vt:lpstr>
      <vt:lpstr>Converting an int* Stack to Generic</vt:lpstr>
      <vt:lpstr>Compilation</vt:lpstr>
      <vt:lpstr>Converting an int Stack to Generic</vt:lpstr>
      <vt:lpstr>Using two Stacks of Different Type in C0</vt:lpstr>
      <vt:lpstr>Using two Stacks of Different Type in C1</vt:lpstr>
      <vt:lpstr>Bad Uses of Generic Stacks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200</cp:revision>
  <dcterms:modified xsi:type="dcterms:W3CDTF">2019-06-28T16:41:57Z</dcterms:modified>
</cp:coreProperties>
</file>