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5" r:id="rId2"/>
    <p:sldId id="272" r:id="rId3"/>
    <p:sldId id="269" r:id="rId4"/>
    <p:sldId id="267" r:id="rId5"/>
    <p:sldId id="268" r:id="rId6"/>
    <p:sldId id="270" r:id="rId7"/>
    <p:sldId id="275" r:id="rId8"/>
    <p:sldId id="273" r:id="rId9"/>
    <p:sldId id="274" r:id="rId10"/>
    <p:sldId id="276" r:id="rId11"/>
    <p:sldId id="266" r:id="rId12"/>
    <p:sldId id="271" r:id="rId13"/>
    <p:sldId id="277" r:id="rId14"/>
    <p:sldId id="278" r:id="rId15"/>
  </p:sldIdLst>
  <p:sldSz cx="9144000" cy="6858000" type="screen4x3"/>
  <p:notesSz cx="7007225"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snapToObjects="1">
      <p:cViewPr varScale="1">
        <p:scale>
          <a:sx n="92" d="100"/>
          <a:sy n="92" d="100"/>
        </p:scale>
        <p:origin x="-3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464" cy="464820"/>
          </a:xfrm>
          <a:prstGeom prst="rect">
            <a:avLst/>
          </a:prstGeom>
        </p:spPr>
        <p:txBody>
          <a:bodyPr vert="horz" lIns="93159" tIns="46580" rIns="93159" bIns="46580" rtlCol="0"/>
          <a:lstStyle>
            <a:lvl1pPr algn="l">
              <a:defRPr sz="1200"/>
            </a:lvl1pPr>
          </a:lstStyle>
          <a:p>
            <a:endParaRPr lang="en-US"/>
          </a:p>
        </p:txBody>
      </p:sp>
      <p:sp>
        <p:nvSpPr>
          <p:cNvPr id="3" name="Date Placeholder 2"/>
          <p:cNvSpPr>
            <a:spLocks noGrp="1"/>
          </p:cNvSpPr>
          <p:nvPr>
            <p:ph type="dt" sz="quarter" idx="1"/>
          </p:nvPr>
        </p:nvSpPr>
        <p:spPr>
          <a:xfrm>
            <a:off x="3969139" y="0"/>
            <a:ext cx="3036464" cy="464820"/>
          </a:xfrm>
          <a:prstGeom prst="rect">
            <a:avLst/>
          </a:prstGeom>
        </p:spPr>
        <p:txBody>
          <a:bodyPr vert="horz" lIns="93159" tIns="46580" rIns="93159" bIns="46580" rtlCol="0"/>
          <a:lstStyle>
            <a:lvl1pPr algn="r">
              <a:defRPr sz="1200"/>
            </a:lvl1pPr>
          </a:lstStyle>
          <a:p>
            <a:fld id="{78517E22-825C-4ADD-9DBA-407A1239CBF4}" type="datetimeFigureOut">
              <a:rPr lang="en-US" smtClean="0"/>
              <a:pPr/>
              <a:t>3/22/2018</a:t>
            </a:fld>
            <a:endParaRPr lang="en-US"/>
          </a:p>
        </p:txBody>
      </p:sp>
      <p:sp>
        <p:nvSpPr>
          <p:cNvPr id="4" name="Footer Placeholder 3"/>
          <p:cNvSpPr>
            <a:spLocks noGrp="1"/>
          </p:cNvSpPr>
          <p:nvPr>
            <p:ph type="ftr" sz="quarter" idx="2"/>
          </p:nvPr>
        </p:nvSpPr>
        <p:spPr>
          <a:xfrm>
            <a:off x="0" y="8829967"/>
            <a:ext cx="3036464" cy="464820"/>
          </a:xfrm>
          <a:prstGeom prst="rect">
            <a:avLst/>
          </a:prstGeom>
        </p:spPr>
        <p:txBody>
          <a:bodyPr vert="horz" lIns="93159" tIns="46580" rIns="93159" bIns="46580" rtlCol="0" anchor="b"/>
          <a:lstStyle>
            <a:lvl1pPr algn="l">
              <a:defRPr sz="1200"/>
            </a:lvl1pPr>
          </a:lstStyle>
          <a:p>
            <a:endParaRPr lang="en-US"/>
          </a:p>
        </p:txBody>
      </p:sp>
      <p:sp>
        <p:nvSpPr>
          <p:cNvPr id="5" name="Slide Number Placeholder 4"/>
          <p:cNvSpPr>
            <a:spLocks noGrp="1"/>
          </p:cNvSpPr>
          <p:nvPr>
            <p:ph type="sldNum" sz="quarter" idx="3"/>
          </p:nvPr>
        </p:nvSpPr>
        <p:spPr>
          <a:xfrm>
            <a:off x="3969139" y="8829967"/>
            <a:ext cx="3036464" cy="464820"/>
          </a:xfrm>
          <a:prstGeom prst="rect">
            <a:avLst/>
          </a:prstGeom>
        </p:spPr>
        <p:txBody>
          <a:bodyPr vert="horz" lIns="93159" tIns="46580" rIns="93159" bIns="46580" rtlCol="0" anchor="b"/>
          <a:lstStyle>
            <a:lvl1pPr algn="r">
              <a:defRPr sz="1200"/>
            </a:lvl1pPr>
          </a:lstStyle>
          <a:p>
            <a:fld id="{5BC670B6-875D-428F-907C-EFEE8BEE0EE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464" cy="464820"/>
          </a:xfrm>
          <a:prstGeom prst="rect">
            <a:avLst/>
          </a:prstGeom>
        </p:spPr>
        <p:txBody>
          <a:bodyPr vert="horz" lIns="93159" tIns="46580" rIns="93159" bIns="46580" rtlCol="0"/>
          <a:lstStyle>
            <a:lvl1pPr algn="l">
              <a:defRPr sz="1200"/>
            </a:lvl1pPr>
          </a:lstStyle>
          <a:p>
            <a:endParaRPr lang="en-US"/>
          </a:p>
        </p:txBody>
      </p:sp>
      <p:sp>
        <p:nvSpPr>
          <p:cNvPr id="3" name="Date Placeholder 2"/>
          <p:cNvSpPr>
            <a:spLocks noGrp="1"/>
          </p:cNvSpPr>
          <p:nvPr>
            <p:ph type="dt" idx="1"/>
          </p:nvPr>
        </p:nvSpPr>
        <p:spPr>
          <a:xfrm>
            <a:off x="3969139" y="0"/>
            <a:ext cx="3036464" cy="464820"/>
          </a:xfrm>
          <a:prstGeom prst="rect">
            <a:avLst/>
          </a:prstGeom>
        </p:spPr>
        <p:txBody>
          <a:bodyPr vert="horz" lIns="93159" tIns="46580" rIns="93159" bIns="46580" rtlCol="0"/>
          <a:lstStyle>
            <a:lvl1pPr algn="r">
              <a:defRPr sz="1200"/>
            </a:lvl1pPr>
          </a:lstStyle>
          <a:p>
            <a:fld id="{24FC8041-E106-C441-8D02-AAA792F63449}" type="datetimeFigureOut">
              <a:rPr lang="en-US" smtClean="0"/>
              <a:pPr/>
              <a:t>3/22/2018</a:t>
            </a:fld>
            <a:endParaRPr lang="en-US"/>
          </a:p>
        </p:txBody>
      </p:sp>
      <p:sp>
        <p:nvSpPr>
          <p:cNvPr id="4" name="Slide Image Placeholder 3"/>
          <p:cNvSpPr>
            <a:spLocks noGrp="1" noRot="1" noChangeAspect="1"/>
          </p:cNvSpPr>
          <p:nvPr>
            <p:ph type="sldImg" idx="2"/>
          </p:nvPr>
        </p:nvSpPr>
        <p:spPr>
          <a:xfrm>
            <a:off x="1179513" y="696913"/>
            <a:ext cx="4648200" cy="3486150"/>
          </a:xfrm>
          <a:prstGeom prst="rect">
            <a:avLst/>
          </a:prstGeom>
          <a:noFill/>
          <a:ln w="12700">
            <a:solidFill>
              <a:prstClr val="black"/>
            </a:solidFill>
          </a:ln>
        </p:spPr>
        <p:txBody>
          <a:bodyPr vert="horz" lIns="93159" tIns="46580" rIns="93159" bIns="46580" rtlCol="0" anchor="ctr"/>
          <a:lstStyle/>
          <a:p>
            <a:endParaRPr lang="en-US"/>
          </a:p>
        </p:txBody>
      </p:sp>
      <p:sp>
        <p:nvSpPr>
          <p:cNvPr id="5" name="Notes Placeholder 4"/>
          <p:cNvSpPr>
            <a:spLocks noGrp="1"/>
          </p:cNvSpPr>
          <p:nvPr>
            <p:ph type="body" sz="quarter" idx="3"/>
          </p:nvPr>
        </p:nvSpPr>
        <p:spPr>
          <a:xfrm>
            <a:off x="700723" y="4415790"/>
            <a:ext cx="5605780" cy="4183380"/>
          </a:xfrm>
          <a:prstGeom prst="rect">
            <a:avLst/>
          </a:prstGeom>
        </p:spPr>
        <p:txBody>
          <a:bodyPr vert="horz" lIns="93159" tIns="46580" rIns="93159" bIns="465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6464" cy="464820"/>
          </a:xfrm>
          <a:prstGeom prst="rect">
            <a:avLst/>
          </a:prstGeom>
        </p:spPr>
        <p:txBody>
          <a:bodyPr vert="horz" lIns="93159" tIns="46580" rIns="93159" bIns="46580" rtlCol="0" anchor="b"/>
          <a:lstStyle>
            <a:lvl1pPr algn="l">
              <a:defRPr sz="1200"/>
            </a:lvl1pPr>
          </a:lstStyle>
          <a:p>
            <a:endParaRPr lang="en-US"/>
          </a:p>
        </p:txBody>
      </p:sp>
      <p:sp>
        <p:nvSpPr>
          <p:cNvPr id="7" name="Slide Number Placeholder 6"/>
          <p:cNvSpPr>
            <a:spLocks noGrp="1"/>
          </p:cNvSpPr>
          <p:nvPr>
            <p:ph type="sldNum" sz="quarter" idx="5"/>
          </p:nvPr>
        </p:nvSpPr>
        <p:spPr>
          <a:xfrm>
            <a:off x="3969139" y="8829967"/>
            <a:ext cx="3036464" cy="464820"/>
          </a:xfrm>
          <a:prstGeom prst="rect">
            <a:avLst/>
          </a:prstGeom>
        </p:spPr>
        <p:txBody>
          <a:bodyPr vert="horz" lIns="93159" tIns="46580" rIns="93159" bIns="46580" rtlCol="0" anchor="b"/>
          <a:lstStyle>
            <a:lvl1pPr algn="r">
              <a:defRPr sz="1200"/>
            </a:lvl1pPr>
          </a:lstStyle>
          <a:p>
            <a:fld id="{61622B94-2377-E541-9A5D-9F4EF5E49332}" type="slidenum">
              <a:rPr lang="en-US" smtClean="0"/>
              <a:pPr/>
              <a:t>‹#›</a:t>
            </a:fld>
            <a:endParaRPr lang="en-US"/>
          </a:p>
        </p:txBody>
      </p:sp>
    </p:spTree>
    <p:extLst>
      <p:ext uri="{BB962C8B-B14F-4D97-AF65-F5344CB8AC3E}">
        <p14:creationId xmlns="" xmlns:p14="http://schemas.microsoft.com/office/powerpoint/2010/main" val="9830847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85488D-F10A-F444-9C2F-41D3ED90B576}"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37793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5488D-F10A-F444-9C2F-41D3ED90B576}"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51449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5488D-F10A-F444-9C2F-41D3ED90B576}"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111295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5488D-F10A-F444-9C2F-41D3ED90B576}"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36454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5488D-F10A-F444-9C2F-41D3ED90B576}"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43962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85488D-F10A-F444-9C2F-41D3ED90B576}"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39419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85488D-F10A-F444-9C2F-41D3ED90B576}"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668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85488D-F10A-F444-9C2F-41D3ED90B576}"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52851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5488D-F10A-F444-9C2F-41D3ED90B576}"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254026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85488D-F10A-F444-9C2F-41D3ED90B576}"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188194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85488D-F10A-F444-9C2F-41D3ED90B576}"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88496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5488D-F10A-F444-9C2F-41D3ED90B576}" type="datetimeFigureOut">
              <a:rPr lang="en-US" smtClean="0"/>
              <a:pPr/>
              <a:t>3/22/2018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20A5C-46AF-4442-A53A-428D79FADEB3}" type="slidenum">
              <a:rPr lang="en-US" smtClean="0"/>
              <a:pPr/>
              <a:t>‹#›</a:t>
            </a:fld>
            <a:endParaRPr lang="en-US"/>
          </a:p>
        </p:txBody>
      </p:sp>
    </p:spTree>
    <p:extLst>
      <p:ext uri="{BB962C8B-B14F-4D97-AF65-F5344CB8AC3E}">
        <p14:creationId xmlns="" xmlns:p14="http://schemas.microsoft.com/office/powerpoint/2010/main" val="175625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AVL insertion </a:t>
            </a:r>
            <a:r>
              <a:rPr lang="en-US" dirty="0" err="1" smtClean="0"/>
              <a:t>postcondition</a:t>
            </a:r>
            <a:endParaRPr lang="en-US" dirty="0"/>
          </a:p>
        </p:txBody>
      </p:sp>
      <p:sp>
        <p:nvSpPr>
          <p:cNvPr id="16" name="Content Placeholder 15"/>
          <p:cNvSpPr>
            <a:spLocks noGrp="1"/>
          </p:cNvSpPr>
          <p:nvPr>
            <p:ph sz="half" idx="1"/>
          </p:nvPr>
        </p:nvSpPr>
        <p:spPr>
          <a:xfrm>
            <a:off x="457200" y="1600200"/>
            <a:ext cx="4038600" cy="5130800"/>
          </a:xfrm>
        </p:spPr>
        <p:txBody>
          <a:bodyPr>
            <a:normAutofit/>
          </a:bodyPr>
          <a:lstStyle/>
          <a:p>
            <a:pPr marL="0" indent="0">
              <a:buNone/>
            </a:pPr>
            <a:r>
              <a:rPr lang="en-US" dirty="0" smtClean="0"/>
              <a:t>When you insert into an AVL tree, </a:t>
            </a:r>
            <a:r>
              <a:rPr lang="en-US" i="1" dirty="0" smtClean="0"/>
              <a:t>either</a:t>
            </a:r>
            <a:endParaRPr lang="en-US" dirty="0" smtClean="0"/>
          </a:p>
          <a:p>
            <a:r>
              <a:rPr lang="en-US" dirty="0" smtClean="0"/>
              <a:t>you get a new tree with the same height (which may have had rotations performed), </a:t>
            </a:r>
            <a:r>
              <a:rPr lang="en-US" i="1" dirty="0" smtClean="0"/>
              <a:t>or</a:t>
            </a:r>
            <a:endParaRPr lang="en-US" dirty="0" smtClean="0"/>
          </a:p>
          <a:p>
            <a:r>
              <a:rPr lang="en-US" dirty="0" smtClean="0"/>
              <a:t>you get a tree that hasn’t had </a:t>
            </a:r>
            <a:r>
              <a:rPr lang="en-US" i="1" dirty="0" smtClean="0"/>
              <a:t>any rotations performed on it</a:t>
            </a:r>
            <a:r>
              <a:rPr lang="en-US" dirty="0" smtClean="0"/>
              <a:t>, with an increased height of at most one</a:t>
            </a:r>
          </a:p>
        </p:txBody>
      </p:sp>
      <p:sp>
        <p:nvSpPr>
          <p:cNvPr id="136" name="Right Arrow 135"/>
          <p:cNvSpPr/>
          <p:nvPr/>
        </p:nvSpPr>
        <p:spPr>
          <a:xfrm>
            <a:off x="6110333" y="2566504"/>
            <a:ext cx="922475" cy="743859"/>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137" name="Isosceles Triangle 136"/>
          <p:cNvSpPr/>
          <p:nvPr/>
        </p:nvSpPr>
        <p:spPr>
          <a:xfrm>
            <a:off x="5051778" y="2543509"/>
            <a:ext cx="628970" cy="76685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38" name="Isosceles Triangle 137"/>
          <p:cNvSpPr/>
          <p:nvPr/>
        </p:nvSpPr>
        <p:spPr>
          <a:xfrm>
            <a:off x="7363178" y="2543509"/>
            <a:ext cx="628970" cy="76685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39" name="TextBox 138"/>
          <p:cNvSpPr txBox="1"/>
          <p:nvPr/>
        </p:nvSpPr>
        <p:spPr>
          <a:xfrm>
            <a:off x="5457221" y="2358843"/>
            <a:ext cx="359832" cy="369332"/>
          </a:xfrm>
          <a:prstGeom prst="rect">
            <a:avLst/>
          </a:prstGeom>
          <a:noFill/>
        </p:spPr>
        <p:txBody>
          <a:bodyPr wrap="none" rtlCol="0">
            <a:spAutoFit/>
          </a:bodyPr>
          <a:lstStyle/>
          <a:p>
            <a:r>
              <a:rPr lang="en-US" i="1" dirty="0" smtClean="0"/>
              <a:t>h</a:t>
            </a:r>
            <a:endParaRPr lang="en-US" i="1" dirty="0"/>
          </a:p>
        </p:txBody>
      </p:sp>
      <p:sp>
        <p:nvSpPr>
          <p:cNvPr id="140" name="TextBox 139"/>
          <p:cNvSpPr txBox="1"/>
          <p:nvPr/>
        </p:nvSpPr>
        <p:spPr>
          <a:xfrm>
            <a:off x="7839176" y="2358843"/>
            <a:ext cx="359832" cy="369332"/>
          </a:xfrm>
          <a:prstGeom prst="rect">
            <a:avLst/>
          </a:prstGeom>
          <a:noFill/>
        </p:spPr>
        <p:txBody>
          <a:bodyPr wrap="none" rtlCol="0">
            <a:spAutoFit/>
          </a:bodyPr>
          <a:lstStyle/>
          <a:p>
            <a:r>
              <a:rPr lang="en-US" i="1" dirty="0" smtClean="0"/>
              <a:t>h</a:t>
            </a:r>
            <a:endParaRPr lang="en-US" i="1" dirty="0"/>
          </a:p>
        </p:txBody>
      </p:sp>
      <p:sp>
        <p:nvSpPr>
          <p:cNvPr id="141" name="Right Arrow 140"/>
          <p:cNvSpPr/>
          <p:nvPr/>
        </p:nvSpPr>
        <p:spPr>
          <a:xfrm>
            <a:off x="6109761" y="3721117"/>
            <a:ext cx="922475" cy="743859"/>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142" name="Isosceles Triangle 141"/>
          <p:cNvSpPr/>
          <p:nvPr/>
        </p:nvSpPr>
        <p:spPr>
          <a:xfrm>
            <a:off x="5051206" y="3698122"/>
            <a:ext cx="628970" cy="76685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43" name="Isosceles Triangle 142"/>
          <p:cNvSpPr/>
          <p:nvPr/>
        </p:nvSpPr>
        <p:spPr>
          <a:xfrm>
            <a:off x="7362606" y="3698122"/>
            <a:ext cx="628970" cy="766854"/>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i="1"/>
          </a:p>
        </p:txBody>
      </p:sp>
      <p:sp>
        <p:nvSpPr>
          <p:cNvPr id="144" name="TextBox 143"/>
          <p:cNvSpPr txBox="1"/>
          <p:nvPr/>
        </p:nvSpPr>
        <p:spPr>
          <a:xfrm>
            <a:off x="5456649" y="3513456"/>
            <a:ext cx="359832" cy="369332"/>
          </a:xfrm>
          <a:prstGeom prst="rect">
            <a:avLst/>
          </a:prstGeom>
          <a:noFill/>
        </p:spPr>
        <p:txBody>
          <a:bodyPr wrap="none" rtlCol="0">
            <a:spAutoFit/>
          </a:bodyPr>
          <a:lstStyle/>
          <a:p>
            <a:r>
              <a:rPr lang="en-US" i="1" dirty="0" smtClean="0"/>
              <a:t>h</a:t>
            </a:r>
            <a:endParaRPr lang="en-US" i="1" dirty="0"/>
          </a:p>
        </p:txBody>
      </p:sp>
      <p:sp>
        <p:nvSpPr>
          <p:cNvPr id="145" name="TextBox 144"/>
          <p:cNvSpPr txBox="1"/>
          <p:nvPr/>
        </p:nvSpPr>
        <p:spPr>
          <a:xfrm>
            <a:off x="7838604" y="3513456"/>
            <a:ext cx="359832" cy="369332"/>
          </a:xfrm>
          <a:prstGeom prst="rect">
            <a:avLst/>
          </a:prstGeom>
          <a:noFill/>
        </p:spPr>
        <p:txBody>
          <a:bodyPr wrap="none" rtlCol="0">
            <a:spAutoFit/>
          </a:bodyPr>
          <a:lstStyle/>
          <a:p>
            <a:r>
              <a:rPr lang="en-US" i="1" dirty="0" smtClean="0"/>
              <a:t>h</a:t>
            </a:r>
            <a:endParaRPr lang="en-US" i="1" dirty="0"/>
          </a:p>
        </p:txBody>
      </p:sp>
      <p:sp>
        <p:nvSpPr>
          <p:cNvPr id="146" name="Right Arrow 145"/>
          <p:cNvSpPr/>
          <p:nvPr/>
        </p:nvSpPr>
        <p:spPr>
          <a:xfrm>
            <a:off x="6109761" y="4987196"/>
            <a:ext cx="922475" cy="743859"/>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147" name="Isosceles Triangle 146"/>
          <p:cNvSpPr/>
          <p:nvPr/>
        </p:nvSpPr>
        <p:spPr>
          <a:xfrm>
            <a:off x="5051206" y="4964201"/>
            <a:ext cx="628970" cy="76685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48" name="Isosceles Triangle 147"/>
          <p:cNvSpPr/>
          <p:nvPr/>
        </p:nvSpPr>
        <p:spPr>
          <a:xfrm>
            <a:off x="7362606" y="4964201"/>
            <a:ext cx="628970" cy="107535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49" name="TextBox 148"/>
          <p:cNvSpPr txBox="1"/>
          <p:nvPr/>
        </p:nvSpPr>
        <p:spPr>
          <a:xfrm>
            <a:off x="5456649" y="4779535"/>
            <a:ext cx="359832" cy="369332"/>
          </a:xfrm>
          <a:prstGeom prst="rect">
            <a:avLst/>
          </a:prstGeom>
          <a:noFill/>
        </p:spPr>
        <p:txBody>
          <a:bodyPr wrap="none" rtlCol="0">
            <a:spAutoFit/>
          </a:bodyPr>
          <a:lstStyle/>
          <a:p>
            <a:r>
              <a:rPr lang="en-US" i="1" dirty="0" smtClean="0"/>
              <a:t>h</a:t>
            </a:r>
            <a:endParaRPr lang="en-US" i="1" dirty="0"/>
          </a:p>
        </p:txBody>
      </p:sp>
      <p:sp>
        <p:nvSpPr>
          <p:cNvPr id="150" name="TextBox 149"/>
          <p:cNvSpPr txBox="1"/>
          <p:nvPr/>
        </p:nvSpPr>
        <p:spPr>
          <a:xfrm>
            <a:off x="7838604" y="4779535"/>
            <a:ext cx="591791" cy="369332"/>
          </a:xfrm>
          <a:prstGeom prst="rect">
            <a:avLst/>
          </a:prstGeom>
          <a:noFill/>
        </p:spPr>
        <p:txBody>
          <a:bodyPr wrap="none" rtlCol="0">
            <a:spAutoFit/>
          </a:bodyPr>
          <a:lstStyle/>
          <a:p>
            <a:r>
              <a:rPr lang="en-US" i="1" dirty="0" smtClean="0"/>
              <a:t>h+1</a:t>
            </a:r>
            <a:endParaRPr lang="en-US" i="1" dirty="0"/>
          </a:p>
        </p:txBody>
      </p:sp>
    </p:spTree>
    <p:extLst>
      <p:ext uri="{BB962C8B-B14F-4D97-AF65-F5344CB8AC3E}">
        <p14:creationId xmlns="" xmlns:p14="http://schemas.microsoft.com/office/powerpoint/2010/main" val="1965108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82" name="Right Arrow 81"/>
          <p:cNvSpPr/>
          <p:nvPr/>
        </p:nvSpPr>
        <p:spPr>
          <a:xfrm rot="851482">
            <a:off x="3226836" y="360022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middle </a:t>
            </a:r>
            <a:r>
              <a:rPr lang="en-US" dirty="0" err="1" smtClean="0"/>
              <a:t>subtree</a:t>
            </a:r>
            <a:endParaRPr lang="en-US" dirty="0"/>
          </a:p>
        </p:txBody>
      </p:sp>
      <p:sp>
        <p:nvSpPr>
          <p:cNvPr id="99" name="Donut 98"/>
          <p:cNvSpPr/>
          <p:nvPr/>
        </p:nvSpPr>
        <p:spPr>
          <a:xfrm>
            <a:off x="7300388" y="3309510"/>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0" name="Straight Arrow Connector 99"/>
          <p:cNvCxnSpPr>
            <a:stCxn id="99" idx="5"/>
            <a:endCxn id="103" idx="0"/>
          </p:cNvCxnSpPr>
          <p:nvPr/>
        </p:nvCxnSpPr>
        <p:spPr>
          <a:xfrm>
            <a:off x="7485156" y="3506583"/>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1" name="Straight Arrow Connector 100"/>
          <p:cNvCxnSpPr>
            <a:stCxn id="99" idx="3"/>
            <a:endCxn id="106" idx="0"/>
          </p:cNvCxnSpPr>
          <p:nvPr/>
        </p:nvCxnSpPr>
        <p:spPr>
          <a:xfrm flipH="1">
            <a:off x="6584799" y="3506583"/>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2" name="TextBox 101"/>
          <p:cNvSpPr txBox="1"/>
          <p:nvPr/>
        </p:nvSpPr>
        <p:spPr>
          <a:xfrm>
            <a:off x="7533965" y="3210252"/>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03" name="Isosceles Triangle 102"/>
          <p:cNvSpPr/>
          <p:nvPr/>
        </p:nvSpPr>
        <p:spPr>
          <a:xfrm>
            <a:off x="7869095" y="3940297"/>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4" name="TextBox 103"/>
          <p:cNvSpPr txBox="1"/>
          <p:nvPr/>
        </p:nvSpPr>
        <p:spPr>
          <a:xfrm>
            <a:off x="6651084" y="3755631"/>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05" name="TextBox 104"/>
          <p:cNvSpPr txBox="1"/>
          <p:nvPr/>
        </p:nvSpPr>
        <p:spPr>
          <a:xfrm>
            <a:off x="8111596" y="3753267"/>
            <a:ext cx="547496" cy="369332"/>
          </a:xfrm>
          <a:prstGeom prst="rect">
            <a:avLst/>
          </a:prstGeom>
          <a:noFill/>
        </p:spPr>
        <p:txBody>
          <a:bodyPr wrap="none" rtlCol="0">
            <a:spAutoFit/>
          </a:bodyPr>
          <a:lstStyle/>
          <a:p>
            <a:r>
              <a:rPr lang="en-US" i="1" dirty="0" smtClean="0"/>
              <a:t>h-2</a:t>
            </a:r>
            <a:endParaRPr lang="en-US" i="1" dirty="0"/>
          </a:p>
        </p:txBody>
      </p:sp>
      <p:sp>
        <p:nvSpPr>
          <p:cNvPr id="106" name="Donut 105"/>
          <p:cNvSpPr/>
          <p:nvPr/>
        </p:nvSpPr>
        <p:spPr>
          <a:xfrm>
            <a:off x="6476564" y="3968105"/>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07" name="Straight Arrow Connector 106"/>
          <p:cNvCxnSpPr>
            <a:stCxn id="106" idx="5"/>
            <a:endCxn id="112" idx="0"/>
          </p:cNvCxnSpPr>
          <p:nvPr/>
        </p:nvCxnSpPr>
        <p:spPr>
          <a:xfrm>
            <a:off x="6661332" y="4165178"/>
            <a:ext cx="380418" cy="3721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6" idx="3"/>
            <a:endCxn id="110" idx="0"/>
          </p:cNvCxnSpPr>
          <p:nvPr/>
        </p:nvCxnSpPr>
        <p:spPr>
          <a:xfrm flipH="1">
            <a:off x="6090071" y="4165178"/>
            <a:ext cx="41819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6133559" y="4306187"/>
            <a:ext cx="547496" cy="369332"/>
          </a:xfrm>
          <a:prstGeom prst="rect">
            <a:avLst/>
          </a:prstGeom>
          <a:noFill/>
        </p:spPr>
        <p:txBody>
          <a:bodyPr wrap="none" rtlCol="0">
            <a:spAutoFit/>
          </a:bodyPr>
          <a:lstStyle/>
          <a:p>
            <a:r>
              <a:rPr lang="en-US" i="1" dirty="0" smtClean="0"/>
              <a:t>h-2</a:t>
            </a:r>
            <a:endParaRPr lang="en-US" i="1" dirty="0"/>
          </a:p>
        </p:txBody>
      </p:sp>
      <p:sp>
        <p:nvSpPr>
          <p:cNvPr id="110" name="Isosceles Triangle 109"/>
          <p:cNvSpPr/>
          <p:nvPr/>
        </p:nvSpPr>
        <p:spPr>
          <a:xfrm>
            <a:off x="5841900" y="4518540"/>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1" name="TextBox 110"/>
          <p:cNvSpPr txBox="1"/>
          <p:nvPr/>
        </p:nvSpPr>
        <p:spPr>
          <a:xfrm>
            <a:off x="7026893" y="4228188"/>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12" name="Isosceles Triangle 111"/>
          <p:cNvSpPr/>
          <p:nvPr/>
        </p:nvSpPr>
        <p:spPr>
          <a:xfrm>
            <a:off x="6793579" y="4537338"/>
            <a:ext cx="496341" cy="802414"/>
          </a:xfrm>
          <a:prstGeom prst="triangle">
            <a:avLst/>
          </a:prstGeom>
          <a:solidFill>
            <a:schemeClr val="bg1">
              <a:lumMod val="65000"/>
            </a:schemeClr>
          </a:solidFill>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1" name="TextBox 30"/>
          <p:cNvSpPr txBox="1"/>
          <p:nvPr/>
        </p:nvSpPr>
        <p:spPr>
          <a:xfrm>
            <a:off x="0" y="6211669"/>
            <a:ext cx="9144000" cy="646331"/>
          </a:xfrm>
          <a:prstGeom prst="rect">
            <a:avLst/>
          </a:prstGeom>
          <a:noFill/>
        </p:spPr>
        <p:txBody>
          <a:bodyPr wrap="square" rtlCol="0">
            <a:spAutoFit/>
          </a:bodyPr>
          <a:lstStyle/>
          <a:p>
            <a:pPr algn="r"/>
            <a:r>
              <a:rPr lang="en-US" dirty="0" smtClean="0"/>
              <a:t>…now let’s look at the second case.</a:t>
            </a:r>
          </a:p>
          <a:p>
            <a:pPr algn="r"/>
            <a:r>
              <a:rPr lang="en-US" dirty="0" smtClean="0"/>
              <a:t>To see how this works, we’ll need to examine the structure of the middle tree.</a:t>
            </a:r>
            <a:endParaRPr lang="en-US" dirty="0"/>
          </a:p>
        </p:txBody>
      </p:sp>
    </p:spTree>
    <p:extLst>
      <p:ext uri="{BB962C8B-B14F-4D97-AF65-F5344CB8AC3E}">
        <p14:creationId xmlns="" xmlns:p14="http://schemas.microsoft.com/office/powerpoint/2010/main" val="112616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58" idx="0"/>
          </p:cNvCxnSpPr>
          <p:nvPr/>
        </p:nvCxnSpPr>
        <p:spPr>
          <a:xfrm>
            <a:off x="921239" y="2786454"/>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7" name="TextBox 56"/>
          <p:cNvSpPr txBox="1"/>
          <p:nvPr/>
        </p:nvSpPr>
        <p:spPr>
          <a:xfrm>
            <a:off x="1411294" y="2976103"/>
            <a:ext cx="547496" cy="369332"/>
          </a:xfrm>
          <a:prstGeom prst="rect">
            <a:avLst/>
          </a:prstGeom>
          <a:noFill/>
        </p:spPr>
        <p:txBody>
          <a:bodyPr wrap="none" rtlCol="0">
            <a:spAutoFit/>
          </a:bodyPr>
          <a:lstStyle/>
          <a:p>
            <a:r>
              <a:rPr lang="en-US" i="1" dirty="0" smtClean="0"/>
              <a:t>h-2</a:t>
            </a:r>
            <a:endParaRPr lang="en-US" i="1" dirty="0"/>
          </a:p>
        </p:txBody>
      </p:sp>
      <p:sp>
        <p:nvSpPr>
          <p:cNvPr id="58" name="Donut 57"/>
          <p:cNvSpPr/>
          <p:nvPr/>
        </p:nvSpPr>
        <p:spPr>
          <a:xfrm>
            <a:off x="1191738" y="310303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9" name="Straight Arrow Connector 58"/>
          <p:cNvCxnSpPr>
            <a:stCxn id="58" idx="5"/>
            <a:endCxn id="62" idx="0"/>
          </p:cNvCxnSpPr>
          <p:nvPr/>
        </p:nvCxnSpPr>
        <p:spPr>
          <a:xfrm>
            <a:off x="1376506" y="3300103"/>
            <a:ext cx="300282"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8" idx="3"/>
            <a:endCxn id="61" idx="0"/>
          </p:cNvCxnSpPr>
          <p:nvPr/>
        </p:nvCxnSpPr>
        <p:spPr>
          <a:xfrm flipH="1">
            <a:off x="943568" y="3300103"/>
            <a:ext cx="279871"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Isosceles Triangle 60"/>
          <p:cNvSpPr/>
          <p:nvPr/>
        </p:nvSpPr>
        <p:spPr>
          <a:xfrm>
            <a:off x="695397" y="3733817"/>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2" name="Isosceles Triangle 61"/>
          <p:cNvSpPr/>
          <p:nvPr/>
        </p:nvSpPr>
        <p:spPr>
          <a:xfrm>
            <a:off x="1428617" y="3733818"/>
            <a:ext cx="496341" cy="2705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3" name="TextBox 62"/>
          <p:cNvSpPr txBox="1"/>
          <p:nvPr/>
        </p:nvSpPr>
        <p:spPr>
          <a:xfrm>
            <a:off x="976635" y="3549151"/>
            <a:ext cx="547496" cy="369332"/>
          </a:xfrm>
          <a:prstGeom prst="rect">
            <a:avLst/>
          </a:prstGeom>
          <a:noFill/>
        </p:spPr>
        <p:txBody>
          <a:bodyPr wrap="none" rtlCol="0">
            <a:spAutoFit/>
          </a:bodyPr>
          <a:lstStyle/>
          <a:p>
            <a:r>
              <a:rPr lang="en-US" i="1" dirty="0" smtClean="0"/>
              <a:t>h-3</a:t>
            </a:r>
            <a:endParaRPr lang="en-US" i="1" dirty="0"/>
          </a:p>
        </p:txBody>
      </p:sp>
      <p:sp>
        <p:nvSpPr>
          <p:cNvPr id="71" name="TextBox 70"/>
          <p:cNvSpPr txBox="1"/>
          <p:nvPr/>
        </p:nvSpPr>
        <p:spPr>
          <a:xfrm>
            <a:off x="1627848" y="3468799"/>
            <a:ext cx="547496" cy="369332"/>
          </a:xfrm>
          <a:prstGeom prst="rect">
            <a:avLst/>
          </a:prstGeom>
          <a:noFill/>
        </p:spPr>
        <p:txBody>
          <a:bodyPr wrap="none" rtlCol="0">
            <a:spAutoFit/>
          </a:bodyPr>
          <a:lstStyle/>
          <a:p>
            <a:r>
              <a:rPr lang="en-US" i="1" dirty="0" smtClean="0"/>
              <a:t>h-4</a:t>
            </a:r>
            <a:endParaRPr lang="en-US" i="1" dirty="0"/>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43" name="Right Arrow 42"/>
          <p:cNvSpPr/>
          <p:nvPr/>
        </p:nvSpPr>
        <p:spPr>
          <a:xfrm>
            <a:off x="2865110" y="2686538"/>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83" name="Donut 82"/>
          <p:cNvSpPr/>
          <p:nvPr/>
        </p:nvSpPr>
        <p:spPr>
          <a:xfrm>
            <a:off x="6753108" y="193078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4" name="Straight Arrow Connector 83"/>
          <p:cNvCxnSpPr>
            <a:stCxn id="83" idx="5"/>
            <a:endCxn id="87" idx="0"/>
          </p:cNvCxnSpPr>
          <p:nvPr/>
        </p:nvCxnSpPr>
        <p:spPr>
          <a:xfrm>
            <a:off x="6937876" y="2127859"/>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3"/>
            <a:endCxn id="91" idx="0"/>
          </p:cNvCxnSpPr>
          <p:nvPr/>
        </p:nvCxnSpPr>
        <p:spPr>
          <a:xfrm flipH="1">
            <a:off x="6037519" y="2127859"/>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TextBox 85"/>
          <p:cNvSpPr txBox="1"/>
          <p:nvPr/>
        </p:nvSpPr>
        <p:spPr>
          <a:xfrm>
            <a:off x="6986685" y="1831528"/>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7" name="Isosceles Triangle 86"/>
          <p:cNvSpPr/>
          <p:nvPr/>
        </p:nvSpPr>
        <p:spPr>
          <a:xfrm>
            <a:off x="7321815"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9" name="TextBox 88"/>
          <p:cNvSpPr txBox="1"/>
          <p:nvPr/>
        </p:nvSpPr>
        <p:spPr>
          <a:xfrm>
            <a:off x="6103804" y="2376907"/>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0" name="TextBox 89"/>
          <p:cNvSpPr txBox="1"/>
          <p:nvPr/>
        </p:nvSpPr>
        <p:spPr>
          <a:xfrm>
            <a:off x="7564316" y="2374543"/>
            <a:ext cx="547496" cy="369332"/>
          </a:xfrm>
          <a:prstGeom prst="rect">
            <a:avLst/>
          </a:prstGeom>
          <a:noFill/>
        </p:spPr>
        <p:txBody>
          <a:bodyPr wrap="none" rtlCol="0">
            <a:spAutoFit/>
          </a:bodyPr>
          <a:lstStyle/>
          <a:p>
            <a:r>
              <a:rPr lang="en-US" i="1" dirty="0" smtClean="0"/>
              <a:t>h-2</a:t>
            </a:r>
            <a:endParaRPr lang="en-US" i="1" dirty="0"/>
          </a:p>
        </p:txBody>
      </p:sp>
      <p:sp>
        <p:nvSpPr>
          <p:cNvPr id="91" name="Donut 90"/>
          <p:cNvSpPr/>
          <p:nvPr/>
        </p:nvSpPr>
        <p:spPr>
          <a:xfrm>
            <a:off x="5929284"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2" name="Straight Arrow Connector 91"/>
          <p:cNvCxnSpPr>
            <a:stCxn id="91" idx="3"/>
            <a:endCxn id="94" idx="0"/>
          </p:cNvCxnSpPr>
          <p:nvPr/>
        </p:nvCxnSpPr>
        <p:spPr>
          <a:xfrm flipH="1">
            <a:off x="5530462"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91" idx="5"/>
            <a:endCxn id="96" idx="0"/>
          </p:cNvCxnSpPr>
          <p:nvPr/>
        </p:nvCxnSpPr>
        <p:spPr>
          <a:xfrm>
            <a:off x="6114052" y="2786454"/>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Isosceles Triangle 93"/>
          <p:cNvSpPr/>
          <p:nvPr/>
        </p:nvSpPr>
        <p:spPr>
          <a:xfrm>
            <a:off x="5282291"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5" name="TextBox 94"/>
          <p:cNvSpPr txBox="1"/>
          <p:nvPr/>
        </p:nvSpPr>
        <p:spPr>
          <a:xfrm>
            <a:off x="6604107" y="2976103"/>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6" name="Donut 95"/>
          <p:cNvSpPr/>
          <p:nvPr/>
        </p:nvSpPr>
        <p:spPr>
          <a:xfrm>
            <a:off x="6384551" y="3103030"/>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97" name="Straight Arrow Connector 96"/>
          <p:cNvCxnSpPr>
            <a:stCxn id="96" idx="5"/>
            <a:endCxn id="100" idx="0"/>
          </p:cNvCxnSpPr>
          <p:nvPr/>
        </p:nvCxnSpPr>
        <p:spPr>
          <a:xfrm>
            <a:off x="6569319" y="3300103"/>
            <a:ext cx="300282" cy="433715"/>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98" name="Straight Arrow Connector 97"/>
          <p:cNvCxnSpPr>
            <a:stCxn id="96" idx="3"/>
            <a:endCxn id="104" idx="0"/>
          </p:cNvCxnSpPr>
          <p:nvPr/>
        </p:nvCxnSpPr>
        <p:spPr>
          <a:xfrm flipH="1">
            <a:off x="6136381" y="3300103"/>
            <a:ext cx="279871" cy="433715"/>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0" name="Isosceles Triangle 99"/>
          <p:cNvSpPr/>
          <p:nvPr/>
        </p:nvSpPr>
        <p:spPr>
          <a:xfrm>
            <a:off x="6621430" y="3733818"/>
            <a:ext cx="496341" cy="27051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1" name="TextBox 100"/>
          <p:cNvSpPr txBox="1"/>
          <p:nvPr/>
        </p:nvSpPr>
        <p:spPr>
          <a:xfrm>
            <a:off x="6169448" y="3549151"/>
            <a:ext cx="490840" cy="369332"/>
          </a:xfrm>
          <a:prstGeom prst="rect">
            <a:avLst/>
          </a:prstGeom>
          <a:noFill/>
        </p:spPr>
        <p:txBody>
          <a:bodyPr wrap="none" rtlCol="0">
            <a:spAutoFit/>
          </a:bodyPr>
          <a:lstStyle/>
          <a:p>
            <a:r>
              <a:rPr lang="en-US" i="1" dirty="0" smtClean="0">
                <a:solidFill>
                  <a:schemeClr val="accent3">
                    <a:lumMod val="75000"/>
                  </a:schemeClr>
                </a:solidFill>
              </a:rPr>
              <a:t>h-2</a:t>
            </a:r>
            <a:endParaRPr lang="en-US" i="1" dirty="0">
              <a:solidFill>
                <a:schemeClr val="accent3">
                  <a:lumMod val="75000"/>
                </a:schemeClr>
              </a:solidFill>
            </a:endParaRPr>
          </a:p>
        </p:txBody>
      </p:sp>
      <p:sp>
        <p:nvSpPr>
          <p:cNvPr id="102" name="TextBox 101"/>
          <p:cNvSpPr txBox="1"/>
          <p:nvPr/>
        </p:nvSpPr>
        <p:spPr>
          <a:xfrm>
            <a:off x="6820661" y="3468799"/>
            <a:ext cx="547496" cy="369332"/>
          </a:xfrm>
          <a:prstGeom prst="rect">
            <a:avLst/>
          </a:prstGeom>
          <a:noFill/>
        </p:spPr>
        <p:txBody>
          <a:bodyPr wrap="none" rtlCol="0">
            <a:spAutoFit/>
          </a:bodyPr>
          <a:lstStyle/>
          <a:p>
            <a:r>
              <a:rPr lang="en-US" i="1" dirty="0" smtClean="0"/>
              <a:t>h-4</a:t>
            </a:r>
            <a:endParaRPr lang="en-US" i="1" dirty="0"/>
          </a:p>
        </p:txBody>
      </p:sp>
      <p:sp>
        <p:nvSpPr>
          <p:cNvPr id="103" name="TextBox 102"/>
          <p:cNvSpPr txBox="1"/>
          <p:nvPr/>
        </p:nvSpPr>
        <p:spPr>
          <a:xfrm>
            <a:off x="5586279" y="2927463"/>
            <a:ext cx="547496" cy="369332"/>
          </a:xfrm>
          <a:prstGeom prst="rect">
            <a:avLst/>
          </a:prstGeom>
          <a:noFill/>
        </p:spPr>
        <p:txBody>
          <a:bodyPr wrap="none" rtlCol="0">
            <a:spAutoFit/>
          </a:bodyPr>
          <a:lstStyle/>
          <a:p>
            <a:r>
              <a:rPr lang="en-US" i="1" dirty="0" smtClean="0"/>
              <a:t>h-2</a:t>
            </a:r>
            <a:endParaRPr lang="en-US" i="1" dirty="0"/>
          </a:p>
        </p:txBody>
      </p:sp>
      <p:sp>
        <p:nvSpPr>
          <p:cNvPr id="104" name="Isosceles Triangle 103"/>
          <p:cNvSpPr/>
          <p:nvPr/>
        </p:nvSpPr>
        <p:spPr>
          <a:xfrm>
            <a:off x="5888210" y="3733818"/>
            <a:ext cx="496341" cy="578242"/>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44" name="TextBox 43"/>
          <p:cNvSpPr txBox="1"/>
          <p:nvPr/>
        </p:nvSpPr>
        <p:spPr>
          <a:xfrm>
            <a:off x="0" y="6211669"/>
            <a:ext cx="9144000" cy="646331"/>
          </a:xfrm>
          <a:prstGeom prst="rect">
            <a:avLst/>
          </a:prstGeom>
          <a:noFill/>
        </p:spPr>
        <p:txBody>
          <a:bodyPr wrap="square" rtlCol="0">
            <a:spAutoFit/>
          </a:bodyPr>
          <a:lstStyle/>
          <a:p>
            <a:pPr algn="r"/>
            <a:r>
              <a:rPr lang="en-US" dirty="0" smtClean="0"/>
              <a:t>By the same reasoning as before, we know that the middle </a:t>
            </a:r>
            <a:r>
              <a:rPr lang="en-US" dirty="0" err="1" smtClean="0"/>
              <a:t>subtree</a:t>
            </a:r>
            <a:r>
              <a:rPr lang="en-US" dirty="0" smtClean="0"/>
              <a:t> can’t itself have</a:t>
            </a:r>
          </a:p>
          <a:p>
            <a:pPr algn="r"/>
            <a:r>
              <a:rPr lang="en-US" dirty="0" err="1" smtClean="0"/>
              <a:t>subtrees</a:t>
            </a:r>
            <a:r>
              <a:rPr lang="en-US" dirty="0" smtClean="0"/>
              <a:t> with different heights, or there would be a lower violation of the height invariant.</a:t>
            </a:r>
            <a:endParaRPr lang="en-US" dirty="0"/>
          </a:p>
        </p:txBody>
      </p:sp>
      <p:sp>
        <p:nvSpPr>
          <p:cNvPr id="45" name="TextBox 44"/>
          <p:cNvSpPr txBox="1"/>
          <p:nvPr/>
        </p:nvSpPr>
        <p:spPr>
          <a:xfrm>
            <a:off x="8209995" y="2561573"/>
            <a:ext cx="780983" cy="1200329"/>
          </a:xfrm>
          <a:prstGeom prst="rect">
            <a:avLst/>
          </a:prstGeom>
          <a:noFill/>
        </p:spPr>
        <p:txBody>
          <a:bodyPr wrap="none" rtlCol="0">
            <a:spAutoFit/>
          </a:bodyPr>
          <a:lstStyle/>
          <a:p>
            <a:r>
              <a:rPr lang="en-US" sz="7200" b="1" dirty="0" smtClean="0">
                <a:solidFill>
                  <a:srgbClr val="FF0000"/>
                </a:solidFill>
                <a:sym typeface="Wingdings 2"/>
              </a:rPr>
              <a:t></a:t>
            </a:r>
            <a:endParaRPr lang="en-US" sz="7200" b="1" dirty="0">
              <a:solidFill>
                <a:srgbClr val="FF0000"/>
              </a:solidFill>
            </a:endParaRPr>
          </a:p>
        </p:txBody>
      </p:sp>
    </p:spTree>
    <p:extLst>
      <p:ext uri="{BB962C8B-B14F-4D97-AF65-F5344CB8AC3E}">
        <p14:creationId xmlns="" xmlns:p14="http://schemas.microsoft.com/office/powerpoint/2010/main" val="34062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58" idx="0"/>
          </p:cNvCxnSpPr>
          <p:nvPr/>
        </p:nvCxnSpPr>
        <p:spPr>
          <a:xfrm>
            <a:off x="921239" y="2786454"/>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7" name="TextBox 56"/>
          <p:cNvSpPr txBox="1"/>
          <p:nvPr/>
        </p:nvSpPr>
        <p:spPr>
          <a:xfrm>
            <a:off x="1411294" y="2976103"/>
            <a:ext cx="547496" cy="369332"/>
          </a:xfrm>
          <a:prstGeom prst="rect">
            <a:avLst/>
          </a:prstGeom>
          <a:noFill/>
        </p:spPr>
        <p:txBody>
          <a:bodyPr wrap="none" rtlCol="0">
            <a:spAutoFit/>
          </a:bodyPr>
          <a:lstStyle/>
          <a:p>
            <a:r>
              <a:rPr lang="en-US" i="1" dirty="0" smtClean="0"/>
              <a:t>h-2</a:t>
            </a:r>
            <a:endParaRPr lang="en-US" i="1" dirty="0"/>
          </a:p>
        </p:txBody>
      </p:sp>
      <p:sp>
        <p:nvSpPr>
          <p:cNvPr id="58" name="Donut 57"/>
          <p:cNvSpPr/>
          <p:nvPr/>
        </p:nvSpPr>
        <p:spPr>
          <a:xfrm>
            <a:off x="1191738" y="310303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9" name="Straight Arrow Connector 58"/>
          <p:cNvCxnSpPr>
            <a:stCxn id="58" idx="5"/>
            <a:endCxn id="62" idx="0"/>
          </p:cNvCxnSpPr>
          <p:nvPr/>
        </p:nvCxnSpPr>
        <p:spPr>
          <a:xfrm>
            <a:off x="1376506" y="3300103"/>
            <a:ext cx="300282"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8" idx="3"/>
            <a:endCxn id="61" idx="0"/>
          </p:cNvCxnSpPr>
          <p:nvPr/>
        </p:nvCxnSpPr>
        <p:spPr>
          <a:xfrm flipH="1">
            <a:off x="943568" y="3300103"/>
            <a:ext cx="279871"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Isosceles Triangle 60"/>
          <p:cNvSpPr/>
          <p:nvPr/>
        </p:nvSpPr>
        <p:spPr>
          <a:xfrm>
            <a:off x="695397" y="3733817"/>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2" name="Isosceles Triangle 61"/>
          <p:cNvSpPr/>
          <p:nvPr/>
        </p:nvSpPr>
        <p:spPr>
          <a:xfrm>
            <a:off x="1428617" y="3733818"/>
            <a:ext cx="496341" cy="44867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3" name="TextBox 62"/>
          <p:cNvSpPr txBox="1"/>
          <p:nvPr/>
        </p:nvSpPr>
        <p:spPr>
          <a:xfrm>
            <a:off x="976635" y="3549151"/>
            <a:ext cx="547496" cy="369332"/>
          </a:xfrm>
          <a:prstGeom prst="rect">
            <a:avLst/>
          </a:prstGeom>
          <a:noFill/>
        </p:spPr>
        <p:txBody>
          <a:bodyPr wrap="none" rtlCol="0">
            <a:spAutoFit/>
          </a:bodyPr>
          <a:lstStyle/>
          <a:p>
            <a:r>
              <a:rPr lang="en-US" i="1" dirty="0" smtClean="0"/>
              <a:t>h-3</a:t>
            </a:r>
            <a:endParaRPr lang="en-US" i="1" dirty="0"/>
          </a:p>
        </p:txBody>
      </p:sp>
      <p:sp>
        <p:nvSpPr>
          <p:cNvPr id="71" name="TextBox 70"/>
          <p:cNvSpPr txBox="1"/>
          <p:nvPr/>
        </p:nvSpPr>
        <p:spPr>
          <a:xfrm>
            <a:off x="1627848" y="3468799"/>
            <a:ext cx="547496" cy="369332"/>
          </a:xfrm>
          <a:prstGeom prst="rect">
            <a:avLst/>
          </a:prstGeom>
          <a:noFill/>
        </p:spPr>
        <p:txBody>
          <a:bodyPr wrap="none" rtlCol="0">
            <a:spAutoFit/>
          </a:bodyPr>
          <a:lstStyle/>
          <a:p>
            <a:r>
              <a:rPr lang="en-US" i="1" dirty="0" smtClean="0"/>
              <a:t>h-3</a:t>
            </a:r>
            <a:endParaRPr lang="en-US" i="1" dirty="0"/>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83" name="Right Arrow 82"/>
          <p:cNvSpPr/>
          <p:nvPr/>
        </p:nvSpPr>
        <p:spPr>
          <a:xfrm rot="20770539">
            <a:off x="3346715" y="1167184"/>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mid-left </a:t>
            </a:r>
            <a:r>
              <a:rPr lang="en-US" dirty="0" err="1" smtClean="0"/>
              <a:t>subtree</a:t>
            </a:r>
            <a:endParaRPr lang="en-US" dirty="0"/>
          </a:p>
        </p:txBody>
      </p:sp>
      <p:sp>
        <p:nvSpPr>
          <p:cNvPr id="84" name="Right Arrow 83"/>
          <p:cNvSpPr/>
          <p:nvPr/>
        </p:nvSpPr>
        <p:spPr>
          <a:xfrm rot="851482">
            <a:off x="3226836" y="360022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mid-right </a:t>
            </a:r>
            <a:r>
              <a:rPr lang="en-US" dirty="0" err="1" smtClean="0"/>
              <a:t>subtree</a:t>
            </a:r>
            <a:endParaRPr lang="en-US" dirty="0"/>
          </a:p>
        </p:txBody>
      </p:sp>
      <p:sp>
        <p:nvSpPr>
          <p:cNvPr id="85" name="Donut 84"/>
          <p:cNvSpPr/>
          <p:nvPr/>
        </p:nvSpPr>
        <p:spPr>
          <a:xfrm>
            <a:off x="7407541" y="249375"/>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6" name="Straight Arrow Connector 85"/>
          <p:cNvCxnSpPr>
            <a:stCxn id="85" idx="5"/>
            <a:endCxn id="90" idx="0"/>
          </p:cNvCxnSpPr>
          <p:nvPr/>
        </p:nvCxnSpPr>
        <p:spPr>
          <a:xfrm>
            <a:off x="7592309" y="446448"/>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7" name="Straight Arrow Connector 86"/>
          <p:cNvCxnSpPr>
            <a:stCxn id="85" idx="3"/>
            <a:endCxn id="93" idx="0"/>
          </p:cNvCxnSpPr>
          <p:nvPr/>
        </p:nvCxnSpPr>
        <p:spPr>
          <a:xfrm flipH="1">
            <a:off x="6691952" y="446448"/>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9" name="TextBox 88"/>
          <p:cNvSpPr txBox="1"/>
          <p:nvPr/>
        </p:nvSpPr>
        <p:spPr>
          <a:xfrm>
            <a:off x="7641118" y="150117"/>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0" name="Isosceles Triangle 89"/>
          <p:cNvSpPr/>
          <p:nvPr/>
        </p:nvSpPr>
        <p:spPr>
          <a:xfrm>
            <a:off x="7976248" y="880162"/>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1" name="TextBox 90"/>
          <p:cNvSpPr txBox="1"/>
          <p:nvPr/>
        </p:nvSpPr>
        <p:spPr>
          <a:xfrm>
            <a:off x="6758237" y="695496"/>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2" name="TextBox 91"/>
          <p:cNvSpPr txBox="1"/>
          <p:nvPr/>
        </p:nvSpPr>
        <p:spPr>
          <a:xfrm>
            <a:off x="8218749" y="693132"/>
            <a:ext cx="547496" cy="369332"/>
          </a:xfrm>
          <a:prstGeom prst="rect">
            <a:avLst/>
          </a:prstGeom>
          <a:noFill/>
        </p:spPr>
        <p:txBody>
          <a:bodyPr wrap="none" rtlCol="0">
            <a:spAutoFit/>
          </a:bodyPr>
          <a:lstStyle/>
          <a:p>
            <a:r>
              <a:rPr lang="en-US" i="1" dirty="0" smtClean="0"/>
              <a:t>h-2</a:t>
            </a:r>
            <a:endParaRPr lang="en-US" i="1" dirty="0"/>
          </a:p>
        </p:txBody>
      </p:sp>
      <p:sp>
        <p:nvSpPr>
          <p:cNvPr id="93" name="Donut 92"/>
          <p:cNvSpPr/>
          <p:nvPr/>
        </p:nvSpPr>
        <p:spPr>
          <a:xfrm>
            <a:off x="6583717" y="90797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4" name="Straight Arrow Connector 93"/>
          <p:cNvCxnSpPr>
            <a:stCxn id="93" idx="3"/>
            <a:endCxn id="96" idx="0"/>
          </p:cNvCxnSpPr>
          <p:nvPr/>
        </p:nvCxnSpPr>
        <p:spPr>
          <a:xfrm flipH="1">
            <a:off x="6184895" y="1105043"/>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3" idx="5"/>
            <a:endCxn id="98" idx="0"/>
          </p:cNvCxnSpPr>
          <p:nvPr/>
        </p:nvCxnSpPr>
        <p:spPr>
          <a:xfrm>
            <a:off x="6768485" y="1105043"/>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6" name="Isosceles Triangle 95"/>
          <p:cNvSpPr/>
          <p:nvPr/>
        </p:nvSpPr>
        <p:spPr>
          <a:xfrm>
            <a:off x="5936724" y="1446363"/>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7" name="TextBox 96"/>
          <p:cNvSpPr txBox="1"/>
          <p:nvPr/>
        </p:nvSpPr>
        <p:spPr>
          <a:xfrm>
            <a:off x="7258540" y="1294692"/>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8" name="Donut 97"/>
          <p:cNvSpPr/>
          <p:nvPr/>
        </p:nvSpPr>
        <p:spPr>
          <a:xfrm>
            <a:off x="7038984" y="1421619"/>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9" name="Straight Arrow Connector 98"/>
          <p:cNvCxnSpPr>
            <a:stCxn id="98" idx="5"/>
            <a:endCxn id="102" idx="0"/>
          </p:cNvCxnSpPr>
          <p:nvPr/>
        </p:nvCxnSpPr>
        <p:spPr>
          <a:xfrm>
            <a:off x="7223752" y="1618692"/>
            <a:ext cx="300282"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8" idx="3"/>
            <a:endCxn id="127" idx="0"/>
          </p:cNvCxnSpPr>
          <p:nvPr/>
        </p:nvCxnSpPr>
        <p:spPr>
          <a:xfrm flipH="1">
            <a:off x="6800186" y="1618692"/>
            <a:ext cx="270499"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2" name="Isosceles Triangle 101"/>
          <p:cNvSpPr/>
          <p:nvPr/>
        </p:nvSpPr>
        <p:spPr>
          <a:xfrm>
            <a:off x="7275863" y="2052407"/>
            <a:ext cx="496341" cy="44867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3" name="TextBox 102"/>
          <p:cNvSpPr txBox="1"/>
          <p:nvPr/>
        </p:nvSpPr>
        <p:spPr>
          <a:xfrm>
            <a:off x="6823881" y="1867740"/>
            <a:ext cx="490840" cy="369332"/>
          </a:xfrm>
          <a:prstGeom prst="rect">
            <a:avLst/>
          </a:prstGeom>
          <a:noFill/>
        </p:spPr>
        <p:txBody>
          <a:bodyPr wrap="none" rtlCol="0">
            <a:spAutoFit/>
          </a:bodyPr>
          <a:lstStyle/>
          <a:p>
            <a:r>
              <a:rPr lang="en-US" i="1" dirty="0" smtClean="0">
                <a:solidFill>
                  <a:schemeClr val="accent3">
                    <a:lumMod val="75000"/>
                  </a:schemeClr>
                </a:solidFill>
              </a:rPr>
              <a:t>h-2</a:t>
            </a:r>
            <a:endParaRPr lang="en-US" i="1" dirty="0">
              <a:solidFill>
                <a:schemeClr val="accent3">
                  <a:lumMod val="75000"/>
                </a:schemeClr>
              </a:solidFill>
            </a:endParaRPr>
          </a:p>
        </p:txBody>
      </p:sp>
      <p:sp>
        <p:nvSpPr>
          <p:cNvPr id="104" name="TextBox 103"/>
          <p:cNvSpPr txBox="1"/>
          <p:nvPr/>
        </p:nvSpPr>
        <p:spPr>
          <a:xfrm>
            <a:off x="7475094" y="1787388"/>
            <a:ext cx="547496" cy="369332"/>
          </a:xfrm>
          <a:prstGeom prst="rect">
            <a:avLst/>
          </a:prstGeom>
          <a:noFill/>
        </p:spPr>
        <p:txBody>
          <a:bodyPr wrap="none" rtlCol="0">
            <a:spAutoFit/>
          </a:bodyPr>
          <a:lstStyle/>
          <a:p>
            <a:r>
              <a:rPr lang="en-US" i="1" dirty="0" smtClean="0"/>
              <a:t>h-3</a:t>
            </a:r>
            <a:endParaRPr lang="en-US" i="1" dirty="0"/>
          </a:p>
        </p:txBody>
      </p:sp>
      <p:sp>
        <p:nvSpPr>
          <p:cNvPr id="105" name="TextBox 104"/>
          <p:cNvSpPr txBox="1"/>
          <p:nvPr/>
        </p:nvSpPr>
        <p:spPr>
          <a:xfrm>
            <a:off x="6240712" y="1246052"/>
            <a:ext cx="547496" cy="369332"/>
          </a:xfrm>
          <a:prstGeom prst="rect">
            <a:avLst/>
          </a:prstGeom>
          <a:noFill/>
        </p:spPr>
        <p:txBody>
          <a:bodyPr wrap="none" rtlCol="0">
            <a:spAutoFit/>
          </a:bodyPr>
          <a:lstStyle/>
          <a:p>
            <a:r>
              <a:rPr lang="en-US" i="1" dirty="0" smtClean="0"/>
              <a:t>h-2</a:t>
            </a:r>
            <a:endParaRPr lang="en-US" i="1" dirty="0"/>
          </a:p>
        </p:txBody>
      </p:sp>
      <p:sp>
        <p:nvSpPr>
          <p:cNvPr id="106" name="Donut 105"/>
          <p:cNvSpPr/>
          <p:nvPr/>
        </p:nvSpPr>
        <p:spPr>
          <a:xfrm>
            <a:off x="7407541" y="3516945"/>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7" name="Straight Arrow Connector 106"/>
          <p:cNvCxnSpPr>
            <a:stCxn id="106" idx="5"/>
            <a:endCxn id="110" idx="0"/>
          </p:cNvCxnSpPr>
          <p:nvPr/>
        </p:nvCxnSpPr>
        <p:spPr>
          <a:xfrm>
            <a:off x="7592309" y="3714018"/>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8" name="Straight Arrow Connector 107"/>
          <p:cNvCxnSpPr>
            <a:stCxn id="106" idx="3"/>
            <a:endCxn id="113" idx="0"/>
          </p:cNvCxnSpPr>
          <p:nvPr/>
        </p:nvCxnSpPr>
        <p:spPr>
          <a:xfrm flipH="1">
            <a:off x="6691952" y="3714018"/>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9" name="TextBox 108"/>
          <p:cNvSpPr txBox="1"/>
          <p:nvPr/>
        </p:nvSpPr>
        <p:spPr>
          <a:xfrm>
            <a:off x="7641118" y="3417687"/>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10" name="Isosceles Triangle 109"/>
          <p:cNvSpPr/>
          <p:nvPr/>
        </p:nvSpPr>
        <p:spPr>
          <a:xfrm>
            <a:off x="7976248" y="4147732"/>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1" name="TextBox 110"/>
          <p:cNvSpPr txBox="1"/>
          <p:nvPr/>
        </p:nvSpPr>
        <p:spPr>
          <a:xfrm>
            <a:off x="6758237" y="3963066"/>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12" name="TextBox 111"/>
          <p:cNvSpPr txBox="1"/>
          <p:nvPr/>
        </p:nvSpPr>
        <p:spPr>
          <a:xfrm>
            <a:off x="8218749" y="3960702"/>
            <a:ext cx="547496" cy="369332"/>
          </a:xfrm>
          <a:prstGeom prst="rect">
            <a:avLst/>
          </a:prstGeom>
          <a:noFill/>
        </p:spPr>
        <p:txBody>
          <a:bodyPr wrap="none" rtlCol="0">
            <a:spAutoFit/>
          </a:bodyPr>
          <a:lstStyle/>
          <a:p>
            <a:r>
              <a:rPr lang="en-US" i="1" dirty="0" smtClean="0"/>
              <a:t>h-2</a:t>
            </a:r>
            <a:endParaRPr lang="en-US" i="1" dirty="0"/>
          </a:p>
        </p:txBody>
      </p:sp>
      <p:sp>
        <p:nvSpPr>
          <p:cNvPr id="113" name="Donut 112"/>
          <p:cNvSpPr/>
          <p:nvPr/>
        </p:nvSpPr>
        <p:spPr>
          <a:xfrm>
            <a:off x="6583717" y="417554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14" name="Straight Arrow Connector 113"/>
          <p:cNvCxnSpPr>
            <a:stCxn id="113" idx="3"/>
            <a:endCxn id="116" idx="0"/>
          </p:cNvCxnSpPr>
          <p:nvPr/>
        </p:nvCxnSpPr>
        <p:spPr>
          <a:xfrm flipH="1">
            <a:off x="6184895" y="4372613"/>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113" idx="5"/>
            <a:endCxn id="118" idx="0"/>
          </p:cNvCxnSpPr>
          <p:nvPr/>
        </p:nvCxnSpPr>
        <p:spPr>
          <a:xfrm>
            <a:off x="6768485" y="4372613"/>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Isosceles Triangle 115"/>
          <p:cNvSpPr/>
          <p:nvPr/>
        </p:nvSpPr>
        <p:spPr>
          <a:xfrm>
            <a:off x="5936724" y="4713933"/>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7" name="TextBox 116"/>
          <p:cNvSpPr txBox="1"/>
          <p:nvPr/>
        </p:nvSpPr>
        <p:spPr>
          <a:xfrm>
            <a:off x="7258540" y="4562262"/>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18" name="Donut 117"/>
          <p:cNvSpPr/>
          <p:nvPr/>
        </p:nvSpPr>
        <p:spPr>
          <a:xfrm>
            <a:off x="7038984" y="4689189"/>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19" name="Straight Arrow Connector 118"/>
          <p:cNvCxnSpPr>
            <a:stCxn id="118" idx="5"/>
            <a:endCxn id="126" idx="0"/>
          </p:cNvCxnSpPr>
          <p:nvPr/>
        </p:nvCxnSpPr>
        <p:spPr>
          <a:xfrm>
            <a:off x="7223752" y="4886262"/>
            <a:ext cx="300282"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8" idx="3"/>
            <a:endCxn id="121" idx="0"/>
          </p:cNvCxnSpPr>
          <p:nvPr/>
        </p:nvCxnSpPr>
        <p:spPr>
          <a:xfrm flipH="1">
            <a:off x="6790814" y="4886262"/>
            <a:ext cx="279871"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Isosceles Triangle 120"/>
          <p:cNvSpPr/>
          <p:nvPr/>
        </p:nvSpPr>
        <p:spPr>
          <a:xfrm>
            <a:off x="6542643" y="5319976"/>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23" name="TextBox 122"/>
          <p:cNvSpPr txBox="1"/>
          <p:nvPr/>
        </p:nvSpPr>
        <p:spPr>
          <a:xfrm>
            <a:off x="6823881" y="5135310"/>
            <a:ext cx="547496" cy="369332"/>
          </a:xfrm>
          <a:prstGeom prst="rect">
            <a:avLst/>
          </a:prstGeom>
          <a:noFill/>
        </p:spPr>
        <p:txBody>
          <a:bodyPr wrap="none" rtlCol="0">
            <a:spAutoFit/>
          </a:bodyPr>
          <a:lstStyle/>
          <a:p>
            <a:r>
              <a:rPr lang="en-US" i="1" dirty="0" smtClean="0"/>
              <a:t>h-3</a:t>
            </a:r>
            <a:endParaRPr lang="en-US" i="1" dirty="0"/>
          </a:p>
        </p:txBody>
      </p:sp>
      <p:sp>
        <p:nvSpPr>
          <p:cNvPr id="124" name="TextBox 123"/>
          <p:cNvSpPr txBox="1"/>
          <p:nvPr/>
        </p:nvSpPr>
        <p:spPr>
          <a:xfrm>
            <a:off x="7475094" y="5054958"/>
            <a:ext cx="490840" cy="369332"/>
          </a:xfrm>
          <a:prstGeom prst="rect">
            <a:avLst/>
          </a:prstGeom>
          <a:noFill/>
        </p:spPr>
        <p:txBody>
          <a:bodyPr wrap="none" rtlCol="0">
            <a:spAutoFit/>
          </a:bodyPr>
          <a:lstStyle/>
          <a:p>
            <a:r>
              <a:rPr lang="en-US" i="1" dirty="0" smtClean="0">
                <a:solidFill>
                  <a:schemeClr val="accent3">
                    <a:lumMod val="75000"/>
                  </a:schemeClr>
                </a:solidFill>
              </a:rPr>
              <a:t>h-2</a:t>
            </a:r>
            <a:endParaRPr lang="en-US" i="1" dirty="0">
              <a:solidFill>
                <a:schemeClr val="accent3">
                  <a:lumMod val="75000"/>
                </a:schemeClr>
              </a:solidFill>
            </a:endParaRPr>
          </a:p>
        </p:txBody>
      </p:sp>
      <p:sp>
        <p:nvSpPr>
          <p:cNvPr id="125" name="TextBox 124"/>
          <p:cNvSpPr txBox="1"/>
          <p:nvPr/>
        </p:nvSpPr>
        <p:spPr>
          <a:xfrm>
            <a:off x="6240712" y="4513622"/>
            <a:ext cx="547496" cy="369332"/>
          </a:xfrm>
          <a:prstGeom prst="rect">
            <a:avLst/>
          </a:prstGeom>
          <a:noFill/>
        </p:spPr>
        <p:txBody>
          <a:bodyPr wrap="none" rtlCol="0">
            <a:spAutoFit/>
          </a:bodyPr>
          <a:lstStyle/>
          <a:p>
            <a:r>
              <a:rPr lang="en-US" i="1" dirty="0" smtClean="0"/>
              <a:t>h-2</a:t>
            </a:r>
            <a:endParaRPr lang="en-US" i="1" dirty="0"/>
          </a:p>
        </p:txBody>
      </p:sp>
      <p:sp>
        <p:nvSpPr>
          <p:cNvPr id="126" name="Isosceles Triangle 125"/>
          <p:cNvSpPr/>
          <p:nvPr/>
        </p:nvSpPr>
        <p:spPr>
          <a:xfrm>
            <a:off x="7275863" y="5319977"/>
            <a:ext cx="496341" cy="578243"/>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27" name="Isosceles Triangle 126"/>
          <p:cNvSpPr/>
          <p:nvPr/>
        </p:nvSpPr>
        <p:spPr>
          <a:xfrm>
            <a:off x="6552015" y="2052407"/>
            <a:ext cx="496341" cy="578243"/>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4" name="TextBox 63"/>
          <p:cNvSpPr txBox="1"/>
          <p:nvPr/>
        </p:nvSpPr>
        <p:spPr>
          <a:xfrm>
            <a:off x="0" y="6211669"/>
            <a:ext cx="9144000" cy="646331"/>
          </a:xfrm>
          <a:prstGeom prst="rect">
            <a:avLst/>
          </a:prstGeom>
          <a:noFill/>
        </p:spPr>
        <p:txBody>
          <a:bodyPr wrap="square" rtlCol="0">
            <a:spAutoFit/>
          </a:bodyPr>
          <a:lstStyle/>
          <a:p>
            <a:pPr algn="r"/>
            <a:r>
              <a:rPr lang="en-US" dirty="0" smtClean="0"/>
              <a:t>So both middle </a:t>
            </a:r>
            <a:r>
              <a:rPr lang="en-US" dirty="0" err="1" smtClean="0"/>
              <a:t>subtrees</a:t>
            </a:r>
            <a:r>
              <a:rPr lang="en-US" dirty="0" smtClean="0"/>
              <a:t> have height </a:t>
            </a:r>
            <a:r>
              <a:rPr lang="en-US" i="1" dirty="0" smtClean="0"/>
              <a:t>h-3</a:t>
            </a:r>
            <a:r>
              <a:rPr lang="en-US" dirty="0" smtClean="0"/>
              <a:t>, and one of them has height </a:t>
            </a:r>
            <a:r>
              <a:rPr lang="en-US" i="1" dirty="0" smtClean="0"/>
              <a:t>h-2</a:t>
            </a:r>
            <a:r>
              <a:rPr lang="en-US" dirty="0" smtClean="0"/>
              <a:t> after the insertion.</a:t>
            </a:r>
          </a:p>
          <a:p>
            <a:pPr algn="r"/>
            <a:r>
              <a:rPr lang="en-US" dirty="0" smtClean="0"/>
              <a:t>Again we have two cases! Luckily, we can deal with both the same way.</a:t>
            </a:r>
            <a:endParaRPr lang="en-US" dirty="0"/>
          </a:p>
        </p:txBody>
      </p:sp>
    </p:spTree>
    <p:extLst>
      <p:ext uri="{BB962C8B-B14F-4D97-AF65-F5344CB8AC3E}">
        <p14:creationId xmlns="" xmlns:p14="http://schemas.microsoft.com/office/powerpoint/2010/main" val="277465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49" name="TextBox 48"/>
          <p:cNvSpPr txBox="1"/>
          <p:nvPr/>
        </p:nvSpPr>
        <p:spPr>
          <a:xfrm>
            <a:off x="1793872" y="1831528"/>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52" name="TextBox 51"/>
          <p:cNvSpPr txBox="1"/>
          <p:nvPr/>
        </p:nvSpPr>
        <p:spPr>
          <a:xfrm>
            <a:off x="2103425" y="3103030"/>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58" idx="0"/>
          </p:cNvCxnSpPr>
          <p:nvPr/>
        </p:nvCxnSpPr>
        <p:spPr>
          <a:xfrm>
            <a:off x="921239" y="2786454"/>
            <a:ext cx="378734" cy="3165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7" name="TextBox 56"/>
          <p:cNvSpPr txBox="1"/>
          <p:nvPr/>
        </p:nvSpPr>
        <p:spPr>
          <a:xfrm>
            <a:off x="1411294" y="2976103"/>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58" name="Donut 57"/>
          <p:cNvSpPr/>
          <p:nvPr/>
        </p:nvSpPr>
        <p:spPr>
          <a:xfrm>
            <a:off x="1191738" y="310303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9" name="Straight Arrow Connector 58"/>
          <p:cNvCxnSpPr>
            <a:stCxn id="58" idx="5"/>
            <a:endCxn id="62" idx="0"/>
          </p:cNvCxnSpPr>
          <p:nvPr/>
        </p:nvCxnSpPr>
        <p:spPr>
          <a:xfrm>
            <a:off x="1376506" y="3300103"/>
            <a:ext cx="300282" cy="433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8" idx="3"/>
            <a:endCxn id="61" idx="0"/>
          </p:cNvCxnSpPr>
          <p:nvPr/>
        </p:nvCxnSpPr>
        <p:spPr>
          <a:xfrm flipH="1">
            <a:off x="943568" y="3300103"/>
            <a:ext cx="279871"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Isosceles Triangle 60"/>
          <p:cNvSpPr/>
          <p:nvPr/>
        </p:nvSpPr>
        <p:spPr>
          <a:xfrm>
            <a:off x="695397" y="3733817"/>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2" name="Isosceles Triangle 61"/>
          <p:cNvSpPr/>
          <p:nvPr/>
        </p:nvSpPr>
        <p:spPr>
          <a:xfrm>
            <a:off x="1428617" y="3733818"/>
            <a:ext cx="496341" cy="44867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3" name="TextBox 62"/>
          <p:cNvSpPr txBox="1"/>
          <p:nvPr/>
        </p:nvSpPr>
        <p:spPr>
          <a:xfrm>
            <a:off x="669820" y="4188379"/>
            <a:ext cx="1311578" cy="923330"/>
          </a:xfrm>
          <a:prstGeom prst="rect">
            <a:avLst/>
          </a:prstGeom>
          <a:noFill/>
        </p:spPr>
        <p:txBody>
          <a:bodyPr wrap="none" rtlCol="0">
            <a:spAutoFit/>
          </a:bodyPr>
          <a:lstStyle/>
          <a:p>
            <a:r>
              <a:rPr lang="en-US" i="1" dirty="0" smtClean="0"/>
              <a:t>h-3  and </a:t>
            </a:r>
            <a:r>
              <a:rPr lang="en-US" i="1" dirty="0" smtClean="0">
                <a:solidFill>
                  <a:schemeClr val="accent3">
                    <a:lumMod val="75000"/>
                  </a:schemeClr>
                </a:solidFill>
              </a:rPr>
              <a:t>h-2</a:t>
            </a:r>
          </a:p>
          <a:p>
            <a:r>
              <a:rPr lang="en-US" i="1" dirty="0" smtClean="0"/>
              <a:t>or</a:t>
            </a:r>
          </a:p>
          <a:p>
            <a:r>
              <a:rPr lang="en-US" i="1" dirty="0" smtClean="0">
                <a:solidFill>
                  <a:schemeClr val="accent3">
                    <a:lumMod val="75000"/>
                  </a:schemeClr>
                </a:solidFill>
              </a:rPr>
              <a:t>h-2</a:t>
            </a:r>
            <a:r>
              <a:rPr lang="en-US" i="1" dirty="0" smtClean="0"/>
              <a:t> and h-3</a:t>
            </a:r>
            <a:endParaRPr lang="en-US" i="1" dirty="0"/>
          </a:p>
        </p:txBody>
      </p:sp>
      <p:sp>
        <p:nvSpPr>
          <p:cNvPr id="88" name="TextBox 87"/>
          <p:cNvSpPr txBox="1"/>
          <p:nvPr/>
        </p:nvSpPr>
        <p:spPr>
          <a:xfrm>
            <a:off x="83940" y="3661493"/>
            <a:ext cx="547496" cy="369332"/>
          </a:xfrm>
          <a:prstGeom prst="rect">
            <a:avLst/>
          </a:prstGeom>
          <a:noFill/>
        </p:spPr>
        <p:txBody>
          <a:bodyPr wrap="none" rtlCol="0">
            <a:spAutoFit/>
          </a:bodyPr>
          <a:lstStyle/>
          <a:p>
            <a:r>
              <a:rPr lang="en-US" i="1" dirty="0" smtClean="0"/>
              <a:t>h-2</a:t>
            </a:r>
            <a:endParaRPr lang="en-US" i="1" dirty="0"/>
          </a:p>
        </p:txBody>
      </p:sp>
      <p:sp>
        <p:nvSpPr>
          <p:cNvPr id="128" name="TextBox 127"/>
          <p:cNvSpPr txBox="1"/>
          <p:nvPr/>
        </p:nvSpPr>
        <p:spPr>
          <a:xfrm>
            <a:off x="615015" y="2263846"/>
            <a:ext cx="300082" cy="369332"/>
          </a:xfrm>
          <a:prstGeom prst="rect">
            <a:avLst/>
          </a:prstGeom>
          <a:noFill/>
        </p:spPr>
        <p:txBody>
          <a:bodyPr wrap="none" rtlCol="0">
            <a:spAutoFit/>
          </a:bodyPr>
          <a:lstStyle/>
          <a:p>
            <a:r>
              <a:rPr lang="en-US" b="1" dirty="0" smtClean="0"/>
              <a:t>x</a:t>
            </a:r>
            <a:endParaRPr lang="en-US" b="1" dirty="0"/>
          </a:p>
        </p:txBody>
      </p:sp>
      <p:sp>
        <p:nvSpPr>
          <p:cNvPr id="129" name="TextBox 128"/>
          <p:cNvSpPr txBox="1"/>
          <p:nvPr/>
        </p:nvSpPr>
        <p:spPr>
          <a:xfrm>
            <a:off x="1226465" y="2718769"/>
            <a:ext cx="300082" cy="369332"/>
          </a:xfrm>
          <a:prstGeom prst="rect">
            <a:avLst/>
          </a:prstGeom>
          <a:noFill/>
        </p:spPr>
        <p:txBody>
          <a:bodyPr wrap="none" rtlCol="0">
            <a:spAutoFit/>
          </a:bodyPr>
          <a:lstStyle/>
          <a:p>
            <a:r>
              <a:rPr lang="en-US" b="1" dirty="0"/>
              <a:t>y</a:t>
            </a:r>
          </a:p>
        </p:txBody>
      </p:sp>
      <p:sp>
        <p:nvSpPr>
          <p:cNvPr id="130" name="TextBox 129"/>
          <p:cNvSpPr txBox="1"/>
          <p:nvPr/>
        </p:nvSpPr>
        <p:spPr>
          <a:xfrm>
            <a:off x="1408207" y="1588648"/>
            <a:ext cx="276413" cy="369332"/>
          </a:xfrm>
          <a:prstGeom prst="rect">
            <a:avLst/>
          </a:prstGeom>
          <a:noFill/>
        </p:spPr>
        <p:txBody>
          <a:bodyPr wrap="none" rtlCol="0">
            <a:spAutoFit/>
          </a:bodyPr>
          <a:lstStyle/>
          <a:p>
            <a:r>
              <a:rPr lang="en-US" b="1" dirty="0"/>
              <a:t>z</a:t>
            </a:r>
          </a:p>
        </p:txBody>
      </p:sp>
      <p:sp>
        <p:nvSpPr>
          <p:cNvPr id="131" name="TextBox 130"/>
          <p:cNvSpPr txBox="1"/>
          <p:nvPr/>
        </p:nvSpPr>
        <p:spPr>
          <a:xfrm>
            <a:off x="187608" y="3345435"/>
            <a:ext cx="325730" cy="369332"/>
          </a:xfrm>
          <a:prstGeom prst="rect">
            <a:avLst/>
          </a:prstGeom>
          <a:noFill/>
        </p:spPr>
        <p:txBody>
          <a:bodyPr wrap="none" rtlCol="0">
            <a:spAutoFit/>
          </a:bodyPr>
          <a:lstStyle/>
          <a:p>
            <a:r>
              <a:rPr lang="en-US" b="1" dirty="0"/>
              <a:t>A</a:t>
            </a:r>
          </a:p>
        </p:txBody>
      </p:sp>
      <p:sp>
        <p:nvSpPr>
          <p:cNvPr id="132" name="TextBox 131"/>
          <p:cNvSpPr txBox="1"/>
          <p:nvPr/>
        </p:nvSpPr>
        <p:spPr>
          <a:xfrm>
            <a:off x="811966" y="3819047"/>
            <a:ext cx="314058" cy="369332"/>
          </a:xfrm>
          <a:prstGeom prst="rect">
            <a:avLst/>
          </a:prstGeom>
          <a:noFill/>
        </p:spPr>
        <p:txBody>
          <a:bodyPr wrap="none" rtlCol="0">
            <a:spAutoFit/>
          </a:bodyPr>
          <a:lstStyle/>
          <a:p>
            <a:r>
              <a:rPr lang="en-US" b="1" dirty="0"/>
              <a:t>B</a:t>
            </a:r>
          </a:p>
        </p:txBody>
      </p:sp>
      <p:sp>
        <p:nvSpPr>
          <p:cNvPr id="133" name="TextBox 132"/>
          <p:cNvSpPr txBox="1"/>
          <p:nvPr/>
        </p:nvSpPr>
        <p:spPr>
          <a:xfrm>
            <a:off x="1523056" y="3827763"/>
            <a:ext cx="314058" cy="369332"/>
          </a:xfrm>
          <a:prstGeom prst="rect">
            <a:avLst/>
          </a:prstGeom>
          <a:noFill/>
        </p:spPr>
        <p:txBody>
          <a:bodyPr wrap="none" rtlCol="0">
            <a:spAutoFit/>
          </a:bodyPr>
          <a:lstStyle/>
          <a:p>
            <a:r>
              <a:rPr lang="en-US" b="1" dirty="0" smtClean="0"/>
              <a:t>C</a:t>
            </a:r>
            <a:endParaRPr lang="en-US" b="1" dirty="0"/>
          </a:p>
        </p:txBody>
      </p:sp>
      <p:sp>
        <p:nvSpPr>
          <p:cNvPr id="134" name="TextBox 133"/>
          <p:cNvSpPr txBox="1"/>
          <p:nvPr/>
        </p:nvSpPr>
        <p:spPr>
          <a:xfrm>
            <a:off x="2220144" y="2791437"/>
            <a:ext cx="330176" cy="369332"/>
          </a:xfrm>
          <a:prstGeom prst="rect">
            <a:avLst/>
          </a:prstGeom>
          <a:noFill/>
        </p:spPr>
        <p:txBody>
          <a:bodyPr wrap="none" rtlCol="0">
            <a:spAutoFit/>
          </a:bodyPr>
          <a:lstStyle/>
          <a:p>
            <a:r>
              <a:rPr lang="en-US" b="1" dirty="0" smtClean="0"/>
              <a:t>D</a:t>
            </a:r>
            <a:endParaRPr lang="en-US" b="1" dirty="0"/>
          </a:p>
        </p:txBody>
      </p:sp>
      <p:sp>
        <p:nvSpPr>
          <p:cNvPr id="135" name="Donut 134"/>
          <p:cNvSpPr/>
          <p:nvPr/>
        </p:nvSpPr>
        <p:spPr>
          <a:xfrm>
            <a:off x="4515563" y="193078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36" name="Straight Arrow Connector 135"/>
          <p:cNvCxnSpPr>
            <a:stCxn id="135" idx="5"/>
            <a:endCxn id="139" idx="0"/>
          </p:cNvCxnSpPr>
          <p:nvPr/>
        </p:nvCxnSpPr>
        <p:spPr>
          <a:xfrm>
            <a:off x="4700331" y="2127859"/>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37" name="Straight Arrow Connector 136"/>
          <p:cNvCxnSpPr>
            <a:stCxn id="135" idx="3"/>
            <a:endCxn id="147" idx="0"/>
          </p:cNvCxnSpPr>
          <p:nvPr/>
        </p:nvCxnSpPr>
        <p:spPr>
          <a:xfrm flipH="1">
            <a:off x="4138457" y="2127859"/>
            <a:ext cx="408807" cy="30361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38" name="TextBox 137"/>
          <p:cNvSpPr txBox="1"/>
          <p:nvPr/>
        </p:nvSpPr>
        <p:spPr>
          <a:xfrm>
            <a:off x="4749140" y="1831528"/>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39" name="Isosceles Triangle 138"/>
          <p:cNvSpPr/>
          <p:nvPr/>
        </p:nvSpPr>
        <p:spPr>
          <a:xfrm>
            <a:off x="5084270"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40" name="TextBox 139"/>
          <p:cNvSpPr txBox="1"/>
          <p:nvPr/>
        </p:nvSpPr>
        <p:spPr>
          <a:xfrm>
            <a:off x="4245807" y="2333110"/>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41" name="TextBox 140"/>
          <p:cNvSpPr txBox="1"/>
          <p:nvPr/>
        </p:nvSpPr>
        <p:spPr>
          <a:xfrm>
            <a:off x="5058693" y="3103030"/>
            <a:ext cx="547496" cy="369332"/>
          </a:xfrm>
          <a:prstGeom prst="rect">
            <a:avLst/>
          </a:prstGeom>
          <a:noFill/>
        </p:spPr>
        <p:txBody>
          <a:bodyPr wrap="none" rtlCol="0">
            <a:spAutoFit/>
          </a:bodyPr>
          <a:lstStyle/>
          <a:p>
            <a:r>
              <a:rPr lang="en-US" i="1" dirty="0" smtClean="0"/>
              <a:t>h-2</a:t>
            </a:r>
            <a:endParaRPr lang="en-US" i="1" dirty="0"/>
          </a:p>
        </p:txBody>
      </p:sp>
      <p:sp>
        <p:nvSpPr>
          <p:cNvPr id="142" name="Donut 141"/>
          <p:cNvSpPr/>
          <p:nvPr/>
        </p:nvSpPr>
        <p:spPr>
          <a:xfrm>
            <a:off x="3531161" y="3041950"/>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43" name="Straight Arrow Connector 142"/>
          <p:cNvCxnSpPr>
            <a:stCxn id="142" idx="3"/>
            <a:endCxn id="145" idx="0"/>
          </p:cNvCxnSpPr>
          <p:nvPr/>
        </p:nvCxnSpPr>
        <p:spPr>
          <a:xfrm flipH="1">
            <a:off x="3249123" y="3239023"/>
            <a:ext cx="313739" cy="3705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142" idx="5"/>
            <a:endCxn id="150" idx="0"/>
          </p:cNvCxnSpPr>
          <p:nvPr/>
        </p:nvCxnSpPr>
        <p:spPr>
          <a:xfrm>
            <a:off x="3715929" y="3239023"/>
            <a:ext cx="182907" cy="3342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5" name="Isosceles Triangle 144"/>
          <p:cNvSpPr/>
          <p:nvPr/>
        </p:nvSpPr>
        <p:spPr>
          <a:xfrm>
            <a:off x="3000952" y="3609541"/>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47" name="Donut 146"/>
          <p:cNvSpPr/>
          <p:nvPr/>
        </p:nvSpPr>
        <p:spPr>
          <a:xfrm>
            <a:off x="4030222" y="243147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48" name="Straight Arrow Connector 147"/>
          <p:cNvCxnSpPr>
            <a:stCxn id="147" idx="5"/>
            <a:endCxn id="151" idx="0"/>
          </p:cNvCxnSpPr>
          <p:nvPr/>
        </p:nvCxnSpPr>
        <p:spPr>
          <a:xfrm>
            <a:off x="4214990" y="2628549"/>
            <a:ext cx="417066" cy="47751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49" name="Straight Arrow Connector 148"/>
          <p:cNvCxnSpPr>
            <a:stCxn id="147" idx="3"/>
            <a:endCxn id="142" idx="0"/>
          </p:cNvCxnSpPr>
          <p:nvPr/>
        </p:nvCxnSpPr>
        <p:spPr>
          <a:xfrm flipH="1">
            <a:off x="3639396" y="2628549"/>
            <a:ext cx="422527" cy="413401"/>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50" name="Isosceles Triangle 149"/>
          <p:cNvSpPr/>
          <p:nvPr/>
        </p:nvSpPr>
        <p:spPr>
          <a:xfrm>
            <a:off x="3650665" y="3573228"/>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51" name="Isosceles Triangle 150"/>
          <p:cNvSpPr/>
          <p:nvPr/>
        </p:nvSpPr>
        <p:spPr>
          <a:xfrm>
            <a:off x="4383885" y="3106061"/>
            <a:ext cx="496341" cy="44867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54" name="TextBox 153"/>
          <p:cNvSpPr txBox="1"/>
          <p:nvPr/>
        </p:nvSpPr>
        <p:spPr>
          <a:xfrm>
            <a:off x="2995414" y="4143260"/>
            <a:ext cx="547496" cy="369332"/>
          </a:xfrm>
          <a:prstGeom prst="rect">
            <a:avLst/>
          </a:prstGeom>
          <a:noFill/>
        </p:spPr>
        <p:txBody>
          <a:bodyPr wrap="none" rtlCol="0">
            <a:spAutoFit/>
          </a:bodyPr>
          <a:lstStyle/>
          <a:p>
            <a:r>
              <a:rPr lang="en-US" i="1" dirty="0" smtClean="0"/>
              <a:t>h-2</a:t>
            </a:r>
            <a:endParaRPr lang="en-US" i="1" dirty="0"/>
          </a:p>
        </p:txBody>
      </p:sp>
      <p:sp>
        <p:nvSpPr>
          <p:cNvPr id="155" name="TextBox 154"/>
          <p:cNvSpPr txBox="1"/>
          <p:nvPr/>
        </p:nvSpPr>
        <p:spPr>
          <a:xfrm>
            <a:off x="3409705" y="2701816"/>
            <a:ext cx="300082" cy="369332"/>
          </a:xfrm>
          <a:prstGeom prst="rect">
            <a:avLst/>
          </a:prstGeom>
          <a:noFill/>
        </p:spPr>
        <p:txBody>
          <a:bodyPr wrap="none" rtlCol="0">
            <a:spAutoFit/>
          </a:bodyPr>
          <a:lstStyle/>
          <a:p>
            <a:r>
              <a:rPr lang="en-US" b="1" dirty="0" smtClean="0"/>
              <a:t>x</a:t>
            </a:r>
            <a:endParaRPr lang="en-US" b="1" dirty="0"/>
          </a:p>
        </p:txBody>
      </p:sp>
      <p:sp>
        <p:nvSpPr>
          <p:cNvPr id="156" name="TextBox 155"/>
          <p:cNvSpPr txBox="1"/>
          <p:nvPr/>
        </p:nvSpPr>
        <p:spPr>
          <a:xfrm>
            <a:off x="3875175" y="2149408"/>
            <a:ext cx="300082" cy="369332"/>
          </a:xfrm>
          <a:prstGeom prst="rect">
            <a:avLst/>
          </a:prstGeom>
          <a:noFill/>
        </p:spPr>
        <p:txBody>
          <a:bodyPr wrap="none" rtlCol="0">
            <a:spAutoFit/>
          </a:bodyPr>
          <a:lstStyle/>
          <a:p>
            <a:r>
              <a:rPr lang="en-US" b="1" dirty="0"/>
              <a:t>y</a:t>
            </a:r>
          </a:p>
        </p:txBody>
      </p:sp>
      <p:sp>
        <p:nvSpPr>
          <p:cNvPr id="157" name="TextBox 156"/>
          <p:cNvSpPr txBox="1"/>
          <p:nvPr/>
        </p:nvSpPr>
        <p:spPr>
          <a:xfrm>
            <a:off x="4363475" y="1588648"/>
            <a:ext cx="276413" cy="369332"/>
          </a:xfrm>
          <a:prstGeom prst="rect">
            <a:avLst/>
          </a:prstGeom>
          <a:noFill/>
        </p:spPr>
        <p:txBody>
          <a:bodyPr wrap="none" rtlCol="0">
            <a:spAutoFit/>
          </a:bodyPr>
          <a:lstStyle/>
          <a:p>
            <a:r>
              <a:rPr lang="en-US" b="1" dirty="0"/>
              <a:t>z</a:t>
            </a:r>
          </a:p>
        </p:txBody>
      </p:sp>
      <p:sp>
        <p:nvSpPr>
          <p:cNvPr id="158" name="TextBox 157"/>
          <p:cNvSpPr txBox="1"/>
          <p:nvPr/>
        </p:nvSpPr>
        <p:spPr>
          <a:xfrm>
            <a:off x="3099082" y="3827202"/>
            <a:ext cx="325730" cy="369332"/>
          </a:xfrm>
          <a:prstGeom prst="rect">
            <a:avLst/>
          </a:prstGeom>
          <a:noFill/>
        </p:spPr>
        <p:txBody>
          <a:bodyPr wrap="none" rtlCol="0">
            <a:spAutoFit/>
          </a:bodyPr>
          <a:lstStyle/>
          <a:p>
            <a:r>
              <a:rPr lang="en-US" b="1" dirty="0"/>
              <a:t>A</a:t>
            </a:r>
          </a:p>
        </p:txBody>
      </p:sp>
      <p:sp>
        <p:nvSpPr>
          <p:cNvPr id="159" name="TextBox 158"/>
          <p:cNvSpPr txBox="1"/>
          <p:nvPr/>
        </p:nvSpPr>
        <p:spPr>
          <a:xfrm>
            <a:off x="3767234" y="3658458"/>
            <a:ext cx="314058" cy="369332"/>
          </a:xfrm>
          <a:prstGeom prst="rect">
            <a:avLst/>
          </a:prstGeom>
          <a:noFill/>
        </p:spPr>
        <p:txBody>
          <a:bodyPr wrap="none" rtlCol="0">
            <a:spAutoFit/>
          </a:bodyPr>
          <a:lstStyle/>
          <a:p>
            <a:r>
              <a:rPr lang="en-US" b="1" dirty="0"/>
              <a:t>B</a:t>
            </a:r>
          </a:p>
        </p:txBody>
      </p:sp>
      <p:sp>
        <p:nvSpPr>
          <p:cNvPr id="160" name="TextBox 159"/>
          <p:cNvSpPr txBox="1"/>
          <p:nvPr/>
        </p:nvSpPr>
        <p:spPr>
          <a:xfrm>
            <a:off x="4478324" y="3200006"/>
            <a:ext cx="314058" cy="369332"/>
          </a:xfrm>
          <a:prstGeom prst="rect">
            <a:avLst/>
          </a:prstGeom>
          <a:noFill/>
        </p:spPr>
        <p:txBody>
          <a:bodyPr wrap="none" rtlCol="0">
            <a:spAutoFit/>
          </a:bodyPr>
          <a:lstStyle/>
          <a:p>
            <a:r>
              <a:rPr lang="en-US" b="1" dirty="0" smtClean="0"/>
              <a:t>C</a:t>
            </a:r>
            <a:endParaRPr lang="en-US" b="1" dirty="0"/>
          </a:p>
        </p:txBody>
      </p:sp>
      <p:sp>
        <p:nvSpPr>
          <p:cNvPr id="161" name="TextBox 160"/>
          <p:cNvSpPr txBox="1"/>
          <p:nvPr/>
        </p:nvSpPr>
        <p:spPr>
          <a:xfrm>
            <a:off x="5175412" y="2791437"/>
            <a:ext cx="330176" cy="369332"/>
          </a:xfrm>
          <a:prstGeom prst="rect">
            <a:avLst/>
          </a:prstGeom>
          <a:noFill/>
        </p:spPr>
        <p:txBody>
          <a:bodyPr wrap="none" rtlCol="0">
            <a:spAutoFit/>
          </a:bodyPr>
          <a:lstStyle/>
          <a:p>
            <a:r>
              <a:rPr lang="en-US" b="1" dirty="0" smtClean="0"/>
              <a:t>D</a:t>
            </a:r>
            <a:endParaRPr lang="en-US" b="1" dirty="0"/>
          </a:p>
        </p:txBody>
      </p:sp>
      <p:sp>
        <p:nvSpPr>
          <p:cNvPr id="162" name="TextBox 161"/>
          <p:cNvSpPr txBox="1"/>
          <p:nvPr/>
        </p:nvSpPr>
        <p:spPr>
          <a:xfrm>
            <a:off x="3726699" y="2967277"/>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63" name="Donut 162"/>
          <p:cNvSpPr/>
          <p:nvPr/>
        </p:nvSpPr>
        <p:spPr>
          <a:xfrm>
            <a:off x="7898538" y="3041950"/>
            <a:ext cx="216469" cy="230885"/>
          </a:xfrm>
          <a:prstGeom prst="don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i="1" dirty="0">
              <a:solidFill>
                <a:schemeClr val="tx1"/>
              </a:solidFill>
            </a:endParaRPr>
          </a:p>
        </p:txBody>
      </p:sp>
      <p:cxnSp>
        <p:nvCxnSpPr>
          <p:cNvPr id="164" name="Straight Arrow Connector 163"/>
          <p:cNvCxnSpPr>
            <a:stCxn id="163" idx="5"/>
            <a:endCxn id="167" idx="0"/>
          </p:cNvCxnSpPr>
          <p:nvPr/>
        </p:nvCxnSpPr>
        <p:spPr>
          <a:xfrm>
            <a:off x="8083306" y="3239023"/>
            <a:ext cx="321188" cy="30371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65" name="Straight Arrow Connector 164"/>
          <p:cNvCxnSpPr>
            <a:stCxn id="163" idx="3"/>
            <a:endCxn id="178" idx="0"/>
          </p:cNvCxnSpPr>
          <p:nvPr/>
        </p:nvCxnSpPr>
        <p:spPr>
          <a:xfrm flipH="1">
            <a:off x="7587325" y="3239023"/>
            <a:ext cx="342914" cy="35184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166" name="TextBox 165"/>
          <p:cNvSpPr txBox="1"/>
          <p:nvPr/>
        </p:nvSpPr>
        <p:spPr>
          <a:xfrm>
            <a:off x="8120523" y="2946313"/>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67" name="Isosceles Triangle 166"/>
          <p:cNvSpPr/>
          <p:nvPr/>
        </p:nvSpPr>
        <p:spPr>
          <a:xfrm>
            <a:off x="8156323" y="3542741"/>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68" name="TextBox 167"/>
          <p:cNvSpPr txBox="1"/>
          <p:nvPr/>
        </p:nvSpPr>
        <p:spPr>
          <a:xfrm>
            <a:off x="7420046" y="2336145"/>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69" name="TextBox 168"/>
          <p:cNvSpPr txBox="1"/>
          <p:nvPr/>
        </p:nvSpPr>
        <p:spPr>
          <a:xfrm>
            <a:off x="8130746" y="4127995"/>
            <a:ext cx="547496" cy="369332"/>
          </a:xfrm>
          <a:prstGeom prst="rect">
            <a:avLst/>
          </a:prstGeom>
          <a:noFill/>
        </p:spPr>
        <p:txBody>
          <a:bodyPr wrap="none" rtlCol="0">
            <a:spAutoFit/>
          </a:bodyPr>
          <a:lstStyle/>
          <a:p>
            <a:r>
              <a:rPr lang="en-US" i="1" dirty="0" smtClean="0"/>
              <a:t>h-2</a:t>
            </a:r>
            <a:endParaRPr lang="en-US" i="1" dirty="0"/>
          </a:p>
        </p:txBody>
      </p:sp>
      <p:sp>
        <p:nvSpPr>
          <p:cNvPr id="170" name="Donut 169"/>
          <p:cNvSpPr/>
          <p:nvPr/>
        </p:nvSpPr>
        <p:spPr>
          <a:xfrm>
            <a:off x="6398842" y="3044985"/>
            <a:ext cx="216469" cy="230885"/>
          </a:xfrm>
          <a:prstGeom prst="don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i="1" dirty="0">
              <a:solidFill>
                <a:schemeClr val="tx1"/>
              </a:solidFill>
            </a:endParaRPr>
          </a:p>
        </p:txBody>
      </p:sp>
      <p:cxnSp>
        <p:nvCxnSpPr>
          <p:cNvPr id="171" name="Straight Arrow Connector 170"/>
          <p:cNvCxnSpPr>
            <a:stCxn id="170" idx="3"/>
            <a:endCxn id="173" idx="0"/>
          </p:cNvCxnSpPr>
          <p:nvPr/>
        </p:nvCxnSpPr>
        <p:spPr>
          <a:xfrm flipH="1">
            <a:off x="6116804" y="3242058"/>
            <a:ext cx="313739" cy="37051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72" name="Straight Arrow Connector 171"/>
          <p:cNvCxnSpPr>
            <a:stCxn id="170" idx="5"/>
            <a:endCxn id="177" idx="0"/>
          </p:cNvCxnSpPr>
          <p:nvPr/>
        </p:nvCxnSpPr>
        <p:spPr>
          <a:xfrm>
            <a:off x="6583610" y="3242058"/>
            <a:ext cx="270495" cy="33420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173" name="Isosceles Triangle 172"/>
          <p:cNvSpPr/>
          <p:nvPr/>
        </p:nvSpPr>
        <p:spPr>
          <a:xfrm>
            <a:off x="5868633" y="361257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74" name="Donut 173"/>
          <p:cNvSpPr/>
          <p:nvPr/>
        </p:nvSpPr>
        <p:spPr>
          <a:xfrm>
            <a:off x="7204461" y="2434511"/>
            <a:ext cx="216469" cy="230885"/>
          </a:xfrm>
          <a:prstGeom prst="don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i="1" dirty="0">
              <a:solidFill>
                <a:schemeClr val="tx1"/>
              </a:solidFill>
            </a:endParaRPr>
          </a:p>
        </p:txBody>
      </p:sp>
      <p:cxnSp>
        <p:nvCxnSpPr>
          <p:cNvPr id="175" name="Straight Arrow Connector 174"/>
          <p:cNvCxnSpPr>
            <a:stCxn id="174" idx="5"/>
            <a:endCxn id="163" idx="0"/>
          </p:cNvCxnSpPr>
          <p:nvPr/>
        </p:nvCxnSpPr>
        <p:spPr>
          <a:xfrm>
            <a:off x="7389229" y="2631584"/>
            <a:ext cx="617544" cy="410366"/>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76" name="Straight Arrow Connector 175"/>
          <p:cNvCxnSpPr>
            <a:stCxn id="174" idx="3"/>
            <a:endCxn id="170" idx="0"/>
          </p:cNvCxnSpPr>
          <p:nvPr/>
        </p:nvCxnSpPr>
        <p:spPr>
          <a:xfrm flipH="1">
            <a:off x="6507077" y="2631584"/>
            <a:ext cx="729085" cy="413401"/>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177" name="Isosceles Triangle 176"/>
          <p:cNvSpPr/>
          <p:nvPr/>
        </p:nvSpPr>
        <p:spPr>
          <a:xfrm>
            <a:off x="6605934" y="3576263"/>
            <a:ext cx="496341" cy="44867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78" name="Isosceles Triangle 177"/>
          <p:cNvSpPr/>
          <p:nvPr/>
        </p:nvSpPr>
        <p:spPr>
          <a:xfrm>
            <a:off x="7339154" y="3590863"/>
            <a:ext cx="496341" cy="448678"/>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81" name="TextBox 180"/>
          <p:cNvSpPr txBox="1"/>
          <p:nvPr/>
        </p:nvSpPr>
        <p:spPr>
          <a:xfrm>
            <a:off x="5863095" y="4146295"/>
            <a:ext cx="547496" cy="369332"/>
          </a:xfrm>
          <a:prstGeom prst="rect">
            <a:avLst/>
          </a:prstGeom>
          <a:noFill/>
        </p:spPr>
        <p:txBody>
          <a:bodyPr wrap="none" rtlCol="0">
            <a:spAutoFit/>
          </a:bodyPr>
          <a:lstStyle/>
          <a:p>
            <a:r>
              <a:rPr lang="en-US" i="1" dirty="0" smtClean="0"/>
              <a:t>h-2</a:t>
            </a:r>
            <a:endParaRPr lang="en-US" i="1" dirty="0"/>
          </a:p>
        </p:txBody>
      </p:sp>
      <p:sp>
        <p:nvSpPr>
          <p:cNvPr id="182" name="TextBox 181"/>
          <p:cNvSpPr txBox="1"/>
          <p:nvPr/>
        </p:nvSpPr>
        <p:spPr>
          <a:xfrm>
            <a:off x="6277386" y="2704851"/>
            <a:ext cx="300082" cy="369332"/>
          </a:xfrm>
          <a:prstGeom prst="rect">
            <a:avLst/>
          </a:prstGeom>
          <a:noFill/>
        </p:spPr>
        <p:txBody>
          <a:bodyPr wrap="none" rtlCol="0">
            <a:spAutoFit/>
          </a:bodyPr>
          <a:lstStyle/>
          <a:p>
            <a:r>
              <a:rPr lang="en-US" b="1" dirty="0" smtClean="0"/>
              <a:t>x</a:t>
            </a:r>
            <a:endParaRPr lang="en-US" b="1" dirty="0"/>
          </a:p>
        </p:txBody>
      </p:sp>
      <p:sp>
        <p:nvSpPr>
          <p:cNvPr id="183" name="TextBox 182"/>
          <p:cNvSpPr txBox="1"/>
          <p:nvPr/>
        </p:nvSpPr>
        <p:spPr>
          <a:xfrm>
            <a:off x="7005620" y="2152443"/>
            <a:ext cx="300082" cy="369332"/>
          </a:xfrm>
          <a:prstGeom prst="rect">
            <a:avLst/>
          </a:prstGeom>
          <a:noFill/>
        </p:spPr>
        <p:txBody>
          <a:bodyPr wrap="none" rtlCol="0">
            <a:spAutoFit/>
          </a:bodyPr>
          <a:lstStyle/>
          <a:p>
            <a:r>
              <a:rPr lang="en-US" b="1" dirty="0"/>
              <a:t>y</a:t>
            </a:r>
          </a:p>
        </p:txBody>
      </p:sp>
      <p:sp>
        <p:nvSpPr>
          <p:cNvPr id="184" name="TextBox 183"/>
          <p:cNvSpPr txBox="1"/>
          <p:nvPr/>
        </p:nvSpPr>
        <p:spPr>
          <a:xfrm>
            <a:off x="7992916" y="2733698"/>
            <a:ext cx="276413" cy="369332"/>
          </a:xfrm>
          <a:prstGeom prst="rect">
            <a:avLst/>
          </a:prstGeom>
          <a:noFill/>
        </p:spPr>
        <p:txBody>
          <a:bodyPr wrap="none" rtlCol="0">
            <a:spAutoFit/>
          </a:bodyPr>
          <a:lstStyle/>
          <a:p>
            <a:r>
              <a:rPr lang="en-US" b="1" dirty="0"/>
              <a:t>z</a:t>
            </a:r>
          </a:p>
        </p:txBody>
      </p:sp>
      <p:sp>
        <p:nvSpPr>
          <p:cNvPr id="185" name="TextBox 184"/>
          <p:cNvSpPr txBox="1"/>
          <p:nvPr/>
        </p:nvSpPr>
        <p:spPr>
          <a:xfrm>
            <a:off x="5966763" y="3830237"/>
            <a:ext cx="325730" cy="369332"/>
          </a:xfrm>
          <a:prstGeom prst="rect">
            <a:avLst/>
          </a:prstGeom>
          <a:noFill/>
        </p:spPr>
        <p:txBody>
          <a:bodyPr wrap="none" rtlCol="0">
            <a:spAutoFit/>
          </a:bodyPr>
          <a:lstStyle/>
          <a:p>
            <a:r>
              <a:rPr lang="en-US" b="1" dirty="0"/>
              <a:t>A</a:t>
            </a:r>
          </a:p>
        </p:txBody>
      </p:sp>
      <p:sp>
        <p:nvSpPr>
          <p:cNvPr id="186" name="TextBox 185"/>
          <p:cNvSpPr txBox="1"/>
          <p:nvPr/>
        </p:nvSpPr>
        <p:spPr>
          <a:xfrm>
            <a:off x="6722503" y="3661493"/>
            <a:ext cx="314058" cy="369332"/>
          </a:xfrm>
          <a:prstGeom prst="rect">
            <a:avLst/>
          </a:prstGeom>
          <a:noFill/>
        </p:spPr>
        <p:txBody>
          <a:bodyPr wrap="none" rtlCol="0">
            <a:spAutoFit/>
          </a:bodyPr>
          <a:lstStyle/>
          <a:p>
            <a:r>
              <a:rPr lang="en-US" b="1" dirty="0"/>
              <a:t>B</a:t>
            </a:r>
          </a:p>
        </p:txBody>
      </p:sp>
      <p:sp>
        <p:nvSpPr>
          <p:cNvPr id="187" name="TextBox 186"/>
          <p:cNvSpPr txBox="1"/>
          <p:nvPr/>
        </p:nvSpPr>
        <p:spPr>
          <a:xfrm>
            <a:off x="7433593" y="3684808"/>
            <a:ext cx="314058" cy="369332"/>
          </a:xfrm>
          <a:prstGeom prst="rect">
            <a:avLst/>
          </a:prstGeom>
          <a:noFill/>
        </p:spPr>
        <p:txBody>
          <a:bodyPr wrap="none" rtlCol="0">
            <a:spAutoFit/>
          </a:bodyPr>
          <a:lstStyle/>
          <a:p>
            <a:r>
              <a:rPr lang="en-US" b="1" dirty="0" smtClean="0"/>
              <a:t>C</a:t>
            </a:r>
            <a:endParaRPr lang="en-US" b="1" dirty="0"/>
          </a:p>
        </p:txBody>
      </p:sp>
      <p:sp>
        <p:nvSpPr>
          <p:cNvPr id="188" name="TextBox 187"/>
          <p:cNvSpPr txBox="1"/>
          <p:nvPr/>
        </p:nvSpPr>
        <p:spPr>
          <a:xfrm>
            <a:off x="8247465" y="3772605"/>
            <a:ext cx="330176" cy="369332"/>
          </a:xfrm>
          <a:prstGeom prst="rect">
            <a:avLst/>
          </a:prstGeom>
          <a:noFill/>
        </p:spPr>
        <p:txBody>
          <a:bodyPr wrap="none" rtlCol="0">
            <a:spAutoFit/>
          </a:bodyPr>
          <a:lstStyle/>
          <a:p>
            <a:r>
              <a:rPr lang="en-US" b="1" dirty="0" smtClean="0"/>
              <a:t>D</a:t>
            </a:r>
            <a:endParaRPr lang="en-US" b="1" dirty="0"/>
          </a:p>
        </p:txBody>
      </p:sp>
      <p:sp>
        <p:nvSpPr>
          <p:cNvPr id="189" name="TextBox 188"/>
          <p:cNvSpPr txBox="1"/>
          <p:nvPr/>
        </p:nvSpPr>
        <p:spPr>
          <a:xfrm>
            <a:off x="6594380" y="2970312"/>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 name="Title 8"/>
          <p:cNvSpPr>
            <a:spLocks noGrp="1"/>
          </p:cNvSpPr>
          <p:nvPr>
            <p:ph type="title"/>
          </p:nvPr>
        </p:nvSpPr>
        <p:spPr/>
        <p:txBody>
          <a:bodyPr/>
          <a:lstStyle/>
          <a:p>
            <a:r>
              <a:rPr lang="en-US" dirty="0" err="1" smtClean="0"/>
              <a:t>fixup</a:t>
            </a:r>
            <a:r>
              <a:rPr lang="en-US" dirty="0" smtClean="0"/>
              <a:t>: </a:t>
            </a:r>
            <a:r>
              <a:rPr lang="en-US" u="sng" dirty="0" smtClean="0"/>
              <a:t>double</a:t>
            </a:r>
            <a:r>
              <a:rPr lang="en-US" dirty="0" smtClean="0"/>
              <a:t> rotation</a:t>
            </a:r>
            <a:endParaRPr lang="en-US" dirty="0"/>
          </a:p>
        </p:txBody>
      </p:sp>
      <p:sp>
        <p:nvSpPr>
          <p:cNvPr id="84" name="TextBox 83"/>
          <p:cNvSpPr txBox="1"/>
          <p:nvPr/>
        </p:nvSpPr>
        <p:spPr>
          <a:xfrm rot="20003306">
            <a:off x="3827990" y="3766561"/>
            <a:ext cx="1311578" cy="923330"/>
          </a:xfrm>
          <a:prstGeom prst="rect">
            <a:avLst/>
          </a:prstGeom>
          <a:noFill/>
        </p:spPr>
        <p:txBody>
          <a:bodyPr wrap="none" rtlCol="0">
            <a:spAutoFit/>
          </a:bodyPr>
          <a:lstStyle/>
          <a:p>
            <a:r>
              <a:rPr lang="en-US" i="1" dirty="0" smtClean="0"/>
              <a:t>h-3  and </a:t>
            </a:r>
            <a:r>
              <a:rPr lang="en-US" i="1" dirty="0" smtClean="0">
                <a:solidFill>
                  <a:schemeClr val="accent3">
                    <a:lumMod val="75000"/>
                  </a:schemeClr>
                </a:solidFill>
              </a:rPr>
              <a:t>h-2</a:t>
            </a:r>
          </a:p>
          <a:p>
            <a:r>
              <a:rPr lang="en-US" i="1" dirty="0" smtClean="0"/>
              <a:t>or</a:t>
            </a:r>
          </a:p>
          <a:p>
            <a:r>
              <a:rPr lang="en-US" i="1" dirty="0" smtClean="0">
                <a:solidFill>
                  <a:schemeClr val="accent3">
                    <a:lumMod val="75000"/>
                  </a:schemeClr>
                </a:solidFill>
              </a:rPr>
              <a:t>h-2</a:t>
            </a:r>
            <a:r>
              <a:rPr lang="en-US" i="1" dirty="0" smtClean="0"/>
              <a:t> and h-3</a:t>
            </a:r>
            <a:endParaRPr lang="en-US" i="1" dirty="0"/>
          </a:p>
        </p:txBody>
      </p:sp>
      <p:sp>
        <p:nvSpPr>
          <p:cNvPr id="85" name="TextBox 84"/>
          <p:cNvSpPr txBox="1"/>
          <p:nvPr/>
        </p:nvSpPr>
        <p:spPr>
          <a:xfrm>
            <a:off x="6599630" y="4036493"/>
            <a:ext cx="1311578" cy="923330"/>
          </a:xfrm>
          <a:prstGeom prst="rect">
            <a:avLst/>
          </a:prstGeom>
          <a:noFill/>
        </p:spPr>
        <p:txBody>
          <a:bodyPr wrap="none" rtlCol="0">
            <a:spAutoFit/>
          </a:bodyPr>
          <a:lstStyle/>
          <a:p>
            <a:r>
              <a:rPr lang="en-US" i="1" dirty="0" smtClean="0"/>
              <a:t>h-3  and </a:t>
            </a:r>
            <a:r>
              <a:rPr lang="en-US" i="1" dirty="0" smtClean="0">
                <a:solidFill>
                  <a:schemeClr val="accent3">
                    <a:lumMod val="75000"/>
                  </a:schemeClr>
                </a:solidFill>
              </a:rPr>
              <a:t>h-2</a:t>
            </a:r>
          </a:p>
          <a:p>
            <a:r>
              <a:rPr lang="en-US" i="1" dirty="0" smtClean="0"/>
              <a:t>or</a:t>
            </a:r>
          </a:p>
          <a:p>
            <a:r>
              <a:rPr lang="en-US" i="1" dirty="0" smtClean="0">
                <a:solidFill>
                  <a:schemeClr val="accent3">
                    <a:lumMod val="75000"/>
                  </a:schemeClr>
                </a:solidFill>
              </a:rPr>
              <a:t>h-2</a:t>
            </a:r>
            <a:r>
              <a:rPr lang="en-US" i="1" dirty="0" smtClean="0"/>
              <a:t> and h-3</a:t>
            </a:r>
            <a:endParaRPr lang="en-US" i="1" dirty="0"/>
          </a:p>
        </p:txBody>
      </p:sp>
      <p:sp>
        <p:nvSpPr>
          <p:cNvPr id="86" name="TextBox 85"/>
          <p:cNvSpPr txBox="1"/>
          <p:nvPr/>
        </p:nvSpPr>
        <p:spPr>
          <a:xfrm>
            <a:off x="0" y="6211669"/>
            <a:ext cx="9144000" cy="646331"/>
          </a:xfrm>
          <a:prstGeom prst="rect">
            <a:avLst/>
          </a:prstGeom>
          <a:noFill/>
        </p:spPr>
        <p:txBody>
          <a:bodyPr wrap="square" rtlCol="0">
            <a:spAutoFit/>
          </a:bodyPr>
          <a:lstStyle/>
          <a:p>
            <a:pPr algn="r"/>
            <a:r>
              <a:rPr lang="en-US" dirty="0" smtClean="0"/>
              <a:t>The solution is the same regardless of whether the insertion went into </a:t>
            </a:r>
            <a:r>
              <a:rPr lang="en-US" b="1" dirty="0" smtClean="0"/>
              <a:t>B</a:t>
            </a:r>
            <a:r>
              <a:rPr lang="en-US" dirty="0" smtClean="0"/>
              <a:t> or </a:t>
            </a:r>
            <a:r>
              <a:rPr lang="en-US" b="1" dirty="0" smtClean="0"/>
              <a:t>C</a:t>
            </a:r>
            <a:r>
              <a:rPr lang="en-US" dirty="0" smtClean="0"/>
              <a:t>.</a:t>
            </a:r>
          </a:p>
          <a:p>
            <a:pPr algn="r"/>
            <a:r>
              <a:rPr lang="en-US" dirty="0" smtClean="0"/>
              <a:t>We rotate </a:t>
            </a:r>
            <a:r>
              <a:rPr lang="en-US" i="1" dirty="0" smtClean="0"/>
              <a:t>twice</a:t>
            </a:r>
            <a:r>
              <a:rPr lang="en-US" dirty="0" smtClean="0"/>
              <a:t>: first, left, at T-&gt;left, and then, right, at T.</a:t>
            </a:r>
            <a:endParaRPr lang="en-US" dirty="0"/>
          </a:p>
        </p:txBody>
      </p:sp>
    </p:spTree>
    <p:extLst>
      <p:ext uri="{BB962C8B-B14F-4D97-AF65-F5344CB8AC3E}">
        <p14:creationId xmlns="" xmlns:p14="http://schemas.microsoft.com/office/powerpoint/2010/main" val="328290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rotation cheat-sheet</a:t>
            </a:r>
            <a:endParaRPr lang="en-US" dirty="0"/>
          </a:p>
        </p:txBody>
      </p:sp>
      <p:sp>
        <p:nvSpPr>
          <p:cNvPr id="3" name="Donut 2"/>
          <p:cNvSpPr/>
          <p:nvPr/>
        </p:nvSpPr>
        <p:spPr>
          <a:xfrm>
            <a:off x="6134434" y="1628272"/>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 name="Straight Arrow Connector 3"/>
          <p:cNvCxnSpPr>
            <a:stCxn id="3" idx="5"/>
            <a:endCxn id="35" idx="1"/>
          </p:cNvCxnSpPr>
          <p:nvPr/>
        </p:nvCxnSpPr>
        <p:spPr>
          <a:xfrm rot="16200000" flipH="1">
            <a:off x="6591016" y="1553530"/>
            <a:ext cx="502260" cy="1045889"/>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5" name="Straight Arrow Connector 4"/>
          <p:cNvCxnSpPr>
            <a:stCxn id="3" idx="3"/>
            <a:endCxn id="10" idx="0"/>
          </p:cNvCxnSpPr>
          <p:nvPr/>
        </p:nvCxnSpPr>
        <p:spPr>
          <a:xfrm rot="5400000">
            <a:off x="5369496" y="1490228"/>
            <a:ext cx="461522" cy="113175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 name="Donut 9"/>
          <p:cNvSpPr/>
          <p:nvPr/>
        </p:nvSpPr>
        <p:spPr>
          <a:xfrm>
            <a:off x="4926143" y="2286867"/>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cxnSp>
        <p:nvCxnSpPr>
          <p:cNvPr id="11" name="Straight Arrow Connector 10"/>
          <p:cNvCxnSpPr>
            <a:stCxn id="10" idx="3"/>
            <a:endCxn id="23" idx="0"/>
          </p:cNvCxnSpPr>
          <p:nvPr/>
        </p:nvCxnSpPr>
        <p:spPr>
          <a:xfrm rot="5400000">
            <a:off x="4509579" y="2399095"/>
            <a:ext cx="363420" cy="5331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10" idx="5"/>
            <a:endCxn id="26" idx="0"/>
          </p:cNvCxnSpPr>
          <p:nvPr/>
        </p:nvCxnSpPr>
        <p:spPr>
          <a:xfrm rot="16200000" flipH="1">
            <a:off x="5166276" y="2428575"/>
            <a:ext cx="363420" cy="474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33845" y="2974956"/>
            <a:ext cx="2477922" cy="923330"/>
          </a:xfrm>
          <a:prstGeom prst="rect">
            <a:avLst/>
          </a:prstGeom>
          <a:noFill/>
        </p:spPr>
        <p:txBody>
          <a:bodyPr wrap="none" rtlCol="0">
            <a:spAutoFit/>
          </a:bodyPr>
          <a:lstStyle/>
          <a:p>
            <a:r>
              <a:rPr lang="en-US" dirty="0" smtClean="0"/>
              <a:t>If the insertion</a:t>
            </a:r>
            <a:br>
              <a:rPr lang="en-US" dirty="0" smtClean="0"/>
            </a:br>
            <a:r>
              <a:rPr lang="en-US" dirty="0" smtClean="0"/>
              <a:t>that</a:t>
            </a:r>
            <a:r>
              <a:rPr lang="en-US" dirty="0" smtClean="0"/>
              <a:t> </a:t>
            </a:r>
            <a:r>
              <a:rPr lang="en-US" dirty="0" smtClean="0"/>
              <a:t>caused the lowest</a:t>
            </a:r>
            <a:br>
              <a:rPr lang="en-US" dirty="0" smtClean="0"/>
            </a:br>
            <a:r>
              <a:rPr lang="en-US" dirty="0" smtClean="0"/>
              <a:t>violation      happened …</a:t>
            </a:r>
          </a:p>
        </p:txBody>
      </p:sp>
      <p:sp>
        <p:nvSpPr>
          <p:cNvPr id="23" name="Isosceles Triangle 22"/>
          <p:cNvSpPr/>
          <p:nvPr/>
        </p:nvSpPr>
        <p:spPr>
          <a:xfrm>
            <a:off x="3938893" y="2847360"/>
            <a:ext cx="971682" cy="1132019"/>
          </a:xfrm>
          <a:prstGeom prst="triangl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i="1" dirty="0" smtClean="0"/>
              <a:t>here</a:t>
            </a:r>
            <a:endParaRPr lang="en-US" i="1" dirty="0"/>
          </a:p>
        </p:txBody>
      </p:sp>
      <p:sp>
        <p:nvSpPr>
          <p:cNvPr id="26" name="Isosceles Triangle 25"/>
          <p:cNvSpPr/>
          <p:nvPr/>
        </p:nvSpPr>
        <p:spPr>
          <a:xfrm>
            <a:off x="5099220" y="2847360"/>
            <a:ext cx="971682" cy="1132019"/>
          </a:xfrm>
          <a:prstGeom prst="triangl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i="1" dirty="0" smtClean="0"/>
              <a:t>here</a:t>
            </a:r>
            <a:endParaRPr lang="en-US" i="1" dirty="0"/>
          </a:p>
        </p:txBody>
      </p:sp>
      <p:sp>
        <p:nvSpPr>
          <p:cNvPr id="28" name="TextBox 27"/>
          <p:cNvSpPr txBox="1"/>
          <p:nvPr/>
        </p:nvSpPr>
        <p:spPr>
          <a:xfrm>
            <a:off x="633845" y="5278580"/>
            <a:ext cx="1518364" cy="369332"/>
          </a:xfrm>
          <a:prstGeom prst="rect">
            <a:avLst/>
          </a:prstGeom>
          <a:noFill/>
        </p:spPr>
        <p:txBody>
          <a:bodyPr wrap="none" rtlCol="0">
            <a:spAutoFit/>
          </a:bodyPr>
          <a:lstStyle/>
          <a:p>
            <a:r>
              <a:rPr lang="en-US" dirty="0" smtClean="0"/>
              <a:t>… </a:t>
            </a:r>
            <a:r>
              <a:rPr lang="en-US" dirty="0" smtClean="0"/>
              <a:t>t</a:t>
            </a:r>
            <a:r>
              <a:rPr lang="en-US" dirty="0" smtClean="0"/>
              <a:t>hen do a …</a:t>
            </a:r>
            <a:endParaRPr lang="en-US" dirty="0"/>
          </a:p>
        </p:txBody>
      </p:sp>
      <p:sp>
        <p:nvSpPr>
          <p:cNvPr id="29" name="Donut 28"/>
          <p:cNvSpPr/>
          <p:nvPr/>
        </p:nvSpPr>
        <p:spPr>
          <a:xfrm>
            <a:off x="1576833" y="3584273"/>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6350903" y="1382983"/>
            <a:ext cx="300082" cy="369332"/>
          </a:xfrm>
          <a:prstGeom prst="rect">
            <a:avLst/>
          </a:prstGeom>
          <a:noFill/>
        </p:spPr>
        <p:txBody>
          <a:bodyPr wrap="none" rtlCol="0">
            <a:spAutoFit/>
          </a:bodyPr>
          <a:lstStyle/>
          <a:p>
            <a:r>
              <a:rPr lang="en-US" b="1" dirty="0" smtClean="0"/>
              <a:t>x</a:t>
            </a:r>
            <a:endParaRPr lang="en-US" b="1" dirty="0"/>
          </a:p>
        </p:txBody>
      </p:sp>
      <p:sp>
        <p:nvSpPr>
          <p:cNvPr id="31" name="TextBox 30"/>
          <p:cNvSpPr txBox="1"/>
          <p:nvPr/>
        </p:nvSpPr>
        <p:spPr>
          <a:xfrm>
            <a:off x="3949284" y="5089356"/>
            <a:ext cx="938655" cy="1200329"/>
          </a:xfrm>
          <a:prstGeom prst="rect">
            <a:avLst/>
          </a:prstGeom>
          <a:noFill/>
        </p:spPr>
        <p:txBody>
          <a:bodyPr wrap="none" rtlCol="0">
            <a:spAutoFit/>
          </a:bodyPr>
          <a:lstStyle/>
          <a:p>
            <a:pPr algn="ctr"/>
            <a:r>
              <a:rPr lang="en-US" dirty="0" smtClean="0"/>
              <a:t>single</a:t>
            </a:r>
            <a:br>
              <a:rPr lang="en-US" dirty="0" smtClean="0"/>
            </a:br>
            <a:r>
              <a:rPr lang="en-US" dirty="0" smtClean="0"/>
              <a:t>right</a:t>
            </a:r>
            <a:br>
              <a:rPr lang="en-US" dirty="0" smtClean="0"/>
            </a:br>
            <a:r>
              <a:rPr lang="en-US" dirty="0" smtClean="0"/>
              <a:t>rotation</a:t>
            </a:r>
            <a:br>
              <a:rPr lang="en-US" dirty="0" smtClean="0"/>
            </a:br>
            <a:r>
              <a:rPr lang="en-US" dirty="0" smtClean="0"/>
              <a:t>at </a:t>
            </a:r>
            <a:r>
              <a:rPr lang="en-US" b="1" dirty="0" smtClean="0"/>
              <a:t>x</a:t>
            </a:r>
            <a:endParaRPr lang="en-US" b="1" dirty="0"/>
          </a:p>
        </p:txBody>
      </p:sp>
      <p:sp>
        <p:nvSpPr>
          <p:cNvPr id="32" name="Down Arrow 31"/>
          <p:cNvSpPr/>
          <p:nvPr/>
        </p:nvSpPr>
        <p:spPr>
          <a:xfrm>
            <a:off x="4166747" y="4274125"/>
            <a:ext cx="498764" cy="67540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068047" y="5089356"/>
            <a:ext cx="1026691" cy="1200329"/>
          </a:xfrm>
          <a:prstGeom prst="rect">
            <a:avLst/>
          </a:prstGeom>
          <a:noFill/>
        </p:spPr>
        <p:txBody>
          <a:bodyPr wrap="none" rtlCol="0">
            <a:spAutoFit/>
          </a:bodyPr>
          <a:lstStyle/>
          <a:p>
            <a:pPr algn="ctr"/>
            <a:r>
              <a:rPr lang="en-US" dirty="0" smtClean="0"/>
              <a:t>double</a:t>
            </a:r>
            <a:br>
              <a:rPr lang="en-US" dirty="0" smtClean="0"/>
            </a:br>
            <a:r>
              <a:rPr lang="en-US" dirty="0" smtClean="0"/>
              <a:t>left/right</a:t>
            </a:r>
            <a:br>
              <a:rPr lang="en-US" dirty="0" smtClean="0"/>
            </a:br>
            <a:r>
              <a:rPr lang="en-US" dirty="0" smtClean="0"/>
              <a:t>rotation</a:t>
            </a:r>
            <a:br>
              <a:rPr lang="en-US" dirty="0" smtClean="0"/>
            </a:br>
            <a:r>
              <a:rPr lang="en-US" dirty="0" smtClean="0"/>
              <a:t>at </a:t>
            </a:r>
            <a:r>
              <a:rPr lang="en-US" b="1" dirty="0" smtClean="0"/>
              <a:t>x</a:t>
            </a:r>
            <a:endParaRPr lang="en-US" b="1" dirty="0"/>
          </a:p>
        </p:txBody>
      </p:sp>
      <p:sp>
        <p:nvSpPr>
          <p:cNvPr id="34" name="Down Arrow 33"/>
          <p:cNvSpPr/>
          <p:nvPr/>
        </p:nvSpPr>
        <p:spPr>
          <a:xfrm>
            <a:off x="5327074" y="4274125"/>
            <a:ext cx="498764" cy="67540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nut 34"/>
          <p:cNvSpPr/>
          <p:nvPr/>
        </p:nvSpPr>
        <p:spPr>
          <a:xfrm>
            <a:off x="7333390" y="229379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cxnSp>
        <p:nvCxnSpPr>
          <p:cNvPr id="36" name="Straight Arrow Connector 35"/>
          <p:cNvCxnSpPr>
            <a:stCxn id="35" idx="3"/>
            <a:endCxn id="38" idx="0"/>
          </p:cNvCxnSpPr>
          <p:nvPr/>
        </p:nvCxnSpPr>
        <p:spPr>
          <a:xfrm rot="5400000">
            <a:off x="6925485" y="2407754"/>
            <a:ext cx="356494" cy="522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5" idx="5"/>
            <a:endCxn id="39" idx="0"/>
          </p:cNvCxnSpPr>
          <p:nvPr/>
        </p:nvCxnSpPr>
        <p:spPr>
          <a:xfrm rot="16200000" flipH="1">
            <a:off x="7582181" y="2426842"/>
            <a:ext cx="356494" cy="4845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Isosceles Triangle 37"/>
          <p:cNvSpPr/>
          <p:nvPr/>
        </p:nvSpPr>
        <p:spPr>
          <a:xfrm>
            <a:off x="6356531" y="2847360"/>
            <a:ext cx="971682" cy="1132019"/>
          </a:xfrm>
          <a:prstGeom prst="triangl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i="1" dirty="0" smtClean="0"/>
              <a:t>here</a:t>
            </a:r>
            <a:endParaRPr lang="en-US" i="1" dirty="0"/>
          </a:p>
        </p:txBody>
      </p:sp>
      <p:sp>
        <p:nvSpPr>
          <p:cNvPr id="39" name="Isosceles Triangle 38"/>
          <p:cNvSpPr/>
          <p:nvPr/>
        </p:nvSpPr>
        <p:spPr>
          <a:xfrm>
            <a:off x="7516858" y="2847360"/>
            <a:ext cx="971682" cy="1132019"/>
          </a:xfrm>
          <a:prstGeom prst="triangl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i="1" dirty="0" smtClean="0"/>
              <a:t>here</a:t>
            </a:r>
            <a:endParaRPr lang="en-US" i="1" dirty="0"/>
          </a:p>
        </p:txBody>
      </p:sp>
      <p:sp>
        <p:nvSpPr>
          <p:cNvPr id="40" name="TextBox 39"/>
          <p:cNvSpPr txBox="1"/>
          <p:nvPr/>
        </p:nvSpPr>
        <p:spPr>
          <a:xfrm>
            <a:off x="6325358" y="5089356"/>
            <a:ext cx="1026691" cy="1200329"/>
          </a:xfrm>
          <a:prstGeom prst="rect">
            <a:avLst/>
          </a:prstGeom>
          <a:noFill/>
        </p:spPr>
        <p:txBody>
          <a:bodyPr wrap="none" rtlCol="0">
            <a:spAutoFit/>
          </a:bodyPr>
          <a:lstStyle/>
          <a:p>
            <a:pPr algn="ctr"/>
            <a:r>
              <a:rPr lang="en-US" dirty="0" smtClean="0"/>
              <a:t>double</a:t>
            </a:r>
            <a:br>
              <a:rPr lang="en-US" dirty="0" smtClean="0"/>
            </a:br>
            <a:r>
              <a:rPr lang="en-US" dirty="0" smtClean="0"/>
              <a:t>right/left</a:t>
            </a:r>
            <a:br>
              <a:rPr lang="en-US" dirty="0" smtClean="0"/>
            </a:br>
            <a:r>
              <a:rPr lang="en-US" dirty="0" smtClean="0"/>
              <a:t>rotation</a:t>
            </a:r>
            <a:br>
              <a:rPr lang="en-US" dirty="0" smtClean="0"/>
            </a:br>
            <a:r>
              <a:rPr lang="en-US" dirty="0" smtClean="0"/>
              <a:t>at </a:t>
            </a:r>
            <a:r>
              <a:rPr lang="en-US" b="1" dirty="0" smtClean="0"/>
              <a:t>x</a:t>
            </a:r>
            <a:endParaRPr lang="en-US" b="1" dirty="0"/>
          </a:p>
        </p:txBody>
      </p:sp>
      <p:sp>
        <p:nvSpPr>
          <p:cNvPr id="41" name="Down Arrow 40"/>
          <p:cNvSpPr/>
          <p:nvPr/>
        </p:nvSpPr>
        <p:spPr>
          <a:xfrm>
            <a:off x="6584385" y="4274125"/>
            <a:ext cx="498764" cy="67540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527249" y="5089356"/>
            <a:ext cx="938655" cy="1200329"/>
          </a:xfrm>
          <a:prstGeom prst="rect">
            <a:avLst/>
          </a:prstGeom>
          <a:noFill/>
        </p:spPr>
        <p:txBody>
          <a:bodyPr wrap="none" rtlCol="0">
            <a:spAutoFit/>
          </a:bodyPr>
          <a:lstStyle/>
          <a:p>
            <a:pPr algn="ctr"/>
            <a:r>
              <a:rPr lang="en-US" dirty="0" smtClean="0"/>
              <a:t>single</a:t>
            </a:r>
            <a:br>
              <a:rPr lang="en-US" dirty="0" smtClean="0"/>
            </a:br>
            <a:r>
              <a:rPr lang="en-US" dirty="0" smtClean="0"/>
              <a:t>left</a:t>
            </a:r>
            <a:br>
              <a:rPr lang="en-US" dirty="0" smtClean="0"/>
            </a:br>
            <a:r>
              <a:rPr lang="en-US" dirty="0" smtClean="0"/>
              <a:t>rotation</a:t>
            </a:r>
            <a:br>
              <a:rPr lang="en-US" dirty="0" smtClean="0"/>
            </a:br>
            <a:r>
              <a:rPr lang="en-US" dirty="0" smtClean="0"/>
              <a:t>at </a:t>
            </a:r>
            <a:r>
              <a:rPr lang="en-US" b="1" dirty="0" smtClean="0"/>
              <a:t>x</a:t>
            </a:r>
            <a:endParaRPr lang="en-US" b="1" dirty="0"/>
          </a:p>
        </p:txBody>
      </p:sp>
      <p:sp>
        <p:nvSpPr>
          <p:cNvPr id="43" name="Down Arrow 42"/>
          <p:cNvSpPr/>
          <p:nvPr/>
        </p:nvSpPr>
        <p:spPr>
          <a:xfrm>
            <a:off x="7744712" y="4274125"/>
            <a:ext cx="498764" cy="67540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89"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89" name="Isosceles Triangle 88"/>
          <p:cNvSpPr/>
          <p:nvPr/>
        </p:nvSpPr>
        <p:spPr>
          <a:xfrm>
            <a:off x="596535" y="2589381"/>
            <a:ext cx="496341" cy="87022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0" name="Donut 89"/>
          <p:cNvSpPr/>
          <p:nvPr/>
        </p:nvSpPr>
        <p:spPr>
          <a:xfrm>
            <a:off x="1560295" y="4024887"/>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1" name="Straight Arrow Connector 90"/>
          <p:cNvCxnSpPr>
            <a:stCxn id="90" idx="3"/>
            <a:endCxn id="94" idx="0"/>
          </p:cNvCxnSpPr>
          <p:nvPr/>
        </p:nvCxnSpPr>
        <p:spPr>
          <a:xfrm flipH="1">
            <a:off x="844706" y="4221960"/>
            <a:ext cx="74729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90" idx="5"/>
            <a:endCxn id="97" idx="0"/>
          </p:cNvCxnSpPr>
          <p:nvPr/>
        </p:nvCxnSpPr>
        <p:spPr>
          <a:xfrm>
            <a:off x="1745063" y="4221960"/>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1793872" y="3925629"/>
            <a:ext cx="359832" cy="369332"/>
          </a:xfrm>
          <a:prstGeom prst="rect">
            <a:avLst/>
          </a:prstGeom>
          <a:noFill/>
        </p:spPr>
        <p:txBody>
          <a:bodyPr wrap="none" rtlCol="0">
            <a:spAutoFit/>
          </a:bodyPr>
          <a:lstStyle/>
          <a:p>
            <a:r>
              <a:rPr lang="en-US" i="1" dirty="0" smtClean="0"/>
              <a:t>h</a:t>
            </a:r>
            <a:endParaRPr lang="en-US" i="1" dirty="0"/>
          </a:p>
        </p:txBody>
      </p:sp>
      <p:sp>
        <p:nvSpPr>
          <p:cNvPr id="94" name="Isosceles Triangle 93"/>
          <p:cNvSpPr/>
          <p:nvPr/>
        </p:nvSpPr>
        <p:spPr>
          <a:xfrm>
            <a:off x="596535" y="4655674"/>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5" name="TextBox 94"/>
          <p:cNvSpPr txBox="1"/>
          <p:nvPr/>
        </p:nvSpPr>
        <p:spPr>
          <a:xfrm>
            <a:off x="910991" y="4471008"/>
            <a:ext cx="547496" cy="369332"/>
          </a:xfrm>
          <a:prstGeom prst="rect">
            <a:avLst/>
          </a:prstGeom>
          <a:noFill/>
        </p:spPr>
        <p:txBody>
          <a:bodyPr wrap="none" rtlCol="0">
            <a:spAutoFit/>
          </a:bodyPr>
          <a:lstStyle/>
          <a:p>
            <a:r>
              <a:rPr lang="en-US" i="1" dirty="0" smtClean="0"/>
              <a:t>h-2</a:t>
            </a:r>
          </a:p>
        </p:txBody>
      </p:sp>
      <p:sp>
        <p:nvSpPr>
          <p:cNvPr id="96" name="TextBox 95"/>
          <p:cNvSpPr txBox="1"/>
          <p:nvPr/>
        </p:nvSpPr>
        <p:spPr>
          <a:xfrm>
            <a:off x="2371503" y="4468644"/>
            <a:ext cx="547496" cy="369332"/>
          </a:xfrm>
          <a:prstGeom prst="rect">
            <a:avLst/>
          </a:prstGeom>
          <a:noFill/>
        </p:spPr>
        <p:txBody>
          <a:bodyPr wrap="none" rtlCol="0">
            <a:spAutoFit/>
          </a:bodyPr>
          <a:lstStyle/>
          <a:p>
            <a:r>
              <a:rPr lang="en-US" i="1" smtClean="0"/>
              <a:t>h-1</a:t>
            </a:r>
            <a:endParaRPr lang="en-US" i="1" dirty="0"/>
          </a:p>
        </p:txBody>
      </p:sp>
      <p:sp>
        <p:nvSpPr>
          <p:cNvPr id="97" name="Isosceles Triangle 96"/>
          <p:cNvSpPr/>
          <p:nvPr/>
        </p:nvSpPr>
        <p:spPr>
          <a:xfrm>
            <a:off x="2129002" y="4655674"/>
            <a:ext cx="496341" cy="87022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 name="Title 8"/>
          <p:cNvSpPr>
            <a:spLocks noGrp="1"/>
          </p:cNvSpPr>
          <p:nvPr>
            <p:ph type="title"/>
          </p:nvPr>
        </p:nvSpPr>
        <p:spPr/>
        <p:txBody>
          <a:bodyPr/>
          <a:lstStyle/>
          <a:p>
            <a:r>
              <a:rPr lang="en-US" dirty="0" smtClean="0"/>
              <a:t>how could a violation happen?</a:t>
            </a:r>
            <a:endParaRPr lang="en-US" dirty="0"/>
          </a:p>
        </p:txBody>
      </p:sp>
      <p:sp>
        <p:nvSpPr>
          <p:cNvPr id="98" name="Right Arrow 97"/>
          <p:cNvSpPr/>
          <p:nvPr/>
        </p:nvSpPr>
        <p:spPr>
          <a:xfrm>
            <a:off x="3423775" y="1930786"/>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left </a:t>
            </a:r>
            <a:r>
              <a:rPr lang="en-US" dirty="0" err="1" smtClean="0"/>
              <a:t>subtree</a:t>
            </a:r>
            <a:endParaRPr lang="en-US" dirty="0"/>
          </a:p>
        </p:txBody>
      </p:sp>
      <p:sp>
        <p:nvSpPr>
          <p:cNvPr id="99" name="Donut 98"/>
          <p:cNvSpPr/>
          <p:nvPr/>
        </p:nvSpPr>
        <p:spPr>
          <a:xfrm>
            <a:off x="6851291" y="189615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0" name="Straight Arrow Connector 99"/>
          <p:cNvCxnSpPr>
            <a:stCxn id="99" idx="5"/>
            <a:endCxn id="117" idx="0"/>
          </p:cNvCxnSpPr>
          <p:nvPr/>
        </p:nvCxnSpPr>
        <p:spPr>
          <a:xfrm>
            <a:off x="7036059" y="2093229"/>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1" name="Straight Arrow Connector 100"/>
          <p:cNvCxnSpPr>
            <a:stCxn id="99" idx="3"/>
            <a:endCxn id="120" idx="0"/>
          </p:cNvCxnSpPr>
          <p:nvPr/>
        </p:nvCxnSpPr>
        <p:spPr>
          <a:xfrm flipH="1">
            <a:off x="6135702" y="2093229"/>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16" name="TextBox 115"/>
          <p:cNvSpPr txBox="1"/>
          <p:nvPr/>
        </p:nvSpPr>
        <p:spPr>
          <a:xfrm>
            <a:off x="7084868" y="1796898"/>
            <a:ext cx="591791" cy="369332"/>
          </a:xfrm>
          <a:prstGeom prst="rect">
            <a:avLst/>
          </a:prstGeom>
          <a:noFill/>
        </p:spPr>
        <p:txBody>
          <a:bodyPr wrap="none" rtlCol="0">
            <a:spAutoFit/>
          </a:bodyPr>
          <a:lstStyle/>
          <a:p>
            <a:r>
              <a:rPr lang="en-US" i="1" dirty="0" smtClean="0"/>
              <a:t>h+1</a:t>
            </a:r>
            <a:endParaRPr lang="en-US" i="1" dirty="0"/>
          </a:p>
        </p:txBody>
      </p:sp>
      <p:sp>
        <p:nvSpPr>
          <p:cNvPr id="117" name="Isosceles Triangle 116"/>
          <p:cNvSpPr/>
          <p:nvPr/>
        </p:nvSpPr>
        <p:spPr>
          <a:xfrm>
            <a:off x="7419998" y="252694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8" name="TextBox 117"/>
          <p:cNvSpPr txBox="1"/>
          <p:nvPr/>
        </p:nvSpPr>
        <p:spPr>
          <a:xfrm>
            <a:off x="6201987" y="2342277"/>
            <a:ext cx="359832" cy="369332"/>
          </a:xfrm>
          <a:prstGeom prst="rect">
            <a:avLst/>
          </a:prstGeom>
          <a:noFill/>
        </p:spPr>
        <p:txBody>
          <a:bodyPr wrap="none" rtlCol="0">
            <a:spAutoFit/>
          </a:bodyPr>
          <a:lstStyle/>
          <a:p>
            <a:r>
              <a:rPr lang="en-US" i="1" dirty="0" smtClean="0"/>
              <a:t>h</a:t>
            </a:r>
            <a:endParaRPr lang="en-US" i="1" dirty="0"/>
          </a:p>
        </p:txBody>
      </p:sp>
      <p:sp>
        <p:nvSpPr>
          <p:cNvPr id="119" name="TextBox 118"/>
          <p:cNvSpPr txBox="1"/>
          <p:nvPr/>
        </p:nvSpPr>
        <p:spPr>
          <a:xfrm>
            <a:off x="7662499" y="2339913"/>
            <a:ext cx="547496" cy="369332"/>
          </a:xfrm>
          <a:prstGeom prst="rect">
            <a:avLst/>
          </a:prstGeom>
          <a:noFill/>
        </p:spPr>
        <p:txBody>
          <a:bodyPr wrap="none" rtlCol="0">
            <a:spAutoFit/>
          </a:bodyPr>
          <a:lstStyle/>
          <a:p>
            <a:r>
              <a:rPr lang="en-US" i="1" dirty="0" smtClean="0"/>
              <a:t>h-2</a:t>
            </a:r>
            <a:endParaRPr lang="en-US" i="1" dirty="0"/>
          </a:p>
        </p:txBody>
      </p:sp>
      <p:sp>
        <p:nvSpPr>
          <p:cNvPr id="120" name="Isosceles Triangle 119"/>
          <p:cNvSpPr/>
          <p:nvPr/>
        </p:nvSpPr>
        <p:spPr>
          <a:xfrm>
            <a:off x="5887531" y="2554751"/>
            <a:ext cx="496341" cy="1138860"/>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21" name="Donut 120"/>
          <p:cNvSpPr/>
          <p:nvPr/>
        </p:nvSpPr>
        <p:spPr>
          <a:xfrm>
            <a:off x="6840762" y="4024887"/>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22" name="Straight Arrow Connector 121"/>
          <p:cNvCxnSpPr>
            <a:stCxn id="121" idx="3"/>
            <a:endCxn id="125" idx="0"/>
          </p:cNvCxnSpPr>
          <p:nvPr/>
        </p:nvCxnSpPr>
        <p:spPr>
          <a:xfrm flipH="1">
            <a:off x="6135702" y="4221960"/>
            <a:ext cx="736761" cy="44252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23" name="Straight Arrow Connector 122"/>
          <p:cNvCxnSpPr>
            <a:stCxn id="121" idx="5"/>
            <a:endCxn id="128" idx="0"/>
          </p:cNvCxnSpPr>
          <p:nvPr/>
        </p:nvCxnSpPr>
        <p:spPr>
          <a:xfrm>
            <a:off x="7025530" y="4221960"/>
            <a:ext cx="642639" cy="44252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24" name="TextBox 123"/>
          <p:cNvSpPr txBox="1"/>
          <p:nvPr/>
        </p:nvSpPr>
        <p:spPr>
          <a:xfrm>
            <a:off x="7074339" y="3925629"/>
            <a:ext cx="591791" cy="369332"/>
          </a:xfrm>
          <a:prstGeom prst="rect">
            <a:avLst/>
          </a:prstGeom>
          <a:noFill/>
        </p:spPr>
        <p:txBody>
          <a:bodyPr wrap="none" rtlCol="0">
            <a:spAutoFit/>
          </a:bodyPr>
          <a:lstStyle/>
          <a:p>
            <a:r>
              <a:rPr lang="en-US" i="1" dirty="0" smtClean="0"/>
              <a:t>h+1</a:t>
            </a:r>
            <a:endParaRPr lang="en-US" i="1" dirty="0"/>
          </a:p>
        </p:txBody>
      </p:sp>
      <p:sp>
        <p:nvSpPr>
          <p:cNvPr id="125" name="Isosceles Triangle 124"/>
          <p:cNvSpPr/>
          <p:nvPr/>
        </p:nvSpPr>
        <p:spPr>
          <a:xfrm>
            <a:off x="5887531" y="4664487"/>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26" name="TextBox 125"/>
          <p:cNvSpPr txBox="1"/>
          <p:nvPr/>
        </p:nvSpPr>
        <p:spPr>
          <a:xfrm>
            <a:off x="6191458" y="4471008"/>
            <a:ext cx="547496" cy="369332"/>
          </a:xfrm>
          <a:prstGeom prst="rect">
            <a:avLst/>
          </a:prstGeom>
          <a:noFill/>
        </p:spPr>
        <p:txBody>
          <a:bodyPr wrap="none" rtlCol="0">
            <a:spAutoFit/>
          </a:bodyPr>
          <a:lstStyle/>
          <a:p>
            <a:r>
              <a:rPr lang="en-US" i="1" dirty="0" smtClean="0"/>
              <a:t>h-2</a:t>
            </a:r>
            <a:endParaRPr lang="en-US" i="1" dirty="0"/>
          </a:p>
        </p:txBody>
      </p:sp>
      <p:sp>
        <p:nvSpPr>
          <p:cNvPr id="127" name="TextBox 126"/>
          <p:cNvSpPr txBox="1"/>
          <p:nvPr/>
        </p:nvSpPr>
        <p:spPr>
          <a:xfrm>
            <a:off x="7651970" y="4468644"/>
            <a:ext cx="359832" cy="369332"/>
          </a:xfrm>
          <a:prstGeom prst="rect">
            <a:avLst/>
          </a:prstGeom>
          <a:noFill/>
        </p:spPr>
        <p:txBody>
          <a:bodyPr wrap="none" rtlCol="0">
            <a:spAutoFit/>
          </a:bodyPr>
          <a:lstStyle/>
          <a:p>
            <a:r>
              <a:rPr lang="en-US" i="1" dirty="0" smtClean="0"/>
              <a:t>h</a:t>
            </a:r>
            <a:endParaRPr lang="en-US" i="1" dirty="0"/>
          </a:p>
        </p:txBody>
      </p:sp>
      <p:sp>
        <p:nvSpPr>
          <p:cNvPr id="128" name="Isosceles Triangle 127"/>
          <p:cNvSpPr/>
          <p:nvPr/>
        </p:nvSpPr>
        <p:spPr>
          <a:xfrm>
            <a:off x="7419998" y="4664487"/>
            <a:ext cx="496341" cy="1138860"/>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29" name="Right Arrow 128"/>
          <p:cNvSpPr/>
          <p:nvPr/>
        </p:nvSpPr>
        <p:spPr>
          <a:xfrm>
            <a:off x="3423775" y="4024887"/>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right </a:t>
            </a:r>
            <a:r>
              <a:rPr lang="en-US" dirty="0" err="1" smtClean="0"/>
              <a:t>subtree</a:t>
            </a:r>
            <a:endParaRPr lang="en-US" dirty="0"/>
          </a:p>
        </p:txBody>
      </p:sp>
      <p:sp>
        <p:nvSpPr>
          <p:cNvPr id="2" name="TextBox 1"/>
          <p:cNvSpPr txBox="1"/>
          <p:nvPr/>
        </p:nvSpPr>
        <p:spPr>
          <a:xfrm>
            <a:off x="1503117" y="6211669"/>
            <a:ext cx="7634534" cy="646331"/>
          </a:xfrm>
          <a:prstGeom prst="rect">
            <a:avLst/>
          </a:prstGeom>
          <a:noFill/>
        </p:spPr>
        <p:txBody>
          <a:bodyPr wrap="none" rtlCol="0">
            <a:spAutoFit/>
          </a:bodyPr>
          <a:lstStyle/>
          <a:p>
            <a:pPr algn="r"/>
            <a:r>
              <a:rPr lang="en-US" dirty="0"/>
              <a:t>T</a:t>
            </a:r>
            <a:r>
              <a:rPr lang="en-US" dirty="0" smtClean="0"/>
              <a:t>he red nodes        violate the AVL height invariant.</a:t>
            </a:r>
          </a:p>
          <a:p>
            <a:pPr algn="r"/>
            <a:r>
              <a:rPr lang="en-US" dirty="0"/>
              <a:t>T</a:t>
            </a:r>
            <a:r>
              <a:rPr lang="en-US" dirty="0" smtClean="0"/>
              <a:t>wo functions, </a:t>
            </a:r>
            <a:r>
              <a:rPr lang="en-US" dirty="0" err="1" smtClean="0"/>
              <a:t>rebalance_left</a:t>
            </a:r>
            <a:r>
              <a:rPr lang="en-US" dirty="0" smtClean="0"/>
              <a:t> and </a:t>
            </a:r>
            <a:r>
              <a:rPr lang="en-US" dirty="0" err="1" smtClean="0"/>
              <a:t>rebalance_right</a:t>
            </a:r>
            <a:r>
              <a:rPr lang="en-US" dirty="0" smtClean="0"/>
              <a:t>, will handle these two cases.</a:t>
            </a:r>
            <a:endParaRPr lang="en-US" dirty="0"/>
          </a:p>
        </p:txBody>
      </p:sp>
      <p:sp>
        <p:nvSpPr>
          <p:cNvPr id="38" name="Donut 37"/>
          <p:cNvSpPr/>
          <p:nvPr/>
        </p:nvSpPr>
        <p:spPr>
          <a:xfrm>
            <a:off x="5742798" y="6328139"/>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spTree>
    <p:extLst>
      <p:ext uri="{BB962C8B-B14F-4D97-AF65-F5344CB8AC3E}">
        <p14:creationId xmlns="" xmlns:p14="http://schemas.microsoft.com/office/powerpoint/2010/main" val="209787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89"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89" name="Isosceles Triangle 88"/>
          <p:cNvSpPr/>
          <p:nvPr/>
        </p:nvSpPr>
        <p:spPr>
          <a:xfrm>
            <a:off x="596535" y="2589381"/>
            <a:ext cx="496341" cy="870229"/>
          </a:xfrm>
          <a:prstGeom prst="triangle">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 name="Title 8"/>
          <p:cNvSpPr>
            <a:spLocks noGrp="1"/>
          </p:cNvSpPr>
          <p:nvPr>
            <p:ph type="title"/>
          </p:nvPr>
        </p:nvSpPr>
        <p:spPr/>
        <p:txBody>
          <a:bodyPr>
            <a:normAutofit fontScale="90000"/>
          </a:bodyPr>
          <a:lstStyle/>
          <a:p>
            <a:r>
              <a:rPr lang="en-US" dirty="0" smtClean="0"/>
              <a:t>what does that left </a:t>
            </a:r>
            <a:r>
              <a:rPr lang="en-US" dirty="0" err="1" smtClean="0"/>
              <a:t>subtree</a:t>
            </a:r>
            <a:r>
              <a:rPr lang="en-US" dirty="0" smtClean="0"/>
              <a:t> look like?</a:t>
            </a:r>
            <a:endParaRPr lang="en-US" dirty="0"/>
          </a:p>
        </p:txBody>
      </p:sp>
      <p:sp>
        <p:nvSpPr>
          <p:cNvPr id="98" name="Right Arrow 97"/>
          <p:cNvSpPr/>
          <p:nvPr/>
        </p:nvSpPr>
        <p:spPr>
          <a:xfrm>
            <a:off x="3423775" y="1930786"/>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left </a:t>
            </a:r>
            <a:r>
              <a:rPr lang="en-US" dirty="0" err="1" smtClean="0"/>
              <a:t>subtree</a:t>
            </a:r>
            <a:endParaRPr lang="en-US" dirty="0"/>
          </a:p>
        </p:txBody>
      </p:sp>
      <p:sp>
        <p:nvSpPr>
          <p:cNvPr id="99" name="Donut 98"/>
          <p:cNvSpPr/>
          <p:nvPr/>
        </p:nvSpPr>
        <p:spPr>
          <a:xfrm>
            <a:off x="6851291" y="1896156"/>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0" name="Straight Arrow Connector 99"/>
          <p:cNvCxnSpPr>
            <a:stCxn id="99" idx="5"/>
            <a:endCxn id="117" idx="0"/>
          </p:cNvCxnSpPr>
          <p:nvPr/>
        </p:nvCxnSpPr>
        <p:spPr>
          <a:xfrm>
            <a:off x="7036059" y="2093229"/>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1" name="Straight Arrow Connector 100"/>
          <p:cNvCxnSpPr>
            <a:stCxn id="99" idx="3"/>
            <a:endCxn id="120" idx="0"/>
          </p:cNvCxnSpPr>
          <p:nvPr/>
        </p:nvCxnSpPr>
        <p:spPr>
          <a:xfrm flipH="1">
            <a:off x="6135702" y="2093229"/>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16" name="TextBox 115"/>
          <p:cNvSpPr txBox="1"/>
          <p:nvPr/>
        </p:nvSpPr>
        <p:spPr>
          <a:xfrm>
            <a:off x="7084868" y="1796898"/>
            <a:ext cx="591791" cy="369332"/>
          </a:xfrm>
          <a:prstGeom prst="rect">
            <a:avLst/>
          </a:prstGeom>
          <a:noFill/>
        </p:spPr>
        <p:txBody>
          <a:bodyPr wrap="none" rtlCol="0">
            <a:spAutoFit/>
          </a:bodyPr>
          <a:lstStyle/>
          <a:p>
            <a:r>
              <a:rPr lang="en-US" i="1" dirty="0" smtClean="0"/>
              <a:t>h+1</a:t>
            </a:r>
            <a:endParaRPr lang="en-US" i="1" dirty="0"/>
          </a:p>
        </p:txBody>
      </p:sp>
      <p:sp>
        <p:nvSpPr>
          <p:cNvPr id="117" name="Isosceles Triangle 116"/>
          <p:cNvSpPr/>
          <p:nvPr/>
        </p:nvSpPr>
        <p:spPr>
          <a:xfrm>
            <a:off x="7419998" y="252694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8" name="TextBox 117"/>
          <p:cNvSpPr txBox="1"/>
          <p:nvPr/>
        </p:nvSpPr>
        <p:spPr>
          <a:xfrm>
            <a:off x="6201987" y="2342277"/>
            <a:ext cx="359832" cy="369332"/>
          </a:xfrm>
          <a:prstGeom prst="rect">
            <a:avLst/>
          </a:prstGeom>
          <a:noFill/>
        </p:spPr>
        <p:txBody>
          <a:bodyPr wrap="none" rtlCol="0">
            <a:spAutoFit/>
          </a:bodyPr>
          <a:lstStyle/>
          <a:p>
            <a:r>
              <a:rPr lang="en-US" i="1" dirty="0" smtClean="0"/>
              <a:t>h</a:t>
            </a:r>
            <a:endParaRPr lang="en-US" i="1" dirty="0"/>
          </a:p>
        </p:txBody>
      </p:sp>
      <p:sp>
        <p:nvSpPr>
          <p:cNvPr id="119" name="TextBox 118"/>
          <p:cNvSpPr txBox="1"/>
          <p:nvPr/>
        </p:nvSpPr>
        <p:spPr>
          <a:xfrm>
            <a:off x="7662499" y="2339913"/>
            <a:ext cx="547496" cy="369332"/>
          </a:xfrm>
          <a:prstGeom prst="rect">
            <a:avLst/>
          </a:prstGeom>
          <a:noFill/>
        </p:spPr>
        <p:txBody>
          <a:bodyPr wrap="none" rtlCol="0">
            <a:spAutoFit/>
          </a:bodyPr>
          <a:lstStyle/>
          <a:p>
            <a:r>
              <a:rPr lang="en-US" i="1" dirty="0" smtClean="0"/>
              <a:t>h-2</a:t>
            </a:r>
            <a:endParaRPr lang="en-US" i="1" dirty="0"/>
          </a:p>
        </p:txBody>
      </p:sp>
      <p:sp>
        <p:nvSpPr>
          <p:cNvPr id="120" name="Isosceles Triangle 119"/>
          <p:cNvSpPr/>
          <p:nvPr/>
        </p:nvSpPr>
        <p:spPr>
          <a:xfrm>
            <a:off x="5887531" y="2554751"/>
            <a:ext cx="496341" cy="1138860"/>
          </a:xfrm>
          <a:prstGeom prst="triangle">
            <a:avLst/>
          </a:prstGeom>
          <a:solidFill>
            <a:schemeClr val="bg1">
              <a:lumMod val="65000"/>
            </a:schemeClr>
          </a:solidFill>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 name="TextBox 1"/>
          <p:cNvSpPr txBox="1"/>
          <p:nvPr/>
        </p:nvSpPr>
        <p:spPr>
          <a:xfrm>
            <a:off x="177333" y="6211669"/>
            <a:ext cx="8966667" cy="646331"/>
          </a:xfrm>
          <a:prstGeom prst="rect">
            <a:avLst/>
          </a:prstGeom>
          <a:noFill/>
        </p:spPr>
        <p:txBody>
          <a:bodyPr wrap="none" rtlCol="0">
            <a:spAutoFit/>
          </a:bodyPr>
          <a:lstStyle/>
          <a:p>
            <a:pPr algn="r"/>
            <a:r>
              <a:rPr lang="en-US" dirty="0" smtClean="0"/>
              <a:t>We’ll just consider </a:t>
            </a:r>
            <a:r>
              <a:rPr lang="en-US" dirty="0" err="1" smtClean="0"/>
              <a:t>rebalance_left</a:t>
            </a:r>
            <a:r>
              <a:rPr lang="en-US" dirty="0" smtClean="0"/>
              <a:t> for now. </a:t>
            </a:r>
          </a:p>
          <a:p>
            <a:pPr algn="r"/>
            <a:r>
              <a:rPr lang="en-US" dirty="0" smtClean="0"/>
              <a:t>To figure out how to handle the violation, we must look at how the left </a:t>
            </a:r>
            <a:r>
              <a:rPr lang="en-US" dirty="0" err="1" smtClean="0"/>
              <a:t>subtree</a:t>
            </a:r>
            <a:r>
              <a:rPr lang="en-US" dirty="0" smtClean="0"/>
              <a:t> is constructed.</a:t>
            </a:r>
            <a:endParaRPr lang="en-US" dirty="0"/>
          </a:p>
        </p:txBody>
      </p:sp>
    </p:spTree>
    <p:extLst>
      <p:ext uri="{BB962C8B-B14F-4D97-AF65-F5344CB8AC3E}">
        <p14:creationId xmlns="" xmlns:p14="http://schemas.microsoft.com/office/powerpoint/2010/main" val="313921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26" name="Donut 25"/>
          <p:cNvSpPr/>
          <p:nvPr/>
        </p:nvSpPr>
        <p:spPr>
          <a:xfrm>
            <a:off x="1560295" y="43878"/>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27" name="Straight Arrow Connector 26"/>
          <p:cNvCxnSpPr>
            <a:stCxn id="26" idx="5"/>
            <a:endCxn id="30" idx="0"/>
          </p:cNvCxnSpPr>
          <p:nvPr/>
        </p:nvCxnSpPr>
        <p:spPr>
          <a:xfrm>
            <a:off x="1745063" y="240951"/>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6" idx="3"/>
            <a:endCxn id="33" idx="0"/>
          </p:cNvCxnSpPr>
          <p:nvPr/>
        </p:nvCxnSpPr>
        <p:spPr>
          <a:xfrm flipH="1">
            <a:off x="844706" y="240951"/>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793872" y="-55380"/>
            <a:ext cx="359832" cy="369332"/>
          </a:xfrm>
          <a:prstGeom prst="rect">
            <a:avLst/>
          </a:prstGeom>
          <a:noFill/>
        </p:spPr>
        <p:txBody>
          <a:bodyPr wrap="none" rtlCol="0">
            <a:spAutoFit/>
          </a:bodyPr>
          <a:lstStyle/>
          <a:p>
            <a:r>
              <a:rPr lang="en-US" i="1" dirty="0" smtClean="0"/>
              <a:t>h</a:t>
            </a:r>
            <a:endParaRPr lang="en-US" i="1" dirty="0"/>
          </a:p>
        </p:txBody>
      </p:sp>
      <p:sp>
        <p:nvSpPr>
          <p:cNvPr id="30" name="Isosceles Triangle 29"/>
          <p:cNvSpPr/>
          <p:nvPr/>
        </p:nvSpPr>
        <p:spPr>
          <a:xfrm>
            <a:off x="2129002" y="674665"/>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1" name="TextBox 30"/>
          <p:cNvSpPr txBox="1"/>
          <p:nvPr/>
        </p:nvSpPr>
        <p:spPr>
          <a:xfrm>
            <a:off x="910991" y="489999"/>
            <a:ext cx="547496" cy="369332"/>
          </a:xfrm>
          <a:prstGeom prst="rect">
            <a:avLst/>
          </a:prstGeom>
          <a:noFill/>
        </p:spPr>
        <p:txBody>
          <a:bodyPr wrap="none" rtlCol="0">
            <a:spAutoFit/>
          </a:bodyPr>
          <a:lstStyle/>
          <a:p>
            <a:r>
              <a:rPr lang="en-US" i="1" dirty="0" smtClean="0"/>
              <a:t>h-1</a:t>
            </a:r>
            <a:endParaRPr lang="en-US" i="1" dirty="0"/>
          </a:p>
        </p:txBody>
      </p:sp>
      <p:sp>
        <p:nvSpPr>
          <p:cNvPr id="32" name="TextBox 31"/>
          <p:cNvSpPr txBox="1"/>
          <p:nvPr/>
        </p:nvSpPr>
        <p:spPr>
          <a:xfrm>
            <a:off x="2371503" y="487635"/>
            <a:ext cx="547496" cy="369332"/>
          </a:xfrm>
          <a:prstGeom prst="rect">
            <a:avLst/>
          </a:prstGeom>
          <a:noFill/>
        </p:spPr>
        <p:txBody>
          <a:bodyPr wrap="none" rtlCol="0">
            <a:spAutoFit/>
          </a:bodyPr>
          <a:lstStyle/>
          <a:p>
            <a:r>
              <a:rPr lang="en-US" i="1" dirty="0" smtClean="0"/>
              <a:t>h-2</a:t>
            </a:r>
            <a:endParaRPr lang="en-US" i="1" dirty="0"/>
          </a:p>
        </p:txBody>
      </p:sp>
      <p:sp>
        <p:nvSpPr>
          <p:cNvPr id="33" name="Donut 32"/>
          <p:cNvSpPr/>
          <p:nvPr/>
        </p:nvSpPr>
        <p:spPr>
          <a:xfrm>
            <a:off x="736471" y="70247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34" name="Straight Arrow Connector 33"/>
          <p:cNvCxnSpPr>
            <a:stCxn id="33" idx="3"/>
            <a:endCxn id="36" idx="0"/>
          </p:cNvCxnSpPr>
          <p:nvPr/>
        </p:nvCxnSpPr>
        <p:spPr>
          <a:xfrm flipH="1">
            <a:off x="337649" y="899546"/>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3" idx="5"/>
            <a:endCxn id="38" idx="0"/>
          </p:cNvCxnSpPr>
          <p:nvPr/>
        </p:nvCxnSpPr>
        <p:spPr>
          <a:xfrm>
            <a:off x="921239" y="899546"/>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Isosceles Triangle 35"/>
          <p:cNvSpPr/>
          <p:nvPr/>
        </p:nvSpPr>
        <p:spPr>
          <a:xfrm>
            <a:off x="89478" y="124086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7" name="TextBox 36"/>
          <p:cNvSpPr txBox="1"/>
          <p:nvPr/>
        </p:nvSpPr>
        <p:spPr>
          <a:xfrm>
            <a:off x="393466" y="1040555"/>
            <a:ext cx="547496" cy="369332"/>
          </a:xfrm>
          <a:prstGeom prst="rect">
            <a:avLst/>
          </a:prstGeom>
          <a:noFill/>
        </p:spPr>
        <p:txBody>
          <a:bodyPr wrap="none" rtlCol="0">
            <a:spAutoFit/>
          </a:bodyPr>
          <a:lstStyle/>
          <a:p>
            <a:r>
              <a:rPr lang="en-US" i="1" dirty="0" smtClean="0"/>
              <a:t>h-2</a:t>
            </a:r>
            <a:endParaRPr lang="en-US" i="1" dirty="0"/>
          </a:p>
        </p:txBody>
      </p:sp>
      <p:sp>
        <p:nvSpPr>
          <p:cNvPr id="38" name="Isosceles Triangle 37"/>
          <p:cNvSpPr/>
          <p:nvPr/>
        </p:nvSpPr>
        <p:spPr>
          <a:xfrm>
            <a:off x="1051802" y="1252908"/>
            <a:ext cx="496341" cy="38220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9" name="TextBox 38"/>
          <p:cNvSpPr txBox="1"/>
          <p:nvPr/>
        </p:nvSpPr>
        <p:spPr>
          <a:xfrm>
            <a:off x="1286800" y="962556"/>
            <a:ext cx="547496" cy="369332"/>
          </a:xfrm>
          <a:prstGeom prst="rect">
            <a:avLst/>
          </a:prstGeom>
          <a:noFill/>
        </p:spPr>
        <p:txBody>
          <a:bodyPr wrap="none" rtlCol="0">
            <a:spAutoFit/>
          </a:bodyPr>
          <a:lstStyle/>
          <a:p>
            <a:r>
              <a:rPr lang="en-US" i="1" dirty="0" smtClean="0"/>
              <a:t>h-3</a:t>
            </a:r>
            <a:endParaRPr lang="en-US" i="1" dirty="0"/>
          </a:p>
        </p:txBody>
      </p:sp>
      <p:sp>
        <p:nvSpPr>
          <p:cNvPr id="41" name="Donut 40"/>
          <p:cNvSpPr/>
          <p:nvPr/>
        </p:nvSpPr>
        <p:spPr>
          <a:xfrm>
            <a:off x="1554625" y="4035882"/>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2" name="Straight Arrow Connector 41"/>
          <p:cNvCxnSpPr>
            <a:stCxn id="41" idx="5"/>
            <a:endCxn id="44" idx="0"/>
          </p:cNvCxnSpPr>
          <p:nvPr/>
        </p:nvCxnSpPr>
        <p:spPr>
          <a:xfrm>
            <a:off x="1739393" y="4232955"/>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1" idx="3"/>
            <a:endCxn id="65" idx="0"/>
          </p:cNvCxnSpPr>
          <p:nvPr/>
        </p:nvCxnSpPr>
        <p:spPr>
          <a:xfrm flipH="1">
            <a:off x="839036" y="4232955"/>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Isosceles Triangle 43"/>
          <p:cNvSpPr/>
          <p:nvPr/>
        </p:nvSpPr>
        <p:spPr>
          <a:xfrm>
            <a:off x="2123332" y="4666669"/>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45" name="TextBox 44"/>
          <p:cNvSpPr txBox="1"/>
          <p:nvPr/>
        </p:nvSpPr>
        <p:spPr>
          <a:xfrm>
            <a:off x="905321" y="4482003"/>
            <a:ext cx="547496" cy="369332"/>
          </a:xfrm>
          <a:prstGeom prst="rect">
            <a:avLst/>
          </a:prstGeom>
          <a:noFill/>
        </p:spPr>
        <p:txBody>
          <a:bodyPr wrap="none" rtlCol="0">
            <a:spAutoFit/>
          </a:bodyPr>
          <a:lstStyle/>
          <a:p>
            <a:r>
              <a:rPr lang="en-US" i="1" dirty="0" smtClean="0"/>
              <a:t>h-1</a:t>
            </a:r>
            <a:endParaRPr lang="en-US" i="1" dirty="0"/>
          </a:p>
        </p:txBody>
      </p:sp>
      <p:sp>
        <p:nvSpPr>
          <p:cNvPr id="64" name="TextBox 63"/>
          <p:cNvSpPr txBox="1"/>
          <p:nvPr/>
        </p:nvSpPr>
        <p:spPr>
          <a:xfrm>
            <a:off x="2365833" y="4479639"/>
            <a:ext cx="547496" cy="369332"/>
          </a:xfrm>
          <a:prstGeom prst="rect">
            <a:avLst/>
          </a:prstGeom>
          <a:noFill/>
        </p:spPr>
        <p:txBody>
          <a:bodyPr wrap="none" rtlCol="0">
            <a:spAutoFit/>
          </a:bodyPr>
          <a:lstStyle/>
          <a:p>
            <a:r>
              <a:rPr lang="en-US" i="1" dirty="0" smtClean="0"/>
              <a:t>h-2</a:t>
            </a:r>
            <a:endParaRPr lang="en-US" i="1" dirty="0"/>
          </a:p>
        </p:txBody>
      </p:sp>
      <p:sp>
        <p:nvSpPr>
          <p:cNvPr id="65" name="Donut 64"/>
          <p:cNvSpPr/>
          <p:nvPr/>
        </p:nvSpPr>
        <p:spPr>
          <a:xfrm>
            <a:off x="730801" y="4694477"/>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66" name="Straight Arrow Connector 65"/>
          <p:cNvCxnSpPr>
            <a:stCxn id="65" idx="3"/>
            <a:endCxn id="68" idx="0"/>
          </p:cNvCxnSpPr>
          <p:nvPr/>
        </p:nvCxnSpPr>
        <p:spPr>
          <a:xfrm flipH="1">
            <a:off x="331979" y="4891550"/>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5" idx="5"/>
            <a:endCxn id="70" idx="0"/>
          </p:cNvCxnSpPr>
          <p:nvPr/>
        </p:nvCxnSpPr>
        <p:spPr>
          <a:xfrm>
            <a:off x="915569" y="4891550"/>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Isosceles Triangle 67"/>
          <p:cNvSpPr/>
          <p:nvPr/>
        </p:nvSpPr>
        <p:spPr>
          <a:xfrm>
            <a:off x="83808" y="5232870"/>
            <a:ext cx="496341" cy="4170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9" name="TextBox 68"/>
          <p:cNvSpPr txBox="1"/>
          <p:nvPr/>
        </p:nvSpPr>
        <p:spPr>
          <a:xfrm>
            <a:off x="387796" y="5032559"/>
            <a:ext cx="547496" cy="369332"/>
          </a:xfrm>
          <a:prstGeom prst="rect">
            <a:avLst/>
          </a:prstGeom>
          <a:noFill/>
        </p:spPr>
        <p:txBody>
          <a:bodyPr wrap="none" rtlCol="0">
            <a:spAutoFit/>
          </a:bodyPr>
          <a:lstStyle/>
          <a:p>
            <a:r>
              <a:rPr lang="en-US" i="1" dirty="0" smtClean="0"/>
              <a:t>h-3</a:t>
            </a:r>
            <a:endParaRPr lang="en-US" i="1" dirty="0"/>
          </a:p>
        </p:txBody>
      </p:sp>
      <p:sp>
        <p:nvSpPr>
          <p:cNvPr id="70" name="Isosceles Triangle 69"/>
          <p:cNvSpPr/>
          <p:nvPr/>
        </p:nvSpPr>
        <p:spPr>
          <a:xfrm>
            <a:off x="1046132" y="5244912"/>
            <a:ext cx="496341" cy="566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72" name="TextBox 71"/>
          <p:cNvSpPr txBox="1"/>
          <p:nvPr/>
        </p:nvSpPr>
        <p:spPr>
          <a:xfrm>
            <a:off x="1281130" y="4954560"/>
            <a:ext cx="547496" cy="369332"/>
          </a:xfrm>
          <a:prstGeom prst="rect">
            <a:avLst/>
          </a:prstGeom>
          <a:noFill/>
        </p:spPr>
        <p:txBody>
          <a:bodyPr wrap="none" rtlCol="0">
            <a:spAutoFit/>
          </a:bodyPr>
          <a:lstStyle/>
          <a:p>
            <a:r>
              <a:rPr lang="en-US" i="1" dirty="0" smtClean="0"/>
              <a:t>h-2</a:t>
            </a:r>
            <a:endParaRPr lang="en-US" i="1" dirty="0"/>
          </a:p>
        </p:txBody>
      </p:sp>
      <p:sp>
        <p:nvSpPr>
          <p:cNvPr id="73" name="TextBox 72"/>
          <p:cNvSpPr txBox="1"/>
          <p:nvPr/>
        </p:nvSpPr>
        <p:spPr>
          <a:xfrm>
            <a:off x="1780407" y="3881002"/>
            <a:ext cx="359832" cy="369332"/>
          </a:xfrm>
          <a:prstGeom prst="rect">
            <a:avLst/>
          </a:prstGeom>
          <a:noFill/>
        </p:spPr>
        <p:txBody>
          <a:bodyPr wrap="none" rtlCol="0">
            <a:spAutoFit/>
          </a:bodyPr>
          <a:lstStyle/>
          <a:p>
            <a:r>
              <a:rPr lang="en-US" i="1" dirty="0" smtClean="0"/>
              <a:t>h</a:t>
            </a:r>
            <a:endParaRPr lang="en-US" i="1" dirty="0"/>
          </a:p>
        </p:txBody>
      </p:sp>
      <p:sp>
        <p:nvSpPr>
          <p:cNvPr id="57" name="TextBox 56"/>
          <p:cNvSpPr txBox="1"/>
          <p:nvPr/>
        </p:nvSpPr>
        <p:spPr>
          <a:xfrm>
            <a:off x="-210732" y="6211669"/>
            <a:ext cx="9354732" cy="646331"/>
          </a:xfrm>
          <a:prstGeom prst="rect">
            <a:avLst/>
          </a:prstGeom>
          <a:noFill/>
        </p:spPr>
        <p:txBody>
          <a:bodyPr wrap="none" rtlCol="0">
            <a:spAutoFit/>
          </a:bodyPr>
          <a:lstStyle/>
          <a:p>
            <a:pPr algn="r"/>
            <a:r>
              <a:rPr lang="en-US" dirty="0" smtClean="0"/>
              <a:t>We know the AVL tree invariant held before, so the left </a:t>
            </a:r>
            <a:r>
              <a:rPr lang="en-US" dirty="0" err="1" smtClean="0"/>
              <a:t>subtree</a:t>
            </a:r>
            <a:r>
              <a:rPr lang="en-US" dirty="0" smtClean="0"/>
              <a:t> can only take one of three forms.</a:t>
            </a:r>
          </a:p>
          <a:p>
            <a:pPr algn="r"/>
            <a:r>
              <a:rPr lang="en-US" dirty="0" smtClean="0"/>
              <a:t>But that’s not all we know! </a:t>
            </a:r>
            <a:endParaRPr lang="en-US" dirty="0"/>
          </a:p>
        </p:txBody>
      </p:sp>
    </p:spTree>
    <p:extLst>
      <p:ext uri="{BB962C8B-B14F-4D97-AF65-F5344CB8AC3E}">
        <p14:creationId xmlns="" xmlns:p14="http://schemas.microsoft.com/office/powerpoint/2010/main" val="252155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26" name="Donut 25"/>
          <p:cNvSpPr/>
          <p:nvPr/>
        </p:nvSpPr>
        <p:spPr>
          <a:xfrm>
            <a:off x="1560295" y="43878"/>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27" name="Straight Arrow Connector 26"/>
          <p:cNvCxnSpPr>
            <a:stCxn id="26" idx="5"/>
            <a:endCxn id="30" idx="0"/>
          </p:cNvCxnSpPr>
          <p:nvPr/>
        </p:nvCxnSpPr>
        <p:spPr>
          <a:xfrm>
            <a:off x="1745063" y="240951"/>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6" idx="3"/>
            <a:endCxn id="33" idx="0"/>
          </p:cNvCxnSpPr>
          <p:nvPr/>
        </p:nvCxnSpPr>
        <p:spPr>
          <a:xfrm flipH="1">
            <a:off x="844706" y="240951"/>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793872" y="-55380"/>
            <a:ext cx="359832" cy="369332"/>
          </a:xfrm>
          <a:prstGeom prst="rect">
            <a:avLst/>
          </a:prstGeom>
          <a:noFill/>
        </p:spPr>
        <p:txBody>
          <a:bodyPr wrap="none" rtlCol="0">
            <a:spAutoFit/>
          </a:bodyPr>
          <a:lstStyle/>
          <a:p>
            <a:r>
              <a:rPr lang="en-US" i="1" dirty="0" smtClean="0"/>
              <a:t>h</a:t>
            </a:r>
            <a:endParaRPr lang="en-US" i="1" dirty="0"/>
          </a:p>
        </p:txBody>
      </p:sp>
      <p:sp>
        <p:nvSpPr>
          <p:cNvPr id="30" name="Isosceles Triangle 29"/>
          <p:cNvSpPr/>
          <p:nvPr/>
        </p:nvSpPr>
        <p:spPr>
          <a:xfrm>
            <a:off x="2129002" y="674665"/>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1" name="TextBox 30"/>
          <p:cNvSpPr txBox="1"/>
          <p:nvPr/>
        </p:nvSpPr>
        <p:spPr>
          <a:xfrm>
            <a:off x="910991" y="489999"/>
            <a:ext cx="547496" cy="369332"/>
          </a:xfrm>
          <a:prstGeom prst="rect">
            <a:avLst/>
          </a:prstGeom>
          <a:noFill/>
        </p:spPr>
        <p:txBody>
          <a:bodyPr wrap="none" rtlCol="0">
            <a:spAutoFit/>
          </a:bodyPr>
          <a:lstStyle/>
          <a:p>
            <a:r>
              <a:rPr lang="en-US" i="1" dirty="0" smtClean="0"/>
              <a:t>h-1</a:t>
            </a:r>
            <a:endParaRPr lang="en-US" i="1" dirty="0"/>
          </a:p>
        </p:txBody>
      </p:sp>
      <p:sp>
        <p:nvSpPr>
          <p:cNvPr id="32" name="TextBox 31"/>
          <p:cNvSpPr txBox="1"/>
          <p:nvPr/>
        </p:nvSpPr>
        <p:spPr>
          <a:xfrm>
            <a:off x="2371503" y="487635"/>
            <a:ext cx="547496" cy="369332"/>
          </a:xfrm>
          <a:prstGeom prst="rect">
            <a:avLst/>
          </a:prstGeom>
          <a:noFill/>
        </p:spPr>
        <p:txBody>
          <a:bodyPr wrap="none" rtlCol="0">
            <a:spAutoFit/>
          </a:bodyPr>
          <a:lstStyle/>
          <a:p>
            <a:r>
              <a:rPr lang="en-US" i="1" dirty="0" smtClean="0"/>
              <a:t>h-2</a:t>
            </a:r>
            <a:endParaRPr lang="en-US" i="1" dirty="0"/>
          </a:p>
        </p:txBody>
      </p:sp>
      <p:sp>
        <p:nvSpPr>
          <p:cNvPr id="33" name="Donut 32"/>
          <p:cNvSpPr/>
          <p:nvPr/>
        </p:nvSpPr>
        <p:spPr>
          <a:xfrm>
            <a:off x="736471" y="70247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34" name="Straight Arrow Connector 33"/>
          <p:cNvCxnSpPr>
            <a:stCxn id="33" idx="3"/>
            <a:endCxn id="36" idx="0"/>
          </p:cNvCxnSpPr>
          <p:nvPr/>
        </p:nvCxnSpPr>
        <p:spPr>
          <a:xfrm flipH="1">
            <a:off x="337649" y="899546"/>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3" idx="5"/>
            <a:endCxn id="38" idx="0"/>
          </p:cNvCxnSpPr>
          <p:nvPr/>
        </p:nvCxnSpPr>
        <p:spPr>
          <a:xfrm>
            <a:off x="921239" y="899546"/>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Isosceles Triangle 35"/>
          <p:cNvSpPr/>
          <p:nvPr/>
        </p:nvSpPr>
        <p:spPr>
          <a:xfrm>
            <a:off x="89478" y="124086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7" name="TextBox 36"/>
          <p:cNvSpPr txBox="1"/>
          <p:nvPr/>
        </p:nvSpPr>
        <p:spPr>
          <a:xfrm>
            <a:off x="393466" y="1040555"/>
            <a:ext cx="547496" cy="369332"/>
          </a:xfrm>
          <a:prstGeom prst="rect">
            <a:avLst/>
          </a:prstGeom>
          <a:noFill/>
        </p:spPr>
        <p:txBody>
          <a:bodyPr wrap="none" rtlCol="0">
            <a:spAutoFit/>
          </a:bodyPr>
          <a:lstStyle/>
          <a:p>
            <a:r>
              <a:rPr lang="en-US" i="1" dirty="0" smtClean="0"/>
              <a:t>h-2</a:t>
            </a:r>
            <a:endParaRPr lang="en-US" i="1" dirty="0"/>
          </a:p>
        </p:txBody>
      </p:sp>
      <p:sp>
        <p:nvSpPr>
          <p:cNvPr id="38" name="Isosceles Triangle 37"/>
          <p:cNvSpPr/>
          <p:nvPr/>
        </p:nvSpPr>
        <p:spPr>
          <a:xfrm>
            <a:off x="1051802" y="1252908"/>
            <a:ext cx="496341" cy="38220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9" name="TextBox 38"/>
          <p:cNvSpPr txBox="1"/>
          <p:nvPr/>
        </p:nvSpPr>
        <p:spPr>
          <a:xfrm>
            <a:off x="1286800" y="962556"/>
            <a:ext cx="547496" cy="369332"/>
          </a:xfrm>
          <a:prstGeom prst="rect">
            <a:avLst/>
          </a:prstGeom>
          <a:noFill/>
        </p:spPr>
        <p:txBody>
          <a:bodyPr wrap="none" rtlCol="0">
            <a:spAutoFit/>
          </a:bodyPr>
          <a:lstStyle/>
          <a:p>
            <a:r>
              <a:rPr lang="en-US" i="1" dirty="0" smtClean="0"/>
              <a:t>h-3</a:t>
            </a:r>
            <a:endParaRPr lang="en-US" i="1" dirty="0"/>
          </a:p>
        </p:txBody>
      </p:sp>
      <p:sp>
        <p:nvSpPr>
          <p:cNvPr id="41" name="Donut 40"/>
          <p:cNvSpPr/>
          <p:nvPr/>
        </p:nvSpPr>
        <p:spPr>
          <a:xfrm>
            <a:off x="1554625" y="4035882"/>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2" name="Straight Arrow Connector 41"/>
          <p:cNvCxnSpPr>
            <a:stCxn id="41" idx="5"/>
            <a:endCxn id="44" idx="0"/>
          </p:cNvCxnSpPr>
          <p:nvPr/>
        </p:nvCxnSpPr>
        <p:spPr>
          <a:xfrm>
            <a:off x="1739393" y="4232955"/>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1" idx="3"/>
            <a:endCxn id="65" idx="0"/>
          </p:cNvCxnSpPr>
          <p:nvPr/>
        </p:nvCxnSpPr>
        <p:spPr>
          <a:xfrm flipH="1">
            <a:off x="839036" y="4232955"/>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Isosceles Triangle 43"/>
          <p:cNvSpPr/>
          <p:nvPr/>
        </p:nvSpPr>
        <p:spPr>
          <a:xfrm>
            <a:off x="2123332" y="4666669"/>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45" name="TextBox 44"/>
          <p:cNvSpPr txBox="1"/>
          <p:nvPr/>
        </p:nvSpPr>
        <p:spPr>
          <a:xfrm>
            <a:off x="905321" y="4482003"/>
            <a:ext cx="547496" cy="369332"/>
          </a:xfrm>
          <a:prstGeom prst="rect">
            <a:avLst/>
          </a:prstGeom>
          <a:noFill/>
        </p:spPr>
        <p:txBody>
          <a:bodyPr wrap="none" rtlCol="0">
            <a:spAutoFit/>
          </a:bodyPr>
          <a:lstStyle/>
          <a:p>
            <a:r>
              <a:rPr lang="en-US" i="1" dirty="0" smtClean="0"/>
              <a:t>h-1</a:t>
            </a:r>
            <a:endParaRPr lang="en-US" i="1" dirty="0"/>
          </a:p>
        </p:txBody>
      </p:sp>
      <p:sp>
        <p:nvSpPr>
          <p:cNvPr id="64" name="TextBox 63"/>
          <p:cNvSpPr txBox="1"/>
          <p:nvPr/>
        </p:nvSpPr>
        <p:spPr>
          <a:xfrm>
            <a:off x="2365833" y="4479639"/>
            <a:ext cx="547496" cy="369332"/>
          </a:xfrm>
          <a:prstGeom prst="rect">
            <a:avLst/>
          </a:prstGeom>
          <a:noFill/>
        </p:spPr>
        <p:txBody>
          <a:bodyPr wrap="none" rtlCol="0">
            <a:spAutoFit/>
          </a:bodyPr>
          <a:lstStyle/>
          <a:p>
            <a:r>
              <a:rPr lang="en-US" i="1" dirty="0" smtClean="0"/>
              <a:t>h-2</a:t>
            </a:r>
            <a:endParaRPr lang="en-US" i="1" dirty="0"/>
          </a:p>
        </p:txBody>
      </p:sp>
      <p:sp>
        <p:nvSpPr>
          <p:cNvPr id="65" name="Donut 64"/>
          <p:cNvSpPr/>
          <p:nvPr/>
        </p:nvSpPr>
        <p:spPr>
          <a:xfrm>
            <a:off x="730801" y="4694477"/>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66" name="Straight Arrow Connector 65"/>
          <p:cNvCxnSpPr>
            <a:stCxn id="65" idx="3"/>
            <a:endCxn id="68" idx="0"/>
          </p:cNvCxnSpPr>
          <p:nvPr/>
        </p:nvCxnSpPr>
        <p:spPr>
          <a:xfrm flipH="1">
            <a:off x="331979" y="4891550"/>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5" idx="5"/>
            <a:endCxn id="70" idx="0"/>
          </p:cNvCxnSpPr>
          <p:nvPr/>
        </p:nvCxnSpPr>
        <p:spPr>
          <a:xfrm>
            <a:off x="915569" y="4891550"/>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Isosceles Triangle 67"/>
          <p:cNvSpPr/>
          <p:nvPr/>
        </p:nvSpPr>
        <p:spPr>
          <a:xfrm>
            <a:off x="83808" y="5232870"/>
            <a:ext cx="496341" cy="4170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69" name="TextBox 68"/>
          <p:cNvSpPr txBox="1"/>
          <p:nvPr/>
        </p:nvSpPr>
        <p:spPr>
          <a:xfrm>
            <a:off x="387796" y="5032559"/>
            <a:ext cx="547496" cy="369332"/>
          </a:xfrm>
          <a:prstGeom prst="rect">
            <a:avLst/>
          </a:prstGeom>
          <a:noFill/>
        </p:spPr>
        <p:txBody>
          <a:bodyPr wrap="none" rtlCol="0">
            <a:spAutoFit/>
          </a:bodyPr>
          <a:lstStyle/>
          <a:p>
            <a:r>
              <a:rPr lang="en-US" i="1" dirty="0" smtClean="0"/>
              <a:t>h-3</a:t>
            </a:r>
            <a:endParaRPr lang="en-US" i="1" dirty="0"/>
          </a:p>
        </p:txBody>
      </p:sp>
      <p:sp>
        <p:nvSpPr>
          <p:cNvPr id="70" name="Isosceles Triangle 69"/>
          <p:cNvSpPr/>
          <p:nvPr/>
        </p:nvSpPr>
        <p:spPr>
          <a:xfrm>
            <a:off x="1046132" y="5244912"/>
            <a:ext cx="496341" cy="566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72" name="TextBox 71"/>
          <p:cNvSpPr txBox="1"/>
          <p:nvPr/>
        </p:nvSpPr>
        <p:spPr>
          <a:xfrm>
            <a:off x="1281130" y="4954560"/>
            <a:ext cx="547496" cy="369332"/>
          </a:xfrm>
          <a:prstGeom prst="rect">
            <a:avLst/>
          </a:prstGeom>
          <a:noFill/>
        </p:spPr>
        <p:txBody>
          <a:bodyPr wrap="none" rtlCol="0">
            <a:spAutoFit/>
          </a:bodyPr>
          <a:lstStyle/>
          <a:p>
            <a:r>
              <a:rPr lang="en-US" i="1" dirty="0" smtClean="0"/>
              <a:t>h-2</a:t>
            </a:r>
            <a:endParaRPr lang="en-US" i="1" dirty="0"/>
          </a:p>
        </p:txBody>
      </p:sp>
      <p:sp>
        <p:nvSpPr>
          <p:cNvPr id="73" name="TextBox 72"/>
          <p:cNvSpPr txBox="1"/>
          <p:nvPr/>
        </p:nvSpPr>
        <p:spPr>
          <a:xfrm>
            <a:off x="1780407" y="3881002"/>
            <a:ext cx="359832" cy="369332"/>
          </a:xfrm>
          <a:prstGeom prst="rect">
            <a:avLst/>
          </a:prstGeom>
          <a:noFill/>
        </p:spPr>
        <p:txBody>
          <a:bodyPr wrap="none" rtlCol="0">
            <a:spAutoFit/>
          </a:bodyPr>
          <a:lstStyle/>
          <a:p>
            <a:r>
              <a:rPr lang="en-US" i="1" dirty="0" smtClean="0"/>
              <a:t>h</a:t>
            </a:r>
            <a:endParaRPr lang="en-US" i="1" dirty="0"/>
          </a:p>
        </p:txBody>
      </p:sp>
      <p:sp>
        <p:nvSpPr>
          <p:cNvPr id="75" name="Right Arrow 74"/>
          <p:cNvSpPr/>
          <p:nvPr/>
        </p:nvSpPr>
        <p:spPr>
          <a:xfrm>
            <a:off x="2865111" y="48763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76" name="Donut 75"/>
          <p:cNvSpPr/>
          <p:nvPr/>
        </p:nvSpPr>
        <p:spPr>
          <a:xfrm>
            <a:off x="6474421" y="128457"/>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77" name="Straight Arrow Connector 76"/>
          <p:cNvCxnSpPr>
            <a:stCxn id="76" idx="5"/>
            <a:endCxn id="80" idx="0"/>
          </p:cNvCxnSpPr>
          <p:nvPr/>
        </p:nvCxnSpPr>
        <p:spPr>
          <a:xfrm>
            <a:off x="6659189" y="325530"/>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78" name="Straight Arrow Connector 77"/>
          <p:cNvCxnSpPr>
            <a:stCxn id="76" idx="3"/>
            <a:endCxn id="83" idx="0"/>
          </p:cNvCxnSpPr>
          <p:nvPr/>
        </p:nvCxnSpPr>
        <p:spPr>
          <a:xfrm flipH="1">
            <a:off x="5758832" y="325530"/>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79" name="TextBox 78"/>
          <p:cNvSpPr txBox="1"/>
          <p:nvPr/>
        </p:nvSpPr>
        <p:spPr>
          <a:xfrm>
            <a:off x="6707998" y="29199"/>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0" name="Isosceles Triangle 79"/>
          <p:cNvSpPr/>
          <p:nvPr/>
        </p:nvSpPr>
        <p:spPr>
          <a:xfrm>
            <a:off x="7043128" y="759244"/>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1" name="TextBox 80"/>
          <p:cNvSpPr txBox="1"/>
          <p:nvPr/>
        </p:nvSpPr>
        <p:spPr>
          <a:xfrm>
            <a:off x="5825117" y="574578"/>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82" name="TextBox 81"/>
          <p:cNvSpPr txBox="1"/>
          <p:nvPr/>
        </p:nvSpPr>
        <p:spPr>
          <a:xfrm>
            <a:off x="7285629" y="572214"/>
            <a:ext cx="547496" cy="369332"/>
          </a:xfrm>
          <a:prstGeom prst="rect">
            <a:avLst/>
          </a:prstGeom>
          <a:noFill/>
        </p:spPr>
        <p:txBody>
          <a:bodyPr wrap="none" rtlCol="0">
            <a:spAutoFit/>
          </a:bodyPr>
          <a:lstStyle/>
          <a:p>
            <a:r>
              <a:rPr lang="en-US" i="1" dirty="0" smtClean="0"/>
              <a:t>h-2</a:t>
            </a:r>
            <a:endParaRPr lang="en-US" i="1" dirty="0"/>
          </a:p>
        </p:txBody>
      </p:sp>
      <p:sp>
        <p:nvSpPr>
          <p:cNvPr id="83" name="Donut 82"/>
          <p:cNvSpPr/>
          <p:nvPr/>
        </p:nvSpPr>
        <p:spPr>
          <a:xfrm>
            <a:off x="5650597" y="787052"/>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4" name="Straight Arrow Connector 83"/>
          <p:cNvCxnSpPr>
            <a:stCxn id="83" idx="3"/>
            <a:endCxn id="86" idx="0"/>
          </p:cNvCxnSpPr>
          <p:nvPr/>
        </p:nvCxnSpPr>
        <p:spPr>
          <a:xfrm flipH="1">
            <a:off x="5251775" y="984125"/>
            <a:ext cx="430523" cy="34132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5"/>
            <a:endCxn id="89" idx="0"/>
          </p:cNvCxnSpPr>
          <p:nvPr/>
        </p:nvCxnSpPr>
        <p:spPr>
          <a:xfrm>
            <a:off x="5835365" y="984125"/>
            <a:ext cx="378734" cy="35336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Isosceles Triangle 85"/>
          <p:cNvSpPr/>
          <p:nvPr/>
        </p:nvSpPr>
        <p:spPr>
          <a:xfrm>
            <a:off x="5003604" y="1325445"/>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87" name="TextBox 86"/>
          <p:cNvSpPr txBox="1"/>
          <p:nvPr/>
        </p:nvSpPr>
        <p:spPr>
          <a:xfrm>
            <a:off x="5307592" y="1125134"/>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9" name="Isosceles Triangle 88"/>
          <p:cNvSpPr/>
          <p:nvPr/>
        </p:nvSpPr>
        <p:spPr>
          <a:xfrm>
            <a:off x="5965928" y="1337487"/>
            <a:ext cx="496341" cy="382209"/>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0" name="TextBox 89"/>
          <p:cNvSpPr txBox="1"/>
          <p:nvPr/>
        </p:nvSpPr>
        <p:spPr>
          <a:xfrm>
            <a:off x="6200926" y="1047135"/>
            <a:ext cx="547496" cy="369332"/>
          </a:xfrm>
          <a:prstGeom prst="rect">
            <a:avLst/>
          </a:prstGeom>
          <a:noFill/>
        </p:spPr>
        <p:txBody>
          <a:bodyPr wrap="none" rtlCol="0">
            <a:spAutoFit/>
          </a:bodyPr>
          <a:lstStyle/>
          <a:p>
            <a:r>
              <a:rPr lang="en-US" i="1" dirty="0" smtClean="0"/>
              <a:t>h-3</a:t>
            </a:r>
            <a:endParaRPr lang="en-US" i="1" dirty="0"/>
          </a:p>
        </p:txBody>
      </p:sp>
      <p:sp>
        <p:nvSpPr>
          <p:cNvPr id="91" name="Donut 90"/>
          <p:cNvSpPr/>
          <p:nvPr/>
        </p:nvSpPr>
        <p:spPr>
          <a:xfrm>
            <a:off x="6671341" y="4027082"/>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92" name="Straight Arrow Connector 91"/>
          <p:cNvCxnSpPr>
            <a:stCxn id="91" idx="5"/>
            <a:endCxn id="94" idx="0"/>
          </p:cNvCxnSpPr>
          <p:nvPr/>
        </p:nvCxnSpPr>
        <p:spPr>
          <a:xfrm>
            <a:off x="6856109" y="4224155"/>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93" name="Straight Arrow Connector 92"/>
          <p:cNvCxnSpPr>
            <a:stCxn id="91" idx="3"/>
            <a:endCxn id="97" idx="0"/>
          </p:cNvCxnSpPr>
          <p:nvPr/>
        </p:nvCxnSpPr>
        <p:spPr>
          <a:xfrm flipH="1">
            <a:off x="5955752" y="4224155"/>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94" name="Isosceles Triangle 93"/>
          <p:cNvSpPr/>
          <p:nvPr/>
        </p:nvSpPr>
        <p:spPr>
          <a:xfrm>
            <a:off x="7240048" y="4657869"/>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5" name="TextBox 94"/>
          <p:cNvSpPr txBox="1"/>
          <p:nvPr/>
        </p:nvSpPr>
        <p:spPr>
          <a:xfrm>
            <a:off x="6022037" y="4473203"/>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6" name="TextBox 95"/>
          <p:cNvSpPr txBox="1"/>
          <p:nvPr/>
        </p:nvSpPr>
        <p:spPr>
          <a:xfrm>
            <a:off x="7482549" y="4470839"/>
            <a:ext cx="547496" cy="369332"/>
          </a:xfrm>
          <a:prstGeom prst="rect">
            <a:avLst/>
          </a:prstGeom>
          <a:noFill/>
        </p:spPr>
        <p:txBody>
          <a:bodyPr wrap="none" rtlCol="0">
            <a:spAutoFit/>
          </a:bodyPr>
          <a:lstStyle/>
          <a:p>
            <a:r>
              <a:rPr lang="en-US" i="1" dirty="0" smtClean="0"/>
              <a:t>h-2</a:t>
            </a:r>
            <a:endParaRPr lang="en-US" i="1" dirty="0"/>
          </a:p>
        </p:txBody>
      </p:sp>
      <p:sp>
        <p:nvSpPr>
          <p:cNvPr id="97" name="Donut 96"/>
          <p:cNvSpPr/>
          <p:nvPr/>
        </p:nvSpPr>
        <p:spPr>
          <a:xfrm>
            <a:off x="5847517" y="4685677"/>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98" name="Straight Arrow Connector 97"/>
          <p:cNvCxnSpPr>
            <a:stCxn id="97" idx="3"/>
            <a:endCxn id="100" idx="0"/>
          </p:cNvCxnSpPr>
          <p:nvPr/>
        </p:nvCxnSpPr>
        <p:spPr>
          <a:xfrm flipH="1">
            <a:off x="5448695" y="4882750"/>
            <a:ext cx="430523" cy="34132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99" name="Straight Arrow Connector 98"/>
          <p:cNvCxnSpPr>
            <a:stCxn id="97" idx="5"/>
          </p:cNvCxnSpPr>
          <p:nvPr/>
        </p:nvCxnSpPr>
        <p:spPr>
          <a:xfrm>
            <a:off x="6032285" y="4882750"/>
            <a:ext cx="378734" cy="35336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0" name="Isosceles Triangle 99"/>
          <p:cNvSpPr/>
          <p:nvPr/>
        </p:nvSpPr>
        <p:spPr>
          <a:xfrm>
            <a:off x="5200524" y="5224070"/>
            <a:ext cx="496341" cy="4170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1" name="TextBox 100"/>
          <p:cNvSpPr txBox="1"/>
          <p:nvPr/>
        </p:nvSpPr>
        <p:spPr>
          <a:xfrm>
            <a:off x="5504512" y="5023759"/>
            <a:ext cx="547496" cy="369332"/>
          </a:xfrm>
          <a:prstGeom prst="rect">
            <a:avLst/>
          </a:prstGeom>
          <a:noFill/>
        </p:spPr>
        <p:txBody>
          <a:bodyPr wrap="none" rtlCol="0">
            <a:spAutoFit/>
          </a:bodyPr>
          <a:lstStyle/>
          <a:p>
            <a:r>
              <a:rPr lang="en-US" i="1" dirty="0" smtClean="0"/>
              <a:t>h-3</a:t>
            </a:r>
            <a:endParaRPr lang="en-US" i="1" dirty="0"/>
          </a:p>
        </p:txBody>
      </p:sp>
      <p:sp>
        <p:nvSpPr>
          <p:cNvPr id="103" name="TextBox 102"/>
          <p:cNvSpPr txBox="1"/>
          <p:nvPr/>
        </p:nvSpPr>
        <p:spPr>
          <a:xfrm>
            <a:off x="6397846" y="4945760"/>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04" name="TextBox 103"/>
          <p:cNvSpPr txBox="1"/>
          <p:nvPr/>
        </p:nvSpPr>
        <p:spPr>
          <a:xfrm>
            <a:off x="6897123" y="3872202"/>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05" name="Right Arrow 104"/>
          <p:cNvSpPr/>
          <p:nvPr/>
        </p:nvSpPr>
        <p:spPr>
          <a:xfrm>
            <a:off x="2865111" y="458601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i="1" dirty="0"/>
          </a:p>
        </p:txBody>
      </p:sp>
      <p:sp>
        <p:nvSpPr>
          <p:cNvPr id="74" name="Isosceles Triangle 73"/>
          <p:cNvSpPr/>
          <p:nvPr/>
        </p:nvSpPr>
        <p:spPr>
          <a:xfrm>
            <a:off x="6162848" y="5232870"/>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102" name="TextBox 101"/>
          <p:cNvSpPr txBox="1"/>
          <p:nvPr/>
        </p:nvSpPr>
        <p:spPr>
          <a:xfrm>
            <a:off x="-21076593" y="6211669"/>
            <a:ext cx="8908171" cy="923330"/>
          </a:xfrm>
          <a:prstGeom prst="rect">
            <a:avLst/>
          </a:prstGeom>
          <a:noFill/>
        </p:spPr>
        <p:txBody>
          <a:bodyPr wrap="none" rtlCol="0">
            <a:spAutoFit/>
          </a:bodyPr>
          <a:lstStyle/>
          <a:p>
            <a:r>
              <a:rPr lang="en-US" dirty="0" smtClean="0"/>
              <a:t>In the first case and last case above, an insertion that causes the AVL height invariant to be </a:t>
            </a:r>
          </a:p>
          <a:p>
            <a:r>
              <a:rPr lang="en-US" dirty="0" smtClean="0"/>
              <a:t>violated would </a:t>
            </a:r>
            <a:r>
              <a:rPr lang="en-US" i="1" dirty="0" smtClean="0"/>
              <a:t>also</a:t>
            </a:r>
            <a:r>
              <a:rPr lang="en-US" dirty="0" smtClean="0"/>
              <a:t> cause a violation lower in the tree. That means these cases </a:t>
            </a:r>
            <a:r>
              <a:rPr lang="en-US" i="1" dirty="0" smtClean="0"/>
              <a:t>can’t happen</a:t>
            </a:r>
            <a:r>
              <a:rPr lang="en-US" dirty="0" smtClean="0"/>
              <a:t>,</a:t>
            </a:r>
          </a:p>
          <a:p>
            <a:r>
              <a:rPr lang="en-US" dirty="0" smtClean="0"/>
              <a:t>because of the </a:t>
            </a:r>
            <a:r>
              <a:rPr lang="en-US" smtClean="0"/>
              <a:t>inv</a:t>
            </a:r>
            <a:endParaRPr lang="en-US" dirty="0"/>
          </a:p>
        </p:txBody>
      </p:sp>
      <p:sp>
        <p:nvSpPr>
          <p:cNvPr id="106" name="TextBox 105"/>
          <p:cNvSpPr txBox="1"/>
          <p:nvPr/>
        </p:nvSpPr>
        <p:spPr>
          <a:xfrm>
            <a:off x="3141579" y="2374543"/>
            <a:ext cx="6002421" cy="1477328"/>
          </a:xfrm>
          <a:prstGeom prst="rect">
            <a:avLst/>
          </a:prstGeom>
          <a:noFill/>
        </p:spPr>
        <p:txBody>
          <a:bodyPr wrap="square" rtlCol="0">
            <a:spAutoFit/>
          </a:bodyPr>
          <a:lstStyle/>
          <a:p>
            <a:pPr algn="r"/>
            <a:r>
              <a:rPr lang="en-US" dirty="0" smtClean="0"/>
              <a:t>The first and the last of these three trees are </a:t>
            </a:r>
            <a:r>
              <a:rPr lang="en-US" i="1" dirty="0" smtClean="0"/>
              <a:t>impossible</a:t>
            </a:r>
            <a:r>
              <a:rPr lang="en-US" dirty="0" smtClean="0"/>
              <a:t> according to the original invariant, because they cause a violation lower in the tree! Or, operationally, we can say that if the tree had looked like the first or last of these three, we would have already noticed, and fixed, the violation.</a:t>
            </a:r>
            <a:endParaRPr lang="en-US" dirty="0"/>
          </a:p>
        </p:txBody>
      </p:sp>
      <p:sp>
        <p:nvSpPr>
          <p:cNvPr id="107" name="TextBox 106"/>
          <p:cNvSpPr txBox="1"/>
          <p:nvPr/>
        </p:nvSpPr>
        <p:spPr>
          <a:xfrm>
            <a:off x="8209995" y="240951"/>
            <a:ext cx="780983" cy="1200329"/>
          </a:xfrm>
          <a:prstGeom prst="rect">
            <a:avLst/>
          </a:prstGeom>
          <a:noFill/>
        </p:spPr>
        <p:txBody>
          <a:bodyPr wrap="none" rtlCol="0">
            <a:spAutoFit/>
          </a:bodyPr>
          <a:lstStyle/>
          <a:p>
            <a:r>
              <a:rPr lang="en-US" sz="7200" b="1" dirty="0" smtClean="0">
                <a:solidFill>
                  <a:srgbClr val="FF0000"/>
                </a:solidFill>
                <a:sym typeface="Wingdings 2"/>
              </a:rPr>
              <a:t></a:t>
            </a:r>
            <a:endParaRPr lang="en-US" sz="7200" b="1" dirty="0">
              <a:solidFill>
                <a:srgbClr val="FF0000"/>
              </a:solidFill>
            </a:endParaRPr>
          </a:p>
        </p:txBody>
      </p:sp>
      <p:sp>
        <p:nvSpPr>
          <p:cNvPr id="108" name="TextBox 107"/>
          <p:cNvSpPr txBox="1"/>
          <p:nvPr/>
        </p:nvSpPr>
        <p:spPr>
          <a:xfrm>
            <a:off x="8209995" y="4423594"/>
            <a:ext cx="780983" cy="1200329"/>
          </a:xfrm>
          <a:prstGeom prst="rect">
            <a:avLst/>
          </a:prstGeom>
          <a:noFill/>
        </p:spPr>
        <p:txBody>
          <a:bodyPr wrap="none" rtlCol="0">
            <a:spAutoFit/>
          </a:bodyPr>
          <a:lstStyle/>
          <a:p>
            <a:r>
              <a:rPr lang="en-US" sz="7200" b="1" dirty="0" smtClean="0">
                <a:solidFill>
                  <a:srgbClr val="FF0000"/>
                </a:solidFill>
                <a:sym typeface="Wingdings 2"/>
              </a:rPr>
              <a:t></a:t>
            </a:r>
            <a:endParaRPr lang="en-US" sz="7200" b="1" dirty="0">
              <a:solidFill>
                <a:srgbClr val="FF0000"/>
              </a:solidFill>
            </a:endParaRPr>
          </a:p>
        </p:txBody>
      </p:sp>
    </p:spTree>
    <p:extLst>
      <p:ext uri="{BB962C8B-B14F-4D97-AF65-F5344CB8AC3E}">
        <p14:creationId xmlns="" xmlns:p14="http://schemas.microsoft.com/office/powerpoint/2010/main" val="95349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81" name="Right Arrow 80"/>
          <p:cNvSpPr/>
          <p:nvPr/>
        </p:nvSpPr>
        <p:spPr>
          <a:xfrm rot="20770539">
            <a:off x="3346715" y="1167184"/>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far left </a:t>
            </a:r>
            <a:r>
              <a:rPr lang="en-US" dirty="0" err="1" smtClean="0"/>
              <a:t>subtree</a:t>
            </a:r>
            <a:endParaRPr lang="en-US" dirty="0"/>
          </a:p>
        </p:txBody>
      </p:sp>
      <p:sp>
        <p:nvSpPr>
          <p:cNvPr id="82" name="Right Arrow 81"/>
          <p:cNvSpPr/>
          <p:nvPr/>
        </p:nvSpPr>
        <p:spPr>
          <a:xfrm rot="851482">
            <a:off x="3226836" y="360022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middle </a:t>
            </a:r>
            <a:r>
              <a:rPr lang="en-US" dirty="0" err="1" smtClean="0"/>
              <a:t>subtree</a:t>
            </a:r>
            <a:endParaRPr lang="en-US" dirty="0"/>
          </a:p>
        </p:txBody>
      </p:sp>
      <p:sp>
        <p:nvSpPr>
          <p:cNvPr id="83" name="Donut 82"/>
          <p:cNvSpPr/>
          <p:nvPr/>
        </p:nvSpPr>
        <p:spPr>
          <a:xfrm>
            <a:off x="7312717" y="622498"/>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4" name="Straight Arrow Connector 83"/>
          <p:cNvCxnSpPr>
            <a:stCxn id="83" idx="5"/>
            <a:endCxn id="87" idx="0"/>
          </p:cNvCxnSpPr>
          <p:nvPr/>
        </p:nvCxnSpPr>
        <p:spPr>
          <a:xfrm>
            <a:off x="7497485" y="819571"/>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3"/>
            <a:endCxn id="91" idx="0"/>
          </p:cNvCxnSpPr>
          <p:nvPr/>
        </p:nvCxnSpPr>
        <p:spPr>
          <a:xfrm flipH="1">
            <a:off x="6597128" y="819571"/>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TextBox 85"/>
          <p:cNvSpPr txBox="1"/>
          <p:nvPr/>
        </p:nvSpPr>
        <p:spPr>
          <a:xfrm>
            <a:off x="7546294" y="523240"/>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7" name="Isosceles Triangle 86"/>
          <p:cNvSpPr/>
          <p:nvPr/>
        </p:nvSpPr>
        <p:spPr>
          <a:xfrm>
            <a:off x="7881424" y="1253285"/>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9" name="TextBox 88"/>
          <p:cNvSpPr txBox="1"/>
          <p:nvPr/>
        </p:nvSpPr>
        <p:spPr>
          <a:xfrm>
            <a:off x="6663413" y="1068619"/>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0" name="TextBox 89"/>
          <p:cNvSpPr txBox="1"/>
          <p:nvPr/>
        </p:nvSpPr>
        <p:spPr>
          <a:xfrm>
            <a:off x="8123925" y="1066255"/>
            <a:ext cx="547496" cy="369332"/>
          </a:xfrm>
          <a:prstGeom prst="rect">
            <a:avLst/>
          </a:prstGeom>
          <a:noFill/>
        </p:spPr>
        <p:txBody>
          <a:bodyPr wrap="none" rtlCol="0">
            <a:spAutoFit/>
          </a:bodyPr>
          <a:lstStyle/>
          <a:p>
            <a:r>
              <a:rPr lang="en-US" i="1" dirty="0" smtClean="0"/>
              <a:t>h-2</a:t>
            </a:r>
            <a:endParaRPr lang="en-US" i="1" dirty="0"/>
          </a:p>
        </p:txBody>
      </p:sp>
      <p:sp>
        <p:nvSpPr>
          <p:cNvPr id="91" name="Donut 90"/>
          <p:cNvSpPr/>
          <p:nvPr/>
        </p:nvSpPr>
        <p:spPr>
          <a:xfrm>
            <a:off x="6488893" y="128109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2" name="Straight Arrow Connector 91"/>
          <p:cNvCxnSpPr>
            <a:stCxn id="91" idx="3"/>
            <a:endCxn id="98" idx="0"/>
          </p:cNvCxnSpPr>
          <p:nvPr/>
        </p:nvCxnSpPr>
        <p:spPr>
          <a:xfrm flipH="1">
            <a:off x="6090071" y="1478166"/>
            <a:ext cx="430523" cy="3413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91" idx="5"/>
            <a:endCxn id="96" idx="0"/>
          </p:cNvCxnSpPr>
          <p:nvPr/>
        </p:nvCxnSpPr>
        <p:spPr>
          <a:xfrm>
            <a:off x="6673661" y="1478166"/>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145888" y="1619175"/>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6" name="Isosceles Triangle 95"/>
          <p:cNvSpPr/>
          <p:nvPr/>
        </p:nvSpPr>
        <p:spPr>
          <a:xfrm>
            <a:off x="6804224" y="1831528"/>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7" name="TextBox 96"/>
          <p:cNvSpPr txBox="1"/>
          <p:nvPr/>
        </p:nvSpPr>
        <p:spPr>
          <a:xfrm>
            <a:off x="7039222" y="1541176"/>
            <a:ext cx="547496" cy="369332"/>
          </a:xfrm>
          <a:prstGeom prst="rect">
            <a:avLst/>
          </a:prstGeom>
          <a:noFill/>
        </p:spPr>
        <p:txBody>
          <a:bodyPr wrap="none" rtlCol="0">
            <a:spAutoFit/>
          </a:bodyPr>
          <a:lstStyle/>
          <a:p>
            <a:r>
              <a:rPr lang="en-US" i="1" dirty="0" smtClean="0"/>
              <a:t>h-2</a:t>
            </a:r>
            <a:endParaRPr lang="en-US" i="1" dirty="0"/>
          </a:p>
        </p:txBody>
      </p:sp>
      <p:sp>
        <p:nvSpPr>
          <p:cNvPr id="98" name="Isosceles Triangle 97"/>
          <p:cNvSpPr/>
          <p:nvPr/>
        </p:nvSpPr>
        <p:spPr>
          <a:xfrm>
            <a:off x="5841900" y="1819485"/>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9" name="Donut 98"/>
          <p:cNvSpPr/>
          <p:nvPr/>
        </p:nvSpPr>
        <p:spPr>
          <a:xfrm>
            <a:off x="7300388" y="3309510"/>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0" name="Straight Arrow Connector 99"/>
          <p:cNvCxnSpPr>
            <a:stCxn id="99" idx="5"/>
            <a:endCxn id="103" idx="0"/>
          </p:cNvCxnSpPr>
          <p:nvPr/>
        </p:nvCxnSpPr>
        <p:spPr>
          <a:xfrm>
            <a:off x="7485156" y="3506583"/>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1" name="Straight Arrow Connector 100"/>
          <p:cNvCxnSpPr>
            <a:stCxn id="99" idx="3"/>
            <a:endCxn id="106" idx="0"/>
          </p:cNvCxnSpPr>
          <p:nvPr/>
        </p:nvCxnSpPr>
        <p:spPr>
          <a:xfrm flipH="1">
            <a:off x="6584799" y="3506583"/>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2" name="TextBox 101"/>
          <p:cNvSpPr txBox="1"/>
          <p:nvPr/>
        </p:nvSpPr>
        <p:spPr>
          <a:xfrm>
            <a:off x="7533965" y="3210252"/>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03" name="Isosceles Triangle 102"/>
          <p:cNvSpPr/>
          <p:nvPr/>
        </p:nvSpPr>
        <p:spPr>
          <a:xfrm>
            <a:off x="7869095" y="3940297"/>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4" name="TextBox 103"/>
          <p:cNvSpPr txBox="1"/>
          <p:nvPr/>
        </p:nvSpPr>
        <p:spPr>
          <a:xfrm>
            <a:off x="6651084" y="3755631"/>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05" name="TextBox 104"/>
          <p:cNvSpPr txBox="1"/>
          <p:nvPr/>
        </p:nvSpPr>
        <p:spPr>
          <a:xfrm>
            <a:off x="8111596" y="3753267"/>
            <a:ext cx="547496" cy="369332"/>
          </a:xfrm>
          <a:prstGeom prst="rect">
            <a:avLst/>
          </a:prstGeom>
          <a:noFill/>
        </p:spPr>
        <p:txBody>
          <a:bodyPr wrap="none" rtlCol="0">
            <a:spAutoFit/>
          </a:bodyPr>
          <a:lstStyle/>
          <a:p>
            <a:r>
              <a:rPr lang="en-US" i="1" dirty="0" smtClean="0"/>
              <a:t>h-2</a:t>
            </a:r>
            <a:endParaRPr lang="en-US" i="1" dirty="0"/>
          </a:p>
        </p:txBody>
      </p:sp>
      <p:sp>
        <p:nvSpPr>
          <p:cNvPr id="106" name="Donut 105"/>
          <p:cNvSpPr/>
          <p:nvPr/>
        </p:nvSpPr>
        <p:spPr>
          <a:xfrm>
            <a:off x="6476564" y="3968105"/>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07" name="Straight Arrow Connector 106"/>
          <p:cNvCxnSpPr>
            <a:stCxn id="106" idx="5"/>
            <a:endCxn id="112" idx="0"/>
          </p:cNvCxnSpPr>
          <p:nvPr/>
        </p:nvCxnSpPr>
        <p:spPr>
          <a:xfrm>
            <a:off x="6661332" y="4165178"/>
            <a:ext cx="380418" cy="3721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6" idx="3"/>
            <a:endCxn id="110" idx="0"/>
          </p:cNvCxnSpPr>
          <p:nvPr/>
        </p:nvCxnSpPr>
        <p:spPr>
          <a:xfrm flipH="1">
            <a:off x="6090071" y="4165178"/>
            <a:ext cx="41819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6133559" y="4306187"/>
            <a:ext cx="547496" cy="369332"/>
          </a:xfrm>
          <a:prstGeom prst="rect">
            <a:avLst/>
          </a:prstGeom>
          <a:noFill/>
        </p:spPr>
        <p:txBody>
          <a:bodyPr wrap="none" rtlCol="0">
            <a:spAutoFit/>
          </a:bodyPr>
          <a:lstStyle/>
          <a:p>
            <a:r>
              <a:rPr lang="en-US" i="1" dirty="0" smtClean="0"/>
              <a:t>h-2</a:t>
            </a:r>
            <a:endParaRPr lang="en-US" i="1" dirty="0"/>
          </a:p>
        </p:txBody>
      </p:sp>
      <p:sp>
        <p:nvSpPr>
          <p:cNvPr id="110" name="Isosceles Triangle 109"/>
          <p:cNvSpPr/>
          <p:nvPr/>
        </p:nvSpPr>
        <p:spPr>
          <a:xfrm>
            <a:off x="5841900" y="4518540"/>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1" name="TextBox 110"/>
          <p:cNvSpPr txBox="1"/>
          <p:nvPr/>
        </p:nvSpPr>
        <p:spPr>
          <a:xfrm>
            <a:off x="7026893" y="4228188"/>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12" name="Isosceles Triangle 111"/>
          <p:cNvSpPr/>
          <p:nvPr/>
        </p:nvSpPr>
        <p:spPr>
          <a:xfrm>
            <a:off x="6793579" y="4537338"/>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7" name="TextBox 56"/>
          <p:cNvSpPr txBox="1"/>
          <p:nvPr/>
        </p:nvSpPr>
        <p:spPr>
          <a:xfrm>
            <a:off x="0" y="6211669"/>
            <a:ext cx="9144000" cy="646331"/>
          </a:xfrm>
          <a:prstGeom prst="rect">
            <a:avLst/>
          </a:prstGeom>
          <a:noFill/>
        </p:spPr>
        <p:txBody>
          <a:bodyPr wrap="square" rtlCol="0">
            <a:spAutoFit/>
          </a:bodyPr>
          <a:lstStyle/>
          <a:p>
            <a:pPr algn="r"/>
            <a:r>
              <a:rPr lang="en-US" dirty="0" smtClean="0"/>
              <a:t>So we’re left with this picture for </a:t>
            </a:r>
            <a:r>
              <a:rPr lang="en-US" dirty="0" err="1" smtClean="0"/>
              <a:t>rebalance_left</a:t>
            </a:r>
            <a:r>
              <a:rPr lang="en-US" dirty="0" smtClean="0"/>
              <a:t>: </a:t>
            </a:r>
            <a:br>
              <a:rPr lang="en-US" dirty="0" smtClean="0"/>
            </a:br>
            <a:r>
              <a:rPr lang="en-US" dirty="0" smtClean="0"/>
              <a:t>two possible ways that BST insertion could have violated the AVL height invariant at the root.</a:t>
            </a:r>
            <a:endParaRPr lang="en-US" dirty="0"/>
          </a:p>
        </p:txBody>
      </p:sp>
    </p:spTree>
    <p:extLst>
      <p:ext uri="{BB962C8B-B14F-4D97-AF65-F5344CB8AC3E}">
        <p14:creationId xmlns="" xmlns:p14="http://schemas.microsoft.com/office/powerpoint/2010/main" val="3121384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81" name="Right Arrow 80"/>
          <p:cNvSpPr/>
          <p:nvPr/>
        </p:nvSpPr>
        <p:spPr>
          <a:xfrm rot="20770539">
            <a:off x="3346715" y="1167184"/>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far left </a:t>
            </a:r>
            <a:r>
              <a:rPr lang="en-US" dirty="0" err="1" smtClean="0"/>
              <a:t>subtree</a:t>
            </a:r>
            <a:endParaRPr lang="en-US" dirty="0"/>
          </a:p>
        </p:txBody>
      </p:sp>
      <p:sp>
        <p:nvSpPr>
          <p:cNvPr id="83" name="Donut 82"/>
          <p:cNvSpPr/>
          <p:nvPr/>
        </p:nvSpPr>
        <p:spPr>
          <a:xfrm>
            <a:off x="7312717" y="622498"/>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4" name="Straight Arrow Connector 83"/>
          <p:cNvCxnSpPr>
            <a:stCxn id="83" idx="5"/>
            <a:endCxn id="87" idx="0"/>
          </p:cNvCxnSpPr>
          <p:nvPr/>
        </p:nvCxnSpPr>
        <p:spPr>
          <a:xfrm>
            <a:off x="7497485" y="819571"/>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3"/>
            <a:endCxn id="91" idx="0"/>
          </p:cNvCxnSpPr>
          <p:nvPr/>
        </p:nvCxnSpPr>
        <p:spPr>
          <a:xfrm flipH="1">
            <a:off x="6597128" y="819571"/>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TextBox 85"/>
          <p:cNvSpPr txBox="1"/>
          <p:nvPr/>
        </p:nvSpPr>
        <p:spPr>
          <a:xfrm>
            <a:off x="7546294" y="523240"/>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7" name="Isosceles Triangle 86"/>
          <p:cNvSpPr/>
          <p:nvPr/>
        </p:nvSpPr>
        <p:spPr>
          <a:xfrm>
            <a:off x="7881424" y="1253285"/>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9" name="TextBox 88"/>
          <p:cNvSpPr txBox="1"/>
          <p:nvPr/>
        </p:nvSpPr>
        <p:spPr>
          <a:xfrm>
            <a:off x="6663413" y="1068619"/>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0" name="TextBox 89"/>
          <p:cNvSpPr txBox="1"/>
          <p:nvPr/>
        </p:nvSpPr>
        <p:spPr>
          <a:xfrm>
            <a:off x="8123925" y="1066255"/>
            <a:ext cx="547496" cy="369332"/>
          </a:xfrm>
          <a:prstGeom prst="rect">
            <a:avLst/>
          </a:prstGeom>
          <a:noFill/>
        </p:spPr>
        <p:txBody>
          <a:bodyPr wrap="none" rtlCol="0">
            <a:spAutoFit/>
          </a:bodyPr>
          <a:lstStyle/>
          <a:p>
            <a:r>
              <a:rPr lang="en-US" i="1" dirty="0" smtClean="0"/>
              <a:t>h-2</a:t>
            </a:r>
            <a:endParaRPr lang="en-US" i="1" dirty="0"/>
          </a:p>
        </p:txBody>
      </p:sp>
      <p:sp>
        <p:nvSpPr>
          <p:cNvPr id="91" name="Donut 90"/>
          <p:cNvSpPr/>
          <p:nvPr/>
        </p:nvSpPr>
        <p:spPr>
          <a:xfrm>
            <a:off x="6488893" y="128109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2" name="Straight Arrow Connector 91"/>
          <p:cNvCxnSpPr>
            <a:stCxn id="91" idx="3"/>
            <a:endCxn id="98" idx="0"/>
          </p:cNvCxnSpPr>
          <p:nvPr/>
        </p:nvCxnSpPr>
        <p:spPr>
          <a:xfrm flipH="1">
            <a:off x="6090071" y="1478166"/>
            <a:ext cx="430523" cy="3413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91" idx="5"/>
            <a:endCxn id="96" idx="0"/>
          </p:cNvCxnSpPr>
          <p:nvPr/>
        </p:nvCxnSpPr>
        <p:spPr>
          <a:xfrm>
            <a:off x="6673661" y="1478166"/>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145888" y="1619175"/>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6" name="Isosceles Triangle 95"/>
          <p:cNvSpPr/>
          <p:nvPr/>
        </p:nvSpPr>
        <p:spPr>
          <a:xfrm>
            <a:off x="6804224" y="1831528"/>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7" name="TextBox 96"/>
          <p:cNvSpPr txBox="1"/>
          <p:nvPr/>
        </p:nvSpPr>
        <p:spPr>
          <a:xfrm>
            <a:off x="7039222" y="1541176"/>
            <a:ext cx="547496" cy="369332"/>
          </a:xfrm>
          <a:prstGeom prst="rect">
            <a:avLst/>
          </a:prstGeom>
          <a:noFill/>
        </p:spPr>
        <p:txBody>
          <a:bodyPr wrap="none" rtlCol="0">
            <a:spAutoFit/>
          </a:bodyPr>
          <a:lstStyle/>
          <a:p>
            <a:r>
              <a:rPr lang="en-US" i="1" dirty="0" smtClean="0"/>
              <a:t>h-2</a:t>
            </a:r>
            <a:endParaRPr lang="en-US" i="1" dirty="0"/>
          </a:p>
        </p:txBody>
      </p:sp>
      <p:sp>
        <p:nvSpPr>
          <p:cNvPr id="98" name="Isosceles Triangle 97"/>
          <p:cNvSpPr/>
          <p:nvPr/>
        </p:nvSpPr>
        <p:spPr>
          <a:xfrm>
            <a:off x="5841900" y="1819485"/>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31" name="TextBox 30"/>
          <p:cNvSpPr txBox="1"/>
          <p:nvPr/>
        </p:nvSpPr>
        <p:spPr>
          <a:xfrm>
            <a:off x="0" y="6211669"/>
            <a:ext cx="9144000" cy="646331"/>
          </a:xfrm>
          <a:prstGeom prst="rect">
            <a:avLst/>
          </a:prstGeom>
          <a:noFill/>
        </p:spPr>
        <p:txBody>
          <a:bodyPr wrap="square" rtlCol="0">
            <a:spAutoFit/>
          </a:bodyPr>
          <a:lstStyle/>
          <a:p>
            <a:pPr algn="r"/>
            <a:endParaRPr lang="en-US" dirty="0" smtClean="0"/>
          </a:p>
          <a:p>
            <a:pPr algn="r"/>
            <a:r>
              <a:rPr lang="en-US" dirty="0" smtClean="0"/>
              <a:t>We can immediately see how to resolve the first case…</a:t>
            </a:r>
            <a:endParaRPr lang="en-US" dirty="0"/>
          </a:p>
        </p:txBody>
      </p:sp>
    </p:spTree>
    <p:extLst>
      <p:ext uri="{BB962C8B-B14F-4D97-AF65-F5344CB8AC3E}">
        <p14:creationId xmlns="" xmlns:p14="http://schemas.microsoft.com/office/powerpoint/2010/main" val="3864739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onut 82"/>
          <p:cNvSpPr/>
          <p:nvPr/>
        </p:nvSpPr>
        <p:spPr>
          <a:xfrm>
            <a:off x="1838360" y="2071823"/>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p:cNvCxnSpPr>
            <a:stCxn id="83" idx="5"/>
            <a:endCxn id="87" idx="0"/>
          </p:cNvCxnSpPr>
          <p:nvPr/>
        </p:nvCxnSpPr>
        <p:spPr>
          <a:xfrm>
            <a:off x="2023128" y="2268896"/>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3"/>
            <a:endCxn id="91" idx="0"/>
          </p:cNvCxnSpPr>
          <p:nvPr/>
        </p:nvCxnSpPr>
        <p:spPr>
          <a:xfrm flipH="1">
            <a:off x="1122771" y="2268896"/>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TextBox 85"/>
          <p:cNvSpPr txBox="1"/>
          <p:nvPr/>
        </p:nvSpPr>
        <p:spPr>
          <a:xfrm>
            <a:off x="2071937" y="1972565"/>
            <a:ext cx="591791" cy="369332"/>
          </a:xfrm>
          <a:prstGeom prst="rect">
            <a:avLst/>
          </a:prstGeom>
          <a:noFill/>
        </p:spPr>
        <p:txBody>
          <a:bodyPr wrap="none" rtlCol="0">
            <a:spAutoFit/>
          </a:bodyPr>
          <a:lstStyle/>
          <a:p>
            <a:r>
              <a:rPr lang="en-US" i="1" dirty="0" smtClean="0"/>
              <a:t>h+1</a:t>
            </a:r>
            <a:endParaRPr lang="en-US" i="1" dirty="0"/>
          </a:p>
        </p:txBody>
      </p:sp>
      <p:sp>
        <p:nvSpPr>
          <p:cNvPr id="87" name="Isosceles Triangle 86"/>
          <p:cNvSpPr/>
          <p:nvPr/>
        </p:nvSpPr>
        <p:spPr>
          <a:xfrm>
            <a:off x="2407067" y="2702610"/>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TextBox 88"/>
          <p:cNvSpPr txBox="1"/>
          <p:nvPr/>
        </p:nvSpPr>
        <p:spPr>
          <a:xfrm>
            <a:off x="1189056" y="2517944"/>
            <a:ext cx="359832" cy="369332"/>
          </a:xfrm>
          <a:prstGeom prst="rect">
            <a:avLst/>
          </a:prstGeom>
          <a:noFill/>
        </p:spPr>
        <p:txBody>
          <a:bodyPr wrap="none" rtlCol="0">
            <a:spAutoFit/>
          </a:bodyPr>
          <a:lstStyle/>
          <a:p>
            <a:r>
              <a:rPr lang="en-US" i="1" dirty="0" smtClean="0"/>
              <a:t>h</a:t>
            </a:r>
            <a:endParaRPr lang="en-US" i="1" dirty="0"/>
          </a:p>
        </p:txBody>
      </p:sp>
      <p:sp>
        <p:nvSpPr>
          <p:cNvPr id="90" name="TextBox 89"/>
          <p:cNvSpPr txBox="1"/>
          <p:nvPr/>
        </p:nvSpPr>
        <p:spPr>
          <a:xfrm>
            <a:off x="2649568" y="2515580"/>
            <a:ext cx="547496" cy="369332"/>
          </a:xfrm>
          <a:prstGeom prst="rect">
            <a:avLst/>
          </a:prstGeom>
          <a:noFill/>
        </p:spPr>
        <p:txBody>
          <a:bodyPr wrap="none" rtlCol="0">
            <a:spAutoFit/>
          </a:bodyPr>
          <a:lstStyle/>
          <a:p>
            <a:r>
              <a:rPr lang="en-US" i="1" dirty="0" smtClean="0"/>
              <a:t>h-2</a:t>
            </a:r>
            <a:endParaRPr lang="en-US" i="1" dirty="0"/>
          </a:p>
        </p:txBody>
      </p:sp>
      <p:sp>
        <p:nvSpPr>
          <p:cNvPr id="91" name="Donut 90"/>
          <p:cNvSpPr/>
          <p:nvPr/>
        </p:nvSpPr>
        <p:spPr>
          <a:xfrm>
            <a:off x="1014536" y="2730418"/>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cxnSp>
        <p:nvCxnSpPr>
          <p:cNvPr id="92" name="Straight Arrow Connector 91"/>
          <p:cNvCxnSpPr>
            <a:stCxn id="91" idx="3"/>
            <a:endCxn id="98" idx="0"/>
          </p:cNvCxnSpPr>
          <p:nvPr/>
        </p:nvCxnSpPr>
        <p:spPr>
          <a:xfrm flipH="1">
            <a:off x="615714" y="2927491"/>
            <a:ext cx="430523" cy="3413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91" idx="5"/>
            <a:endCxn id="96" idx="0"/>
          </p:cNvCxnSpPr>
          <p:nvPr/>
        </p:nvCxnSpPr>
        <p:spPr>
          <a:xfrm>
            <a:off x="1199304" y="2927491"/>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71531" y="3068500"/>
            <a:ext cx="547496" cy="369332"/>
          </a:xfrm>
          <a:prstGeom prst="rect">
            <a:avLst/>
          </a:prstGeom>
          <a:noFill/>
          <a:ln>
            <a:solidFill>
              <a:schemeClr val="accent3">
                <a:lumMod val="75000"/>
              </a:schemeClr>
            </a:solidFill>
          </a:ln>
        </p:spPr>
        <p:txBody>
          <a:bodyPr wrap="none" rtlCol="0">
            <a:spAutoFit/>
          </a:bodyPr>
          <a:lstStyle/>
          <a:p>
            <a:r>
              <a:rPr lang="en-US" i="1" dirty="0" smtClean="0"/>
              <a:t>h-1</a:t>
            </a:r>
            <a:endParaRPr lang="en-US" i="1" dirty="0"/>
          </a:p>
        </p:txBody>
      </p:sp>
      <p:sp>
        <p:nvSpPr>
          <p:cNvPr id="96" name="Isosceles Triangle 95"/>
          <p:cNvSpPr/>
          <p:nvPr/>
        </p:nvSpPr>
        <p:spPr>
          <a:xfrm>
            <a:off x="1329867" y="3280853"/>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TextBox 96"/>
          <p:cNvSpPr txBox="1"/>
          <p:nvPr/>
        </p:nvSpPr>
        <p:spPr>
          <a:xfrm>
            <a:off x="1564865" y="2990501"/>
            <a:ext cx="547496" cy="369332"/>
          </a:xfrm>
          <a:prstGeom prst="rect">
            <a:avLst/>
          </a:prstGeom>
          <a:noFill/>
        </p:spPr>
        <p:txBody>
          <a:bodyPr wrap="none" rtlCol="0">
            <a:spAutoFit/>
          </a:bodyPr>
          <a:lstStyle/>
          <a:p>
            <a:r>
              <a:rPr lang="en-US" i="1" dirty="0" smtClean="0"/>
              <a:t>h-2</a:t>
            </a:r>
            <a:endParaRPr lang="en-US" i="1" dirty="0"/>
          </a:p>
        </p:txBody>
      </p:sp>
      <p:sp>
        <p:nvSpPr>
          <p:cNvPr id="98" name="Isosceles Triangle 97"/>
          <p:cNvSpPr/>
          <p:nvPr/>
        </p:nvSpPr>
        <p:spPr>
          <a:xfrm>
            <a:off x="367543" y="3268810"/>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456599" y="3674429"/>
            <a:ext cx="325730" cy="369332"/>
          </a:xfrm>
          <a:prstGeom prst="rect">
            <a:avLst/>
          </a:prstGeom>
          <a:noFill/>
        </p:spPr>
        <p:txBody>
          <a:bodyPr wrap="none" rtlCol="0">
            <a:spAutoFit/>
          </a:bodyPr>
          <a:lstStyle/>
          <a:p>
            <a:r>
              <a:rPr lang="en-US" b="1" dirty="0" smtClean="0"/>
              <a:t>A</a:t>
            </a:r>
            <a:endParaRPr lang="en-US" b="1" dirty="0"/>
          </a:p>
        </p:txBody>
      </p:sp>
      <p:sp>
        <p:nvSpPr>
          <p:cNvPr id="57" name="TextBox 56"/>
          <p:cNvSpPr txBox="1"/>
          <p:nvPr/>
        </p:nvSpPr>
        <p:spPr>
          <a:xfrm>
            <a:off x="1418923" y="3489763"/>
            <a:ext cx="312906" cy="369332"/>
          </a:xfrm>
          <a:prstGeom prst="rect">
            <a:avLst/>
          </a:prstGeom>
          <a:noFill/>
        </p:spPr>
        <p:txBody>
          <a:bodyPr wrap="none" rtlCol="0">
            <a:spAutoFit/>
          </a:bodyPr>
          <a:lstStyle/>
          <a:p>
            <a:r>
              <a:rPr lang="en-US" b="1" dirty="0"/>
              <a:t>B</a:t>
            </a:r>
          </a:p>
        </p:txBody>
      </p:sp>
      <p:sp>
        <p:nvSpPr>
          <p:cNvPr id="58" name="TextBox 57"/>
          <p:cNvSpPr txBox="1"/>
          <p:nvPr/>
        </p:nvSpPr>
        <p:spPr>
          <a:xfrm>
            <a:off x="2498785" y="2883694"/>
            <a:ext cx="312906" cy="369332"/>
          </a:xfrm>
          <a:prstGeom prst="rect">
            <a:avLst/>
          </a:prstGeom>
          <a:noFill/>
        </p:spPr>
        <p:txBody>
          <a:bodyPr wrap="none" rtlCol="0">
            <a:spAutoFit/>
          </a:bodyPr>
          <a:lstStyle/>
          <a:p>
            <a:r>
              <a:rPr lang="en-US" b="1" dirty="0" smtClean="0"/>
              <a:t>C</a:t>
            </a:r>
            <a:endParaRPr lang="en-US" b="1" dirty="0"/>
          </a:p>
        </p:txBody>
      </p:sp>
      <p:sp>
        <p:nvSpPr>
          <p:cNvPr id="59" name="TextBox 58"/>
          <p:cNvSpPr txBox="1"/>
          <p:nvPr/>
        </p:nvSpPr>
        <p:spPr>
          <a:xfrm>
            <a:off x="906274" y="2382971"/>
            <a:ext cx="300082" cy="369332"/>
          </a:xfrm>
          <a:prstGeom prst="rect">
            <a:avLst/>
          </a:prstGeom>
          <a:noFill/>
        </p:spPr>
        <p:txBody>
          <a:bodyPr wrap="none" rtlCol="0">
            <a:spAutoFit/>
          </a:bodyPr>
          <a:lstStyle/>
          <a:p>
            <a:r>
              <a:rPr lang="en-US" b="1" dirty="0" smtClean="0"/>
              <a:t>x</a:t>
            </a:r>
            <a:endParaRPr lang="en-US" b="1" dirty="0"/>
          </a:p>
        </p:txBody>
      </p:sp>
      <p:sp>
        <p:nvSpPr>
          <p:cNvPr id="60" name="TextBox 59"/>
          <p:cNvSpPr txBox="1"/>
          <p:nvPr/>
        </p:nvSpPr>
        <p:spPr>
          <a:xfrm>
            <a:off x="1667629" y="1775486"/>
            <a:ext cx="300082" cy="369332"/>
          </a:xfrm>
          <a:prstGeom prst="rect">
            <a:avLst/>
          </a:prstGeom>
          <a:noFill/>
        </p:spPr>
        <p:txBody>
          <a:bodyPr wrap="none" rtlCol="0">
            <a:spAutoFit/>
          </a:bodyPr>
          <a:lstStyle/>
          <a:p>
            <a:r>
              <a:rPr lang="en-US" b="1" dirty="0"/>
              <a:t>y</a:t>
            </a:r>
          </a:p>
        </p:txBody>
      </p:sp>
      <p:sp>
        <p:nvSpPr>
          <p:cNvPr id="61" name="Donut 60"/>
          <p:cNvSpPr/>
          <p:nvPr/>
        </p:nvSpPr>
        <p:spPr>
          <a:xfrm>
            <a:off x="7361471" y="2669367"/>
            <a:ext cx="216469" cy="230885"/>
          </a:xfrm>
          <a:prstGeom prst="don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cxnSp>
        <p:nvCxnSpPr>
          <p:cNvPr id="62" name="Straight Arrow Connector 61"/>
          <p:cNvCxnSpPr>
            <a:stCxn id="61" idx="5"/>
            <a:endCxn id="65" idx="0"/>
          </p:cNvCxnSpPr>
          <p:nvPr/>
        </p:nvCxnSpPr>
        <p:spPr>
          <a:xfrm>
            <a:off x="7546239" y="2866440"/>
            <a:ext cx="194170" cy="38991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63" name="Straight Arrow Connector 62"/>
          <p:cNvCxnSpPr>
            <a:stCxn id="68" idx="5"/>
            <a:endCxn id="61" idx="0"/>
          </p:cNvCxnSpPr>
          <p:nvPr/>
        </p:nvCxnSpPr>
        <p:spPr>
          <a:xfrm>
            <a:off x="6806020" y="2256350"/>
            <a:ext cx="663686" cy="41301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64" name="TextBox 63"/>
          <p:cNvSpPr txBox="1"/>
          <p:nvPr/>
        </p:nvSpPr>
        <p:spPr>
          <a:xfrm>
            <a:off x="6864443" y="1927753"/>
            <a:ext cx="359832" cy="369332"/>
          </a:xfrm>
          <a:prstGeom prst="rect">
            <a:avLst/>
          </a:prstGeom>
          <a:noFill/>
        </p:spPr>
        <p:txBody>
          <a:bodyPr wrap="none" rtlCol="0">
            <a:spAutoFit/>
          </a:bodyPr>
          <a:lstStyle/>
          <a:p>
            <a:r>
              <a:rPr lang="en-US" i="1" dirty="0" smtClean="0"/>
              <a:t>h</a:t>
            </a:r>
            <a:endParaRPr lang="en-US" i="1" dirty="0"/>
          </a:p>
        </p:txBody>
      </p:sp>
      <p:sp>
        <p:nvSpPr>
          <p:cNvPr id="65" name="Isosceles Triangle 64"/>
          <p:cNvSpPr/>
          <p:nvPr/>
        </p:nvSpPr>
        <p:spPr>
          <a:xfrm>
            <a:off x="7492238" y="3256357"/>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7555757" y="2545613"/>
            <a:ext cx="547496" cy="369332"/>
          </a:xfrm>
          <a:prstGeom prst="rect">
            <a:avLst/>
          </a:prstGeom>
          <a:noFill/>
        </p:spPr>
        <p:txBody>
          <a:bodyPr wrap="none" rtlCol="0">
            <a:spAutoFit/>
          </a:bodyPr>
          <a:lstStyle/>
          <a:p>
            <a:r>
              <a:rPr lang="en-US" i="1" dirty="0" smtClean="0"/>
              <a:t>h-1</a:t>
            </a:r>
            <a:endParaRPr lang="en-US" i="1" dirty="0"/>
          </a:p>
        </p:txBody>
      </p:sp>
      <p:sp>
        <p:nvSpPr>
          <p:cNvPr id="67" name="TextBox 66"/>
          <p:cNvSpPr txBox="1"/>
          <p:nvPr/>
        </p:nvSpPr>
        <p:spPr>
          <a:xfrm>
            <a:off x="7748899" y="3023688"/>
            <a:ext cx="547496" cy="369332"/>
          </a:xfrm>
          <a:prstGeom prst="rect">
            <a:avLst/>
          </a:prstGeom>
          <a:noFill/>
        </p:spPr>
        <p:txBody>
          <a:bodyPr wrap="none" rtlCol="0">
            <a:spAutoFit/>
          </a:bodyPr>
          <a:lstStyle/>
          <a:p>
            <a:r>
              <a:rPr lang="en-US" i="1" dirty="0" smtClean="0"/>
              <a:t>h-2</a:t>
            </a:r>
            <a:endParaRPr lang="en-US" i="1" dirty="0"/>
          </a:p>
        </p:txBody>
      </p:sp>
      <p:sp>
        <p:nvSpPr>
          <p:cNvPr id="68" name="Donut 67"/>
          <p:cNvSpPr/>
          <p:nvPr/>
        </p:nvSpPr>
        <p:spPr>
          <a:xfrm>
            <a:off x="6621252" y="2059277"/>
            <a:ext cx="216469" cy="230885"/>
          </a:xfrm>
          <a:prstGeom prst="don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cxnSp>
        <p:nvCxnSpPr>
          <p:cNvPr id="69" name="Straight Arrow Connector 68"/>
          <p:cNvCxnSpPr>
            <a:stCxn id="68" idx="3"/>
            <a:endCxn id="74" idx="0"/>
          </p:cNvCxnSpPr>
          <p:nvPr/>
        </p:nvCxnSpPr>
        <p:spPr>
          <a:xfrm flipH="1">
            <a:off x="6041430" y="2256350"/>
            <a:ext cx="611523" cy="763149"/>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Straight Arrow Connector 69"/>
          <p:cNvCxnSpPr>
            <a:stCxn id="61" idx="3"/>
            <a:endCxn id="72" idx="0"/>
          </p:cNvCxnSpPr>
          <p:nvPr/>
        </p:nvCxnSpPr>
        <p:spPr>
          <a:xfrm flipH="1">
            <a:off x="6977658" y="2866440"/>
            <a:ext cx="415514" cy="38974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71" name="TextBox 70"/>
          <p:cNvSpPr txBox="1"/>
          <p:nvPr/>
        </p:nvSpPr>
        <p:spPr>
          <a:xfrm>
            <a:off x="6097247" y="2819189"/>
            <a:ext cx="547496" cy="369332"/>
          </a:xfrm>
          <a:prstGeom prst="rect">
            <a:avLst/>
          </a:prstGeom>
          <a:noFill/>
          <a:ln>
            <a:solidFill>
              <a:schemeClr val="accent3">
                <a:lumMod val="75000"/>
              </a:schemeClr>
            </a:solidFill>
          </a:ln>
        </p:spPr>
        <p:txBody>
          <a:bodyPr wrap="none" rtlCol="0">
            <a:spAutoFit/>
          </a:bodyPr>
          <a:lstStyle/>
          <a:p>
            <a:r>
              <a:rPr lang="en-US" i="1" dirty="0" smtClean="0"/>
              <a:t>h-1</a:t>
            </a:r>
            <a:endParaRPr lang="en-US" i="1" dirty="0"/>
          </a:p>
        </p:txBody>
      </p:sp>
      <p:sp>
        <p:nvSpPr>
          <p:cNvPr id="72" name="Isosceles Triangle 71"/>
          <p:cNvSpPr/>
          <p:nvPr/>
        </p:nvSpPr>
        <p:spPr>
          <a:xfrm>
            <a:off x="6729487" y="3256185"/>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Box 72"/>
          <p:cNvSpPr txBox="1"/>
          <p:nvPr/>
        </p:nvSpPr>
        <p:spPr>
          <a:xfrm>
            <a:off x="7037475" y="3038828"/>
            <a:ext cx="547496" cy="369332"/>
          </a:xfrm>
          <a:prstGeom prst="rect">
            <a:avLst/>
          </a:prstGeom>
          <a:noFill/>
        </p:spPr>
        <p:txBody>
          <a:bodyPr wrap="none" rtlCol="0">
            <a:spAutoFit/>
          </a:bodyPr>
          <a:lstStyle/>
          <a:p>
            <a:r>
              <a:rPr lang="en-US" i="1" dirty="0" smtClean="0"/>
              <a:t>h-2</a:t>
            </a:r>
            <a:endParaRPr lang="en-US" i="1" dirty="0"/>
          </a:p>
        </p:txBody>
      </p:sp>
      <p:sp>
        <p:nvSpPr>
          <p:cNvPr id="74" name="Isosceles Triangle 73"/>
          <p:cNvSpPr/>
          <p:nvPr/>
        </p:nvSpPr>
        <p:spPr>
          <a:xfrm>
            <a:off x="5793259" y="3019499"/>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TextBox 74"/>
          <p:cNvSpPr txBox="1"/>
          <p:nvPr/>
        </p:nvSpPr>
        <p:spPr>
          <a:xfrm>
            <a:off x="5882315" y="3425118"/>
            <a:ext cx="325730" cy="369332"/>
          </a:xfrm>
          <a:prstGeom prst="rect">
            <a:avLst/>
          </a:prstGeom>
          <a:noFill/>
        </p:spPr>
        <p:txBody>
          <a:bodyPr wrap="none" rtlCol="0">
            <a:spAutoFit/>
          </a:bodyPr>
          <a:lstStyle/>
          <a:p>
            <a:r>
              <a:rPr lang="en-US" b="1" dirty="0" smtClean="0"/>
              <a:t>A</a:t>
            </a:r>
            <a:endParaRPr lang="en-US" b="1" dirty="0"/>
          </a:p>
        </p:txBody>
      </p:sp>
      <p:sp>
        <p:nvSpPr>
          <p:cNvPr id="76" name="TextBox 75"/>
          <p:cNvSpPr txBox="1"/>
          <p:nvPr/>
        </p:nvSpPr>
        <p:spPr>
          <a:xfrm>
            <a:off x="6818543" y="3465095"/>
            <a:ext cx="312906" cy="369332"/>
          </a:xfrm>
          <a:prstGeom prst="rect">
            <a:avLst/>
          </a:prstGeom>
          <a:noFill/>
        </p:spPr>
        <p:txBody>
          <a:bodyPr wrap="none" rtlCol="0">
            <a:spAutoFit/>
          </a:bodyPr>
          <a:lstStyle/>
          <a:p>
            <a:r>
              <a:rPr lang="en-US" b="1" dirty="0"/>
              <a:t>B</a:t>
            </a:r>
          </a:p>
        </p:txBody>
      </p:sp>
      <p:sp>
        <p:nvSpPr>
          <p:cNvPr id="77" name="TextBox 76"/>
          <p:cNvSpPr txBox="1"/>
          <p:nvPr/>
        </p:nvSpPr>
        <p:spPr>
          <a:xfrm>
            <a:off x="7583956" y="3452581"/>
            <a:ext cx="312906" cy="369332"/>
          </a:xfrm>
          <a:prstGeom prst="rect">
            <a:avLst/>
          </a:prstGeom>
          <a:noFill/>
        </p:spPr>
        <p:txBody>
          <a:bodyPr wrap="none" rtlCol="0">
            <a:spAutoFit/>
          </a:bodyPr>
          <a:lstStyle/>
          <a:p>
            <a:r>
              <a:rPr lang="en-US" b="1" dirty="0" smtClean="0"/>
              <a:t>C</a:t>
            </a:r>
            <a:endParaRPr lang="en-US" b="1" dirty="0"/>
          </a:p>
        </p:txBody>
      </p:sp>
      <p:sp>
        <p:nvSpPr>
          <p:cNvPr id="78" name="TextBox 77"/>
          <p:cNvSpPr txBox="1"/>
          <p:nvPr/>
        </p:nvSpPr>
        <p:spPr>
          <a:xfrm>
            <a:off x="6411420" y="1814248"/>
            <a:ext cx="300082" cy="369332"/>
          </a:xfrm>
          <a:prstGeom prst="rect">
            <a:avLst/>
          </a:prstGeom>
          <a:noFill/>
        </p:spPr>
        <p:txBody>
          <a:bodyPr wrap="none" rtlCol="0">
            <a:spAutoFit/>
          </a:bodyPr>
          <a:lstStyle/>
          <a:p>
            <a:r>
              <a:rPr lang="en-US" b="1" dirty="0" smtClean="0"/>
              <a:t>x</a:t>
            </a:r>
            <a:endParaRPr lang="en-US" b="1" dirty="0"/>
          </a:p>
        </p:txBody>
      </p:sp>
      <p:sp>
        <p:nvSpPr>
          <p:cNvPr id="79" name="TextBox 78"/>
          <p:cNvSpPr txBox="1"/>
          <p:nvPr/>
        </p:nvSpPr>
        <p:spPr>
          <a:xfrm>
            <a:off x="7398703" y="2316193"/>
            <a:ext cx="300082" cy="369332"/>
          </a:xfrm>
          <a:prstGeom prst="rect">
            <a:avLst/>
          </a:prstGeom>
          <a:noFill/>
        </p:spPr>
        <p:txBody>
          <a:bodyPr wrap="none" rtlCol="0">
            <a:spAutoFit/>
          </a:bodyPr>
          <a:lstStyle/>
          <a:p>
            <a:r>
              <a:rPr lang="en-US" b="1" dirty="0"/>
              <a:t>y</a:t>
            </a:r>
          </a:p>
        </p:txBody>
      </p:sp>
      <p:sp>
        <p:nvSpPr>
          <p:cNvPr id="94" name="Right Arrow 93"/>
          <p:cNvSpPr/>
          <p:nvPr/>
        </p:nvSpPr>
        <p:spPr>
          <a:xfrm>
            <a:off x="3372240" y="2409603"/>
            <a:ext cx="2175145" cy="1317793"/>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i="1" dirty="0" smtClean="0"/>
              <a:t>rebalance</a:t>
            </a:r>
            <a:endParaRPr lang="en-US" i="1" dirty="0"/>
          </a:p>
        </p:txBody>
      </p:sp>
      <p:sp>
        <p:nvSpPr>
          <p:cNvPr id="14" name="Title 13"/>
          <p:cNvSpPr>
            <a:spLocks noGrp="1"/>
          </p:cNvSpPr>
          <p:nvPr>
            <p:ph type="title"/>
          </p:nvPr>
        </p:nvSpPr>
        <p:spPr/>
        <p:txBody>
          <a:bodyPr>
            <a:normAutofit/>
          </a:bodyPr>
          <a:lstStyle/>
          <a:p>
            <a:r>
              <a:rPr lang="en-US" dirty="0" err="1" smtClean="0"/>
              <a:t>fixup</a:t>
            </a:r>
            <a:r>
              <a:rPr lang="en-US" dirty="0" smtClean="0"/>
              <a:t>: single rotation</a:t>
            </a:r>
            <a:endParaRPr lang="en-US" dirty="0"/>
          </a:p>
        </p:txBody>
      </p:sp>
      <p:sp>
        <p:nvSpPr>
          <p:cNvPr id="42" name="TextBox 41"/>
          <p:cNvSpPr txBox="1"/>
          <p:nvPr/>
        </p:nvSpPr>
        <p:spPr>
          <a:xfrm>
            <a:off x="0" y="6211669"/>
            <a:ext cx="9144000" cy="646331"/>
          </a:xfrm>
          <a:prstGeom prst="rect">
            <a:avLst/>
          </a:prstGeom>
          <a:noFill/>
        </p:spPr>
        <p:txBody>
          <a:bodyPr wrap="square" rtlCol="0">
            <a:spAutoFit/>
          </a:bodyPr>
          <a:lstStyle/>
          <a:p>
            <a:pPr algn="r"/>
            <a:endParaRPr lang="en-US" dirty="0" smtClean="0"/>
          </a:p>
          <a:p>
            <a:pPr algn="r"/>
            <a:r>
              <a:rPr lang="en-US" dirty="0" smtClean="0"/>
              <a:t>…a single right rotation at the root.</a:t>
            </a:r>
            <a:endParaRPr lang="en-US" dirty="0"/>
          </a:p>
        </p:txBody>
      </p:sp>
    </p:spTree>
    <p:extLst>
      <p:ext uri="{BB962C8B-B14F-4D97-AF65-F5344CB8AC3E}">
        <p14:creationId xmlns="" xmlns:p14="http://schemas.microsoft.com/office/powerpoint/2010/main" val="213229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nut 45"/>
          <p:cNvSpPr/>
          <p:nvPr/>
        </p:nvSpPr>
        <p:spPr>
          <a:xfrm>
            <a:off x="1560295" y="1930786"/>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47" name="Straight Arrow Connector 46"/>
          <p:cNvCxnSpPr>
            <a:stCxn id="46" idx="5"/>
            <a:endCxn id="50" idx="0"/>
          </p:cNvCxnSpPr>
          <p:nvPr/>
        </p:nvCxnSpPr>
        <p:spPr>
          <a:xfrm>
            <a:off x="1745063" y="2127859"/>
            <a:ext cx="632110" cy="433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53" idx="0"/>
          </p:cNvCxnSpPr>
          <p:nvPr/>
        </p:nvCxnSpPr>
        <p:spPr>
          <a:xfrm flipH="1">
            <a:off x="844706" y="2127859"/>
            <a:ext cx="747290" cy="4615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793872" y="1831528"/>
            <a:ext cx="359832" cy="369332"/>
          </a:xfrm>
          <a:prstGeom prst="rect">
            <a:avLst/>
          </a:prstGeom>
          <a:noFill/>
        </p:spPr>
        <p:txBody>
          <a:bodyPr wrap="none" rtlCol="0">
            <a:spAutoFit/>
          </a:bodyPr>
          <a:lstStyle/>
          <a:p>
            <a:r>
              <a:rPr lang="en-US" i="1" dirty="0" smtClean="0"/>
              <a:t>h</a:t>
            </a:r>
            <a:endParaRPr lang="en-US" i="1" dirty="0"/>
          </a:p>
        </p:txBody>
      </p:sp>
      <p:sp>
        <p:nvSpPr>
          <p:cNvPr id="50" name="Isosceles Triangle 49"/>
          <p:cNvSpPr/>
          <p:nvPr/>
        </p:nvSpPr>
        <p:spPr>
          <a:xfrm>
            <a:off x="2129002" y="2561573"/>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1" name="TextBox 50"/>
          <p:cNvSpPr txBox="1"/>
          <p:nvPr/>
        </p:nvSpPr>
        <p:spPr>
          <a:xfrm>
            <a:off x="910991" y="2376907"/>
            <a:ext cx="547496" cy="369332"/>
          </a:xfrm>
          <a:prstGeom prst="rect">
            <a:avLst/>
          </a:prstGeom>
          <a:noFill/>
        </p:spPr>
        <p:txBody>
          <a:bodyPr wrap="none" rtlCol="0">
            <a:spAutoFit/>
          </a:bodyPr>
          <a:lstStyle/>
          <a:p>
            <a:r>
              <a:rPr lang="en-US" i="1" dirty="0" smtClean="0"/>
              <a:t>h-1</a:t>
            </a:r>
            <a:endParaRPr lang="en-US" i="1" dirty="0"/>
          </a:p>
        </p:txBody>
      </p:sp>
      <p:sp>
        <p:nvSpPr>
          <p:cNvPr id="52" name="TextBox 51"/>
          <p:cNvSpPr txBox="1"/>
          <p:nvPr/>
        </p:nvSpPr>
        <p:spPr>
          <a:xfrm>
            <a:off x="2371503" y="2374543"/>
            <a:ext cx="547496" cy="369332"/>
          </a:xfrm>
          <a:prstGeom prst="rect">
            <a:avLst/>
          </a:prstGeom>
          <a:noFill/>
        </p:spPr>
        <p:txBody>
          <a:bodyPr wrap="none" rtlCol="0">
            <a:spAutoFit/>
          </a:bodyPr>
          <a:lstStyle/>
          <a:p>
            <a:r>
              <a:rPr lang="en-US" i="1" dirty="0" smtClean="0"/>
              <a:t>h-2</a:t>
            </a:r>
            <a:endParaRPr lang="en-US" i="1" dirty="0"/>
          </a:p>
        </p:txBody>
      </p:sp>
      <p:sp>
        <p:nvSpPr>
          <p:cNvPr id="53" name="Donut 52"/>
          <p:cNvSpPr/>
          <p:nvPr/>
        </p:nvSpPr>
        <p:spPr>
          <a:xfrm>
            <a:off x="736471" y="2589381"/>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54" name="Straight Arrow Connector 53"/>
          <p:cNvCxnSpPr>
            <a:stCxn id="53" idx="3"/>
            <a:endCxn id="56" idx="0"/>
          </p:cNvCxnSpPr>
          <p:nvPr/>
        </p:nvCxnSpPr>
        <p:spPr>
          <a:xfrm flipH="1">
            <a:off x="337649" y="2786454"/>
            <a:ext cx="430523" cy="3413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3" idx="5"/>
            <a:endCxn id="22" idx="0"/>
          </p:cNvCxnSpPr>
          <p:nvPr/>
        </p:nvCxnSpPr>
        <p:spPr>
          <a:xfrm>
            <a:off x="921239" y="2786454"/>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9478" y="3127774"/>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8" name="TextBox 87"/>
          <p:cNvSpPr txBox="1"/>
          <p:nvPr/>
        </p:nvSpPr>
        <p:spPr>
          <a:xfrm>
            <a:off x="393466" y="2927463"/>
            <a:ext cx="547496" cy="369332"/>
          </a:xfrm>
          <a:prstGeom prst="rect">
            <a:avLst/>
          </a:prstGeom>
          <a:noFill/>
        </p:spPr>
        <p:txBody>
          <a:bodyPr wrap="none" rtlCol="0">
            <a:spAutoFit/>
          </a:bodyPr>
          <a:lstStyle/>
          <a:p>
            <a:r>
              <a:rPr lang="en-US" i="1" dirty="0" smtClean="0"/>
              <a:t>h-2</a:t>
            </a:r>
            <a:endParaRPr lang="en-US" i="1" dirty="0"/>
          </a:p>
        </p:txBody>
      </p:sp>
      <p:sp>
        <p:nvSpPr>
          <p:cNvPr id="22" name="Isosceles Triangle 21"/>
          <p:cNvSpPr/>
          <p:nvPr/>
        </p:nvSpPr>
        <p:spPr>
          <a:xfrm>
            <a:off x="1051802" y="3139816"/>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23" name="TextBox 22"/>
          <p:cNvSpPr txBox="1"/>
          <p:nvPr/>
        </p:nvSpPr>
        <p:spPr>
          <a:xfrm>
            <a:off x="1286800" y="2849464"/>
            <a:ext cx="547496" cy="369332"/>
          </a:xfrm>
          <a:prstGeom prst="rect">
            <a:avLst/>
          </a:prstGeom>
          <a:noFill/>
        </p:spPr>
        <p:txBody>
          <a:bodyPr wrap="none" rtlCol="0">
            <a:spAutoFit/>
          </a:bodyPr>
          <a:lstStyle/>
          <a:p>
            <a:r>
              <a:rPr lang="en-US" i="1" dirty="0" smtClean="0"/>
              <a:t>h-2</a:t>
            </a:r>
            <a:endParaRPr lang="en-US" i="1" dirty="0"/>
          </a:p>
        </p:txBody>
      </p:sp>
      <p:sp>
        <p:nvSpPr>
          <p:cNvPr id="81" name="Right Arrow 80"/>
          <p:cNvSpPr/>
          <p:nvPr/>
        </p:nvSpPr>
        <p:spPr>
          <a:xfrm rot="20770539">
            <a:off x="3346715" y="1167184"/>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a:t>
            </a:r>
            <a:br>
              <a:rPr lang="en-US" dirty="0" smtClean="0"/>
            </a:br>
            <a:r>
              <a:rPr lang="en-US" dirty="0" smtClean="0"/>
              <a:t>far left </a:t>
            </a:r>
            <a:r>
              <a:rPr lang="en-US" dirty="0" err="1" smtClean="0"/>
              <a:t>subtree</a:t>
            </a:r>
            <a:endParaRPr lang="en-US" dirty="0"/>
          </a:p>
        </p:txBody>
      </p:sp>
      <p:sp>
        <p:nvSpPr>
          <p:cNvPr id="82" name="Right Arrow 81"/>
          <p:cNvSpPr/>
          <p:nvPr/>
        </p:nvSpPr>
        <p:spPr>
          <a:xfrm rot="851482">
            <a:off x="3226836" y="3600225"/>
            <a:ext cx="2175145" cy="13177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insertion into middle </a:t>
            </a:r>
            <a:r>
              <a:rPr lang="en-US" dirty="0" err="1" smtClean="0"/>
              <a:t>subtree</a:t>
            </a:r>
            <a:endParaRPr lang="en-US" dirty="0"/>
          </a:p>
        </p:txBody>
      </p:sp>
      <p:sp>
        <p:nvSpPr>
          <p:cNvPr id="83" name="Donut 82"/>
          <p:cNvSpPr/>
          <p:nvPr/>
        </p:nvSpPr>
        <p:spPr>
          <a:xfrm>
            <a:off x="7312717" y="622498"/>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84" name="Straight Arrow Connector 83"/>
          <p:cNvCxnSpPr>
            <a:stCxn id="83" idx="5"/>
            <a:endCxn id="87" idx="0"/>
          </p:cNvCxnSpPr>
          <p:nvPr/>
        </p:nvCxnSpPr>
        <p:spPr>
          <a:xfrm>
            <a:off x="7497485" y="819571"/>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85" name="Straight Arrow Connector 84"/>
          <p:cNvCxnSpPr>
            <a:stCxn id="83" idx="3"/>
            <a:endCxn id="91" idx="0"/>
          </p:cNvCxnSpPr>
          <p:nvPr/>
        </p:nvCxnSpPr>
        <p:spPr>
          <a:xfrm flipH="1">
            <a:off x="6597128" y="819571"/>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6" name="TextBox 85"/>
          <p:cNvSpPr txBox="1"/>
          <p:nvPr/>
        </p:nvSpPr>
        <p:spPr>
          <a:xfrm>
            <a:off x="7546294" y="523240"/>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87" name="Isosceles Triangle 86"/>
          <p:cNvSpPr/>
          <p:nvPr/>
        </p:nvSpPr>
        <p:spPr>
          <a:xfrm>
            <a:off x="7881424" y="1253285"/>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89" name="TextBox 88"/>
          <p:cNvSpPr txBox="1"/>
          <p:nvPr/>
        </p:nvSpPr>
        <p:spPr>
          <a:xfrm>
            <a:off x="6663413" y="1068619"/>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90" name="TextBox 89"/>
          <p:cNvSpPr txBox="1"/>
          <p:nvPr/>
        </p:nvSpPr>
        <p:spPr>
          <a:xfrm>
            <a:off x="8123925" y="1066255"/>
            <a:ext cx="547496" cy="369332"/>
          </a:xfrm>
          <a:prstGeom prst="rect">
            <a:avLst/>
          </a:prstGeom>
          <a:noFill/>
        </p:spPr>
        <p:txBody>
          <a:bodyPr wrap="none" rtlCol="0">
            <a:spAutoFit/>
          </a:bodyPr>
          <a:lstStyle/>
          <a:p>
            <a:r>
              <a:rPr lang="en-US" i="1" dirty="0" smtClean="0"/>
              <a:t>h-2</a:t>
            </a:r>
            <a:endParaRPr lang="en-US" i="1" dirty="0"/>
          </a:p>
        </p:txBody>
      </p:sp>
      <p:sp>
        <p:nvSpPr>
          <p:cNvPr id="91" name="Donut 90"/>
          <p:cNvSpPr/>
          <p:nvPr/>
        </p:nvSpPr>
        <p:spPr>
          <a:xfrm>
            <a:off x="6488893" y="1281093"/>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92" name="Straight Arrow Connector 91"/>
          <p:cNvCxnSpPr>
            <a:stCxn id="91" idx="3"/>
            <a:endCxn id="98" idx="0"/>
          </p:cNvCxnSpPr>
          <p:nvPr/>
        </p:nvCxnSpPr>
        <p:spPr>
          <a:xfrm flipH="1">
            <a:off x="6090071" y="1478166"/>
            <a:ext cx="430523" cy="3413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91" idx="5"/>
            <a:endCxn id="96" idx="0"/>
          </p:cNvCxnSpPr>
          <p:nvPr/>
        </p:nvCxnSpPr>
        <p:spPr>
          <a:xfrm>
            <a:off x="6673661" y="1478166"/>
            <a:ext cx="37873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145888" y="1619175"/>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96" name="Isosceles Triangle 95"/>
          <p:cNvSpPr/>
          <p:nvPr/>
        </p:nvSpPr>
        <p:spPr>
          <a:xfrm>
            <a:off x="6804224" y="1831528"/>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7" name="TextBox 96"/>
          <p:cNvSpPr txBox="1"/>
          <p:nvPr/>
        </p:nvSpPr>
        <p:spPr>
          <a:xfrm>
            <a:off x="7039222" y="1541176"/>
            <a:ext cx="547496" cy="369332"/>
          </a:xfrm>
          <a:prstGeom prst="rect">
            <a:avLst/>
          </a:prstGeom>
          <a:noFill/>
        </p:spPr>
        <p:txBody>
          <a:bodyPr wrap="none" rtlCol="0">
            <a:spAutoFit/>
          </a:bodyPr>
          <a:lstStyle/>
          <a:p>
            <a:r>
              <a:rPr lang="en-US" i="1" dirty="0" smtClean="0"/>
              <a:t>h-2</a:t>
            </a:r>
            <a:endParaRPr lang="en-US" i="1" dirty="0"/>
          </a:p>
        </p:txBody>
      </p:sp>
      <p:sp>
        <p:nvSpPr>
          <p:cNvPr id="98" name="Isosceles Triangle 97"/>
          <p:cNvSpPr/>
          <p:nvPr/>
        </p:nvSpPr>
        <p:spPr>
          <a:xfrm>
            <a:off x="5841900" y="1819485"/>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99" name="Donut 98"/>
          <p:cNvSpPr/>
          <p:nvPr/>
        </p:nvSpPr>
        <p:spPr>
          <a:xfrm>
            <a:off x="7300388" y="3309510"/>
            <a:ext cx="216469" cy="230885"/>
          </a:xfrm>
          <a:prstGeom prst="don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solidFill>
                <a:schemeClr val="tx1"/>
              </a:solidFill>
            </a:endParaRPr>
          </a:p>
        </p:txBody>
      </p:sp>
      <p:cxnSp>
        <p:nvCxnSpPr>
          <p:cNvPr id="100" name="Straight Arrow Connector 99"/>
          <p:cNvCxnSpPr>
            <a:stCxn id="99" idx="5"/>
            <a:endCxn id="103" idx="0"/>
          </p:cNvCxnSpPr>
          <p:nvPr/>
        </p:nvCxnSpPr>
        <p:spPr>
          <a:xfrm>
            <a:off x="7485156" y="3506583"/>
            <a:ext cx="632110" cy="4337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1" name="Straight Arrow Connector 100"/>
          <p:cNvCxnSpPr>
            <a:stCxn id="99" idx="3"/>
            <a:endCxn id="106" idx="0"/>
          </p:cNvCxnSpPr>
          <p:nvPr/>
        </p:nvCxnSpPr>
        <p:spPr>
          <a:xfrm flipH="1">
            <a:off x="6584799" y="3506583"/>
            <a:ext cx="747290" cy="46152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2" name="TextBox 101"/>
          <p:cNvSpPr txBox="1"/>
          <p:nvPr/>
        </p:nvSpPr>
        <p:spPr>
          <a:xfrm>
            <a:off x="7533965" y="3210252"/>
            <a:ext cx="535724"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03" name="Isosceles Triangle 102"/>
          <p:cNvSpPr/>
          <p:nvPr/>
        </p:nvSpPr>
        <p:spPr>
          <a:xfrm>
            <a:off x="7869095" y="3940297"/>
            <a:ext cx="496341" cy="57824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04" name="TextBox 103"/>
          <p:cNvSpPr txBox="1"/>
          <p:nvPr/>
        </p:nvSpPr>
        <p:spPr>
          <a:xfrm>
            <a:off x="6651084" y="3755631"/>
            <a:ext cx="303288" cy="369332"/>
          </a:xfrm>
          <a:prstGeom prst="rect">
            <a:avLst/>
          </a:prstGeom>
          <a:noFill/>
        </p:spPr>
        <p:txBody>
          <a:bodyPr wrap="none" rtlCol="0">
            <a:spAutoFit/>
          </a:bodyPr>
          <a:lstStyle/>
          <a:p>
            <a:r>
              <a:rPr lang="en-US" i="1" dirty="0" smtClean="0">
                <a:solidFill>
                  <a:schemeClr val="accent3">
                    <a:lumMod val="75000"/>
                  </a:schemeClr>
                </a:solidFill>
              </a:rPr>
              <a:t>h</a:t>
            </a:r>
            <a:endParaRPr lang="en-US" i="1" dirty="0">
              <a:solidFill>
                <a:schemeClr val="accent3">
                  <a:lumMod val="75000"/>
                </a:schemeClr>
              </a:solidFill>
            </a:endParaRPr>
          </a:p>
        </p:txBody>
      </p:sp>
      <p:sp>
        <p:nvSpPr>
          <p:cNvPr id="105" name="TextBox 104"/>
          <p:cNvSpPr txBox="1"/>
          <p:nvPr/>
        </p:nvSpPr>
        <p:spPr>
          <a:xfrm>
            <a:off x="8111596" y="3753267"/>
            <a:ext cx="547496" cy="369332"/>
          </a:xfrm>
          <a:prstGeom prst="rect">
            <a:avLst/>
          </a:prstGeom>
          <a:noFill/>
        </p:spPr>
        <p:txBody>
          <a:bodyPr wrap="none" rtlCol="0">
            <a:spAutoFit/>
          </a:bodyPr>
          <a:lstStyle/>
          <a:p>
            <a:r>
              <a:rPr lang="en-US" i="1" dirty="0" smtClean="0"/>
              <a:t>h-2</a:t>
            </a:r>
            <a:endParaRPr lang="en-US" i="1" dirty="0"/>
          </a:p>
        </p:txBody>
      </p:sp>
      <p:sp>
        <p:nvSpPr>
          <p:cNvPr id="106" name="Donut 105"/>
          <p:cNvSpPr/>
          <p:nvPr/>
        </p:nvSpPr>
        <p:spPr>
          <a:xfrm>
            <a:off x="6476564" y="3968105"/>
            <a:ext cx="216469" cy="230885"/>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solidFill>
                <a:schemeClr val="tx1"/>
              </a:solidFill>
            </a:endParaRPr>
          </a:p>
        </p:txBody>
      </p:sp>
      <p:cxnSp>
        <p:nvCxnSpPr>
          <p:cNvPr id="107" name="Straight Arrow Connector 106"/>
          <p:cNvCxnSpPr>
            <a:stCxn id="106" idx="5"/>
            <a:endCxn id="112" idx="0"/>
          </p:cNvCxnSpPr>
          <p:nvPr/>
        </p:nvCxnSpPr>
        <p:spPr>
          <a:xfrm>
            <a:off x="6661332" y="4165178"/>
            <a:ext cx="380418" cy="3721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6" idx="3"/>
            <a:endCxn id="110" idx="0"/>
          </p:cNvCxnSpPr>
          <p:nvPr/>
        </p:nvCxnSpPr>
        <p:spPr>
          <a:xfrm flipH="1">
            <a:off x="6090071" y="4165178"/>
            <a:ext cx="418194" cy="3533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6133559" y="4306187"/>
            <a:ext cx="547496" cy="369332"/>
          </a:xfrm>
          <a:prstGeom prst="rect">
            <a:avLst/>
          </a:prstGeom>
          <a:noFill/>
        </p:spPr>
        <p:txBody>
          <a:bodyPr wrap="none" rtlCol="0">
            <a:spAutoFit/>
          </a:bodyPr>
          <a:lstStyle/>
          <a:p>
            <a:r>
              <a:rPr lang="en-US" i="1" dirty="0" smtClean="0"/>
              <a:t>h-2</a:t>
            </a:r>
            <a:endParaRPr lang="en-US" i="1" dirty="0"/>
          </a:p>
        </p:txBody>
      </p:sp>
      <p:sp>
        <p:nvSpPr>
          <p:cNvPr id="110" name="Isosceles Triangle 109"/>
          <p:cNvSpPr/>
          <p:nvPr/>
        </p:nvSpPr>
        <p:spPr>
          <a:xfrm>
            <a:off x="5841900" y="4518540"/>
            <a:ext cx="496341" cy="5782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111" name="TextBox 110"/>
          <p:cNvSpPr txBox="1"/>
          <p:nvPr/>
        </p:nvSpPr>
        <p:spPr>
          <a:xfrm>
            <a:off x="7026893" y="4228188"/>
            <a:ext cx="490840" cy="369332"/>
          </a:xfrm>
          <a:prstGeom prst="rect">
            <a:avLst/>
          </a:prstGeom>
          <a:noFill/>
        </p:spPr>
        <p:txBody>
          <a:bodyPr wrap="none" rtlCol="0">
            <a:spAutoFit/>
          </a:bodyPr>
          <a:lstStyle/>
          <a:p>
            <a:r>
              <a:rPr lang="en-US" i="1" dirty="0" smtClean="0">
                <a:solidFill>
                  <a:schemeClr val="accent3">
                    <a:lumMod val="75000"/>
                  </a:schemeClr>
                </a:solidFill>
              </a:rPr>
              <a:t>h-1</a:t>
            </a:r>
            <a:endParaRPr lang="en-US" i="1" dirty="0">
              <a:solidFill>
                <a:schemeClr val="accent3">
                  <a:lumMod val="75000"/>
                </a:schemeClr>
              </a:solidFill>
            </a:endParaRPr>
          </a:p>
        </p:txBody>
      </p:sp>
      <p:sp>
        <p:nvSpPr>
          <p:cNvPr id="112" name="Isosceles Triangle 111"/>
          <p:cNvSpPr/>
          <p:nvPr/>
        </p:nvSpPr>
        <p:spPr>
          <a:xfrm>
            <a:off x="6793579" y="4537338"/>
            <a:ext cx="496341" cy="802414"/>
          </a:xfrm>
          <a:prstGeom prst="triangle">
            <a:avLst/>
          </a:prstGeom>
          <a:ln>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a:p>
        </p:txBody>
      </p:sp>
      <p:sp>
        <p:nvSpPr>
          <p:cNvPr id="57" name="TextBox 56"/>
          <p:cNvSpPr txBox="1"/>
          <p:nvPr/>
        </p:nvSpPr>
        <p:spPr>
          <a:xfrm>
            <a:off x="0" y="6211669"/>
            <a:ext cx="9144000" cy="646331"/>
          </a:xfrm>
          <a:prstGeom prst="rect">
            <a:avLst/>
          </a:prstGeom>
          <a:noFill/>
        </p:spPr>
        <p:txBody>
          <a:bodyPr wrap="square" rtlCol="0">
            <a:spAutoFit/>
          </a:bodyPr>
          <a:lstStyle/>
          <a:p>
            <a:pPr algn="r"/>
            <a:endParaRPr lang="en-US" dirty="0" smtClean="0"/>
          </a:p>
          <a:p>
            <a:pPr algn="r"/>
            <a:r>
              <a:rPr lang="en-US" dirty="0" smtClean="0"/>
              <a:t>That takes care of the first case…</a:t>
            </a:r>
            <a:endParaRPr lang="en-US" dirty="0"/>
          </a:p>
        </p:txBody>
      </p:sp>
      <p:sp>
        <p:nvSpPr>
          <p:cNvPr id="58" name="TextBox 57"/>
          <p:cNvSpPr txBox="1"/>
          <p:nvPr/>
        </p:nvSpPr>
        <p:spPr>
          <a:xfrm>
            <a:off x="8301638" y="378901"/>
            <a:ext cx="891591" cy="1200329"/>
          </a:xfrm>
          <a:prstGeom prst="rect">
            <a:avLst/>
          </a:prstGeom>
          <a:noFill/>
        </p:spPr>
        <p:txBody>
          <a:bodyPr wrap="none" rtlCol="0">
            <a:spAutoFit/>
          </a:bodyPr>
          <a:lstStyle/>
          <a:p>
            <a:r>
              <a:rPr lang="en-US" sz="7200" b="1" dirty="0" smtClean="0">
                <a:solidFill>
                  <a:srgbClr val="00B050"/>
                </a:solidFill>
                <a:sym typeface="Wingdings 2"/>
              </a:rPr>
              <a:t></a:t>
            </a:r>
            <a:endParaRPr lang="en-US" sz="7200" b="1" dirty="0">
              <a:solidFill>
                <a:srgbClr val="00B050"/>
              </a:solidFill>
            </a:endParaRPr>
          </a:p>
        </p:txBody>
      </p:sp>
    </p:spTree>
    <p:extLst>
      <p:ext uri="{BB962C8B-B14F-4D97-AF65-F5344CB8AC3E}">
        <p14:creationId xmlns="" xmlns:p14="http://schemas.microsoft.com/office/powerpoint/2010/main" val="57215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7184</TotalTime>
  <Words>702</Words>
  <Application>Microsoft Macintosh PowerPoint</Application>
  <PresentationFormat>On-screen Show (4:3)</PresentationFormat>
  <Paragraphs>275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AVL insertion postcondition</vt:lpstr>
      <vt:lpstr>how could a violation happen?</vt:lpstr>
      <vt:lpstr>what does that left subtree look like?</vt:lpstr>
      <vt:lpstr>Slide 4</vt:lpstr>
      <vt:lpstr>Slide 5</vt:lpstr>
      <vt:lpstr>Slide 6</vt:lpstr>
      <vt:lpstr>Slide 7</vt:lpstr>
      <vt:lpstr>fixup: single rotation</vt:lpstr>
      <vt:lpstr>Slide 9</vt:lpstr>
      <vt:lpstr>Slide 10</vt:lpstr>
      <vt:lpstr>Slide 11</vt:lpstr>
      <vt:lpstr>Slide 12</vt:lpstr>
      <vt:lpstr>fixup: double rotation</vt:lpstr>
      <vt:lpstr>AVL rotation cheat-sheet</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Pfenning</dc:creator>
  <cp:lastModifiedBy>iliano</cp:lastModifiedBy>
  <cp:revision>31</cp:revision>
  <cp:lastPrinted>2014-10-28T12:47:22Z</cp:lastPrinted>
  <dcterms:created xsi:type="dcterms:W3CDTF">2014-10-27T17:07:25Z</dcterms:created>
  <dcterms:modified xsi:type="dcterms:W3CDTF">2018-03-22T22:57:33Z</dcterms:modified>
</cp:coreProperties>
</file>