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595" r:id="rId3"/>
    <p:sldId id="596" r:id="rId4"/>
    <p:sldId id="597" r:id="rId5"/>
    <p:sldId id="601" r:id="rId6"/>
    <p:sldId id="598" r:id="rId7"/>
    <p:sldId id="599" r:id="rId8"/>
    <p:sldId id="603" r:id="rId9"/>
    <p:sldId id="604" r:id="rId10"/>
    <p:sldId id="605" r:id="rId11"/>
    <p:sldId id="607" r:id="rId12"/>
    <p:sldId id="606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5" autoAdjust="0"/>
    <p:restoredTop sz="94660"/>
  </p:normalViewPr>
  <p:slideViewPr>
    <p:cSldViewPr snapToGrid="0">
      <p:cViewPr>
        <p:scale>
          <a:sx n="88" d="100"/>
          <a:sy n="88" d="100"/>
        </p:scale>
        <p:origin x="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5170390" cy="366317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122</a:t>
            </a:r>
            <a:br>
              <a:rPr lang="en-US" dirty="0"/>
            </a:br>
            <a:r>
              <a:rPr lang="en-US" dirty="0"/>
              <a:t>C0 Virtual Machine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5B363E-1D9B-4292-9FD3-93365CF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r="23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144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7771-1E53-40E7-87D4-18E821E3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 Bytecode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3BBAB-993E-40B0-9DA9-FD1A69A29996}"/>
              </a:ext>
            </a:extLst>
          </p:cNvPr>
          <p:cNvSpPr/>
          <p:nvPr/>
        </p:nvSpPr>
        <p:spPr>
          <a:xfrm>
            <a:off x="7434877" y="257794"/>
            <a:ext cx="4048417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 () {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(3+4)*5/2;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1A027-807C-41EF-AFD1-FAE08C1D7518}"/>
              </a:ext>
            </a:extLst>
          </p:cNvPr>
          <p:cNvSpPr/>
          <p:nvPr/>
        </p:nvSpPr>
        <p:spPr>
          <a:xfrm>
            <a:off x="1034544" y="2951439"/>
            <a:ext cx="98153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10 03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10 04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iadd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10 05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10 02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6C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B0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return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55644D-6EAE-4C3B-83CC-8EA1ABC20C5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458553" y="1661689"/>
            <a:ext cx="1200252" cy="128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E98658-4C61-4644-8A9F-8F34BE68E32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064412" y="1661689"/>
            <a:ext cx="2378466" cy="128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3545A-CB3D-4708-BEDC-EF9A5D4B1923}"/>
              </a:ext>
            </a:extLst>
          </p:cNvPr>
          <p:cNvSpPr/>
          <p:nvPr/>
        </p:nvSpPr>
        <p:spPr>
          <a:xfrm>
            <a:off x="6096000" y="3865631"/>
            <a:ext cx="6205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rgbClr val="000000"/>
                </a:solidFill>
              </a:rPr>
              <a:t>0x60 </a:t>
            </a:r>
            <a:r>
              <a:rPr lang="pl-PL" sz="2800" dirty="0">
                <a:solidFill>
                  <a:srgbClr val="A60000"/>
                </a:solidFill>
              </a:rPr>
              <a:t>iadd </a:t>
            </a:r>
            <a:r>
              <a:rPr lang="en-US" sz="2800" dirty="0">
                <a:solidFill>
                  <a:srgbClr val="A60000"/>
                </a:solidFill>
              </a:rPr>
              <a:t>   </a:t>
            </a:r>
            <a:r>
              <a:rPr lang="pl-PL" sz="2800" dirty="0">
                <a:solidFill>
                  <a:srgbClr val="0000FF"/>
                </a:solidFill>
              </a:rPr>
              <a:t>S, x:w32, y:w32 </a:t>
            </a:r>
            <a:r>
              <a:rPr lang="pl-PL" sz="2800" b="1" dirty="0">
                <a:solidFill>
                  <a:srgbClr val="0000FF"/>
                </a:solidFill>
              </a:rPr>
              <a:t>-&gt; </a:t>
            </a:r>
            <a:r>
              <a:rPr lang="pl-PL" sz="2800" dirty="0">
                <a:solidFill>
                  <a:srgbClr val="0000FF"/>
                </a:solidFill>
              </a:rPr>
              <a:t>S, x+y:w32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1F239-DD7E-4CAC-BEEC-C9F3EEE87D3D}"/>
              </a:ext>
            </a:extLst>
          </p:cNvPr>
          <p:cNvSpPr txBox="1"/>
          <p:nvPr/>
        </p:nvSpPr>
        <p:spPr>
          <a:xfrm>
            <a:off x="1959607" y="1138469"/>
            <a:ext cx="1398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2994D-B3B1-4607-B01B-35F4D5D65BB2}"/>
              </a:ext>
            </a:extLst>
          </p:cNvPr>
          <p:cNvSpPr txBox="1"/>
          <p:nvPr/>
        </p:nvSpPr>
        <p:spPr>
          <a:xfrm>
            <a:off x="3714633" y="1138469"/>
            <a:ext cx="145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94226-FD4B-447A-9248-3CC297B062F5}"/>
              </a:ext>
            </a:extLst>
          </p:cNvPr>
          <p:cNvSpPr/>
          <p:nvPr/>
        </p:nvSpPr>
        <p:spPr>
          <a:xfrm>
            <a:off x="6096000" y="3331098"/>
            <a:ext cx="4822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rgbClr val="000000"/>
                </a:solidFill>
                <a:latin typeface="BeraSansMono-Bold"/>
              </a:rPr>
              <a:t>0x10 </a:t>
            </a:r>
            <a:r>
              <a:rPr lang="pl-PL" sz="2800" dirty="0">
                <a:solidFill>
                  <a:srgbClr val="A60000"/>
                </a:solidFill>
                <a:latin typeface="BeraSansMono-Roman"/>
              </a:rPr>
              <a:t>bipush </a:t>
            </a:r>
            <a:r>
              <a:rPr lang="pl-PL" sz="2800" i="1" dirty="0">
                <a:solidFill>
                  <a:srgbClr val="007192"/>
                </a:solidFill>
                <a:latin typeface="BeraSansMono-Oblique"/>
              </a:rPr>
              <a:t>&lt;b&gt; </a:t>
            </a:r>
            <a:r>
              <a:rPr lang="en-US" sz="2800" i="1" dirty="0">
                <a:solidFill>
                  <a:srgbClr val="007192"/>
                </a:solidFill>
                <a:latin typeface="BeraSansMono-Oblique"/>
              </a:rPr>
              <a:t>   </a:t>
            </a:r>
            <a:r>
              <a:rPr lang="pl-PL" sz="2800" dirty="0">
                <a:solidFill>
                  <a:srgbClr val="0000FF"/>
                </a:solidFill>
                <a:latin typeface="BeraSansMono-Roman"/>
              </a:rPr>
              <a:t>S </a:t>
            </a:r>
            <a:r>
              <a:rPr lang="pl-PL" sz="2800" b="1" dirty="0">
                <a:solidFill>
                  <a:srgbClr val="0000FF"/>
                </a:solidFill>
                <a:latin typeface="BeraSansMono-Bold"/>
              </a:rPr>
              <a:t>-&gt; </a:t>
            </a:r>
            <a:r>
              <a:rPr lang="pl-PL" sz="2800" dirty="0">
                <a:solidFill>
                  <a:srgbClr val="0000FF"/>
                </a:solidFill>
                <a:latin typeface="BeraSansMono-Roman"/>
              </a:rPr>
              <a:t>S, x:w32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E1FA7-0F64-4049-92BB-88C741767D01}"/>
              </a:ext>
            </a:extLst>
          </p:cNvPr>
          <p:cNvSpPr/>
          <p:nvPr/>
        </p:nvSpPr>
        <p:spPr>
          <a:xfrm>
            <a:off x="6096000" y="2492110"/>
            <a:ext cx="3743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BeraSansMono-Roman"/>
              </a:rPr>
              <a:t>Operand stack: </a:t>
            </a:r>
            <a:r>
              <a:rPr lang="en-US" sz="2800" dirty="0" err="1">
                <a:solidFill>
                  <a:srgbClr val="0000FF"/>
                </a:solidFill>
                <a:latin typeface="BeraSansMono-Roman"/>
              </a:rPr>
              <a:t>stack_t</a:t>
            </a:r>
            <a:r>
              <a:rPr lang="en-US" sz="2800" dirty="0">
                <a:solidFill>
                  <a:srgbClr val="0000FF"/>
                </a:solidFill>
                <a:latin typeface="BeraSansMono-Roman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BeraSansMono-Roman"/>
              </a:rPr>
              <a:t>S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A03E68-94EC-4136-927C-3C264373A83D}"/>
              </a:ext>
            </a:extLst>
          </p:cNvPr>
          <p:cNvSpPr/>
          <p:nvPr/>
        </p:nvSpPr>
        <p:spPr>
          <a:xfrm>
            <a:off x="6095999" y="1933214"/>
            <a:ext cx="3285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eraSansMono-Roman"/>
              </a:rPr>
              <a:t>Byte code (</a:t>
            </a:r>
            <a:r>
              <a:rPr lang="en-US" sz="2800" dirty="0" err="1">
                <a:latin typeface="BeraSansMono-Roman"/>
              </a:rPr>
              <a:t>ubyte</a:t>
            </a:r>
            <a:r>
              <a:rPr lang="en-US" sz="2800" dirty="0">
                <a:latin typeface="BeraSansMono-Roman"/>
              </a:rPr>
              <a:t> *P)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94502-69C2-42BE-828B-D3146721F017}"/>
              </a:ext>
            </a:extLst>
          </p:cNvPr>
          <p:cNvSpPr/>
          <p:nvPr/>
        </p:nvSpPr>
        <p:spPr>
          <a:xfrm>
            <a:off x="6095999" y="4710216"/>
            <a:ext cx="4072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eraSansMono-Roman"/>
              </a:rPr>
              <a:t>Program counter: </a:t>
            </a:r>
            <a:r>
              <a:rPr lang="en-US" sz="2800" dirty="0" err="1">
                <a:solidFill>
                  <a:srgbClr val="00B050"/>
                </a:solidFill>
                <a:latin typeface="BeraSansMono-Roman"/>
              </a:rPr>
              <a:t>size_t</a:t>
            </a:r>
            <a:r>
              <a:rPr lang="en-US" sz="2800" dirty="0">
                <a:solidFill>
                  <a:srgbClr val="00B050"/>
                </a:solidFill>
                <a:latin typeface="BeraSansMono-Roman"/>
              </a:rPr>
              <a:t> pc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F20E-115B-49D4-AA3F-119D30AC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C0VM 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A141F-52BE-4BDE-986D-9E48E75D8E60}"/>
              </a:ext>
            </a:extLst>
          </p:cNvPr>
          <p:cNvSpPr/>
          <p:nvPr/>
        </p:nvSpPr>
        <p:spPr>
          <a:xfrm>
            <a:off x="552100" y="1553839"/>
            <a:ext cx="3743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BeraSansMono-Roman"/>
              </a:rPr>
              <a:t>Operand stack: </a:t>
            </a:r>
            <a:r>
              <a:rPr lang="en-US" sz="2800" dirty="0" err="1">
                <a:solidFill>
                  <a:srgbClr val="0000FF"/>
                </a:solidFill>
                <a:latin typeface="BeraSansMono-Roman"/>
              </a:rPr>
              <a:t>stack_t</a:t>
            </a:r>
            <a:r>
              <a:rPr lang="en-US" sz="2800" dirty="0">
                <a:solidFill>
                  <a:srgbClr val="0000FF"/>
                </a:solidFill>
                <a:latin typeface="BeraSansMono-Roman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BeraSansMono-Roman"/>
              </a:rPr>
              <a:t>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CDACD-DEAC-46FE-8CE8-A7D337982F62}"/>
              </a:ext>
            </a:extLst>
          </p:cNvPr>
          <p:cNvSpPr/>
          <p:nvPr/>
        </p:nvSpPr>
        <p:spPr>
          <a:xfrm>
            <a:off x="552099" y="994943"/>
            <a:ext cx="3285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eraSansMono-Roman"/>
              </a:rPr>
              <a:t>Byte code (</a:t>
            </a:r>
            <a:r>
              <a:rPr lang="en-US" sz="2800" dirty="0" err="1">
                <a:latin typeface="BeraSansMono-Roman"/>
              </a:rPr>
              <a:t>ubyte</a:t>
            </a:r>
            <a:r>
              <a:rPr lang="en-US" sz="2800" dirty="0">
                <a:latin typeface="BeraSansMono-Roman"/>
              </a:rPr>
              <a:t> *P)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23E2D-909B-449E-B71A-C0A396240446}"/>
              </a:ext>
            </a:extLst>
          </p:cNvPr>
          <p:cNvSpPr/>
          <p:nvPr/>
        </p:nvSpPr>
        <p:spPr>
          <a:xfrm>
            <a:off x="552099" y="2112735"/>
            <a:ext cx="4072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eraSansMono-Roman"/>
              </a:rPr>
              <a:t>Program counter: </a:t>
            </a:r>
            <a:r>
              <a:rPr lang="en-US" sz="2800" dirty="0" err="1">
                <a:solidFill>
                  <a:srgbClr val="00B050"/>
                </a:solidFill>
                <a:latin typeface="BeraSansMono-Roman"/>
              </a:rPr>
              <a:t>size_t</a:t>
            </a:r>
            <a:r>
              <a:rPr lang="en-US" sz="2800" dirty="0">
                <a:solidFill>
                  <a:srgbClr val="00B050"/>
                </a:solidFill>
                <a:latin typeface="BeraSansMono-Roman"/>
              </a:rPr>
              <a:t> pc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888F3-1982-4BCD-AF19-44A45A69CCDF}"/>
              </a:ext>
            </a:extLst>
          </p:cNvPr>
          <p:cNvSpPr/>
          <p:nvPr/>
        </p:nvSpPr>
        <p:spPr>
          <a:xfrm>
            <a:off x="552098" y="2671631"/>
            <a:ext cx="4239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BeraSansMono-Roman"/>
              </a:rPr>
              <a:t>Local variables: c0_value *V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7544F-6934-4021-AA29-40222C5C40D2}"/>
              </a:ext>
            </a:extLst>
          </p:cNvPr>
          <p:cNvSpPr/>
          <p:nvPr/>
        </p:nvSpPr>
        <p:spPr>
          <a:xfrm>
            <a:off x="552097" y="3230527"/>
            <a:ext cx="408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aSansMono-Roman"/>
              </a:rPr>
              <a:t>Call stack: </a:t>
            </a:r>
            <a:r>
              <a:rPr lang="en-US" sz="2800" dirty="0" err="1">
                <a:solidFill>
                  <a:schemeClr val="accent2"/>
                </a:solidFill>
                <a:latin typeface="BeraSansMono-Roman"/>
              </a:rPr>
              <a:t>stack_t</a:t>
            </a:r>
            <a:r>
              <a:rPr lang="en-US" sz="2800" dirty="0">
                <a:solidFill>
                  <a:schemeClr val="accent2"/>
                </a:solidFill>
                <a:latin typeface="BeraSansMono-Roman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BeraSansMono-Roman"/>
              </a:rPr>
              <a:t>callStack</a:t>
            </a:r>
            <a:endParaRPr lang="en-US" sz="2800" dirty="0">
              <a:solidFill>
                <a:schemeClr val="accent2"/>
              </a:solidFill>
              <a:latin typeface="BeraSansMono-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167FF-1587-4ADA-AF37-C797721019AB}"/>
              </a:ext>
            </a:extLst>
          </p:cNvPr>
          <p:cNvSpPr/>
          <p:nvPr/>
        </p:nvSpPr>
        <p:spPr>
          <a:xfrm>
            <a:off x="552097" y="3789423"/>
            <a:ext cx="9217588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aSansMono-Roman"/>
              </a:rPr>
              <a:t>Frame: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S;     /* Operand stack of C0 values */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ubyte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*P;      /* Function body */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pc;     /* Program counter */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c0_value *V;   /* The local variables */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676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B0A-48A8-413D-9686-D419D193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C0VM Program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0ED24-A073-464E-897C-1C640E60B2F3}"/>
              </a:ext>
            </a:extLst>
          </p:cNvPr>
          <p:cNvSpPr/>
          <p:nvPr/>
        </p:nvSpPr>
        <p:spPr>
          <a:xfrm>
            <a:off x="604157" y="1148753"/>
            <a:ext cx="105809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u4 magic; 	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magic number, always 0xc0c0ffee</a:t>
            </a: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u2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version+arch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; 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version number and architecture</a:t>
            </a:r>
          </a:p>
          <a:p>
            <a:endParaRPr lang="en-US" sz="2800" dirty="0">
              <a:solidFill>
                <a:srgbClr val="000000"/>
              </a:solidFill>
              <a:latin typeface="BeraSansMono-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u2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int_count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; 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number of integer constants</a:t>
            </a: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i4 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int_pool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int_count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]; 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integer constants</a:t>
            </a: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u2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string_count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; 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number of characters in string pool</a:t>
            </a: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u1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string_pool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string_count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]; 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adjacent ’\0’-terminated strings</a:t>
            </a:r>
          </a:p>
          <a:p>
            <a:endParaRPr lang="en-US" sz="2800" dirty="0">
              <a:solidFill>
                <a:srgbClr val="000000"/>
              </a:solidFill>
              <a:latin typeface="BeraSansMono-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u2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function_count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; 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number of functions</a:t>
            </a: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fi  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function_pool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function_count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]; 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function info</a:t>
            </a:r>
          </a:p>
          <a:p>
            <a:endParaRPr lang="en-US" sz="2800" dirty="0">
              <a:solidFill>
                <a:srgbClr val="000000"/>
              </a:solidFill>
              <a:latin typeface="BeraSansMono-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raSansMono-Roman"/>
              </a:rPr>
              <a:t>u2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native_count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; 		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number of native (library) functions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ni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native_pool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BeraSansMono-Roman"/>
              </a:rPr>
              <a:t>native_count</a:t>
            </a:r>
            <a:r>
              <a:rPr lang="en-US" sz="2800" dirty="0">
                <a:solidFill>
                  <a:srgbClr val="000000"/>
                </a:solidFill>
                <a:latin typeface="BeraSansMono-Roman"/>
              </a:rPr>
              <a:t>]; 	</a:t>
            </a:r>
            <a:r>
              <a:rPr lang="en-US" sz="2800" dirty="0">
                <a:solidFill>
                  <a:srgbClr val="007192"/>
                </a:solidFill>
                <a:latin typeface="BeraSansMono-Roman"/>
              </a:rPr>
              <a:t># native function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434-B8FC-4B22-9345-A8380DB6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2202900" cy="627812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9867-BE83-44DA-B527-679E24DC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4070949" cy="833428"/>
          </a:xfrm>
        </p:spPr>
        <p:txBody>
          <a:bodyPr/>
          <a:lstStyle/>
          <a:p>
            <a:r>
              <a:rPr lang="en-US" dirty="0"/>
              <a:t>Transition to 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F4B25A-A567-4CE2-A621-7C68BB2B8189}"/>
              </a:ext>
            </a:extLst>
          </p:cNvPr>
          <p:cNvSpPr txBox="1">
            <a:spLocks/>
          </p:cNvSpPr>
          <p:nvPr/>
        </p:nvSpPr>
        <p:spPr>
          <a:xfrm>
            <a:off x="4302940" y="1119019"/>
            <a:ext cx="4474151" cy="3983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Execution Models</a:t>
            </a:r>
          </a:p>
          <a:p>
            <a:r>
              <a:rPr lang="en-US" dirty="0"/>
              <a:t>C0 Virtual Machine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25396-6B6F-46DD-A41C-5D58674A98DF}"/>
              </a:ext>
            </a:extLst>
          </p:cNvPr>
          <p:cNvSpPr txBox="1">
            <a:spLocks/>
          </p:cNvSpPr>
          <p:nvPr/>
        </p:nvSpPr>
        <p:spPr>
          <a:xfrm>
            <a:off x="4302940" y="367131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9671F-21BA-48F3-8FD7-BE71F9C8388F}"/>
              </a:ext>
            </a:extLst>
          </p:cNvPr>
          <p:cNvSpPr txBox="1">
            <a:spLocks/>
          </p:cNvSpPr>
          <p:nvPr/>
        </p:nvSpPr>
        <p:spPr>
          <a:xfrm>
            <a:off x="8456982" y="367133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90B3AC-390D-4FC5-8614-BCEA0743B65E}"/>
              </a:ext>
            </a:extLst>
          </p:cNvPr>
          <p:cNvSpPr txBox="1">
            <a:spLocks/>
          </p:cNvSpPr>
          <p:nvPr/>
        </p:nvSpPr>
        <p:spPr>
          <a:xfrm>
            <a:off x="8456982" y="1113180"/>
            <a:ext cx="3366050" cy="13371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BB0-42C3-4916-99AA-2987332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code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133E-427F-473D-B2AF-66D2781A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67341"/>
          </a:xfrm>
        </p:spPr>
        <p:txBody>
          <a:bodyPr/>
          <a:lstStyle/>
          <a:p>
            <a:r>
              <a:rPr lang="en-US" dirty="0"/>
              <a:t>From programming language to hardware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778F7-FFC8-468C-B369-D91A8BCD3AC9}"/>
              </a:ext>
            </a:extLst>
          </p:cNvPr>
          <p:cNvSpPr txBox="1"/>
          <p:nvPr/>
        </p:nvSpPr>
        <p:spPr>
          <a:xfrm>
            <a:off x="552099" y="3105665"/>
            <a:ext cx="13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4E943-B9BF-4C35-B9CB-23C7A9C5BF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44130" y="3336497"/>
            <a:ext cx="7492477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CCB19B-7EAA-42A8-B3BE-62BE43AACAFC}"/>
              </a:ext>
            </a:extLst>
          </p:cNvPr>
          <p:cNvSpPr txBox="1"/>
          <p:nvPr/>
        </p:nvSpPr>
        <p:spPr>
          <a:xfrm>
            <a:off x="9436607" y="2736332"/>
            <a:ext cx="25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running on processer</a:t>
            </a:r>
          </a:p>
        </p:txBody>
      </p:sp>
    </p:spTree>
    <p:extLst>
      <p:ext uri="{BB962C8B-B14F-4D97-AF65-F5344CB8AC3E}">
        <p14:creationId xmlns:p14="http://schemas.microsoft.com/office/powerpoint/2010/main" val="33407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BB0-42C3-4916-99AA-2987332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778F7-FFC8-468C-B369-D91A8BCD3AC9}"/>
              </a:ext>
            </a:extLst>
          </p:cNvPr>
          <p:cNvSpPr txBox="1"/>
          <p:nvPr/>
        </p:nvSpPr>
        <p:spPr>
          <a:xfrm>
            <a:off x="670369" y="4997592"/>
            <a:ext cx="13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4E943-B9BF-4C35-B9CB-23C7A9C5BF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62400" y="5228422"/>
            <a:ext cx="580769" cy="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783E2-6405-4F11-B01D-2015E5B28D99}"/>
              </a:ext>
            </a:extLst>
          </p:cNvPr>
          <p:cNvSpPr txBox="1"/>
          <p:nvPr/>
        </p:nvSpPr>
        <p:spPr>
          <a:xfrm>
            <a:off x="4305234" y="4397426"/>
            <a:ext cx="232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Courier New" panose="02070309020205020404" pitchFamily="49" charset="0"/>
              </a:rPr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A9AF1-D800-45D7-85EF-F1B4D7E2D4B6}"/>
              </a:ext>
            </a:extLst>
          </p:cNvPr>
          <p:cNvSpPr/>
          <p:nvPr/>
        </p:nvSpPr>
        <p:spPr>
          <a:xfrm>
            <a:off x="2643169" y="4056763"/>
            <a:ext cx="5651157" cy="234331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8015D-6D60-4847-AAB6-48B76634220B}"/>
              </a:ext>
            </a:extLst>
          </p:cNvPr>
          <p:cNvSpPr txBox="1"/>
          <p:nvPr/>
        </p:nvSpPr>
        <p:spPr>
          <a:xfrm>
            <a:off x="9554877" y="4628259"/>
            <a:ext cx="25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running on processer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EEC75B-9E2F-4B1B-9ABC-F769E42D33F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94326" y="5228422"/>
            <a:ext cx="1260551" cy="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F040E7-F7F1-4794-A03D-30DF13307B02}"/>
              </a:ext>
            </a:extLst>
          </p:cNvPr>
          <p:cNvSpPr txBox="1"/>
          <p:nvPr/>
        </p:nvSpPr>
        <p:spPr>
          <a:xfrm>
            <a:off x="3974907" y="4995757"/>
            <a:ext cx="306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C0 Instructions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4B44C-5306-490F-BB26-D27EBC99E953}"/>
              </a:ext>
            </a:extLst>
          </p:cNvPr>
          <p:cNvSpPr txBox="1"/>
          <p:nvPr/>
        </p:nvSpPr>
        <p:spPr>
          <a:xfrm>
            <a:off x="6597576" y="4113702"/>
            <a:ext cx="232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coin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6B39D1-9BB6-4361-A189-DE67420C111C}"/>
              </a:ext>
            </a:extLst>
          </p:cNvPr>
          <p:cNvCxnSpPr>
            <a:cxnSpLocks/>
            <a:stCxn id="16" idx="3"/>
            <a:endCxn id="16" idx="1"/>
          </p:cNvCxnSpPr>
          <p:nvPr/>
        </p:nvCxnSpPr>
        <p:spPr>
          <a:xfrm flipH="1">
            <a:off x="3974907" y="5226590"/>
            <a:ext cx="3060361" cy="12700"/>
          </a:xfrm>
          <a:prstGeom prst="bentConnector5">
            <a:avLst>
              <a:gd name="adj1" fmla="val -17741"/>
              <a:gd name="adj2" fmla="val 4967583"/>
              <a:gd name="adj3" fmla="val 117118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AEA17F-B178-404E-884A-384CEF278E19}"/>
              </a:ext>
            </a:extLst>
          </p:cNvPr>
          <p:cNvSpPr txBox="1"/>
          <p:nvPr/>
        </p:nvSpPr>
        <p:spPr>
          <a:xfrm>
            <a:off x="639584" y="1998911"/>
            <a:ext cx="13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BCB4-F0A9-4BAB-A9F3-2BBB028312F5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2031615" y="2229741"/>
            <a:ext cx="611964" cy="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1322C1-2AD7-4CC8-88C7-B9D2DDABC67A}"/>
              </a:ext>
            </a:extLst>
          </p:cNvPr>
          <p:cNvSpPr txBox="1"/>
          <p:nvPr/>
        </p:nvSpPr>
        <p:spPr>
          <a:xfrm>
            <a:off x="3157011" y="1949185"/>
            <a:ext cx="232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Courier New" panose="02070309020205020404" pitchFamily="49" charset="0"/>
              </a:rPr>
              <a:t>Compiler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4E017-4B9D-460A-B311-E6DB16DB8F4F}"/>
              </a:ext>
            </a:extLst>
          </p:cNvPr>
          <p:cNvSpPr/>
          <p:nvPr/>
        </p:nvSpPr>
        <p:spPr>
          <a:xfrm>
            <a:off x="2643579" y="1528496"/>
            <a:ext cx="3452421" cy="14024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29F76-8598-43BD-BF80-10F1318668CB}"/>
              </a:ext>
            </a:extLst>
          </p:cNvPr>
          <p:cNvSpPr txBox="1"/>
          <p:nvPr/>
        </p:nvSpPr>
        <p:spPr>
          <a:xfrm>
            <a:off x="9524092" y="1637833"/>
            <a:ext cx="25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running on processer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36D7C-4455-4477-9241-5135BF2477F1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8717135" y="2237998"/>
            <a:ext cx="806957" cy="82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47B186-355A-4078-AC11-E26365AD2939}"/>
              </a:ext>
            </a:extLst>
          </p:cNvPr>
          <p:cNvSpPr txBox="1"/>
          <p:nvPr/>
        </p:nvSpPr>
        <p:spPr>
          <a:xfrm>
            <a:off x="7504976" y="2015422"/>
            <a:ext cx="121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7A8C1-B5F3-44E3-80A9-BF3864381720}"/>
              </a:ext>
            </a:extLst>
          </p:cNvPr>
          <p:cNvSpPr txBox="1"/>
          <p:nvPr/>
        </p:nvSpPr>
        <p:spPr>
          <a:xfrm>
            <a:off x="5038772" y="1595262"/>
            <a:ext cx="108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60487E-A200-4C41-A86E-62D193F0B56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6096000" y="2229741"/>
            <a:ext cx="1408976" cy="165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7326252-D545-4D14-A717-E3440D267524}"/>
              </a:ext>
            </a:extLst>
          </p:cNvPr>
          <p:cNvSpPr txBox="1"/>
          <p:nvPr/>
        </p:nvSpPr>
        <p:spPr>
          <a:xfrm>
            <a:off x="6800488" y="1370734"/>
            <a:ext cx="253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Courier New" panose="02070309020205020404" pitchFamily="49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152041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9817-A320-4962-99B7-4EAA7E4C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 Interpretation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60C1FF-C340-49E1-8CAD-8CF2D1311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46995"/>
              </p:ext>
            </p:extLst>
          </p:nvPr>
        </p:nvGraphicFramePr>
        <p:xfrm>
          <a:off x="366712" y="1646238"/>
          <a:ext cx="11458575" cy="4549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3503733557"/>
                    </a:ext>
                  </a:extLst>
                </a:gridCol>
                <a:gridCol w="4943475">
                  <a:extLst>
                    <a:ext uri="{9D8B030D-6E8A-4147-A177-3AD203B41FA5}">
                      <a16:colId xmlns:a16="http://schemas.microsoft.com/office/drawing/2014/main" val="1623930849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708120908"/>
                    </a:ext>
                  </a:extLst>
                </a:gridCol>
              </a:tblGrid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Compilation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Interpretation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896243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r>
                        <a:rPr lang="en-US" sz="3200" b="0" dirty="0"/>
                        <a:t>Pros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315488"/>
                  </a:ext>
                </a:extLst>
              </a:tr>
              <a:tr h="1190322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9868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r>
                        <a:rPr lang="en-US" sz="3200" b="0" dirty="0"/>
                        <a:t>Cons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71832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349580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68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9817-A320-4962-99B7-4EAA7E4C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 Interpretation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60C1FF-C340-49E1-8CAD-8CF2D1311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734310"/>
              </p:ext>
            </p:extLst>
          </p:nvPr>
        </p:nvGraphicFramePr>
        <p:xfrm>
          <a:off x="366712" y="1646238"/>
          <a:ext cx="11458575" cy="4030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3503733557"/>
                    </a:ext>
                  </a:extLst>
                </a:gridCol>
                <a:gridCol w="4943475">
                  <a:extLst>
                    <a:ext uri="{9D8B030D-6E8A-4147-A177-3AD203B41FA5}">
                      <a16:colId xmlns:a16="http://schemas.microsoft.com/office/drawing/2014/main" val="1623930849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708120908"/>
                    </a:ext>
                  </a:extLst>
                </a:gridCol>
              </a:tblGrid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Compilation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Interpretation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896243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r>
                        <a:rPr lang="en-US" sz="3200" b="0" dirty="0"/>
                        <a:t>Pros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Very fast code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Interactive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31548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Run executable directly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Check code as you execute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9868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r>
                        <a:rPr lang="en-US" sz="3200" b="0" dirty="0"/>
                        <a:t>Cons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Slow to recompile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Slower execution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71832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Limited compile-time checks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Need interpreter to run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3495808"/>
                  </a:ext>
                </a:extLst>
              </a:tr>
              <a:tr h="671777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Not portable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68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BB0-42C3-4916-99AA-2987332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Execution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4E943-B9BF-4C35-B9CB-23C7A9C5BF1A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5054091" y="2994948"/>
            <a:ext cx="650833" cy="1151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783E2-6405-4F11-B01D-2015E5B28D99}"/>
              </a:ext>
            </a:extLst>
          </p:cNvPr>
          <p:cNvSpPr txBox="1"/>
          <p:nvPr/>
        </p:nvSpPr>
        <p:spPr>
          <a:xfrm>
            <a:off x="6079012" y="1949189"/>
            <a:ext cx="232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Courier New" panose="02070309020205020404" pitchFamily="49" charset="0"/>
              </a:rPr>
              <a:t>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A9AF1-D800-45D7-85EF-F1B4D7E2D4B6}"/>
              </a:ext>
            </a:extLst>
          </p:cNvPr>
          <p:cNvSpPr/>
          <p:nvPr/>
        </p:nvSpPr>
        <p:spPr>
          <a:xfrm>
            <a:off x="5704924" y="1823289"/>
            <a:ext cx="2927447" cy="234331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EEC75B-9E2F-4B1B-9ABC-F769E42D33F5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8632371" y="2994948"/>
            <a:ext cx="98782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F040E7-F7F1-4794-A03D-30DF13307B02}"/>
              </a:ext>
            </a:extLst>
          </p:cNvPr>
          <p:cNvSpPr txBox="1"/>
          <p:nvPr/>
        </p:nvSpPr>
        <p:spPr>
          <a:xfrm>
            <a:off x="6536871" y="2994948"/>
            <a:ext cx="13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6B39D1-9BB6-4361-A189-DE67420C111C}"/>
              </a:ext>
            </a:extLst>
          </p:cNvPr>
          <p:cNvCxnSpPr>
            <a:cxnSpLocks/>
            <a:stCxn id="16" idx="3"/>
            <a:endCxn id="16" idx="1"/>
          </p:cNvCxnSpPr>
          <p:nvPr/>
        </p:nvCxnSpPr>
        <p:spPr>
          <a:xfrm flipH="1">
            <a:off x="6536871" y="3225781"/>
            <a:ext cx="1329198" cy="12700"/>
          </a:xfrm>
          <a:prstGeom prst="bentConnector5">
            <a:avLst>
              <a:gd name="adj1" fmla="val -32758"/>
              <a:gd name="adj2" fmla="val 3617583"/>
              <a:gd name="adj3" fmla="val 13112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AEA17F-B178-404E-884A-384CEF278E19}"/>
              </a:ext>
            </a:extLst>
          </p:cNvPr>
          <p:cNvSpPr txBox="1"/>
          <p:nvPr/>
        </p:nvSpPr>
        <p:spPr>
          <a:xfrm>
            <a:off x="39667" y="2775632"/>
            <a:ext cx="13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BCB4-F0A9-4BAB-A9F3-2BBB028312F5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431698" y="3006465"/>
            <a:ext cx="470983" cy="18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4E017-4B9D-460A-B311-E6DB16DB8F4F}"/>
              </a:ext>
            </a:extLst>
          </p:cNvPr>
          <p:cNvSpPr/>
          <p:nvPr/>
        </p:nvSpPr>
        <p:spPr>
          <a:xfrm>
            <a:off x="1902681" y="2518435"/>
            <a:ext cx="1779815" cy="9797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29F76-8598-43BD-BF80-10F1318668CB}"/>
              </a:ext>
            </a:extLst>
          </p:cNvPr>
          <p:cNvSpPr txBox="1"/>
          <p:nvPr/>
        </p:nvSpPr>
        <p:spPr>
          <a:xfrm>
            <a:off x="9620191" y="2394783"/>
            <a:ext cx="25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running on processer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47B186-355A-4078-AC11-E26365AD2939}"/>
              </a:ext>
            </a:extLst>
          </p:cNvPr>
          <p:cNvSpPr txBox="1"/>
          <p:nvPr/>
        </p:nvSpPr>
        <p:spPr>
          <a:xfrm>
            <a:off x="4098470" y="2775632"/>
            <a:ext cx="95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60487E-A200-4C41-A86E-62D193F0B56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3682496" y="3006465"/>
            <a:ext cx="415974" cy="18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7506E0E-F42C-4C64-B2FB-D3497D49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535008"/>
          </a:xfrm>
        </p:spPr>
        <p:txBody>
          <a:bodyPr/>
          <a:lstStyle/>
          <a:p>
            <a:r>
              <a:rPr lang="en-US" dirty="0"/>
              <a:t>Compile to intermediate language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54987E1-5A88-497C-8FA2-E1DC9A1D0132}"/>
              </a:ext>
            </a:extLst>
          </p:cNvPr>
          <p:cNvSpPr txBox="1">
            <a:spLocks/>
          </p:cNvSpPr>
          <p:nvPr/>
        </p:nvSpPr>
        <p:spPr>
          <a:xfrm>
            <a:off x="552099" y="4622721"/>
            <a:ext cx="10515600" cy="5350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Intermediate language is both:</a:t>
            </a:r>
          </a:p>
          <a:p>
            <a:pPr marL="917575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Fast, instructions are very simple</a:t>
            </a:r>
          </a:p>
          <a:p>
            <a:pPr marL="917575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Hardware independent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VM implemented for specific hardware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4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FA9AF1-D800-45D7-85EF-F1B4D7E2D4B6}"/>
              </a:ext>
            </a:extLst>
          </p:cNvPr>
          <p:cNvSpPr/>
          <p:nvPr/>
        </p:nvSpPr>
        <p:spPr>
          <a:xfrm>
            <a:off x="1506967" y="3177602"/>
            <a:ext cx="7299925" cy="20675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040E7-F7F1-4794-A03D-30DF13307B02}"/>
              </a:ext>
            </a:extLst>
          </p:cNvPr>
          <p:cNvSpPr txBox="1"/>
          <p:nvPr/>
        </p:nvSpPr>
        <p:spPr>
          <a:xfrm>
            <a:off x="6576762" y="3923930"/>
            <a:ext cx="146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4B44C-5306-490F-BB26-D27EBC99E953}"/>
              </a:ext>
            </a:extLst>
          </p:cNvPr>
          <p:cNvSpPr txBox="1"/>
          <p:nvPr/>
        </p:nvSpPr>
        <p:spPr>
          <a:xfrm>
            <a:off x="7692836" y="3177600"/>
            <a:ext cx="108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coin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6B39D1-9BB6-4361-A189-DE67420C111C}"/>
              </a:ext>
            </a:extLst>
          </p:cNvPr>
          <p:cNvCxnSpPr>
            <a:cxnSpLocks/>
            <a:stCxn id="16" idx="3"/>
            <a:endCxn id="16" idx="1"/>
          </p:cNvCxnSpPr>
          <p:nvPr/>
        </p:nvCxnSpPr>
        <p:spPr>
          <a:xfrm flipH="1">
            <a:off x="6576762" y="4154763"/>
            <a:ext cx="1467708" cy="12700"/>
          </a:xfrm>
          <a:prstGeom prst="bentConnector5">
            <a:avLst>
              <a:gd name="adj1" fmla="val -23219"/>
              <a:gd name="adj2" fmla="val 4147646"/>
              <a:gd name="adj3" fmla="val 127806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AEA17F-B178-404E-884A-384CEF278E19}"/>
              </a:ext>
            </a:extLst>
          </p:cNvPr>
          <p:cNvSpPr txBox="1"/>
          <p:nvPr/>
        </p:nvSpPr>
        <p:spPr>
          <a:xfrm>
            <a:off x="176940" y="164474"/>
            <a:ext cx="139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4E017-4B9D-460A-B311-E6DB16DB8F4F}"/>
              </a:ext>
            </a:extLst>
          </p:cNvPr>
          <p:cNvSpPr/>
          <p:nvPr/>
        </p:nvSpPr>
        <p:spPr>
          <a:xfrm>
            <a:off x="1506968" y="576944"/>
            <a:ext cx="5651157" cy="12759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29F76-8598-43BD-BF80-10F1318668CB}"/>
              </a:ext>
            </a:extLst>
          </p:cNvPr>
          <p:cNvSpPr txBox="1"/>
          <p:nvPr/>
        </p:nvSpPr>
        <p:spPr>
          <a:xfrm>
            <a:off x="9794739" y="2913373"/>
            <a:ext cx="239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running on processer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47B186-355A-4078-AC11-E26365AD2939}"/>
              </a:ext>
            </a:extLst>
          </p:cNvPr>
          <p:cNvSpPr txBox="1"/>
          <p:nvPr/>
        </p:nvSpPr>
        <p:spPr>
          <a:xfrm>
            <a:off x="7668618" y="984066"/>
            <a:ext cx="113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57A8C1-B5F3-44E3-80A9-BF3864381720}"/>
              </a:ext>
            </a:extLst>
          </p:cNvPr>
          <p:cNvSpPr txBox="1"/>
          <p:nvPr/>
        </p:nvSpPr>
        <p:spPr>
          <a:xfrm>
            <a:off x="6229060" y="576201"/>
            <a:ext cx="108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60487E-A200-4C41-A86E-62D193F0B56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7158125" y="1214899"/>
            <a:ext cx="51049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0E25AE-C666-4E06-9599-4FF8AC8461E4}"/>
              </a:ext>
            </a:extLst>
          </p:cNvPr>
          <p:cNvCxnSpPr>
            <a:cxnSpLocks/>
            <a:stCxn id="31" idx="2"/>
            <a:endCxn id="34" idx="1"/>
          </p:cNvCxnSpPr>
          <p:nvPr/>
        </p:nvCxnSpPr>
        <p:spPr>
          <a:xfrm rot="16200000" flipH="1">
            <a:off x="895582" y="603513"/>
            <a:ext cx="588760" cy="634012"/>
          </a:xfrm>
          <a:prstGeom prst="bentConnector2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4B076-35F9-4E50-B08E-C58E9A7BB6A8}"/>
              </a:ext>
            </a:extLst>
          </p:cNvPr>
          <p:cNvSpPr/>
          <p:nvPr/>
        </p:nvSpPr>
        <p:spPr>
          <a:xfrm>
            <a:off x="1701299" y="1122282"/>
            <a:ext cx="1686601" cy="59238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cc0 -s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72E0467-E81E-41A6-A28A-9489D300A39A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>
            <a:off x="8806892" y="1214899"/>
            <a:ext cx="987847" cy="229863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A21AD69-0066-4821-BE7E-E295AC587918}"/>
              </a:ext>
            </a:extLst>
          </p:cNvPr>
          <p:cNvSpPr/>
          <p:nvPr/>
        </p:nvSpPr>
        <p:spPr>
          <a:xfrm>
            <a:off x="5821323" y="1120587"/>
            <a:ext cx="1081556" cy="59238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DBFE1C-A730-4C0D-A44E-0FCDAEB69DF9}"/>
              </a:ext>
            </a:extLst>
          </p:cNvPr>
          <p:cNvSpPr txBox="1"/>
          <p:nvPr/>
        </p:nvSpPr>
        <p:spPr>
          <a:xfrm>
            <a:off x="3898466" y="1185219"/>
            <a:ext cx="113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B9F4F8-C1D7-4660-8400-D12501E12603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 flipV="1">
            <a:off x="3387900" y="1416052"/>
            <a:ext cx="510566" cy="24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1E701-F83A-42E3-8E88-2ABE75E10A12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5036740" y="1416052"/>
            <a:ext cx="784583" cy="7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538B860-5F21-4853-8FB4-4D9A691DFD6F}"/>
              </a:ext>
            </a:extLst>
          </p:cNvPr>
          <p:cNvCxnSpPr>
            <a:cxnSpLocks/>
            <a:stCxn id="31" idx="2"/>
            <a:endCxn id="5" idx="1"/>
          </p:cNvCxnSpPr>
          <p:nvPr/>
        </p:nvCxnSpPr>
        <p:spPr>
          <a:xfrm rot="16200000" flipH="1">
            <a:off x="-602663" y="2101757"/>
            <a:ext cx="3585249" cy="634011"/>
          </a:xfrm>
          <a:prstGeom prst="bentConnector2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35008A2-60A4-4822-88B4-2FE9D709EC67}"/>
              </a:ext>
            </a:extLst>
          </p:cNvPr>
          <p:cNvSpPr/>
          <p:nvPr/>
        </p:nvSpPr>
        <p:spPr>
          <a:xfrm>
            <a:off x="1506967" y="2276400"/>
            <a:ext cx="3816747" cy="59238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15-411 compiler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1F6205-8B13-4B14-8633-B5EE9356AD4C}"/>
              </a:ext>
            </a:extLst>
          </p:cNvPr>
          <p:cNvSpPr txBox="1"/>
          <p:nvPr/>
        </p:nvSpPr>
        <p:spPr>
          <a:xfrm>
            <a:off x="7668618" y="2341758"/>
            <a:ext cx="113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79ABAB-D1B6-417A-AA91-02BD16F842BC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5323714" y="2572591"/>
            <a:ext cx="234490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6565BF5-EE29-4A39-8195-4A5879C69853}"/>
              </a:ext>
            </a:extLst>
          </p:cNvPr>
          <p:cNvCxnSpPr>
            <a:cxnSpLocks/>
            <a:stCxn id="31" idx="2"/>
            <a:endCxn id="69" idx="1"/>
          </p:cNvCxnSpPr>
          <p:nvPr/>
        </p:nvCxnSpPr>
        <p:spPr>
          <a:xfrm rot="16200000" flipH="1">
            <a:off x="216735" y="1282359"/>
            <a:ext cx="1946453" cy="634011"/>
          </a:xfrm>
          <a:prstGeom prst="bentConnector2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4D413EF-3C5F-4FE9-9F9F-FFCA90989002}"/>
              </a:ext>
            </a:extLst>
          </p:cNvPr>
          <p:cNvCxnSpPr>
            <a:cxnSpLocks/>
            <a:stCxn id="70" idx="3"/>
            <a:endCxn id="35" idx="1"/>
          </p:cNvCxnSpPr>
          <p:nvPr/>
        </p:nvCxnSpPr>
        <p:spPr>
          <a:xfrm>
            <a:off x="8806892" y="2572591"/>
            <a:ext cx="987847" cy="94094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C4ABEBB-FA2D-4A8C-8824-E864F8F85A2D}"/>
              </a:ext>
            </a:extLst>
          </p:cNvPr>
          <p:cNvSpPr/>
          <p:nvPr/>
        </p:nvSpPr>
        <p:spPr>
          <a:xfrm>
            <a:off x="1725087" y="4031901"/>
            <a:ext cx="1686601" cy="59238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DF267A-C86B-4CB1-BFAC-93A190967964}"/>
              </a:ext>
            </a:extLst>
          </p:cNvPr>
          <p:cNvSpPr txBox="1"/>
          <p:nvPr/>
        </p:nvSpPr>
        <p:spPr>
          <a:xfrm>
            <a:off x="3915830" y="3911897"/>
            <a:ext cx="128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struct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2D91A9-BCCA-4121-A41C-B61E8543B3A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3411688" y="4327396"/>
            <a:ext cx="504142" cy="6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F03EA5-F221-4FC7-88B4-3BE086FFF0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205168" y="4327396"/>
            <a:ext cx="61538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4B2C595-588A-43C2-B4CC-44345FD8143A}"/>
              </a:ext>
            </a:extLst>
          </p:cNvPr>
          <p:cNvSpPr/>
          <p:nvPr/>
        </p:nvSpPr>
        <p:spPr>
          <a:xfrm>
            <a:off x="5838468" y="3699450"/>
            <a:ext cx="2772600" cy="125962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D8E665E-8FD7-4E23-95AB-BEFE5C521D4E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8806892" y="3513538"/>
            <a:ext cx="987847" cy="6978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CF4B879-7815-4956-93CF-36ABB2554266}"/>
              </a:ext>
            </a:extLst>
          </p:cNvPr>
          <p:cNvSpPr/>
          <p:nvPr/>
        </p:nvSpPr>
        <p:spPr>
          <a:xfrm>
            <a:off x="1508426" y="5818525"/>
            <a:ext cx="1686601" cy="59238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cc0 -b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AE28E7-7C96-454C-A719-B5D5888232A9}"/>
              </a:ext>
            </a:extLst>
          </p:cNvPr>
          <p:cNvSpPr txBox="1"/>
          <p:nvPr/>
        </p:nvSpPr>
        <p:spPr>
          <a:xfrm>
            <a:off x="3705592" y="5881462"/>
            <a:ext cx="161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foo.bc0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04072FE-DFFC-4D12-9319-713172B2A4F8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195027" y="6112295"/>
            <a:ext cx="510565" cy="24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A0C5423-3FB7-4CD8-A49E-B110DF1F0CF1}"/>
              </a:ext>
            </a:extLst>
          </p:cNvPr>
          <p:cNvSpPr txBox="1"/>
          <p:nvPr/>
        </p:nvSpPr>
        <p:spPr>
          <a:xfrm>
            <a:off x="6772586" y="5870549"/>
            <a:ext cx="146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798E320-C266-4D40-A16F-527515F4F95E}"/>
              </a:ext>
            </a:extLst>
          </p:cNvPr>
          <p:cNvSpPr txBox="1"/>
          <p:nvPr/>
        </p:nvSpPr>
        <p:spPr>
          <a:xfrm>
            <a:off x="7677787" y="5528062"/>
            <a:ext cx="108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c0VM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203EEEE-26E0-4C1F-8BC2-2245722AF7B0}"/>
              </a:ext>
            </a:extLst>
          </p:cNvPr>
          <p:cNvCxnSpPr>
            <a:cxnSpLocks/>
            <a:stCxn id="115" idx="3"/>
            <a:endCxn id="115" idx="1"/>
          </p:cNvCxnSpPr>
          <p:nvPr/>
        </p:nvCxnSpPr>
        <p:spPr>
          <a:xfrm flipH="1">
            <a:off x="6772586" y="6101382"/>
            <a:ext cx="1467708" cy="12700"/>
          </a:xfrm>
          <a:prstGeom prst="bentConnector5">
            <a:avLst>
              <a:gd name="adj1" fmla="val -23219"/>
              <a:gd name="adj2" fmla="val 4147646"/>
              <a:gd name="adj3" fmla="val 127806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74B68A-21D7-472D-87B9-6D6918F3BE7A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291016" y="6133834"/>
            <a:ext cx="743276" cy="13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61DB2C-82BC-4CB5-AA2F-F847E49E4C71}"/>
              </a:ext>
            </a:extLst>
          </p:cNvPr>
          <p:cNvSpPr/>
          <p:nvPr/>
        </p:nvSpPr>
        <p:spPr>
          <a:xfrm>
            <a:off x="6034292" y="5517039"/>
            <a:ext cx="2772600" cy="125962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68115857-0A1F-4BF7-95D3-66E471940F8A}"/>
              </a:ext>
            </a:extLst>
          </p:cNvPr>
          <p:cNvCxnSpPr>
            <a:cxnSpLocks/>
            <a:stCxn id="119" idx="3"/>
            <a:endCxn id="35" idx="1"/>
          </p:cNvCxnSpPr>
          <p:nvPr/>
        </p:nvCxnSpPr>
        <p:spPr>
          <a:xfrm flipV="1">
            <a:off x="8806892" y="3513538"/>
            <a:ext cx="987847" cy="263331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7B0B382-8345-48BA-A25E-F2439AD0E9AF}"/>
              </a:ext>
            </a:extLst>
          </p:cNvPr>
          <p:cNvCxnSpPr>
            <a:cxnSpLocks/>
            <a:stCxn id="31" idx="2"/>
            <a:endCxn id="108" idx="1"/>
          </p:cNvCxnSpPr>
          <p:nvPr/>
        </p:nvCxnSpPr>
        <p:spPr>
          <a:xfrm rot="16200000" flipH="1">
            <a:off x="-1553598" y="3052693"/>
            <a:ext cx="5488578" cy="635470"/>
          </a:xfrm>
          <a:prstGeom prst="bentConnector2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0" grpId="0"/>
      <p:bldP spid="69" grpId="0" animBg="1"/>
      <p:bldP spid="70" grpId="0"/>
      <p:bldP spid="82" grpId="0" animBg="1"/>
      <p:bldP spid="83" grpId="0"/>
      <p:bldP spid="98" grpId="0" animBg="1"/>
      <p:bldP spid="108" grpId="0" animBg="1"/>
      <p:bldP spid="109" grpId="0"/>
      <p:bldP spid="115" grpId="0"/>
      <p:bldP spid="116" grpId="0"/>
      <p:bldP spid="1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7771-1E53-40E7-87D4-18E821E3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 Bytecode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3BBAB-993E-40B0-9DA9-FD1A69A29996}"/>
              </a:ext>
            </a:extLst>
          </p:cNvPr>
          <p:cNvSpPr/>
          <p:nvPr/>
        </p:nvSpPr>
        <p:spPr>
          <a:xfrm>
            <a:off x="7434877" y="257794"/>
            <a:ext cx="4048417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 () {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(3+4)*5/2;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1A027-807C-41EF-AFD1-FAE08C1D7518}"/>
              </a:ext>
            </a:extLst>
          </p:cNvPr>
          <p:cNvSpPr/>
          <p:nvPr/>
        </p:nvSpPr>
        <p:spPr>
          <a:xfrm>
            <a:off x="1034544" y="2951439"/>
            <a:ext cx="98153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10 03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10 04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iadd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10 05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10 02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bipush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6C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B0      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return</a:t>
            </a:r>
            <a:endParaRPr lang="en-US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74D52-2798-4D0A-B2D1-56B8FEE8EEFD}"/>
              </a:ext>
            </a:extLst>
          </p:cNvPr>
          <p:cNvSpPr/>
          <p:nvPr/>
        </p:nvSpPr>
        <p:spPr>
          <a:xfrm>
            <a:off x="605861" y="2847858"/>
            <a:ext cx="2754420" cy="3829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423F5-6836-4ED4-A41C-896E15A24589}"/>
              </a:ext>
            </a:extLst>
          </p:cNvPr>
          <p:cNvSpPr txBox="1"/>
          <p:nvPr/>
        </p:nvSpPr>
        <p:spPr>
          <a:xfrm>
            <a:off x="1959607" y="1138469"/>
            <a:ext cx="1398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17CC7-90B9-415F-9F13-33C802813FF6}"/>
              </a:ext>
            </a:extLst>
          </p:cNvPr>
          <p:cNvSpPr txBox="1"/>
          <p:nvPr/>
        </p:nvSpPr>
        <p:spPr>
          <a:xfrm>
            <a:off x="3714633" y="1138469"/>
            <a:ext cx="145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84D29-979D-4765-9CDC-6F9CC3F1DFF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8805" y="1661689"/>
            <a:ext cx="1418143" cy="1289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0E92FB-B815-41FD-8F58-7E306BD7339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442878" y="1661689"/>
            <a:ext cx="617176" cy="1289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424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BeraSansMono-Bold</vt:lpstr>
      <vt:lpstr>BeraSansMono-Oblique</vt:lpstr>
      <vt:lpstr>BeraSansMono-Roman</vt:lpstr>
      <vt:lpstr>Calibri</vt:lpstr>
      <vt:lpstr>Calibri Light</vt:lpstr>
      <vt:lpstr>Cambria</vt:lpstr>
      <vt:lpstr>Courier New</vt:lpstr>
      <vt:lpstr>Times New Roman</vt:lpstr>
      <vt:lpstr>Wingdings</vt:lpstr>
      <vt:lpstr>Office Theme</vt:lpstr>
      <vt:lpstr>122 C0 Virtual Machine</vt:lpstr>
      <vt:lpstr>Last time</vt:lpstr>
      <vt:lpstr>How is our code executed?</vt:lpstr>
      <vt:lpstr>Compilation vs Interpretation</vt:lpstr>
      <vt:lpstr>Compilation vs Interpretation</vt:lpstr>
      <vt:lpstr>Compilation vs Interpretation</vt:lpstr>
      <vt:lpstr>Two-stage Execution</vt:lpstr>
      <vt:lpstr>PowerPoint Presentation</vt:lpstr>
      <vt:lpstr>C0 Bytecode</vt:lpstr>
      <vt:lpstr>C0 Bytecode</vt:lpstr>
      <vt:lpstr>C0VM Data Structures</vt:lpstr>
      <vt:lpstr>C0VM Program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464</cp:revision>
  <dcterms:created xsi:type="dcterms:W3CDTF">2018-10-11T11:39:27Z</dcterms:created>
  <dcterms:modified xsi:type="dcterms:W3CDTF">2018-11-20T15:28:41Z</dcterms:modified>
</cp:coreProperties>
</file>