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7" r:id="rId2"/>
    <p:sldId id="595" r:id="rId3"/>
    <p:sldId id="615" r:id="rId4"/>
    <p:sldId id="625" r:id="rId5"/>
    <p:sldId id="626" r:id="rId6"/>
    <p:sldId id="628" r:id="rId7"/>
    <p:sldId id="627" r:id="rId8"/>
    <p:sldId id="630" r:id="rId9"/>
    <p:sldId id="631" r:id="rId10"/>
    <p:sldId id="632" r:id="rId11"/>
    <p:sldId id="634" r:id="rId12"/>
    <p:sldId id="635" r:id="rId13"/>
    <p:sldId id="636" r:id="rId14"/>
    <p:sldId id="638" r:id="rId15"/>
    <p:sldId id="641" r:id="rId16"/>
    <p:sldId id="639" r:id="rId17"/>
    <p:sldId id="640" r:id="rId18"/>
    <p:sldId id="637" r:id="rId19"/>
    <p:sldId id="648" r:id="rId20"/>
    <p:sldId id="644" r:id="rId21"/>
    <p:sldId id="646" r:id="rId22"/>
    <p:sldId id="642" r:id="rId23"/>
    <p:sldId id="649" r:id="rId24"/>
    <p:sldId id="647" r:id="rId25"/>
    <p:sldId id="651" r:id="rId26"/>
    <p:sldId id="650" r:id="rId27"/>
    <p:sldId id="653" r:id="rId28"/>
    <p:sldId id="652" r:id="rId29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t Virtue" initials="PV" lastIdx="1" clrIdx="0">
    <p:extLst>
      <p:ext uri="{19B8F6BF-5375-455C-9EA6-DF929625EA0E}">
        <p15:presenceInfo xmlns:p15="http://schemas.microsoft.com/office/powerpoint/2012/main" userId="aff125923c56321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0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75" autoAdjust="0"/>
    <p:restoredTop sz="94660"/>
  </p:normalViewPr>
  <p:slideViewPr>
    <p:cSldViewPr snapToGrid="0">
      <p:cViewPr>
        <p:scale>
          <a:sx n="100" d="100"/>
          <a:sy n="100" d="100"/>
        </p:scale>
        <p:origin x="972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9BBF5E2F-2EA4-4BED-BDB7-3263066D10D9}" type="datetimeFigureOut">
              <a:rPr lang="en-US" smtClean="0"/>
              <a:t>12/7/2018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61C2587-C0BF-41B9-B0FA-D76263C040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341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0A1846-15C1-4F35-AD6E-2FC96FAC81C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BC037-32FA-4360-ABE3-07627B2BC3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05A9D-A4AF-4C69-803F-B3FD8FE7AA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362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4AEEE-3587-4C7D-BAA3-0C3E401F3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8654F2-609F-41BE-BF94-9566C0BCC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EAD64-81FE-45C7-87BE-C99041D876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C3EB89-3411-4E32-9B86-664EF2A4EA09}" type="datetimeFigureOut">
              <a:rPr lang="en-US" smtClean="0"/>
              <a:t>12/7/2018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9082A-2241-44ED-B9AD-9750B21A6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10290-45AC-4A7C-9A77-667E4B9CF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5DC575-B3DA-4894-AC1D-D96F1860F1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742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5DDBF4-DC75-4000-B4CD-4560FF8BCA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38E350-8C93-428E-9B85-FE7F21988F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2166D-1728-4813-9139-87CA01351A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C3EB89-3411-4E32-9B86-664EF2A4EA09}" type="datetimeFigureOut">
              <a:rPr lang="en-US" smtClean="0"/>
              <a:t>12/7/2018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9C6B2-CD29-4F7A-8C8F-E7523A74F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4A101A-1A5F-4B8A-B35C-38FD5CC03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5DC575-B3DA-4894-AC1D-D96F1860F1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803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15EC7-C509-45E9-A595-C7C08F504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099" y="367131"/>
            <a:ext cx="10515600" cy="627812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61D1F-B34A-4BF8-908F-7A2369939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099" y="1113178"/>
            <a:ext cx="10515600" cy="2039539"/>
          </a:xfrm>
          <a:prstGeom prst="rect">
            <a:avLst/>
          </a:prstGeo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>
                <a:solidFill>
                  <a:schemeClr val="accent1">
                    <a:lumMod val="75000"/>
                  </a:schemeClr>
                </a:solidFill>
              </a:defRPr>
            </a:lvl1pPr>
            <a:lvl2pPr marL="230188" indent="-230188">
              <a:buFont typeface="Wingdings" panose="05000000000000000000" pitchFamily="2" charset="2"/>
              <a:buChar char="§"/>
              <a:defRPr/>
            </a:lvl2pPr>
            <a:lvl3pPr marL="460375" indent="-230188">
              <a:buFont typeface="Wingdings" panose="05000000000000000000" pitchFamily="2" charset="2"/>
              <a:buChar char="§"/>
              <a:defRPr/>
            </a:lvl3pPr>
            <a:lvl4pPr marL="684213" indent="-223838">
              <a:buFont typeface="Wingdings" panose="05000000000000000000" pitchFamily="2" charset="2"/>
              <a:buChar char="§"/>
              <a:defRPr/>
            </a:lvl4pPr>
            <a:lvl5pPr marL="914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6F6A89D-691A-4F7C-98F1-F0C593DCAC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96837" y="6362388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4E5DC575-B3DA-4894-AC1D-D96F1860F14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755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8BDF3-C675-4FE4-A910-AC4D96386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1E326A-32E2-4FAA-B286-2C7318FA9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1D807-F2AA-4847-A712-DB46B5082E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C3EB89-3411-4E32-9B86-664EF2A4EA09}" type="datetimeFigureOut">
              <a:rPr lang="en-US" smtClean="0"/>
              <a:t>12/7/2018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8B119-C720-495E-B60C-22CBB6586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2A286-1540-4D00-A534-703021A3B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5DC575-B3DA-4894-AC1D-D96F1860F1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834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5E853-5CAF-42AD-AB47-7F5A49B7B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D8E34-F3E7-4F97-A3DF-30EEE989C0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8AB9D5-42F1-4DA5-90B3-823D47216A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876C05-7108-4656-9F43-674919BEE9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C3EB89-3411-4E32-9B86-664EF2A4EA09}" type="datetimeFigureOut">
              <a:rPr lang="en-US" smtClean="0"/>
              <a:t>12/7/2018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57A914-9DAA-4AE9-A76A-42447258A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C0452A-1F51-42B5-8497-BB68481ED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5DC575-B3DA-4894-AC1D-D96F1860F1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013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8A46B-388C-4D77-BE61-52E7B1C91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ECDA0-3BD6-450B-8B96-C3684DC87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D6CCF2-765D-4D39-83E7-42743CE9E7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ECD599-93B8-46A3-9EF0-230980A89B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D0E1B5-5F66-4EE8-9EE1-86A03BA8AD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4E6235-3EAC-4DFF-9A14-1ADA715CC2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C3EB89-3411-4E32-9B86-664EF2A4EA09}" type="datetimeFigureOut">
              <a:rPr lang="en-US" smtClean="0"/>
              <a:t>12/7/2018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32BF57-DA9A-4492-A076-AB71F5BE9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B5FCD9-5D4E-4E57-9402-7599F9885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5DC575-B3DA-4894-AC1D-D96F1860F1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636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00DDE-4BCF-4525-91BE-72A54FC8C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F6FE61-20C8-49B5-BF10-C0DCB24C67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C3EB89-3411-4E32-9B86-664EF2A4EA09}" type="datetimeFigureOut">
              <a:rPr lang="en-US" smtClean="0"/>
              <a:t>12/7/2018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D4D872-320C-4D19-B900-0E59609A4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B071D-2650-40F5-8B1E-46DF9DB8D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5DC575-B3DA-4894-AC1D-D96F1860F1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177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747EB5-7CA0-4A83-9D1B-19C1436051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C3EB89-3411-4E32-9B86-664EF2A4EA09}" type="datetimeFigureOut">
              <a:rPr lang="en-US" smtClean="0"/>
              <a:t>12/7/2018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2C3624-E3A1-4C8A-95B8-43FE56CEE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65764B-81AF-4873-8E85-B90AF3207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5DC575-B3DA-4894-AC1D-D96F1860F1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124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F3DD2-9E90-4EBF-9B07-2194BDC33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8BFE9-2F23-4BCD-B60A-0983EBBCE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95FE31-2336-4B0E-BC8F-3572FA6EC2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DFD6EC-511A-455D-8BD9-982DE4390A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C3EB89-3411-4E32-9B86-664EF2A4EA09}" type="datetimeFigureOut">
              <a:rPr lang="en-US" smtClean="0"/>
              <a:t>12/7/2018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7B1AA-215E-4D2A-873E-12B2C9104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5E25FC-1B80-4F9E-AB2D-C76EBB645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5DC575-B3DA-4894-AC1D-D96F1860F1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763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39F35-1611-42F7-A008-1247A6AC1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268273-8ED8-4A31-9442-466BDD24B8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6F42B4-A61A-4FDA-B0DC-F40834BD8E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D9FEBD-503F-464B-B22C-555050B32A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C3EB89-3411-4E32-9B86-664EF2A4EA09}" type="datetimeFigureOut">
              <a:rPr lang="en-US" smtClean="0"/>
              <a:t>12/7/2018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AC58AB-1586-418B-A030-C9B1CABED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CF43F4-342D-4F33-99B8-27ACFF6C0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5DC575-B3DA-4894-AC1D-D96F1860F1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046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823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46627" y="1783959"/>
            <a:ext cx="5170390" cy="3663172"/>
          </a:xfrm>
        </p:spPr>
        <p:txBody>
          <a:bodyPr anchor="b">
            <a:normAutofit/>
          </a:bodyPr>
          <a:lstStyle/>
          <a:p>
            <a:pPr algn="l"/>
            <a:r>
              <a:rPr lang="en-US" dirty="0"/>
              <a:t>122</a:t>
            </a:r>
            <a:br>
              <a:rPr lang="en-US" dirty="0"/>
            </a:br>
            <a:r>
              <a:rPr lang="en-US" dirty="0"/>
              <a:t>Search in Graphs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close up of a logo&#10;&#10;Description generated with high confidence">
            <a:extLst>
              <a:ext uri="{FF2B5EF4-FFF2-40B4-BE49-F238E27FC236}">
                <a16:creationId xmlns:a16="http://schemas.microsoft.com/office/drawing/2014/main" id="{AA5B363E-1D9B-4292-9FD3-93365CFB6C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807" r="2352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5314468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BBEA7-8227-4DA2-A005-A7F718D3C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1E0AFF28-0AB9-4154-8011-B2BDD461718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2099" y="953338"/>
                <a:ext cx="10515600" cy="1104061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Wingdings" panose="05000000000000000000" pitchFamily="2" charset="2"/>
                  <a:buNone/>
                  <a:defRPr sz="2800" kern="1200">
                    <a:solidFill>
                      <a:schemeClr val="accen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230188" indent="-23018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60375" indent="-23018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84213" indent="-22383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914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Adjacency List:	Get neighbors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,	Free neighbors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i="1" dirty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1E0AFF28-0AB9-4154-8011-B2BDD46171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099" y="953338"/>
                <a:ext cx="10515600" cy="1104061"/>
              </a:xfrm>
              <a:prstGeom prst="rect">
                <a:avLst/>
              </a:prstGeom>
              <a:blipFill>
                <a:blip r:embed="rId2"/>
                <a:stretch>
                  <a:fillRect l="-1217" t="-8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4A358AC-8C1B-4F50-B9D1-60E5B4E96914}"/>
              </a:ext>
            </a:extLst>
          </p:cNvPr>
          <p:cNvSpPr txBox="1">
            <a:spLocks/>
          </p:cNvSpPr>
          <p:nvPr/>
        </p:nvSpPr>
        <p:spPr>
          <a:xfrm>
            <a:off x="89455" y="2057400"/>
            <a:ext cx="11803187" cy="48006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0188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0375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4213" indent="-223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5 </a:t>
            </a:r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graph_print(graph_t G) {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(vertex i = 0; i &lt; graph_size(G); i++) {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printf(</a:t>
            </a:r>
            <a:r>
              <a: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"Vertices connected to </a:t>
            </a:r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%u</a:t>
            </a:r>
            <a:r>
              <a: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"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i);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vert_list *nbors =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graph_get_neighbors(G, i);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(vert_list *p = nbors; p != NULL; p = p-&gt;next) {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vertex j = p-&gt;vert;</a:t>
            </a:r>
            <a:endParaRPr lang="en-US" sz="20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printf(</a:t>
            </a:r>
            <a:r>
              <a: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%u</a:t>
            </a:r>
            <a:r>
              <a: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,"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j);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graph_free_neighbors(nbors);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printf(</a:t>
            </a:r>
            <a:r>
              <a: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1712043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BBEA7-8227-4DA2-A005-A7F718D3C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1E0AFF28-0AB9-4154-8011-B2BDD461718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2098" y="953338"/>
                <a:ext cx="11639901" cy="1104061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Wingdings" panose="05000000000000000000" pitchFamily="2" charset="2"/>
                  <a:buNone/>
                  <a:defRPr sz="2800" kern="1200">
                    <a:solidFill>
                      <a:schemeClr val="accen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230188" indent="-23018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60375" indent="-23018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84213" indent="-223838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914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Adjacency Matrix:	Get neighbors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/>
                  <a:t>,	Free neighbors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</m:oMath>
                </a14:m>
                <a:r>
                  <a:rPr lang="en-US" dirty="0"/>
                  <a:t> overall</a:t>
                </a:r>
              </a:p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1E0AFF28-0AB9-4154-8011-B2BDD46171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098" y="953338"/>
                <a:ext cx="11639901" cy="1104061"/>
              </a:xfrm>
              <a:prstGeom prst="rect">
                <a:avLst/>
              </a:prstGeom>
              <a:blipFill>
                <a:blip r:embed="rId2"/>
                <a:stretch>
                  <a:fillRect l="-1100" t="-8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4A358AC-8C1B-4F50-B9D1-60E5B4E96914}"/>
              </a:ext>
            </a:extLst>
          </p:cNvPr>
          <p:cNvSpPr txBox="1">
            <a:spLocks/>
          </p:cNvSpPr>
          <p:nvPr/>
        </p:nvSpPr>
        <p:spPr>
          <a:xfrm>
            <a:off x="89455" y="2057400"/>
            <a:ext cx="11803187" cy="48006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0188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0375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4213" indent="-223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5 </a:t>
            </a:r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graph_print(graph_t G) {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(vertex i = 0; i &lt; graph_size(G); i++) {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printf(</a:t>
            </a:r>
            <a:r>
              <a: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"Vertices connected to </a:t>
            </a:r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%u</a:t>
            </a:r>
            <a:r>
              <a: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"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i);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vert_list *nbors =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graph_get_neighbors(G, i);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(vert_list *p = nbors; p != NULL; p = p-&gt;next) {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vertex j = p-&gt;vert;</a:t>
            </a:r>
            <a:endParaRPr lang="en-US" sz="20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printf(</a:t>
            </a:r>
            <a:r>
              <a: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%u</a:t>
            </a:r>
            <a:r>
              <a: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,"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j);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graph_free_neighbors(nbors);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printf(</a:t>
            </a:r>
            <a:r>
              <a: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3453206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5D300-6AD9-456B-B45C-66621A1DA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Connectivity of Undirected Graph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5D00C7-9992-4BD4-A955-BB8914913C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2099" y="1113178"/>
                <a:ext cx="11116026" cy="2039539"/>
              </a:xfrm>
            </p:spPr>
            <p:txBody>
              <a:bodyPr/>
              <a:lstStyle/>
              <a:p>
                <a:pPr marL="457200" indent="-457200">
                  <a:buFont typeface="Wingdings" panose="05000000000000000000" pitchFamily="2" charset="2"/>
                  <a:buChar char="§"/>
                </a:pPr>
                <a:r>
                  <a:rPr lang="en-US" dirty="0">
                    <a:solidFill>
                      <a:schemeClr val="tx1"/>
                    </a:solidFill>
                  </a:rPr>
                  <a:t>A </a:t>
                </a:r>
                <a:r>
                  <a:rPr lang="en-US" i="1" dirty="0"/>
                  <a:t>path</a:t>
                </a:r>
                <a:r>
                  <a:rPr lang="en-US" dirty="0">
                    <a:solidFill>
                      <a:schemeClr val="tx1"/>
                    </a:solidFill>
                  </a:rPr>
                  <a:t> is a series of vertices connected by edges</a:t>
                </a:r>
              </a:p>
              <a:p>
                <a:pPr marL="457200" indent="-457200">
                  <a:buFont typeface="Wingdings" panose="05000000000000000000" pitchFamily="2" charset="2"/>
                  <a:buChar char="§"/>
                </a:pPr>
                <a:r>
                  <a:rPr lang="en-US" dirty="0">
                    <a:solidFill>
                      <a:schemeClr val="tx1"/>
                    </a:solidFill>
                  </a:rPr>
                  <a:t>If there exists a path between vertices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917575" lvl="2" indent="-457200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are </a:t>
                </a:r>
                <a:r>
                  <a:rPr lang="en-US" sz="2800" i="1" dirty="0">
                    <a:solidFill>
                      <a:schemeClr val="accent1">
                        <a:lumMod val="75000"/>
                      </a:schemeClr>
                    </a:solidFill>
                  </a:rPr>
                  <a:t>connected</a:t>
                </a:r>
                <a:r>
                  <a:rPr lang="en-US" sz="2800" dirty="0">
                    <a:solidFill>
                      <a:schemeClr val="tx1"/>
                    </a:solidFill>
                  </a:rPr>
                  <a:t> if there exists a path between them</a:t>
                </a:r>
              </a:p>
              <a:p>
                <a:pPr marL="917575" lvl="2" indent="-457200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is </a:t>
                </a:r>
                <a:r>
                  <a:rPr lang="en-US" sz="2800" i="1" dirty="0">
                    <a:solidFill>
                      <a:schemeClr val="accent1">
                        <a:lumMod val="75000"/>
                      </a:schemeClr>
                    </a:solidFill>
                  </a:rPr>
                  <a:t>reachable</a:t>
                </a:r>
                <a:r>
                  <a:rPr lang="en-US" sz="2800" dirty="0">
                    <a:solidFill>
                      <a:schemeClr val="tx1"/>
                    </a:solidFill>
                  </a:rPr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  <a:p>
                <a:pPr marL="917575" lvl="2" indent="-457200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 is </a:t>
                </a:r>
                <a:r>
                  <a:rPr lang="en-US" sz="2800" i="1" dirty="0">
                    <a:solidFill>
                      <a:schemeClr val="accent1">
                        <a:lumMod val="75000"/>
                      </a:schemeClr>
                    </a:solidFill>
                  </a:rPr>
                  <a:t>reachable</a:t>
                </a:r>
                <a:r>
                  <a:rPr lang="en-US" sz="2800" dirty="0"/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800" dirty="0"/>
              </a:p>
              <a:p>
                <a:pPr marL="917575" lvl="2" indent="-457200">
                  <a:buFont typeface="Courier New" panose="02070309020205020404" pitchFamily="49" charset="0"/>
                  <a:buChar char="o"/>
                </a:pPr>
                <a:r>
                  <a:rPr lang="en-US" sz="2800" dirty="0"/>
                  <a:t>The specific path is evidence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/>
                  <a:t> are connected </a:t>
                </a:r>
              </a:p>
              <a:p>
                <a:pPr marL="917575" lvl="2" indent="-457200">
                  <a:buFont typeface="Courier New" panose="02070309020205020404" pitchFamily="49" charset="0"/>
                  <a:buChar char="o"/>
                </a:pP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5D00C7-9992-4BD4-A955-BB8914913C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2099" y="1113178"/>
                <a:ext cx="11116026" cy="2039539"/>
              </a:xfrm>
              <a:blipFill>
                <a:blip r:embed="rId2"/>
                <a:stretch>
                  <a:fillRect l="-987" t="-5090" b="-449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8825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5450A-6302-4C54-AE75-80969C40E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70C15-60D6-40BB-9CB8-088522436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Depth-first search vs breadth-first search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6B7964F-1CCF-4814-A761-384A8B8663BC}"/>
              </a:ext>
            </a:extLst>
          </p:cNvPr>
          <p:cNvGrpSpPr/>
          <p:nvPr/>
        </p:nvGrpSpPr>
        <p:grpSpPr>
          <a:xfrm>
            <a:off x="406083" y="2250764"/>
            <a:ext cx="5312884" cy="4482994"/>
            <a:chOff x="6307618" y="902552"/>
            <a:chExt cx="5312884" cy="448299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66E90CE6-331A-45C4-9E22-0A15C3EDBC80}"/>
                </a:ext>
              </a:extLst>
            </p:cNvPr>
            <p:cNvSpPr/>
            <p:nvPr/>
          </p:nvSpPr>
          <p:spPr>
            <a:xfrm>
              <a:off x="7885806" y="1818384"/>
              <a:ext cx="511748" cy="48061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10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9910DFE-0A97-4EC1-89F9-0F8F0CD4B905}"/>
                </a:ext>
              </a:extLst>
            </p:cNvPr>
            <p:cNvSpPr/>
            <p:nvPr/>
          </p:nvSpPr>
          <p:spPr>
            <a:xfrm>
              <a:off x="6900515" y="2815438"/>
              <a:ext cx="511748" cy="48061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5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BBE760F-72DB-48C2-B564-BAEF26760AC1}"/>
                </a:ext>
              </a:extLst>
            </p:cNvPr>
            <p:cNvSpPr/>
            <p:nvPr/>
          </p:nvSpPr>
          <p:spPr>
            <a:xfrm>
              <a:off x="9119292" y="902552"/>
              <a:ext cx="511748" cy="48061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15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1EAA134-B73A-4E52-B020-0B72612DD6F2}"/>
                </a:ext>
              </a:extLst>
            </p:cNvPr>
            <p:cNvSpPr/>
            <p:nvPr/>
          </p:nvSpPr>
          <p:spPr>
            <a:xfrm>
              <a:off x="6307618" y="3882315"/>
              <a:ext cx="511748" cy="48061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3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E4B39B9-6209-4B57-B9CA-64B31D2F328E}"/>
                </a:ext>
              </a:extLst>
            </p:cNvPr>
            <p:cNvSpPr/>
            <p:nvPr/>
          </p:nvSpPr>
          <p:spPr>
            <a:xfrm>
              <a:off x="7412262" y="3882315"/>
              <a:ext cx="511748" cy="48061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7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1830F3B-EDE2-4E79-9D6E-75FA8D8953F1}"/>
                </a:ext>
              </a:extLst>
            </p:cNvPr>
            <p:cNvSpPr/>
            <p:nvPr/>
          </p:nvSpPr>
          <p:spPr>
            <a:xfrm>
              <a:off x="8786130" y="2840925"/>
              <a:ext cx="511748" cy="48061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12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873FC19-BB06-4DF0-A37A-46AF2FFE3DE3}"/>
                </a:ext>
              </a:extLst>
            </p:cNvPr>
            <p:cNvSpPr/>
            <p:nvPr/>
          </p:nvSpPr>
          <p:spPr>
            <a:xfrm>
              <a:off x="10341133" y="1823804"/>
              <a:ext cx="511748" cy="48061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20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0D31972-97BC-4BBC-A8F4-983CF3897D16}"/>
                </a:ext>
              </a:extLst>
            </p:cNvPr>
            <p:cNvSpPr/>
            <p:nvPr/>
          </p:nvSpPr>
          <p:spPr>
            <a:xfrm>
              <a:off x="9911497" y="2872762"/>
              <a:ext cx="511748" cy="48061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17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9D649E7-9740-4D40-A6E3-59F85A692F28}"/>
                </a:ext>
              </a:extLst>
            </p:cNvPr>
            <p:cNvSpPr/>
            <p:nvPr/>
          </p:nvSpPr>
          <p:spPr>
            <a:xfrm>
              <a:off x="10828087" y="2872762"/>
              <a:ext cx="511748" cy="48061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25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82555B3-2170-4777-981B-724BCD9945F9}"/>
                </a:ext>
              </a:extLst>
            </p:cNvPr>
            <p:cNvSpPr/>
            <p:nvPr/>
          </p:nvSpPr>
          <p:spPr>
            <a:xfrm>
              <a:off x="11108754" y="3906258"/>
              <a:ext cx="511748" cy="48061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30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1002E13-CFE0-4BD5-8114-60EC64FC0B05}"/>
                </a:ext>
              </a:extLst>
            </p:cNvPr>
            <p:cNvSpPr/>
            <p:nvPr/>
          </p:nvSpPr>
          <p:spPr>
            <a:xfrm>
              <a:off x="8274383" y="3889883"/>
              <a:ext cx="511748" cy="48061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A6EEAAB-FB5F-479B-9D5E-8147EA5B8538}"/>
                </a:ext>
              </a:extLst>
            </p:cNvPr>
            <p:cNvCxnSpPr>
              <a:cxnSpLocks/>
              <a:stCxn id="5" idx="3"/>
              <a:endCxn id="6" idx="0"/>
            </p:cNvCxnSpPr>
            <p:nvPr/>
          </p:nvCxnSpPr>
          <p:spPr>
            <a:xfrm flipH="1">
              <a:off x="7156389" y="2228610"/>
              <a:ext cx="804361" cy="586828"/>
            </a:xfrm>
            <a:prstGeom prst="straightConnector1">
              <a:avLst/>
            </a:prstGeom>
            <a:ln w="28575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B62658B4-2EE0-4E94-9D7C-9F8D34B9F777}"/>
                </a:ext>
              </a:extLst>
            </p:cNvPr>
            <p:cNvCxnSpPr>
              <a:cxnSpLocks/>
              <a:stCxn id="5" idx="5"/>
              <a:endCxn id="10" idx="0"/>
            </p:cNvCxnSpPr>
            <p:nvPr/>
          </p:nvCxnSpPr>
          <p:spPr>
            <a:xfrm>
              <a:off x="8322610" y="2228610"/>
              <a:ext cx="719394" cy="612315"/>
            </a:xfrm>
            <a:prstGeom prst="straightConnector1">
              <a:avLst/>
            </a:prstGeom>
            <a:ln w="28575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8B48BA4-614B-4205-B713-3DDA78218E8C}"/>
                </a:ext>
              </a:extLst>
            </p:cNvPr>
            <p:cNvCxnSpPr>
              <a:cxnSpLocks/>
              <a:stCxn id="6" idx="4"/>
              <a:endCxn id="9" idx="0"/>
            </p:cNvCxnSpPr>
            <p:nvPr/>
          </p:nvCxnSpPr>
          <p:spPr>
            <a:xfrm>
              <a:off x="7156388" y="3296048"/>
              <a:ext cx="511748" cy="586266"/>
            </a:xfrm>
            <a:prstGeom prst="straightConnector1">
              <a:avLst/>
            </a:prstGeom>
            <a:ln w="28575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E71A63CC-8F88-4C48-A242-A57C88D8ED81}"/>
                </a:ext>
              </a:extLst>
            </p:cNvPr>
            <p:cNvCxnSpPr>
              <a:cxnSpLocks/>
              <a:stCxn id="6" idx="4"/>
              <a:endCxn id="8" idx="0"/>
            </p:cNvCxnSpPr>
            <p:nvPr/>
          </p:nvCxnSpPr>
          <p:spPr>
            <a:xfrm flipH="1">
              <a:off x="6563492" y="3296048"/>
              <a:ext cx="592897" cy="586266"/>
            </a:xfrm>
            <a:prstGeom prst="straightConnector1">
              <a:avLst/>
            </a:prstGeom>
            <a:ln w="28575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E54642E-6DE2-405E-B038-836193A4AD00}"/>
                </a:ext>
              </a:extLst>
            </p:cNvPr>
            <p:cNvCxnSpPr>
              <a:cxnSpLocks/>
              <a:stCxn id="10" idx="4"/>
              <a:endCxn id="15" idx="0"/>
            </p:cNvCxnSpPr>
            <p:nvPr/>
          </p:nvCxnSpPr>
          <p:spPr>
            <a:xfrm flipH="1">
              <a:off x="8530256" y="3321535"/>
              <a:ext cx="511748" cy="568348"/>
            </a:xfrm>
            <a:prstGeom prst="straightConnector1">
              <a:avLst/>
            </a:prstGeom>
            <a:ln w="28575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0D9FC9C-8C84-4D95-B32F-A96CB5197398}"/>
                </a:ext>
              </a:extLst>
            </p:cNvPr>
            <p:cNvCxnSpPr>
              <a:cxnSpLocks/>
              <a:stCxn id="7" idx="4"/>
              <a:endCxn id="5" idx="0"/>
            </p:cNvCxnSpPr>
            <p:nvPr/>
          </p:nvCxnSpPr>
          <p:spPr>
            <a:xfrm flipH="1">
              <a:off x="8141680" y="1383162"/>
              <a:ext cx="1233486" cy="435222"/>
            </a:xfrm>
            <a:prstGeom prst="straightConnector1">
              <a:avLst/>
            </a:prstGeom>
            <a:ln w="28575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CFC7DA88-4167-403C-A0F6-A60932240E34}"/>
                </a:ext>
              </a:extLst>
            </p:cNvPr>
            <p:cNvCxnSpPr>
              <a:cxnSpLocks/>
              <a:stCxn id="7" idx="4"/>
              <a:endCxn id="11" idx="0"/>
            </p:cNvCxnSpPr>
            <p:nvPr/>
          </p:nvCxnSpPr>
          <p:spPr>
            <a:xfrm>
              <a:off x="9375166" y="1383162"/>
              <a:ext cx="1221841" cy="440642"/>
            </a:xfrm>
            <a:prstGeom prst="straightConnector1">
              <a:avLst/>
            </a:prstGeom>
            <a:ln w="28575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21FB385F-58A5-47D9-8279-18A8B158FEDE}"/>
                </a:ext>
              </a:extLst>
            </p:cNvPr>
            <p:cNvCxnSpPr>
              <a:cxnSpLocks/>
              <a:stCxn id="11" idx="4"/>
              <a:endCxn id="13" idx="0"/>
            </p:cNvCxnSpPr>
            <p:nvPr/>
          </p:nvCxnSpPr>
          <p:spPr>
            <a:xfrm>
              <a:off x="10597007" y="2304414"/>
              <a:ext cx="486954" cy="568348"/>
            </a:xfrm>
            <a:prstGeom prst="straightConnector1">
              <a:avLst/>
            </a:prstGeom>
            <a:ln w="28575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533A7B0-D9BA-430C-8EEC-3F78FCB1295F}"/>
                </a:ext>
              </a:extLst>
            </p:cNvPr>
            <p:cNvCxnSpPr>
              <a:cxnSpLocks/>
              <a:stCxn id="11" idx="4"/>
              <a:endCxn id="12" idx="0"/>
            </p:cNvCxnSpPr>
            <p:nvPr/>
          </p:nvCxnSpPr>
          <p:spPr>
            <a:xfrm flipH="1">
              <a:off x="10167371" y="2304414"/>
              <a:ext cx="429636" cy="568348"/>
            </a:xfrm>
            <a:prstGeom prst="straightConnector1">
              <a:avLst/>
            </a:prstGeom>
            <a:ln w="28575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840A3F19-106B-4E35-AC1D-D59918721806}"/>
                </a:ext>
              </a:extLst>
            </p:cNvPr>
            <p:cNvCxnSpPr>
              <a:cxnSpLocks/>
              <a:stCxn id="13" idx="4"/>
              <a:endCxn id="14" idx="0"/>
            </p:cNvCxnSpPr>
            <p:nvPr/>
          </p:nvCxnSpPr>
          <p:spPr>
            <a:xfrm>
              <a:off x="11083961" y="3353372"/>
              <a:ext cx="280667" cy="552886"/>
            </a:xfrm>
            <a:prstGeom prst="straightConnector1">
              <a:avLst/>
            </a:prstGeom>
            <a:ln w="28575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205147C-1941-45D7-BBE8-446F99A70294}"/>
                </a:ext>
              </a:extLst>
            </p:cNvPr>
            <p:cNvSpPr/>
            <p:nvPr/>
          </p:nvSpPr>
          <p:spPr>
            <a:xfrm>
              <a:off x="6662188" y="4904936"/>
              <a:ext cx="511748" cy="48061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6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CDE1B2DB-B19F-4231-8DF8-96CD83A02265}"/>
                </a:ext>
              </a:extLst>
            </p:cNvPr>
            <p:cNvCxnSpPr>
              <a:cxnSpLocks/>
              <a:stCxn id="9" idx="3"/>
              <a:endCxn id="26" idx="0"/>
            </p:cNvCxnSpPr>
            <p:nvPr/>
          </p:nvCxnSpPr>
          <p:spPr>
            <a:xfrm flipH="1">
              <a:off x="6918062" y="4292541"/>
              <a:ext cx="569144" cy="612395"/>
            </a:xfrm>
            <a:prstGeom prst="straightConnector1">
              <a:avLst/>
            </a:prstGeom>
            <a:ln w="28575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3C77C03-A5FA-402F-BB8E-D6EA31428A1E}"/>
              </a:ext>
            </a:extLst>
          </p:cNvPr>
          <p:cNvGrpSpPr/>
          <p:nvPr/>
        </p:nvGrpSpPr>
        <p:grpSpPr>
          <a:xfrm>
            <a:off x="6541992" y="2247847"/>
            <a:ext cx="5312884" cy="4482994"/>
            <a:chOff x="6307618" y="902552"/>
            <a:chExt cx="5312884" cy="4482994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49539D6-A126-47DE-8CB0-FFEAD010B71A}"/>
                </a:ext>
              </a:extLst>
            </p:cNvPr>
            <p:cNvSpPr/>
            <p:nvPr/>
          </p:nvSpPr>
          <p:spPr>
            <a:xfrm>
              <a:off x="7885806" y="1818384"/>
              <a:ext cx="511748" cy="48061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10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874CC4F1-569F-4414-AB32-01EDDC41ACE0}"/>
                </a:ext>
              </a:extLst>
            </p:cNvPr>
            <p:cNvSpPr/>
            <p:nvPr/>
          </p:nvSpPr>
          <p:spPr>
            <a:xfrm>
              <a:off x="6900515" y="2815438"/>
              <a:ext cx="511748" cy="48061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5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FB02E538-E190-4211-9A9A-1B7F78986AFB}"/>
                </a:ext>
              </a:extLst>
            </p:cNvPr>
            <p:cNvSpPr/>
            <p:nvPr/>
          </p:nvSpPr>
          <p:spPr>
            <a:xfrm>
              <a:off x="9119292" y="902552"/>
              <a:ext cx="511748" cy="48061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15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00D5C6F-0255-4CC7-A674-5E7C4CAF0E7B}"/>
                </a:ext>
              </a:extLst>
            </p:cNvPr>
            <p:cNvSpPr/>
            <p:nvPr/>
          </p:nvSpPr>
          <p:spPr>
            <a:xfrm>
              <a:off x="6307618" y="3882315"/>
              <a:ext cx="511748" cy="48061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3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F3EC313E-CF31-4C03-A958-49F89F2E68EE}"/>
                </a:ext>
              </a:extLst>
            </p:cNvPr>
            <p:cNvSpPr/>
            <p:nvPr/>
          </p:nvSpPr>
          <p:spPr>
            <a:xfrm>
              <a:off x="7412262" y="3882315"/>
              <a:ext cx="511748" cy="48061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7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6402342A-E9A6-4784-B074-893E4B746E06}"/>
                </a:ext>
              </a:extLst>
            </p:cNvPr>
            <p:cNvSpPr/>
            <p:nvPr/>
          </p:nvSpPr>
          <p:spPr>
            <a:xfrm>
              <a:off x="8786130" y="2840925"/>
              <a:ext cx="511748" cy="48061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12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731AE520-4F47-4CE2-9BB4-ED7E4997487F}"/>
                </a:ext>
              </a:extLst>
            </p:cNvPr>
            <p:cNvSpPr/>
            <p:nvPr/>
          </p:nvSpPr>
          <p:spPr>
            <a:xfrm>
              <a:off x="10341133" y="1823804"/>
              <a:ext cx="511748" cy="48061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20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63C79CA0-D35F-44E0-A9A8-C0FF0DFAFC80}"/>
                </a:ext>
              </a:extLst>
            </p:cNvPr>
            <p:cNvSpPr/>
            <p:nvPr/>
          </p:nvSpPr>
          <p:spPr>
            <a:xfrm>
              <a:off x="9911497" y="2872762"/>
              <a:ext cx="511748" cy="48061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17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CE627394-C84E-4BB0-A16D-A2054E3AD71F}"/>
                </a:ext>
              </a:extLst>
            </p:cNvPr>
            <p:cNvSpPr/>
            <p:nvPr/>
          </p:nvSpPr>
          <p:spPr>
            <a:xfrm>
              <a:off x="10828087" y="2872762"/>
              <a:ext cx="511748" cy="48061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25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178C7ECD-C2FB-4273-9933-E794145D0511}"/>
                </a:ext>
              </a:extLst>
            </p:cNvPr>
            <p:cNvSpPr/>
            <p:nvPr/>
          </p:nvSpPr>
          <p:spPr>
            <a:xfrm>
              <a:off x="11108754" y="3906258"/>
              <a:ext cx="511748" cy="48061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30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21813518-EA72-4F9C-AAAC-00758DBE22E8}"/>
                </a:ext>
              </a:extLst>
            </p:cNvPr>
            <p:cNvSpPr/>
            <p:nvPr/>
          </p:nvSpPr>
          <p:spPr>
            <a:xfrm>
              <a:off x="8274383" y="3889883"/>
              <a:ext cx="511748" cy="48061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04DE20FD-B6AA-4FB1-AEDD-51021319B651}"/>
                </a:ext>
              </a:extLst>
            </p:cNvPr>
            <p:cNvCxnSpPr>
              <a:cxnSpLocks/>
              <a:stCxn id="29" idx="3"/>
              <a:endCxn id="30" idx="0"/>
            </p:cNvCxnSpPr>
            <p:nvPr/>
          </p:nvCxnSpPr>
          <p:spPr>
            <a:xfrm flipH="1">
              <a:off x="7156389" y="2228610"/>
              <a:ext cx="804361" cy="586828"/>
            </a:xfrm>
            <a:prstGeom prst="straightConnector1">
              <a:avLst/>
            </a:prstGeom>
            <a:ln w="28575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258DE29A-6559-4C29-A1C5-7322651519DF}"/>
                </a:ext>
              </a:extLst>
            </p:cNvPr>
            <p:cNvCxnSpPr>
              <a:cxnSpLocks/>
              <a:stCxn id="29" idx="5"/>
              <a:endCxn id="34" idx="0"/>
            </p:cNvCxnSpPr>
            <p:nvPr/>
          </p:nvCxnSpPr>
          <p:spPr>
            <a:xfrm>
              <a:off x="8322610" y="2228610"/>
              <a:ext cx="719394" cy="612315"/>
            </a:xfrm>
            <a:prstGeom prst="straightConnector1">
              <a:avLst/>
            </a:prstGeom>
            <a:ln w="28575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7B3E36E8-0EFE-49A1-AD8D-A6A668DA1030}"/>
                </a:ext>
              </a:extLst>
            </p:cNvPr>
            <p:cNvCxnSpPr>
              <a:cxnSpLocks/>
              <a:stCxn id="30" idx="4"/>
              <a:endCxn id="33" idx="0"/>
            </p:cNvCxnSpPr>
            <p:nvPr/>
          </p:nvCxnSpPr>
          <p:spPr>
            <a:xfrm>
              <a:off x="7156388" y="3296048"/>
              <a:ext cx="511748" cy="586266"/>
            </a:xfrm>
            <a:prstGeom prst="straightConnector1">
              <a:avLst/>
            </a:prstGeom>
            <a:ln w="28575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74A250CC-908A-4B89-AC09-F475D8A09758}"/>
                </a:ext>
              </a:extLst>
            </p:cNvPr>
            <p:cNvCxnSpPr>
              <a:cxnSpLocks/>
              <a:stCxn id="30" idx="4"/>
              <a:endCxn id="32" idx="0"/>
            </p:cNvCxnSpPr>
            <p:nvPr/>
          </p:nvCxnSpPr>
          <p:spPr>
            <a:xfrm flipH="1">
              <a:off x="6563492" y="3296048"/>
              <a:ext cx="592897" cy="586266"/>
            </a:xfrm>
            <a:prstGeom prst="straightConnector1">
              <a:avLst/>
            </a:prstGeom>
            <a:ln w="28575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4FD56E7B-9CD8-462A-A57E-580C9AD53C2E}"/>
                </a:ext>
              </a:extLst>
            </p:cNvPr>
            <p:cNvCxnSpPr>
              <a:cxnSpLocks/>
              <a:stCxn id="34" idx="4"/>
              <a:endCxn id="39" idx="0"/>
            </p:cNvCxnSpPr>
            <p:nvPr/>
          </p:nvCxnSpPr>
          <p:spPr>
            <a:xfrm flipH="1">
              <a:off x="8530256" y="3321535"/>
              <a:ext cx="511748" cy="568348"/>
            </a:xfrm>
            <a:prstGeom prst="straightConnector1">
              <a:avLst/>
            </a:prstGeom>
            <a:ln w="28575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56FACC85-981C-4FCD-BD2A-AA84260C3278}"/>
                </a:ext>
              </a:extLst>
            </p:cNvPr>
            <p:cNvCxnSpPr>
              <a:cxnSpLocks/>
              <a:stCxn id="31" idx="4"/>
              <a:endCxn id="29" idx="0"/>
            </p:cNvCxnSpPr>
            <p:nvPr/>
          </p:nvCxnSpPr>
          <p:spPr>
            <a:xfrm flipH="1">
              <a:off x="8141680" y="1383162"/>
              <a:ext cx="1233486" cy="435222"/>
            </a:xfrm>
            <a:prstGeom prst="straightConnector1">
              <a:avLst/>
            </a:prstGeom>
            <a:ln w="28575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8B3FFB20-B16F-4D93-B2AE-3A8D3298F600}"/>
                </a:ext>
              </a:extLst>
            </p:cNvPr>
            <p:cNvCxnSpPr>
              <a:cxnSpLocks/>
              <a:stCxn id="31" idx="4"/>
              <a:endCxn id="35" idx="0"/>
            </p:cNvCxnSpPr>
            <p:nvPr/>
          </p:nvCxnSpPr>
          <p:spPr>
            <a:xfrm>
              <a:off x="9375166" y="1383162"/>
              <a:ext cx="1221841" cy="440642"/>
            </a:xfrm>
            <a:prstGeom prst="straightConnector1">
              <a:avLst/>
            </a:prstGeom>
            <a:ln w="28575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8DDD2BA0-071C-4FB0-BDC8-8A58B8B10EC9}"/>
                </a:ext>
              </a:extLst>
            </p:cNvPr>
            <p:cNvCxnSpPr>
              <a:cxnSpLocks/>
              <a:stCxn id="35" idx="4"/>
              <a:endCxn id="37" idx="0"/>
            </p:cNvCxnSpPr>
            <p:nvPr/>
          </p:nvCxnSpPr>
          <p:spPr>
            <a:xfrm>
              <a:off x="10597007" y="2304414"/>
              <a:ext cx="486954" cy="568348"/>
            </a:xfrm>
            <a:prstGeom prst="straightConnector1">
              <a:avLst/>
            </a:prstGeom>
            <a:ln w="28575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75FFF626-EB9F-4085-B44B-01AB231AAEBD}"/>
                </a:ext>
              </a:extLst>
            </p:cNvPr>
            <p:cNvCxnSpPr>
              <a:cxnSpLocks/>
              <a:stCxn id="35" idx="4"/>
              <a:endCxn id="36" idx="0"/>
            </p:cNvCxnSpPr>
            <p:nvPr/>
          </p:nvCxnSpPr>
          <p:spPr>
            <a:xfrm flipH="1">
              <a:off x="10167371" y="2304414"/>
              <a:ext cx="429636" cy="568348"/>
            </a:xfrm>
            <a:prstGeom prst="straightConnector1">
              <a:avLst/>
            </a:prstGeom>
            <a:ln w="28575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13538AC4-DEE3-4593-A0B9-382FEA9CD74A}"/>
                </a:ext>
              </a:extLst>
            </p:cNvPr>
            <p:cNvCxnSpPr>
              <a:cxnSpLocks/>
              <a:stCxn id="37" idx="4"/>
              <a:endCxn id="38" idx="0"/>
            </p:cNvCxnSpPr>
            <p:nvPr/>
          </p:nvCxnSpPr>
          <p:spPr>
            <a:xfrm>
              <a:off x="11083961" y="3353372"/>
              <a:ext cx="280667" cy="552886"/>
            </a:xfrm>
            <a:prstGeom prst="straightConnector1">
              <a:avLst/>
            </a:prstGeom>
            <a:ln w="28575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4A369AC-4A45-4AA8-9901-8A5BB3BB8147}"/>
                </a:ext>
              </a:extLst>
            </p:cNvPr>
            <p:cNvSpPr/>
            <p:nvPr/>
          </p:nvSpPr>
          <p:spPr>
            <a:xfrm>
              <a:off x="6662188" y="4904936"/>
              <a:ext cx="511748" cy="48061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6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1C9FFED9-0E0E-444E-BA60-D4580CCD2713}"/>
                </a:ext>
              </a:extLst>
            </p:cNvPr>
            <p:cNvCxnSpPr>
              <a:cxnSpLocks/>
              <a:stCxn id="33" idx="3"/>
              <a:endCxn id="50" idx="0"/>
            </p:cNvCxnSpPr>
            <p:nvPr/>
          </p:nvCxnSpPr>
          <p:spPr>
            <a:xfrm flipH="1">
              <a:off x="6918062" y="4292541"/>
              <a:ext cx="569144" cy="612395"/>
            </a:xfrm>
            <a:prstGeom prst="straightConnector1">
              <a:avLst/>
            </a:prstGeom>
            <a:ln w="28575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90C932D7-BF40-443E-86E0-4EA48C4A4B43}"/>
              </a:ext>
            </a:extLst>
          </p:cNvPr>
          <p:cNvSpPr txBox="1"/>
          <p:nvPr/>
        </p:nvSpPr>
        <p:spPr>
          <a:xfrm>
            <a:off x="321713" y="1655844"/>
            <a:ext cx="61492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DFS: 15, 10, 5, 3, 7, 6, 12, 11, 20, 17, 25, 30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BE6933E-5689-47C6-8B0B-EBCE32D5FDC9}"/>
              </a:ext>
            </a:extLst>
          </p:cNvPr>
          <p:cNvSpPr txBox="1"/>
          <p:nvPr/>
        </p:nvSpPr>
        <p:spPr>
          <a:xfrm>
            <a:off x="6470972" y="1652927"/>
            <a:ext cx="61492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BFS: 15, 10, 20, 5, 12, 17, 25, 3, 7, 11, 30, 6</a:t>
            </a:r>
          </a:p>
        </p:txBody>
      </p:sp>
    </p:spTree>
    <p:extLst>
      <p:ext uri="{BB962C8B-B14F-4D97-AF65-F5344CB8AC3E}">
        <p14:creationId xmlns:p14="http://schemas.microsoft.com/office/powerpoint/2010/main" val="12402232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3589173-E119-42C7-994F-F84443AB08E9}"/>
              </a:ext>
            </a:extLst>
          </p:cNvPr>
          <p:cNvSpPr txBox="1">
            <a:spLocks/>
          </p:cNvSpPr>
          <p:nvPr/>
        </p:nvSpPr>
        <p:spPr>
          <a:xfrm>
            <a:off x="180975" y="533400"/>
            <a:ext cx="11711667" cy="63246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0188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0375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4213" indent="-223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45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dfs_naive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(graph_t G, vertex start, vertex target) {</a:t>
            </a:r>
          </a:p>
          <a:p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46</a:t>
            </a:r>
            <a:endParaRPr lang="en-US" sz="1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47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printf(</a:t>
            </a:r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"Visiting </a:t>
            </a:r>
            <a:r>
              <a:rPr lang="en-US" sz="1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%u\n</a:t>
            </a:r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start);</a:t>
            </a:r>
          </a:p>
          <a:p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48</a:t>
            </a:r>
          </a:p>
          <a:p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49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(target == start)</a:t>
            </a:r>
          </a:p>
          <a:p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51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vert_list *nbors = graph_get_neighbors(G, start);</a:t>
            </a:r>
          </a:p>
          <a:p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52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(vert_list *p = nbors; p != </a:t>
            </a:r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p = p-&gt;next) {</a:t>
            </a:r>
          </a:p>
          <a:p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53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vertex i = p-&gt;vert;  </a:t>
            </a:r>
            <a:r>
              <a:rPr lang="en-US" sz="18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 is one of start's neighbors</a:t>
            </a:r>
          </a:p>
          <a:p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54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dfs_naive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(G, i, target)) {</a:t>
            </a:r>
          </a:p>
          <a:p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55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graph_free_neighbors(nbors);</a:t>
            </a:r>
          </a:p>
          <a:p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56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57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58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59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graph_free_neighbors(nbors);</a:t>
            </a:r>
          </a:p>
          <a:p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60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61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676EA36-07D0-4894-A8C3-21A2F4934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099" y="19050"/>
            <a:ext cx="10515600" cy="627812"/>
          </a:xfrm>
        </p:spPr>
        <p:txBody>
          <a:bodyPr/>
          <a:lstStyle/>
          <a:p>
            <a:r>
              <a:rPr lang="en-US" sz="3200" dirty="0"/>
              <a:t>Depth-first Search – Recursive (naïve)</a:t>
            </a:r>
          </a:p>
        </p:txBody>
      </p:sp>
    </p:spTree>
    <p:extLst>
      <p:ext uri="{BB962C8B-B14F-4D97-AF65-F5344CB8AC3E}">
        <p14:creationId xmlns:p14="http://schemas.microsoft.com/office/powerpoint/2010/main" val="777734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31C71-A0A7-4932-AA76-23F946B64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F646A-ED07-4068-9C2D-472930254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099" y="1113178"/>
            <a:ext cx="4067526" cy="536143"/>
          </a:xfrm>
        </p:spPr>
        <p:txBody>
          <a:bodyPr/>
          <a:lstStyle/>
          <a:p>
            <a:r>
              <a:rPr lang="en-US" dirty="0"/>
              <a:t>Search: start=3, target=0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69D23BB-35D9-4479-A120-6CCB11D514A5}"/>
              </a:ext>
            </a:extLst>
          </p:cNvPr>
          <p:cNvGrpSpPr/>
          <p:nvPr/>
        </p:nvGrpSpPr>
        <p:grpSpPr>
          <a:xfrm>
            <a:off x="1133826" y="1767556"/>
            <a:ext cx="2190398" cy="2467394"/>
            <a:chOff x="1124301" y="2106521"/>
            <a:chExt cx="2190398" cy="2467394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23D7D5F-E819-472F-98E3-46FCEA0E6113}"/>
                </a:ext>
              </a:extLst>
            </p:cNvPr>
            <p:cNvSpPr/>
            <p:nvPr/>
          </p:nvSpPr>
          <p:spPr>
            <a:xfrm>
              <a:off x="1124301" y="2106521"/>
              <a:ext cx="457200" cy="4572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accent1"/>
                  </a:solidFill>
                </a:rPr>
                <a:t>0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E553593-0316-41F9-9A8F-B0802F0893A1}"/>
                </a:ext>
              </a:extLst>
            </p:cNvPr>
            <p:cNvSpPr/>
            <p:nvPr/>
          </p:nvSpPr>
          <p:spPr>
            <a:xfrm>
              <a:off x="2857499" y="2106521"/>
              <a:ext cx="457200" cy="4572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accent1"/>
                  </a:solidFill>
                </a:rPr>
                <a:t>3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1186BC9-C4F5-44BA-A86E-0DA51FBB0655}"/>
                </a:ext>
              </a:extLst>
            </p:cNvPr>
            <p:cNvSpPr/>
            <p:nvPr/>
          </p:nvSpPr>
          <p:spPr>
            <a:xfrm>
              <a:off x="2000249" y="3154271"/>
              <a:ext cx="457200" cy="4572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accent1"/>
                  </a:solidFill>
                </a:rPr>
                <a:t>4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7AA3990-893A-4D64-9E43-392033AD9ED5}"/>
                </a:ext>
              </a:extLst>
            </p:cNvPr>
            <p:cNvSpPr/>
            <p:nvPr/>
          </p:nvSpPr>
          <p:spPr>
            <a:xfrm>
              <a:off x="1124301" y="4116715"/>
              <a:ext cx="457200" cy="4572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accent1"/>
                  </a:solidFill>
                </a:rPr>
                <a:t>1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F380CE3-6BEE-432D-8FA0-1B660D4BA515}"/>
                </a:ext>
              </a:extLst>
            </p:cNvPr>
            <p:cNvSpPr/>
            <p:nvPr/>
          </p:nvSpPr>
          <p:spPr>
            <a:xfrm>
              <a:off x="2857499" y="4116715"/>
              <a:ext cx="457200" cy="4572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accent1"/>
                  </a:solidFill>
                </a:rPr>
                <a:t>2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B364578-4D8E-4ACA-B515-81A33AF31BF9}"/>
                </a:ext>
              </a:extLst>
            </p:cNvPr>
            <p:cNvCxnSpPr>
              <a:stCxn id="4" idx="5"/>
              <a:endCxn id="6" idx="1"/>
            </p:cNvCxnSpPr>
            <p:nvPr/>
          </p:nvCxnSpPr>
          <p:spPr>
            <a:xfrm>
              <a:off x="1514546" y="2496766"/>
              <a:ext cx="552658" cy="7244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C2DAE09-A7B8-4D30-B3DF-80B1A75903A0}"/>
                </a:ext>
              </a:extLst>
            </p:cNvPr>
            <p:cNvCxnSpPr>
              <a:cxnSpLocks/>
              <a:stCxn id="4" idx="4"/>
              <a:endCxn id="7" idx="0"/>
            </p:cNvCxnSpPr>
            <p:nvPr/>
          </p:nvCxnSpPr>
          <p:spPr>
            <a:xfrm>
              <a:off x="1352901" y="2563721"/>
              <a:ext cx="0" cy="155299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841A1E8-1EC2-492B-80F2-CE71F90D3E37}"/>
                </a:ext>
              </a:extLst>
            </p:cNvPr>
            <p:cNvCxnSpPr>
              <a:cxnSpLocks/>
              <a:stCxn id="7" idx="7"/>
              <a:endCxn id="6" idx="3"/>
            </p:cNvCxnSpPr>
            <p:nvPr/>
          </p:nvCxnSpPr>
          <p:spPr>
            <a:xfrm flipV="1">
              <a:off x="1514546" y="3544516"/>
              <a:ext cx="552658" cy="63915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C146E51-2B85-4593-A5BB-A24E8A532E1E}"/>
                </a:ext>
              </a:extLst>
            </p:cNvPr>
            <p:cNvCxnSpPr>
              <a:cxnSpLocks/>
              <a:stCxn id="8" idx="1"/>
              <a:endCxn id="6" idx="5"/>
            </p:cNvCxnSpPr>
            <p:nvPr/>
          </p:nvCxnSpPr>
          <p:spPr>
            <a:xfrm flipH="1" flipV="1">
              <a:off x="2390494" y="3544516"/>
              <a:ext cx="533960" cy="63915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FB3958E-04C2-45AD-97AF-4FDBD0D956B5}"/>
                </a:ext>
              </a:extLst>
            </p:cNvPr>
            <p:cNvCxnSpPr>
              <a:cxnSpLocks/>
              <a:stCxn id="7" idx="6"/>
              <a:endCxn id="8" idx="2"/>
            </p:cNvCxnSpPr>
            <p:nvPr/>
          </p:nvCxnSpPr>
          <p:spPr>
            <a:xfrm>
              <a:off x="1581501" y="4345315"/>
              <a:ext cx="12759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3D02D69-ECDC-4064-A2C5-50EB744B5FDC}"/>
                </a:ext>
              </a:extLst>
            </p:cNvPr>
            <p:cNvCxnSpPr>
              <a:cxnSpLocks/>
              <a:stCxn id="5" idx="4"/>
              <a:endCxn id="8" idx="0"/>
            </p:cNvCxnSpPr>
            <p:nvPr/>
          </p:nvCxnSpPr>
          <p:spPr>
            <a:xfrm>
              <a:off x="3086099" y="2563721"/>
              <a:ext cx="0" cy="155299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91B70A5-8B78-49E8-88C6-2558D18BDABE}"/>
              </a:ext>
            </a:extLst>
          </p:cNvPr>
          <p:cNvSpPr txBox="1">
            <a:spLocks/>
          </p:cNvSpPr>
          <p:nvPr/>
        </p:nvSpPr>
        <p:spPr>
          <a:xfrm>
            <a:off x="6009924" y="1113178"/>
            <a:ext cx="4067526" cy="53614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0188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0375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4213" indent="-223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Search: start=0, target=3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3C3011E-C79B-40A3-AF0D-0F3085890040}"/>
              </a:ext>
            </a:extLst>
          </p:cNvPr>
          <p:cNvGrpSpPr/>
          <p:nvPr/>
        </p:nvGrpSpPr>
        <p:grpSpPr>
          <a:xfrm>
            <a:off x="6591651" y="1767556"/>
            <a:ext cx="2190398" cy="2467394"/>
            <a:chOff x="6582126" y="2106521"/>
            <a:chExt cx="2190398" cy="2467394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6DC2E17-276E-4259-8345-06F352F645A9}"/>
                </a:ext>
              </a:extLst>
            </p:cNvPr>
            <p:cNvSpPr/>
            <p:nvPr/>
          </p:nvSpPr>
          <p:spPr>
            <a:xfrm>
              <a:off x="6582126" y="2106521"/>
              <a:ext cx="457200" cy="4572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accent1"/>
                  </a:solidFill>
                </a:rPr>
                <a:t>0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EFDD2E5-BC3A-420A-9440-83BCE461BB2B}"/>
                </a:ext>
              </a:extLst>
            </p:cNvPr>
            <p:cNvSpPr/>
            <p:nvPr/>
          </p:nvSpPr>
          <p:spPr>
            <a:xfrm>
              <a:off x="8315324" y="2106521"/>
              <a:ext cx="457200" cy="4572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accent1"/>
                  </a:solidFill>
                </a:rPr>
                <a:t>3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3CE15EA-38AB-4058-B68B-13DE4CCD657C}"/>
                </a:ext>
              </a:extLst>
            </p:cNvPr>
            <p:cNvSpPr/>
            <p:nvPr/>
          </p:nvSpPr>
          <p:spPr>
            <a:xfrm>
              <a:off x="7458074" y="3154271"/>
              <a:ext cx="457200" cy="4572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accent1"/>
                  </a:solidFill>
                </a:rPr>
                <a:t>4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C74C85A-D3B5-4740-AD04-06D87A26ADC4}"/>
                </a:ext>
              </a:extLst>
            </p:cNvPr>
            <p:cNvSpPr/>
            <p:nvPr/>
          </p:nvSpPr>
          <p:spPr>
            <a:xfrm>
              <a:off x="6582126" y="4116715"/>
              <a:ext cx="457200" cy="4572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accent1"/>
                  </a:solidFill>
                </a:rPr>
                <a:t>1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B5373CA-1644-43FE-B817-5920FB917CCD}"/>
                </a:ext>
              </a:extLst>
            </p:cNvPr>
            <p:cNvSpPr/>
            <p:nvPr/>
          </p:nvSpPr>
          <p:spPr>
            <a:xfrm>
              <a:off x="8315324" y="4116715"/>
              <a:ext cx="457200" cy="4572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accent1"/>
                  </a:solidFill>
                </a:rPr>
                <a:t>2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FA85E5C-FC08-4F48-AD5A-BBBBB24E1386}"/>
                </a:ext>
              </a:extLst>
            </p:cNvPr>
            <p:cNvCxnSpPr>
              <a:stCxn id="16" idx="5"/>
              <a:endCxn id="18" idx="1"/>
            </p:cNvCxnSpPr>
            <p:nvPr/>
          </p:nvCxnSpPr>
          <p:spPr>
            <a:xfrm>
              <a:off x="6972371" y="2496766"/>
              <a:ext cx="552658" cy="7244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08B1C8-5B64-492A-A04F-54576404912D}"/>
                </a:ext>
              </a:extLst>
            </p:cNvPr>
            <p:cNvCxnSpPr>
              <a:cxnSpLocks/>
              <a:stCxn id="16" idx="4"/>
              <a:endCxn id="19" idx="0"/>
            </p:cNvCxnSpPr>
            <p:nvPr/>
          </p:nvCxnSpPr>
          <p:spPr>
            <a:xfrm>
              <a:off x="6810726" y="2563721"/>
              <a:ext cx="0" cy="155299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6E99EC2-71E7-4C5A-99E8-4CC4220DAB10}"/>
                </a:ext>
              </a:extLst>
            </p:cNvPr>
            <p:cNvCxnSpPr>
              <a:cxnSpLocks/>
              <a:stCxn id="19" idx="7"/>
              <a:endCxn id="18" idx="3"/>
            </p:cNvCxnSpPr>
            <p:nvPr/>
          </p:nvCxnSpPr>
          <p:spPr>
            <a:xfrm flipV="1">
              <a:off x="6972371" y="3544516"/>
              <a:ext cx="552658" cy="63915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F3F41B9-5880-4EDA-825D-103FAAE1A11B}"/>
                </a:ext>
              </a:extLst>
            </p:cNvPr>
            <p:cNvCxnSpPr>
              <a:cxnSpLocks/>
              <a:stCxn id="20" idx="1"/>
              <a:endCxn id="18" idx="5"/>
            </p:cNvCxnSpPr>
            <p:nvPr/>
          </p:nvCxnSpPr>
          <p:spPr>
            <a:xfrm flipH="1" flipV="1">
              <a:off x="7848319" y="3544516"/>
              <a:ext cx="533960" cy="63915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AA90099-8B73-4E97-BFCD-5888B0D608E1}"/>
                </a:ext>
              </a:extLst>
            </p:cNvPr>
            <p:cNvCxnSpPr>
              <a:cxnSpLocks/>
              <a:stCxn id="19" idx="6"/>
              <a:endCxn id="20" idx="2"/>
            </p:cNvCxnSpPr>
            <p:nvPr/>
          </p:nvCxnSpPr>
          <p:spPr>
            <a:xfrm>
              <a:off x="7039326" y="4345315"/>
              <a:ext cx="12759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6942D67-F885-473D-8CBD-CFD91A390AAE}"/>
                </a:ext>
              </a:extLst>
            </p:cNvPr>
            <p:cNvCxnSpPr>
              <a:cxnSpLocks/>
              <a:stCxn id="17" idx="4"/>
              <a:endCxn id="20" idx="0"/>
            </p:cNvCxnSpPr>
            <p:nvPr/>
          </p:nvCxnSpPr>
          <p:spPr>
            <a:xfrm>
              <a:off x="8543924" y="2563721"/>
              <a:ext cx="0" cy="155299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88748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1B42F91-970E-4CCC-A5BC-F1D2B9F818D1}"/>
              </a:ext>
            </a:extLst>
          </p:cNvPr>
          <p:cNvSpPr txBox="1">
            <a:spLocks/>
          </p:cNvSpPr>
          <p:nvPr/>
        </p:nvSpPr>
        <p:spPr>
          <a:xfrm>
            <a:off x="180975" y="533400"/>
            <a:ext cx="11740242" cy="63246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0188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0375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4213" indent="-223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66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dfs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(graph_t G, vertex start, vertex target) {</a:t>
            </a:r>
          </a:p>
          <a:p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67   </a:t>
            </a:r>
            <a: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mark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xcalloc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(graph_size(G), </a:t>
            </a:r>
            <a:r>
              <a:rPr lang="en-US" sz="18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68</a:t>
            </a:r>
          </a:p>
          <a:p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69   </a:t>
            </a:r>
            <a: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connected = 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dfs_helper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(G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start, target, 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mark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70</a:t>
            </a:r>
          </a:p>
          <a:p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71   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free(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mark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72   return 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connected;</a:t>
            </a:r>
          </a:p>
          <a:p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73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C39F7FD-2658-4518-AD0C-28B55424B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099" y="19050"/>
            <a:ext cx="10515600" cy="627812"/>
          </a:xfrm>
        </p:spPr>
        <p:txBody>
          <a:bodyPr/>
          <a:lstStyle/>
          <a:p>
            <a:r>
              <a:rPr lang="en-US" sz="3200" dirty="0"/>
              <a:t>Depth-first Search – Recursive (fixed for graphs)</a:t>
            </a:r>
          </a:p>
        </p:txBody>
      </p:sp>
    </p:spTree>
    <p:extLst>
      <p:ext uri="{BB962C8B-B14F-4D97-AF65-F5344CB8AC3E}">
        <p14:creationId xmlns:p14="http://schemas.microsoft.com/office/powerpoint/2010/main" val="38130872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3589173-E119-42C7-994F-F84443AB08E9}"/>
              </a:ext>
            </a:extLst>
          </p:cNvPr>
          <p:cNvSpPr txBox="1">
            <a:spLocks/>
          </p:cNvSpPr>
          <p:nvPr/>
        </p:nvSpPr>
        <p:spPr>
          <a:xfrm>
            <a:off x="180975" y="533400"/>
            <a:ext cx="11711667" cy="63246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0188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0375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4213" indent="-223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45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dfs_naive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(graph_t G, vertex start, vertex target) {</a:t>
            </a:r>
          </a:p>
          <a:p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46</a:t>
            </a:r>
            <a:endParaRPr lang="en-US" sz="1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47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printf(</a:t>
            </a:r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"Visiting </a:t>
            </a:r>
            <a:r>
              <a:rPr lang="en-US" sz="1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%u\n</a:t>
            </a:r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start);</a:t>
            </a:r>
          </a:p>
          <a:p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48</a:t>
            </a:r>
          </a:p>
          <a:p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49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(target == start)</a:t>
            </a:r>
          </a:p>
          <a:p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51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vert_list *nbors = graph_get_neighbors(G, start);</a:t>
            </a:r>
          </a:p>
          <a:p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52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(vert_list *p = nbors; p != </a:t>
            </a:r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p = p-&gt;next) {</a:t>
            </a:r>
          </a:p>
          <a:p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53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vertex i = p-&gt;vert;  </a:t>
            </a:r>
            <a:r>
              <a:rPr lang="en-US" sz="18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 is one of start's neighbors</a:t>
            </a:r>
          </a:p>
          <a:p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54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dfs_naive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(G, i, target)) {</a:t>
            </a:r>
          </a:p>
          <a:p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55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graph_free_neighbors(nbors);</a:t>
            </a:r>
          </a:p>
          <a:p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56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57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58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59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graph_free_neighbors(nbors);</a:t>
            </a:r>
          </a:p>
          <a:p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60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61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676EA36-07D0-4894-A8C3-21A2F4934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099" y="19050"/>
            <a:ext cx="10515600" cy="627812"/>
          </a:xfrm>
        </p:spPr>
        <p:txBody>
          <a:bodyPr/>
          <a:lstStyle/>
          <a:p>
            <a:r>
              <a:rPr lang="en-US" sz="3200" dirty="0"/>
              <a:t>Depth-first Search – Recursive (naïve)</a:t>
            </a:r>
          </a:p>
        </p:txBody>
      </p:sp>
    </p:spTree>
    <p:extLst>
      <p:ext uri="{BB962C8B-B14F-4D97-AF65-F5344CB8AC3E}">
        <p14:creationId xmlns:p14="http://schemas.microsoft.com/office/powerpoint/2010/main" val="16344943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1B42F91-970E-4CCC-A5BC-F1D2B9F818D1}"/>
              </a:ext>
            </a:extLst>
          </p:cNvPr>
          <p:cNvSpPr txBox="1">
            <a:spLocks/>
          </p:cNvSpPr>
          <p:nvPr/>
        </p:nvSpPr>
        <p:spPr>
          <a:xfrm>
            <a:off x="180975" y="533400"/>
            <a:ext cx="11740242" cy="63246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0188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0375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4213" indent="-223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45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dfs_helper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(graph_t G,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vertex start, vertex target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*mark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46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mark[start] = </a:t>
            </a:r>
            <a:r>
              <a:rPr lang="en-US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47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printf(</a:t>
            </a:r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"Visiting </a:t>
            </a:r>
            <a:r>
              <a:rPr lang="en-US" sz="1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%u\n</a:t>
            </a:r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start);</a:t>
            </a:r>
          </a:p>
          <a:p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48</a:t>
            </a:r>
          </a:p>
          <a:p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49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(target == start)</a:t>
            </a:r>
          </a:p>
          <a:p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51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vert_list *nbors = graph_get_neighbors(G, start);</a:t>
            </a:r>
          </a:p>
          <a:p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52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(vert_list *p = nbors; p != NULL; p = p-&gt;next) {</a:t>
            </a:r>
          </a:p>
          <a:p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53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vertex i = p-&gt;vert;  </a:t>
            </a:r>
            <a:r>
              <a:rPr lang="en-US" sz="18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 is one of start's neighbors</a:t>
            </a:r>
          </a:p>
          <a:p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54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!mark[i] &amp;&amp; 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dfs_helper(G, i, target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mark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{</a:t>
            </a:r>
          </a:p>
          <a:p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55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graph_free_neighbors(nbors);</a:t>
            </a:r>
          </a:p>
          <a:p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56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57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58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59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graph_free_neighbors(nbors);</a:t>
            </a:r>
          </a:p>
          <a:p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60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61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C39F7FD-2658-4518-AD0C-28B55424B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099" y="19050"/>
            <a:ext cx="10515600" cy="627812"/>
          </a:xfrm>
        </p:spPr>
        <p:txBody>
          <a:bodyPr/>
          <a:lstStyle/>
          <a:p>
            <a:r>
              <a:rPr lang="en-US" sz="3200" dirty="0"/>
              <a:t>Depth-first Search – Recursive (fixed for graphs)</a:t>
            </a:r>
          </a:p>
        </p:txBody>
      </p:sp>
    </p:spTree>
    <p:extLst>
      <p:ext uri="{BB962C8B-B14F-4D97-AF65-F5344CB8AC3E}">
        <p14:creationId xmlns:p14="http://schemas.microsoft.com/office/powerpoint/2010/main" val="34935535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31C71-A0A7-4932-AA76-23F946B64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(fixed)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F646A-ED07-4068-9C2D-472930254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099" y="1113178"/>
            <a:ext cx="4067526" cy="536143"/>
          </a:xfrm>
        </p:spPr>
        <p:txBody>
          <a:bodyPr/>
          <a:lstStyle/>
          <a:p>
            <a:r>
              <a:rPr lang="en-US" dirty="0"/>
              <a:t>Search: start=3, target=0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69D23BB-35D9-4479-A120-6CCB11D514A5}"/>
              </a:ext>
            </a:extLst>
          </p:cNvPr>
          <p:cNvGrpSpPr/>
          <p:nvPr/>
        </p:nvGrpSpPr>
        <p:grpSpPr>
          <a:xfrm>
            <a:off x="1133826" y="1767556"/>
            <a:ext cx="2190398" cy="2467394"/>
            <a:chOff x="1124301" y="2106521"/>
            <a:chExt cx="2190398" cy="2467394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23D7D5F-E819-472F-98E3-46FCEA0E6113}"/>
                </a:ext>
              </a:extLst>
            </p:cNvPr>
            <p:cNvSpPr/>
            <p:nvPr/>
          </p:nvSpPr>
          <p:spPr>
            <a:xfrm>
              <a:off x="1124301" y="2106521"/>
              <a:ext cx="457200" cy="4572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accent1"/>
                  </a:solidFill>
                </a:rPr>
                <a:t>0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E553593-0316-41F9-9A8F-B0802F0893A1}"/>
                </a:ext>
              </a:extLst>
            </p:cNvPr>
            <p:cNvSpPr/>
            <p:nvPr/>
          </p:nvSpPr>
          <p:spPr>
            <a:xfrm>
              <a:off x="2857499" y="2106521"/>
              <a:ext cx="457200" cy="4572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accent1"/>
                  </a:solidFill>
                </a:rPr>
                <a:t>3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1186BC9-C4F5-44BA-A86E-0DA51FBB0655}"/>
                </a:ext>
              </a:extLst>
            </p:cNvPr>
            <p:cNvSpPr/>
            <p:nvPr/>
          </p:nvSpPr>
          <p:spPr>
            <a:xfrm>
              <a:off x="2000249" y="3154271"/>
              <a:ext cx="457200" cy="4572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accent1"/>
                  </a:solidFill>
                </a:rPr>
                <a:t>4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7AA3990-893A-4D64-9E43-392033AD9ED5}"/>
                </a:ext>
              </a:extLst>
            </p:cNvPr>
            <p:cNvSpPr/>
            <p:nvPr/>
          </p:nvSpPr>
          <p:spPr>
            <a:xfrm>
              <a:off x="1124301" y="4116715"/>
              <a:ext cx="457200" cy="4572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accent1"/>
                  </a:solidFill>
                </a:rPr>
                <a:t>1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F380CE3-6BEE-432D-8FA0-1B660D4BA515}"/>
                </a:ext>
              </a:extLst>
            </p:cNvPr>
            <p:cNvSpPr/>
            <p:nvPr/>
          </p:nvSpPr>
          <p:spPr>
            <a:xfrm>
              <a:off x="2857499" y="4116715"/>
              <a:ext cx="457200" cy="4572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accent1"/>
                  </a:solidFill>
                </a:rPr>
                <a:t>2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B364578-4D8E-4ACA-B515-81A33AF31BF9}"/>
                </a:ext>
              </a:extLst>
            </p:cNvPr>
            <p:cNvCxnSpPr>
              <a:stCxn id="4" idx="5"/>
              <a:endCxn id="6" idx="1"/>
            </p:cNvCxnSpPr>
            <p:nvPr/>
          </p:nvCxnSpPr>
          <p:spPr>
            <a:xfrm>
              <a:off x="1514546" y="2496766"/>
              <a:ext cx="552658" cy="7244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C2DAE09-A7B8-4D30-B3DF-80B1A75903A0}"/>
                </a:ext>
              </a:extLst>
            </p:cNvPr>
            <p:cNvCxnSpPr>
              <a:cxnSpLocks/>
              <a:stCxn id="4" idx="4"/>
              <a:endCxn id="7" idx="0"/>
            </p:cNvCxnSpPr>
            <p:nvPr/>
          </p:nvCxnSpPr>
          <p:spPr>
            <a:xfrm>
              <a:off x="1352901" y="2563721"/>
              <a:ext cx="0" cy="155299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841A1E8-1EC2-492B-80F2-CE71F90D3E37}"/>
                </a:ext>
              </a:extLst>
            </p:cNvPr>
            <p:cNvCxnSpPr>
              <a:cxnSpLocks/>
              <a:stCxn id="7" idx="7"/>
              <a:endCxn id="6" idx="3"/>
            </p:cNvCxnSpPr>
            <p:nvPr/>
          </p:nvCxnSpPr>
          <p:spPr>
            <a:xfrm flipV="1">
              <a:off x="1514546" y="3544516"/>
              <a:ext cx="552658" cy="63915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C146E51-2B85-4593-A5BB-A24E8A532E1E}"/>
                </a:ext>
              </a:extLst>
            </p:cNvPr>
            <p:cNvCxnSpPr>
              <a:cxnSpLocks/>
              <a:stCxn id="8" idx="1"/>
              <a:endCxn id="6" idx="5"/>
            </p:cNvCxnSpPr>
            <p:nvPr/>
          </p:nvCxnSpPr>
          <p:spPr>
            <a:xfrm flipH="1" flipV="1">
              <a:off x="2390494" y="3544516"/>
              <a:ext cx="533960" cy="63915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FB3958E-04C2-45AD-97AF-4FDBD0D956B5}"/>
                </a:ext>
              </a:extLst>
            </p:cNvPr>
            <p:cNvCxnSpPr>
              <a:cxnSpLocks/>
              <a:stCxn id="7" idx="6"/>
              <a:endCxn id="8" idx="2"/>
            </p:cNvCxnSpPr>
            <p:nvPr/>
          </p:nvCxnSpPr>
          <p:spPr>
            <a:xfrm>
              <a:off x="1581501" y="4345315"/>
              <a:ext cx="12759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3D02D69-ECDC-4064-A2C5-50EB744B5FDC}"/>
                </a:ext>
              </a:extLst>
            </p:cNvPr>
            <p:cNvCxnSpPr>
              <a:cxnSpLocks/>
              <a:stCxn id="5" idx="4"/>
              <a:endCxn id="8" idx="0"/>
            </p:cNvCxnSpPr>
            <p:nvPr/>
          </p:nvCxnSpPr>
          <p:spPr>
            <a:xfrm>
              <a:off x="3086099" y="2563721"/>
              <a:ext cx="0" cy="155299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91B70A5-8B78-49E8-88C6-2558D18BDABE}"/>
              </a:ext>
            </a:extLst>
          </p:cNvPr>
          <p:cNvSpPr txBox="1">
            <a:spLocks/>
          </p:cNvSpPr>
          <p:nvPr/>
        </p:nvSpPr>
        <p:spPr>
          <a:xfrm>
            <a:off x="6009924" y="1113178"/>
            <a:ext cx="4067526" cy="53614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0188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0375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4213" indent="-223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Search: start=0, target=3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3C3011E-C79B-40A3-AF0D-0F3085890040}"/>
              </a:ext>
            </a:extLst>
          </p:cNvPr>
          <p:cNvGrpSpPr/>
          <p:nvPr/>
        </p:nvGrpSpPr>
        <p:grpSpPr>
          <a:xfrm>
            <a:off x="6591651" y="1767556"/>
            <a:ext cx="2190398" cy="2467394"/>
            <a:chOff x="6582126" y="2106521"/>
            <a:chExt cx="2190398" cy="2467394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6DC2E17-276E-4259-8345-06F352F645A9}"/>
                </a:ext>
              </a:extLst>
            </p:cNvPr>
            <p:cNvSpPr/>
            <p:nvPr/>
          </p:nvSpPr>
          <p:spPr>
            <a:xfrm>
              <a:off x="6582126" y="2106521"/>
              <a:ext cx="457200" cy="4572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accent1"/>
                  </a:solidFill>
                </a:rPr>
                <a:t>0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EFDD2E5-BC3A-420A-9440-83BCE461BB2B}"/>
                </a:ext>
              </a:extLst>
            </p:cNvPr>
            <p:cNvSpPr/>
            <p:nvPr/>
          </p:nvSpPr>
          <p:spPr>
            <a:xfrm>
              <a:off x="8315324" y="2106521"/>
              <a:ext cx="457200" cy="4572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accent1"/>
                  </a:solidFill>
                </a:rPr>
                <a:t>3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3CE15EA-38AB-4058-B68B-13DE4CCD657C}"/>
                </a:ext>
              </a:extLst>
            </p:cNvPr>
            <p:cNvSpPr/>
            <p:nvPr/>
          </p:nvSpPr>
          <p:spPr>
            <a:xfrm>
              <a:off x="7458074" y="3154271"/>
              <a:ext cx="457200" cy="4572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accent1"/>
                  </a:solidFill>
                </a:rPr>
                <a:t>4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C74C85A-D3B5-4740-AD04-06D87A26ADC4}"/>
                </a:ext>
              </a:extLst>
            </p:cNvPr>
            <p:cNvSpPr/>
            <p:nvPr/>
          </p:nvSpPr>
          <p:spPr>
            <a:xfrm>
              <a:off x="6582126" y="4116715"/>
              <a:ext cx="457200" cy="4572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accent1"/>
                  </a:solidFill>
                </a:rPr>
                <a:t>1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B5373CA-1644-43FE-B817-5920FB917CCD}"/>
                </a:ext>
              </a:extLst>
            </p:cNvPr>
            <p:cNvSpPr/>
            <p:nvPr/>
          </p:nvSpPr>
          <p:spPr>
            <a:xfrm>
              <a:off x="8315324" y="4116715"/>
              <a:ext cx="457200" cy="4572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accent1"/>
                  </a:solidFill>
                </a:rPr>
                <a:t>2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FA85E5C-FC08-4F48-AD5A-BBBBB24E1386}"/>
                </a:ext>
              </a:extLst>
            </p:cNvPr>
            <p:cNvCxnSpPr>
              <a:stCxn id="16" idx="5"/>
              <a:endCxn id="18" idx="1"/>
            </p:cNvCxnSpPr>
            <p:nvPr/>
          </p:nvCxnSpPr>
          <p:spPr>
            <a:xfrm>
              <a:off x="6972371" y="2496766"/>
              <a:ext cx="552658" cy="7244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08B1C8-5B64-492A-A04F-54576404912D}"/>
                </a:ext>
              </a:extLst>
            </p:cNvPr>
            <p:cNvCxnSpPr>
              <a:cxnSpLocks/>
              <a:stCxn id="16" idx="4"/>
              <a:endCxn id="19" idx="0"/>
            </p:cNvCxnSpPr>
            <p:nvPr/>
          </p:nvCxnSpPr>
          <p:spPr>
            <a:xfrm>
              <a:off x="6810726" y="2563721"/>
              <a:ext cx="0" cy="155299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6E99EC2-71E7-4C5A-99E8-4CC4220DAB10}"/>
                </a:ext>
              </a:extLst>
            </p:cNvPr>
            <p:cNvCxnSpPr>
              <a:cxnSpLocks/>
              <a:stCxn id="19" idx="7"/>
              <a:endCxn id="18" idx="3"/>
            </p:cNvCxnSpPr>
            <p:nvPr/>
          </p:nvCxnSpPr>
          <p:spPr>
            <a:xfrm flipV="1">
              <a:off x="6972371" y="3544516"/>
              <a:ext cx="552658" cy="63915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F3F41B9-5880-4EDA-825D-103FAAE1A11B}"/>
                </a:ext>
              </a:extLst>
            </p:cNvPr>
            <p:cNvCxnSpPr>
              <a:cxnSpLocks/>
              <a:stCxn id="20" idx="1"/>
              <a:endCxn id="18" idx="5"/>
            </p:cNvCxnSpPr>
            <p:nvPr/>
          </p:nvCxnSpPr>
          <p:spPr>
            <a:xfrm flipH="1" flipV="1">
              <a:off x="7848319" y="3544516"/>
              <a:ext cx="533960" cy="63915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AA90099-8B73-4E97-BFCD-5888B0D608E1}"/>
                </a:ext>
              </a:extLst>
            </p:cNvPr>
            <p:cNvCxnSpPr>
              <a:cxnSpLocks/>
              <a:stCxn id="19" idx="6"/>
              <a:endCxn id="20" idx="2"/>
            </p:cNvCxnSpPr>
            <p:nvPr/>
          </p:nvCxnSpPr>
          <p:spPr>
            <a:xfrm>
              <a:off x="7039326" y="4345315"/>
              <a:ext cx="12759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6942D67-F885-473D-8CBD-CFD91A390AAE}"/>
                </a:ext>
              </a:extLst>
            </p:cNvPr>
            <p:cNvCxnSpPr>
              <a:cxnSpLocks/>
              <a:stCxn id="17" idx="4"/>
              <a:endCxn id="20" idx="0"/>
            </p:cNvCxnSpPr>
            <p:nvPr/>
          </p:nvCxnSpPr>
          <p:spPr>
            <a:xfrm>
              <a:off x="8543924" y="2563721"/>
              <a:ext cx="0" cy="155299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81365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22434-B8FC-4B22-9345-A8380DB6A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099" y="367131"/>
            <a:ext cx="2202900" cy="627812"/>
          </a:xfrm>
        </p:spPr>
        <p:txBody>
          <a:bodyPr/>
          <a:lstStyle/>
          <a:p>
            <a:r>
              <a:rPr lang="en-US" dirty="0"/>
              <a:t>Last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39867-BE83-44DA-B527-679E24DCE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099" y="1113179"/>
            <a:ext cx="4070949" cy="833428"/>
          </a:xfrm>
        </p:spPr>
        <p:txBody>
          <a:bodyPr/>
          <a:lstStyle/>
          <a:p>
            <a:r>
              <a:rPr lang="en-US" dirty="0"/>
              <a:t>Graphs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Definitions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Representations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5F4B25A-A567-4CE2-A621-7C68BB2B8189}"/>
              </a:ext>
            </a:extLst>
          </p:cNvPr>
          <p:cNvSpPr txBox="1">
            <a:spLocks/>
          </p:cNvSpPr>
          <p:nvPr/>
        </p:nvSpPr>
        <p:spPr>
          <a:xfrm>
            <a:off x="4302940" y="1119019"/>
            <a:ext cx="4474151" cy="398386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0188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0375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4213" indent="-223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Graph Connectivity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Search algorithms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Search complexity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5025396-6B6F-46DD-A41C-5D58674A98DF}"/>
              </a:ext>
            </a:extLst>
          </p:cNvPr>
          <p:cNvSpPr txBox="1">
            <a:spLocks/>
          </p:cNvSpPr>
          <p:nvPr/>
        </p:nvSpPr>
        <p:spPr>
          <a:xfrm>
            <a:off x="4302940" y="367131"/>
            <a:ext cx="2202900" cy="62781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Today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D69671F-21BA-48F3-8FD7-BE71F9C8388F}"/>
              </a:ext>
            </a:extLst>
          </p:cNvPr>
          <p:cNvSpPr txBox="1">
            <a:spLocks/>
          </p:cNvSpPr>
          <p:nvPr/>
        </p:nvSpPr>
        <p:spPr>
          <a:xfrm>
            <a:off x="8456982" y="367133"/>
            <a:ext cx="2202900" cy="62781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Next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690B3AC-390D-4FC5-8614-BCEA0743B65E}"/>
              </a:ext>
            </a:extLst>
          </p:cNvPr>
          <p:cNvSpPr txBox="1">
            <a:spLocks/>
          </p:cNvSpPr>
          <p:nvPr/>
        </p:nvSpPr>
        <p:spPr>
          <a:xfrm>
            <a:off x="8456982" y="1113180"/>
            <a:ext cx="3366050" cy="133717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0188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0375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4213" indent="-223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Trees within Graphs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150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79FB8-FDEA-42D6-85C6-BD907442F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Depth-first Search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6AD195A-4F7D-429B-8629-94B508F60FDA}"/>
              </a:ext>
            </a:extLst>
          </p:cNvPr>
          <p:cNvSpPr/>
          <p:nvPr/>
        </p:nvSpPr>
        <p:spPr>
          <a:xfrm>
            <a:off x="1981902" y="1968539"/>
            <a:ext cx="457200" cy="457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1"/>
                </a:solidFill>
              </a:rPr>
              <a:t>0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E75D61F-F227-417C-BCE0-EF0B8248AC41}"/>
              </a:ext>
            </a:extLst>
          </p:cNvPr>
          <p:cNvSpPr/>
          <p:nvPr/>
        </p:nvSpPr>
        <p:spPr>
          <a:xfrm>
            <a:off x="4248429" y="2245146"/>
            <a:ext cx="457200" cy="457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5E7A742-655A-418E-879A-D8B36A1820AD}"/>
              </a:ext>
            </a:extLst>
          </p:cNvPr>
          <p:cNvSpPr/>
          <p:nvPr/>
        </p:nvSpPr>
        <p:spPr>
          <a:xfrm>
            <a:off x="2987277" y="2862682"/>
            <a:ext cx="457200" cy="457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1"/>
                </a:solidFill>
              </a:rPr>
              <a:t>4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8153525-B846-49BB-A048-4658411B8475}"/>
              </a:ext>
            </a:extLst>
          </p:cNvPr>
          <p:cNvSpPr/>
          <p:nvPr/>
        </p:nvSpPr>
        <p:spPr>
          <a:xfrm>
            <a:off x="2448276" y="4806450"/>
            <a:ext cx="457200" cy="457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1DCDF6D-5DAC-4FA0-BB35-B07CD418F0E2}"/>
              </a:ext>
            </a:extLst>
          </p:cNvPr>
          <p:cNvSpPr/>
          <p:nvPr/>
        </p:nvSpPr>
        <p:spPr>
          <a:xfrm>
            <a:off x="3853440" y="4174125"/>
            <a:ext cx="457200" cy="457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1"/>
                </a:solidFill>
              </a:rPr>
              <a:t>2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A765804-96E2-4842-B329-6AA71BDB9A17}"/>
              </a:ext>
            </a:extLst>
          </p:cNvPr>
          <p:cNvCxnSpPr>
            <a:stCxn id="4" idx="5"/>
            <a:endCxn id="6" idx="1"/>
          </p:cNvCxnSpPr>
          <p:nvPr/>
        </p:nvCxnSpPr>
        <p:spPr>
          <a:xfrm>
            <a:off x="2372147" y="2358784"/>
            <a:ext cx="682085" cy="5708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CB9EE8E-A3EB-43F5-B58E-B28B6B943433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>
            <a:off x="2210502" y="2425739"/>
            <a:ext cx="466374" cy="23807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B8E9147-A57B-4ECC-94ED-1C54AC429D68}"/>
              </a:ext>
            </a:extLst>
          </p:cNvPr>
          <p:cNvCxnSpPr>
            <a:cxnSpLocks/>
            <a:stCxn id="7" idx="7"/>
            <a:endCxn id="6" idx="3"/>
          </p:cNvCxnSpPr>
          <p:nvPr/>
        </p:nvCxnSpPr>
        <p:spPr>
          <a:xfrm flipV="1">
            <a:off x="2838521" y="3252927"/>
            <a:ext cx="215711" cy="16204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7BECBD1-5DBD-46D8-AB2F-3E7D161DC41B}"/>
              </a:ext>
            </a:extLst>
          </p:cNvPr>
          <p:cNvCxnSpPr>
            <a:cxnSpLocks/>
            <a:stCxn id="8" idx="1"/>
            <a:endCxn id="6" idx="5"/>
          </p:cNvCxnSpPr>
          <p:nvPr/>
        </p:nvCxnSpPr>
        <p:spPr>
          <a:xfrm flipH="1" flipV="1">
            <a:off x="3377522" y="3252927"/>
            <a:ext cx="542873" cy="9881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D33BEA4-59A8-45CA-AEBA-92ADDC69070B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 flipV="1">
            <a:off x="2905476" y="4402725"/>
            <a:ext cx="947964" cy="6323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B32DA81-C85E-4E1A-9942-0C0D92FF2511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 flipH="1">
            <a:off x="4082040" y="2702346"/>
            <a:ext cx="394989" cy="14717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D2B65753-3705-4249-B339-61091CBE750F}"/>
              </a:ext>
            </a:extLst>
          </p:cNvPr>
          <p:cNvSpPr/>
          <p:nvPr/>
        </p:nvSpPr>
        <p:spPr>
          <a:xfrm>
            <a:off x="5572126" y="2702346"/>
            <a:ext cx="457200" cy="457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1"/>
                </a:solidFill>
              </a:rPr>
              <a:t>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FE97514-E622-404D-9AE5-527FCD35291E}"/>
              </a:ext>
            </a:extLst>
          </p:cNvPr>
          <p:cNvSpPr/>
          <p:nvPr/>
        </p:nvSpPr>
        <p:spPr>
          <a:xfrm>
            <a:off x="8590920" y="3086659"/>
            <a:ext cx="457200" cy="457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1"/>
                </a:solidFill>
              </a:rPr>
              <a:t>8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8141796-84A4-42B2-9CBC-19FB8A87F60A}"/>
              </a:ext>
            </a:extLst>
          </p:cNvPr>
          <p:cNvSpPr/>
          <p:nvPr/>
        </p:nvSpPr>
        <p:spPr>
          <a:xfrm>
            <a:off x="6694885" y="3346309"/>
            <a:ext cx="457200" cy="457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1"/>
                </a:solidFill>
              </a:rPr>
              <a:t>9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7F2EACD-7497-4901-82A1-278D240AADC5}"/>
              </a:ext>
            </a:extLst>
          </p:cNvPr>
          <p:cNvSpPr/>
          <p:nvPr/>
        </p:nvSpPr>
        <p:spPr>
          <a:xfrm>
            <a:off x="4715192" y="4577850"/>
            <a:ext cx="457200" cy="457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1"/>
                </a:solidFill>
              </a:rPr>
              <a:t>6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9337822-D2D4-47A5-87EE-E890F2378850}"/>
              </a:ext>
            </a:extLst>
          </p:cNvPr>
          <p:cNvSpPr/>
          <p:nvPr/>
        </p:nvSpPr>
        <p:spPr>
          <a:xfrm>
            <a:off x="7105018" y="5692275"/>
            <a:ext cx="457200" cy="457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1"/>
                </a:solidFill>
              </a:rPr>
              <a:t>7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4C38084-A5CA-4104-9F4F-9CAC242B0F2C}"/>
              </a:ext>
            </a:extLst>
          </p:cNvPr>
          <p:cNvCxnSpPr>
            <a:stCxn id="15" idx="5"/>
            <a:endCxn id="17" idx="1"/>
          </p:cNvCxnSpPr>
          <p:nvPr/>
        </p:nvCxnSpPr>
        <p:spPr>
          <a:xfrm>
            <a:off x="5962371" y="3092591"/>
            <a:ext cx="799469" cy="3206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C335E62-DC30-4D7C-8970-713553BEFE87}"/>
              </a:ext>
            </a:extLst>
          </p:cNvPr>
          <p:cNvCxnSpPr>
            <a:cxnSpLocks/>
            <a:stCxn id="15" idx="4"/>
            <a:endCxn id="18" idx="0"/>
          </p:cNvCxnSpPr>
          <p:nvPr/>
        </p:nvCxnSpPr>
        <p:spPr>
          <a:xfrm flipH="1">
            <a:off x="4943792" y="3159546"/>
            <a:ext cx="856934" cy="14183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B7752AB-DE63-4375-B83A-4A0B58FA680F}"/>
              </a:ext>
            </a:extLst>
          </p:cNvPr>
          <p:cNvCxnSpPr>
            <a:cxnSpLocks/>
            <a:stCxn id="18" idx="7"/>
            <a:endCxn id="17" idx="3"/>
          </p:cNvCxnSpPr>
          <p:nvPr/>
        </p:nvCxnSpPr>
        <p:spPr>
          <a:xfrm flipV="1">
            <a:off x="5105437" y="3736554"/>
            <a:ext cx="1656403" cy="9082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82C4EB6-49C0-44B2-94AA-FEC7AEFCF036}"/>
              </a:ext>
            </a:extLst>
          </p:cNvPr>
          <p:cNvCxnSpPr>
            <a:cxnSpLocks/>
            <a:stCxn id="19" idx="1"/>
            <a:endCxn id="17" idx="5"/>
          </p:cNvCxnSpPr>
          <p:nvPr/>
        </p:nvCxnSpPr>
        <p:spPr>
          <a:xfrm flipH="1" flipV="1">
            <a:off x="7085130" y="3736554"/>
            <a:ext cx="86843" cy="202267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55222F4-6E66-4989-BA43-7607306C622E}"/>
              </a:ext>
            </a:extLst>
          </p:cNvPr>
          <p:cNvCxnSpPr>
            <a:cxnSpLocks/>
            <a:stCxn id="18" idx="6"/>
            <a:endCxn id="19" idx="2"/>
          </p:cNvCxnSpPr>
          <p:nvPr/>
        </p:nvCxnSpPr>
        <p:spPr>
          <a:xfrm>
            <a:off x="5172392" y="4806450"/>
            <a:ext cx="1932626" cy="11144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AD9E678-DD89-4E6F-A469-722433BE3505}"/>
              </a:ext>
            </a:extLst>
          </p:cNvPr>
          <p:cNvCxnSpPr>
            <a:cxnSpLocks/>
            <a:stCxn id="5" idx="5"/>
            <a:endCxn id="15" idx="2"/>
          </p:cNvCxnSpPr>
          <p:nvPr/>
        </p:nvCxnSpPr>
        <p:spPr>
          <a:xfrm>
            <a:off x="4638674" y="2635391"/>
            <a:ext cx="933452" cy="29555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A41E478-969A-4595-84E8-7E5DDDA3D366}"/>
              </a:ext>
            </a:extLst>
          </p:cNvPr>
          <p:cNvCxnSpPr>
            <a:cxnSpLocks/>
            <a:stCxn id="5" idx="4"/>
            <a:endCxn id="18" idx="1"/>
          </p:cNvCxnSpPr>
          <p:nvPr/>
        </p:nvCxnSpPr>
        <p:spPr>
          <a:xfrm>
            <a:off x="4477029" y="2702346"/>
            <a:ext cx="305118" cy="19424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2816EA3-7E72-443A-A9F2-AECFE82C4D63}"/>
              </a:ext>
            </a:extLst>
          </p:cNvPr>
          <p:cNvCxnSpPr>
            <a:cxnSpLocks/>
            <a:stCxn id="15" idx="5"/>
            <a:endCxn id="19" idx="1"/>
          </p:cNvCxnSpPr>
          <p:nvPr/>
        </p:nvCxnSpPr>
        <p:spPr>
          <a:xfrm>
            <a:off x="5962371" y="3092591"/>
            <a:ext cx="1209602" cy="26666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8D4F97-BA58-42AD-8ACC-63A04EE1763D}"/>
              </a:ext>
            </a:extLst>
          </p:cNvPr>
          <p:cNvCxnSpPr>
            <a:cxnSpLocks/>
            <a:stCxn id="5" idx="3"/>
            <a:endCxn id="6" idx="7"/>
          </p:cNvCxnSpPr>
          <p:nvPr/>
        </p:nvCxnSpPr>
        <p:spPr>
          <a:xfrm flipH="1">
            <a:off x="3377522" y="2635391"/>
            <a:ext cx="937862" cy="2942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9DBFCBF-E423-4F90-9FA4-1D50F4BB7504}"/>
              </a:ext>
            </a:extLst>
          </p:cNvPr>
          <p:cNvCxnSpPr>
            <a:cxnSpLocks/>
            <a:stCxn id="18" idx="2"/>
            <a:endCxn id="7" idx="5"/>
          </p:cNvCxnSpPr>
          <p:nvPr/>
        </p:nvCxnSpPr>
        <p:spPr>
          <a:xfrm flipH="1">
            <a:off x="2838521" y="4806450"/>
            <a:ext cx="1876671" cy="3902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79C2637-5B80-4337-A819-85591587A6AD}"/>
              </a:ext>
            </a:extLst>
          </p:cNvPr>
          <p:cNvCxnSpPr>
            <a:cxnSpLocks/>
            <a:stCxn id="19" idx="3"/>
            <a:endCxn id="7" idx="4"/>
          </p:cNvCxnSpPr>
          <p:nvPr/>
        </p:nvCxnSpPr>
        <p:spPr>
          <a:xfrm flipH="1" flipV="1">
            <a:off x="2676876" y="5263650"/>
            <a:ext cx="4495097" cy="8188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5CDD2B4-F581-42D1-A7B0-CEB5AD059D70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2838521" y="2635391"/>
            <a:ext cx="1476863" cy="22380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4024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79FB8-FDEA-42D6-85C6-BD907442F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Depth-first Search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6AD195A-4F7D-429B-8629-94B508F60FDA}"/>
              </a:ext>
            </a:extLst>
          </p:cNvPr>
          <p:cNvSpPr/>
          <p:nvPr/>
        </p:nvSpPr>
        <p:spPr>
          <a:xfrm>
            <a:off x="1981902" y="1968539"/>
            <a:ext cx="457200" cy="457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1"/>
                </a:solidFill>
              </a:rPr>
              <a:t>0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E75D61F-F227-417C-BCE0-EF0B8248AC41}"/>
              </a:ext>
            </a:extLst>
          </p:cNvPr>
          <p:cNvSpPr/>
          <p:nvPr/>
        </p:nvSpPr>
        <p:spPr>
          <a:xfrm>
            <a:off x="4248429" y="2245146"/>
            <a:ext cx="457200" cy="457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5E7A742-655A-418E-879A-D8B36A1820AD}"/>
              </a:ext>
            </a:extLst>
          </p:cNvPr>
          <p:cNvSpPr/>
          <p:nvPr/>
        </p:nvSpPr>
        <p:spPr>
          <a:xfrm>
            <a:off x="2987277" y="2862682"/>
            <a:ext cx="457200" cy="457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1"/>
                </a:solidFill>
              </a:rPr>
              <a:t>4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8153525-B846-49BB-A048-4658411B8475}"/>
              </a:ext>
            </a:extLst>
          </p:cNvPr>
          <p:cNvSpPr/>
          <p:nvPr/>
        </p:nvSpPr>
        <p:spPr>
          <a:xfrm>
            <a:off x="2448276" y="4806450"/>
            <a:ext cx="457200" cy="457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1DCDF6D-5DAC-4FA0-BB35-B07CD418F0E2}"/>
              </a:ext>
            </a:extLst>
          </p:cNvPr>
          <p:cNvSpPr/>
          <p:nvPr/>
        </p:nvSpPr>
        <p:spPr>
          <a:xfrm>
            <a:off x="3853440" y="4174125"/>
            <a:ext cx="457200" cy="457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1"/>
                </a:solidFill>
              </a:rPr>
              <a:t>2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CB9EE8E-A3EB-43F5-B58E-B28B6B943433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>
            <a:off x="2210502" y="2425739"/>
            <a:ext cx="466374" cy="23807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D33BEA4-59A8-45CA-AEBA-92ADDC69070B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 flipV="1">
            <a:off x="2905476" y="4402725"/>
            <a:ext cx="947964" cy="6323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B32DA81-C85E-4E1A-9942-0C0D92FF2511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 flipH="1">
            <a:off x="4082040" y="2702346"/>
            <a:ext cx="394989" cy="14717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D2B65753-3705-4249-B339-61091CBE750F}"/>
              </a:ext>
            </a:extLst>
          </p:cNvPr>
          <p:cNvSpPr/>
          <p:nvPr/>
        </p:nvSpPr>
        <p:spPr>
          <a:xfrm>
            <a:off x="5572126" y="2702346"/>
            <a:ext cx="457200" cy="457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1"/>
                </a:solidFill>
              </a:rPr>
              <a:t>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FE97514-E622-404D-9AE5-527FCD35291E}"/>
              </a:ext>
            </a:extLst>
          </p:cNvPr>
          <p:cNvSpPr/>
          <p:nvPr/>
        </p:nvSpPr>
        <p:spPr>
          <a:xfrm>
            <a:off x="8590920" y="3086659"/>
            <a:ext cx="457200" cy="457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1"/>
                </a:solidFill>
              </a:rPr>
              <a:t>8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8141796-84A4-42B2-9CBC-19FB8A87F60A}"/>
              </a:ext>
            </a:extLst>
          </p:cNvPr>
          <p:cNvSpPr/>
          <p:nvPr/>
        </p:nvSpPr>
        <p:spPr>
          <a:xfrm>
            <a:off x="6694885" y="3346309"/>
            <a:ext cx="457200" cy="457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1"/>
                </a:solidFill>
              </a:rPr>
              <a:t>9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7F2EACD-7497-4901-82A1-278D240AADC5}"/>
              </a:ext>
            </a:extLst>
          </p:cNvPr>
          <p:cNvSpPr/>
          <p:nvPr/>
        </p:nvSpPr>
        <p:spPr>
          <a:xfrm>
            <a:off x="4715192" y="4577850"/>
            <a:ext cx="457200" cy="457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1"/>
                </a:solidFill>
              </a:rPr>
              <a:t>6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9337822-D2D4-47A5-87EE-E890F2378850}"/>
              </a:ext>
            </a:extLst>
          </p:cNvPr>
          <p:cNvSpPr/>
          <p:nvPr/>
        </p:nvSpPr>
        <p:spPr>
          <a:xfrm>
            <a:off x="7105018" y="5692275"/>
            <a:ext cx="457200" cy="457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1"/>
                </a:solidFill>
              </a:rPr>
              <a:t>7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82C4EB6-49C0-44B2-94AA-FEC7AEFCF036}"/>
              </a:ext>
            </a:extLst>
          </p:cNvPr>
          <p:cNvCxnSpPr>
            <a:cxnSpLocks/>
            <a:stCxn id="19" idx="1"/>
            <a:endCxn id="17" idx="5"/>
          </p:cNvCxnSpPr>
          <p:nvPr/>
        </p:nvCxnSpPr>
        <p:spPr>
          <a:xfrm flipH="1" flipV="1">
            <a:off x="7085130" y="3736554"/>
            <a:ext cx="86843" cy="202267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20609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1B42F91-970E-4CCC-A5BC-F1D2B9F818D1}"/>
              </a:ext>
            </a:extLst>
          </p:cNvPr>
          <p:cNvSpPr txBox="1">
            <a:spLocks/>
          </p:cNvSpPr>
          <p:nvPr/>
        </p:nvSpPr>
        <p:spPr>
          <a:xfrm>
            <a:off x="133350" y="952500"/>
            <a:ext cx="11740242" cy="63246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0188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0375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4213" indent="-223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45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dfs_helper(graph_t G, vertex start, vertex target, </a:t>
            </a:r>
            <a: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*mark) {</a:t>
            </a:r>
          </a:p>
          <a:p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46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mark[start] = </a:t>
            </a:r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47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printf(</a:t>
            </a:r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"Visiting </a:t>
            </a:r>
            <a:r>
              <a:rPr lang="en-US" sz="1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%u\n</a:t>
            </a:r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start);</a:t>
            </a:r>
          </a:p>
          <a:p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48</a:t>
            </a:r>
          </a:p>
          <a:p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49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(target == start)</a:t>
            </a:r>
          </a:p>
          <a:p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51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vert_list *nbors = graph_get_neighbors(G, start);</a:t>
            </a:r>
          </a:p>
          <a:p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52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(vert_list *p = nbors; p != NULL; p = p-&gt;next) {</a:t>
            </a:r>
          </a:p>
          <a:p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53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vertex i = p-&gt;vert;  </a:t>
            </a:r>
            <a:r>
              <a:rPr lang="en-US" sz="18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 is one of start's neighbors</a:t>
            </a:r>
          </a:p>
          <a:p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54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(!mark[i] &amp;&amp; 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dfs_helper(G, i, target, mark)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55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graph_free_neighbors(nbors);</a:t>
            </a:r>
          </a:p>
          <a:p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56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57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58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59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graph_free_neighbors(nbors);</a:t>
            </a:r>
          </a:p>
          <a:p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60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61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C39F7FD-2658-4518-AD0C-28B55424B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099" y="19050"/>
            <a:ext cx="10515600" cy="627812"/>
          </a:xfrm>
        </p:spPr>
        <p:txBody>
          <a:bodyPr/>
          <a:lstStyle/>
          <a:p>
            <a:r>
              <a:rPr lang="en-US" sz="3200" dirty="0"/>
              <a:t>Cost: Depth-first Search – Recursive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3F76BBB-848B-4622-A685-E8267D6A9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099" y="507797"/>
            <a:ext cx="6277326" cy="536143"/>
          </a:xfrm>
        </p:spPr>
        <p:txBody>
          <a:bodyPr/>
          <a:lstStyle/>
          <a:p>
            <a:r>
              <a:rPr lang="en-US" sz="2400" dirty="0"/>
              <a:t>How many times can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dfs_helper </a:t>
            </a:r>
            <a:r>
              <a:rPr lang="en-US" sz="2400" dirty="0"/>
              <a:t>be called?</a:t>
            </a:r>
          </a:p>
        </p:txBody>
      </p:sp>
    </p:spTree>
    <p:extLst>
      <p:ext uri="{BB962C8B-B14F-4D97-AF65-F5344CB8AC3E}">
        <p14:creationId xmlns:p14="http://schemas.microsoft.com/office/powerpoint/2010/main" val="18198430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5450A-6302-4C54-AE75-80969C40E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70C15-60D6-40BB-9CB8-088522436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Depth-first search vs breadth-first search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6B7964F-1CCF-4814-A761-384A8B8663BC}"/>
              </a:ext>
            </a:extLst>
          </p:cNvPr>
          <p:cNvGrpSpPr/>
          <p:nvPr/>
        </p:nvGrpSpPr>
        <p:grpSpPr>
          <a:xfrm>
            <a:off x="406083" y="2250764"/>
            <a:ext cx="5312884" cy="4482994"/>
            <a:chOff x="6307618" y="902552"/>
            <a:chExt cx="5312884" cy="448299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66E90CE6-331A-45C4-9E22-0A15C3EDBC80}"/>
                </a:ext>
              </a:extLst>
            </p:cNvPr>
            <p:cNvSpPr/>
            <p:nvPr/>
          </p:nvSpPr>
          <p:spPr>
            <a:xfrm>
              <a:off x="7885806" y="1818384"/>
              <a:ext cx="511748" cy="48061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10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9910DFE-0A97-4EC1-89F9-0F8F0CD4B905}"/>
                </a:ext>
              </a:extLst>
            </p:cNvPr>
            <p:cNvSpPr/>
            <p:nvPr/>
          </p:nvSpPr>
          <p:spPr>
            <a:xfrm>
              <a:off x="6900515" y="2815438"/>
              <a:ext cx="511748" cy="48061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5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BBE760F-72DB-48C2-B564-BAEF26760AC1}"/>
                </a:ext>
              </a:extLst>
            </p:cNvPr>
            <p:cNvSpPr/>
            <p:nvPr/>
          </p:nvSpPr>
          <p:spPr>
            <a:xfrm>
              <a:off x="9119292" y="902552"/>
              <a:ext cx="511748" cy="48061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15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1EAA134-B73A-4E52-B020-0B72612DD6F2}"/>
                </a:ext>
              </a:extLst>
            </p:cNvPr>
            <p:cNvSpPr/>
            <p:nvPr/>
          </p:nvSpPr>
          <p:spPr>
            <a:xfrm>
              <a:off x="6307618" y="3882315"/>
              <a:ext cx="511748" cy="48061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3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E4B39B9-6209-4B57-B9CA-64B31D2F328E}"/>
                </a:ext>
              </a:extLst>
            </p:cNvPr>
            <p:cNvSpPr/>
            <p:nvPr/>
          </p:nvSpPr>
          <p:spPr>
            <a:xfrm>
              <a:off x="7412262" y="3882315"/>
              <a:ext cx="511748" cy="48061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7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1830F3B-EDE2-4E79-9D6E-75FA8D8953F1}"/>
                </a:ext>
              </a:extLst>
            </p:cNvPr>
            <p:cNvSpPr/>
            <p:nvPr/>
          </p:nvSpPr>
          <p:spPr>
            <a:xfrm>
              <a:off x="8786130" y="2840925"/>
              <a:ext cx="511748" cy="48061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12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873FC19-BB06-4DF0-A37A-46AF2FFE3DE3}"/>
                </a:ext>
              </a:extLst>
            </p:cNvPr>
            <p:cNvSpPr/>
            <p:nvPr/>
          </p:nvSpPr>
          <p:spPr>
            <a:xfrm>
              <a:off x="10341133" y="1823804"/>
              <a:ext cx="511748" cy="48061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20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0D31972-97BC-4BBC-A8F4-983CF3897D16}"/>
                </a:ext>
              </a:extLst>
            </p:cNvPr>
            <p:cNvSpPr/>
            <p:nvPr/>
          </p:nvSpPr>
          <p:spPr>
            <a:xfrm>
              <a:off x="9911497" y="2872762"/>
              <a:ext cx="511748" cy="48061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17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9D649E7-9740-4D40-A6E3-59F85A692F28}"/>
                </a:ext>
              </a:extLst>
            </p:cNvPr>
            <p:cNvSpPr/>
            <p:nvPr/>
          </p:nvSpPr>
          <p:spPr>
            <a:xfrm>
              <a:off x="10828087" y="2872762"/>
              <a:ext cx="511748" cy="48061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25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82555B3-2170-4777-981B-724BCD9945F9}"/>
                </a:ext>
              </a:extLst>
            </p:cNvPr>
            <p:cNvSpPr/>
            <p:nvPr/>
          </p:nvSpPr>
          <p:spPr>
            <a:xfrm>
              <a:off x="11108754" y="3906258"/>
              <a:ext cx="511748" cy="48061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30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1002E13-CFE0-4BD5-8114-60EC64FC0B05}"/>
                </a:ext>
              </a:extLst>
            </p:cNvPr>
            <p:cNvSpPr/>
            <p:nvPr/>
          </p:nvSpPr>
          <p:spPr>
            <a:xfrm>
              <a:off x="8274383" y="3889883"/>
              <a:ext cx="511748" cy="48061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A6EEAAB-FB5F-479B-9D5E-8147EA5B8538}"/>
                </a:ext>
              </a:extLst>
            </p:cNvPr>
            <p:cNvCxnSpPr>
              <a:cxnSpLocks/>
              <a:stCxn id="5" idx="3"/>
              <a:endCxn id="6" idx="0"/>
            </p:cNvCxnSpPr>
            <p:nvPr/>
          </p:nvCxnSpPr>
          <p:spPr>
            <a:xfrm flipH="1">
              <a:off x="7156389" y="2228610"/>
              <a:ext cx="804361" cy="586828"/>
            </a:xfrm>
            <a:prstGeom prst="straightConnector1">
              <a:avLst/>
            </a:prstGeom>
            <a:ln w="28575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B62658B4-2EE0-4E94-9D7C-9F8D34B9F777}"/>
                </a:ext>
              </a:extLst>
            </p:cNvPr>
            <p:cNvCxnSpPr>
              <a:cxnSpLocks/>
              <a:stCxn id="5" idx="5"/>
              <a:endCxn id="10" idx="0"/>
            </p:cNvCxnSpPr>
            <p:nvPr/>
          </p:nvCxnSpPr>
          <p:spPr>
            <a:xfrm>
              <a:off x="8322610" y="2228610"/>
              <a:ext cx="719394" cy="612315"/>
            </a:xfrm>
            <a:prstGeom prst="straightConnector1">
              <a:avLst/>
            </a:prstGeom>
            <a:ln w="28575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8B48BA4-614B-4205-B713-3DDA78218E8C}"/>
                </a:ext>
              </a:extLst>
            </p:cNvPr>
            <p:cNvCxnSpPr>
              <a:cxnSpLocks/>
              <a:stCxn id="6" idx="4"/>
              <a:endCxn id="9" idx="0"/>
            </p:cNvCxnSpPr>
            <p:nvPr/>
          </p:nvCxnSpPr>
          <p:spPr>
            <a:xfrm>
              <a:off x="7156388" y="3296048"/>
              <a:ext cx="511748" cy="586266"/>
            </a:xfrm>
            <a:prstGeom prst="straightConnector1">
              <a:avLst/>
            </a:prstGeom>
            <a:ln w="28575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E71A63CC-8F88-4C48-A242-A57C88D8ED81}"/>
                </a:ext>
              </a:extLst>
            </p:cNvPr>
            <p:cNvCxnSpPr>
              <a:cxnSpLocks/>
              <a:stCxn id="6" idx="4"/>
              <a:endCxn id="8" idx="0"/>
            </p:cNvCxnSpPr>
            <p:nvPr/>
          </p:nvCxnSpPr>
          <p:spPr>
            <a:xfrm flipH="1">
              <a:off x="6563492" y="3296048"/>
              <a:ext cx="592897" cy="586266"/>
            </a:xfrm>
            <a:prstGeom prst="straightConnector1">
              <a:avLst/>
            </a:prstGeom>
            <a:ln w="28575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E54642E-6DE2-405E-B038-836193A4AD00}"/>
                </a:ext>
              </a:extLst>
            </p:cNvPr>
            <p:cNvCxnSpPr>
              <a:cxnSpLocks/>
              <a:stCxn id="10" idx="4"/>
              <a:endCxn id="15" idx="0"/>
            </p:cNvCxnSpPr>
            <p:nvPr/>
          </p:nvCxnSpPr>
          <p:spPr>
            <a:xfrm flipH="1">
              <a:off x="8530256" y="3321535"/>
              <a:ext cx="511748" cy="568348"/>
            </a:xfrm>
            <a:prstGeom prst="straightConnector1">
              <a:avLst/>
            </a:prstGeom>
            <a:ln w="28575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0D9FC9C-8C84-4D95-B32F-A96CB5197398}"/>
                </a:ext>
              </a:extLst>
            </p:cNvPr>
            <p:cNvCxnSpPr>
              <a:cxnSpLocks/>
              <a:stCxn id="7" idx="4"/>
              <a:endCxn id="5" idx="0"/>
            </p:cNvCxnSpPr>
            <p:nvPr/>
          </p:nvCxnSpPr>
          <p:spPr>
            <a:xfrm flipH="1">
              <a:off x="8141680" y="1383162"/>
              <a:ext cx="1233486" cy="435222"/>
            </a:xfrm>
            <a:prstGeom prst="straightConnector1">
              <a:avLst/>
            </a:prstGeom>
            <a:ln w="28575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CFC7DA88-4167-403C-A0F6-A60932240E34}"/>
                </a:ext>
              </a:extLst>
            </p:cNvPr>
            <p:cNvCxnSpPr>
              <a:cxnSpLocks/>
              <a:stCxn id="7" idx="4"/>
              <a:endCxn id="11" idx="0"/>
            </p:cNvCxnSpPr>
            <p:nvPr/>
          </p:nvCxnSpPr>
          <p:spPr>
            <a:xfrm>
              <a:off x="9375166" y="1383162"/>
              <a:ext cx="1221841" cy="440642"/>
            </a:xfrm>
            <a:prstGeom prst="straightConnector1">
              <a:avLst/>
            </a:prstGeom>
            <a:ln w="28575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21FB385F-58A5-47D9-8279-18A8B158FEDE}"/>
                </a:ext>
              </a:extLst>
            </p:cNvPr>
            <p:cNvCxnSpPr>
              <a:cxnSpLocks/>
              <a:stCxn id="11" idx="4"/>
              <a:endCxn id="13" idx="0"/>
            </p:cNvCxnSpPr>
            <p:nvPr/>
          </p:nvCxnSpPr>
          <p:spPr>
            <a:xfrm>
              <a:off x="10597007" y="2304414"/>
              <a:ext cx="486954" cy="568348"/>
            </a:xfrm>
            <a:prstGeom prst="straightConnector1">
              <a:avLst/>
            </a:prstGeom>
            <a:ln w="28575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533A7B0-D9BA-430C-8EEC-3F78FCB1295F}"/>
                </a:ext>
              </a:extLst>
            </p:cNvPr>
            <p:cNvCxnSpPr>
              <a:cxnSpLocks/>
              <a:stCxn id="11" idx="4"/>
              <a:endCxn id="12" idx="0"/>
            </p:cNvCxnSpPr>
            <p:nvPr/>
          </p:nvCxnSpPr>
          <p:spPr>
            <a:xfrm flipH="1">
              <a:off x="10167371" y="2304414"/>
              <a:ext cx="429636" cy="568348"/>
            </a:xfrm>
            <a:prstGeom prst="straightConnector1">
              <a:avLst/>
            </a:prstGeom>
            <a:ln w="28575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840A3F19-106B-4E35-AC1D-D59918721806}"/>
                </a:ext>
              </a:extLst>
            </p:cNvPr>
            <p:cNvCxnSpPr>
              <a:cxnSpLocks/>
              <a:stCxn id="13" idx="4"/>
              <a:endCxn id="14" idx="0"/>
            </p:cNvCxnSpPr>
            <p:nvPr/>
          </p:nvCxnSpPr>
          <p:spPr>
            <a:xfrm>
              <a:off x="11083961" y="3353372"/>
              <a:ext cx="280667" cy="552886"/>
            </a:xfrm>
            <a:prstGeom prst="straightConnector1">
              <a:avLst/>
            </a:prstGeom>
            <a:ln w="28575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205147C-1941-45D7-BBE8-446F99A70294}"/>
                </a:ext>
              </a:extLst>
            </p:cNvPr>
            <p:cNvSpPr/>
            <p:nvPr/>
          </p:nvSpPr>
          <p:spPr>
            <a:xfrm>
              <a:off x="6662188" y="4904936"/>
              <a:ext cx="511748" cy="48061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6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CDE1B2DB-B19F-4231-8DF8-96CD83A02265}"/>
                </a:ext>
              </a:extLst>
            </p:cNvPr>
            <p:cNvCxnSpPr>
              <a:cxnSpLocks/>
              <a:stCxn id="9" idx="3"/>
              <a:endCxn id="26" idx="0"/>
            </p:cNvCxnSpPr>
            <p:nvPr/>
          </p:nvCxnSpPr>
          <p:spPr>
            <a:xfrm flipH="1">
              <a:off x="6918062" y="4292541"/>
              <a:ext cx="569144" cy="612395"/>
            </a:xfrm>
            <a:prstGeom prst="straightConnector1">
              <a:avLst/>
            </a:prstGeom>
            <a:ln w="28575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3C77C03-A5FA-402F-BB8E-D6EA31428A1E}"/>
              </a:ext>
            </a:extLst>
          </p:cNvPr>
          <p:cNvGrpSpPr/>
          <p:nvPr/>
        </p:nvGrpSpPr>
        <p:grpSpPr>
          <a:xfrm>
            <a:off x="6541992" y="2247847"/>
            <a:ext cx="5312884" cy="4482994"/>
            <a:chOff x="6307618" y="902552"/>
            <a:chExt cx="5312884" cy="4482994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49539D6-A126-47DE-8CB0-FFEAD010B71A}"/>
                </a:ext>
              </a:extLst>
            </p:cNvPr>
            <p:cNvSpPr/>
            <p:nvPr/>
          </p:nvSpPr>
          <p:spPr>
            <a:xfrm>
              <a:off x="7885806" y="1818384"/>
              <a:ext cx="511748" cy="48061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10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874CC4F1-569F-4414-AB32-01EDDC41ACE0}"/>
                </a:ext>
              </a:extLst>
            </p:cNvPr>
            <p:cNvSpPr/>
            <p:nvPr/>
          </p:nvSpPr>
          <p:spPr>
            <a:xfrm>
              <a:off x="6900515" y="2815438"/>
              <a:ext cx="511748" cy="48061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5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FB02E538-E190-4211-9A9A-1B7F78986AFB}"/>
                </a:ext>
              </a:extLst>
            </p:cNvPr>
            <p:cNvSpPr/>
            <p:nvPr/>
          </p:nvSpPr>
          <p:spPr>
            <a:xfrm>
              <a:off x="9119292" y="902552"/>
              <a:ext cx="511748" cy="48061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15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00D5C6F-0255-4CC7-A674-5E7C4CAF0E7B}"/>
                </a:ext>
              </a:extLst>
            </p:cNvPr>
            <p:cNvSpPr/>
            <p:nvPr/>
          </p:nvSpPr>
          <p:spPr>
            <a:xfrm>
              <a:off x="6307618" y="3882315"/>
              <a:ext cx="511748" cy="48061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3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F3EC313E-CF31-4C03-A958-49F89F2E68EE}"/>
                </a:ext>
              </a:extLst>
            </p:cNvPr>
            <p:cNvSpPr/>
            <p:nvPr/>
          </p:nvSpPr>
          <p:spPr>
            <a:xfrm>
              <a:off x="7412262" y="3882315"/>
              <a:ext cx="511748" cy="48061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7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6402342A-E9A6-4784-B074-893E4B746E06}"/>
                </a:ext>
              </a:extLst>
            </p:cNvPr>
            <p:cNvSpPr/>
            <p:nvPr/>
          </p:nvSpPr>
          <p:spPr>
            <a:xfrm>
              <a:off x="8786130" y="2840925"/>
              <a:ext cx="511748" cy="48061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12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731AE520-4F47-4CE2-9BB4-ED7E4997487F}"/>
                </a:ext>
              </a:extLst>
            </p:cNvPr>
            <p:cNvSpPr/>
            <p:nvPr/>
          </p:nvSpPr>
          <p:spPr>
            <a:xfrm>
              <a:off x="10341133" y="1823804"/>
              <a:ext cx="511748" cy="48061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20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63C79CA0-D35F-44E0-A9A8-C0FF0DFAFC80}"/>
                </a:ext>
              </a:extLst>
            </p:cNvPr>
            <p:cNvSpPr/>
            <p:nvPr/>
          </p:nvSpPr>
          <p:spPr>
            <a:xfrm>
              <a:off x="9911497" y="2872762"/>
              <a:ext cx="511748" cy="48061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17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CE627394-C84E-4BB0-A16D-A2054E3AD71F}"/>
                </a:ext>
              </a:extLst>
            </p:cNvPr>
            <p:cNvSpPr/>
            <p:nvPr/>
          </p:nvSpPr>
          <p:spPr>
            <a:xfrm>
              <a:off x="10828087" y="2872762"/>
              <a:ext cx="511748" cy="48061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25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178C7ECD-C2FB-4273-9933-E794145D0511}"/>
                </a:ext>
              </a:extLst>
            </p:cNvPr>
            <p:cNvSpPr/>
            <p:nvPr/>
          </p:nvSpPr>
          <p:spPr>
            <a:xfrm>
              <a:off x="11108754" y="3906258"/>
              <a:ext cx="511748" cy="48061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30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21813518-EA72-4F9C-AAAC-00758DBE22E8}"/>
                </a:ext>
              </a:extLst>
            </p:cNvPr>
            <p:cNvSpPr/>
            <p:nvPr/>
          </p:nvSpPr>
          <p:spPr>
            <a:xfrm>
              <a:off x="8274383" y="3889883"/>
              <a:ext cx="511748" cy="48061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04DE20FD-B6AA-4FB1-AEDD-51021319B651}"/>
                </a:ext>
              </a:extLst>
            </p:cNvPr>
            <p:cNvCxnSpPr>
              <a:cxnSpLocks/>
              <a:stCxn id="29" idx="3"/>
              <a:endCxn id="30" idx="0"/>
            </p:cNvCxnSpPr>
            <p:nvPr/>
          </p:nvCxnSpPr>
          <p:spPr>
            <a:xfrm flipH="1">
              <a:off x="7156389" y="2228610"/>
              <a:ext cx="804361" cy="586828"/>
            </a:xfrm>
            <a:prstGeom prst="straightConnector1">
              <a:avLst/>
            </a:prstGeom>
            <a:ln w="28575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258DE29A-6559-4C29-A1C5-7322651519DF}"/>
                </a:ext>
              </a:extLst>
            </p:cNvPr>
            <p:cNvCxnSpPr>
              <a:cxnSpLocks/>
              <a:stCxn id="29" idx="5"/>
              <a:endCxn id="34" idx="0"/>
            </p:cNvCxnSpPr>
            <p:nvPr/>
          </p:nvCxnSpPr>
          <p:spPr>
            <a:xfrm>
              <a:off x="8322610" y="2228610"/>
              <a:ext cx="719394" cy="612315"/>
            </a:xfrm>
            <a:prstGeom prst="straightConnector1">
              <a:avLst/>
            </a:prstGeom>
            <a:ln w="28575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7B3E36E8-0EFE-49A1-AD8D-A6A668DA1030}"/>
                </a:ext>
              </a:extLst>
            </p:cNvPr>
            <p:cNvCxnSpPr>
              <a:cxnSpLocks/>
              <a:stCxn id="30" idx="4"/>
              <a:endCxn id="33" idx="0"/>
            </p:cNvCxnSpPr>
            <p:nvPr/>
          </p:nvCxnSpPr>
          <p:spPr>
            <a:xfrm>
              <a:off x="7156388" y="3296048"/>
              <a:ext cx="511748" cy="586266"/>
            </a:xfrm>
            <a:prstGeom prst="straightConnector1">
              <a:avLst/>
            </a:prstGeom>
            <a:ln w="28575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74A250CC-908A-4B89-AC09-F475D8A09758}"/>
                </a:ext>
              </a:extLst>
            </p:cNvPr>
            <p:cNvCxnSpPr>
              <a:cxnSpLocks/>
              <a:stCxn id="30" idx="4"/>
              <a:endCxn id="32" idx="0"/>
            </p:cNvCxnSpPr>
            <p:nvPr/>
          </p:nvCxnSpPr>
          <p:spPr>
            <a:xfrm flipH="1">
              <a:off x="6563492" y="3296048"/>
              <a:ext cx="592897" cy="586266"/>
            </a:xfrm>
            <a:prstGeom prst="straightConnector1">
              <a:avLst/>
            </a:prstGeom>
            <a:ln w="28575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4FD56E7B-9CD8-462A-A57E-580C9AD53C2E}"/>
                </a:ext>
              </a:extLst>
            </p:cNvPr>
            <p:cNvCxnSpPr>
              <a:cxnSpLocks/>
              <a:stCxn id="34" idx="4"/>
              <a:endCxn id="39" idx="0"/>
            </p:cNvCxnSpPr>
            <p:nvPr/>
          </p:nvCxnSpPr>
          <p:spPr>
            <a:xfrm flipH="1">
              <a:off x="8530256" y="3321535"/>
              <a:ext cx="511748" cy="568348"/>
            </a:xfrm>
            <a:prstGeom prst="straightConnector1">
              <a:avLst/>
            </a:prstGeom>
            <a:ln w="28575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56FACC85-981C-4FCD-BD2A-AA84260C3278}"/>
                </a:ext>
              </a:extLst>
            </p:cNvPr>
            <p:cNvCxnSpPr>
              <a:cxnSpLocks/>
              <a:stCxn id="31" idx="4"/>
              <a:endCxn id="29" idx="0"/>
            </p:cNvCxnSpPr>
            <p:nvPr/>
          </p:nvCxnSpPr>
          <p:spPr>
            <a:xfrm flipH="1">
              <a:off x="8141680" y="1383162"/>
              <a:ext cx="1233486" cy="435222"/>
            </a:xfrm>
            <a:prstGeom prst="straightConnector1">
              <a:avLst/>
            </a:prstGeom>
            <a:ln w="28575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8B3FFB20-B16F-4D93-B2AE-3A8D3298F600}"/>
                </a:ext>
              </a:extLst>
            </p:cNvPr>
            <p:cNvCxnSpPr>
              <a:cxnSpLocks/>
              <a:stCxn id="31" idx="4"/>
              <a:endCxn id="35" idx="0"/>
            </p:cNvCxnSpPr>
            <p:nvPr/>
          </p:nvCxnSpPr>
          <p:spPr>
            <a:xfrm>
              <a:off x="9375166" y="1383162"/>
              <a:ext cx="1221841" cy="440642"/>
            </a:xfrm>
            <a:prstGeom prst="straightConnector1">
              <a:avLst/>
            </a:prstGeom>
            <a:ln w="28575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8DDD2BA0-071C-4FB0-BDC8-8A58B8B10EC9}"/>
                </a:ext>
              </a:extLst>
            </p:cNvPr>
            <p:cNvCxnSpPr>
              <a:cxnSpLocks/>
              <a:stCxn id="35" idx="4"/>
              <a:endCxn id="37" idx="0"/>
            </p:cNvCxnSpPr>
            <p:nvPr/>
          </p:nvCxnSpPr>
          <p:spPr>
            <a:xfrm>
              <a:off x="10597007" y="2304414"/>
              <a:ext cx="486954" cy="568348"/>
            </a:xfrm>
            <a:prstGeom prst="straightConnector1">
              <a:avLst/>
            </a:prstGeom>
            <a:ln w="28575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75FFF626-EB9F-4085-B44B-01AB231AAEBD}"/>
                </a:ext>
              </a:extLst>
            </p:cNvPr>
            <p:cNvCxnSpPr>
              <a:cxnSpLocks/>
              <a:stCxn id="35" idx="4"/>
              <a:endCxn id="36" idx="0"/>
            </p:cNvCxnSpPr>
            <p:nvPr/>
          </p:nvCxnSpPr>
          <p:spPr>
            <a:xfrm flipH="1">
              <a:off x="10167371" y="2304414"/>
              <a:ext cx="429636" cy="568348"/>
            </a:xfrm>
            <a:prstGeom prst="straightConnector1">
              <a:avLst/>
            </a:prstGeom>
            <a:ln w="28575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13538AC4-DEE3-4593-A0B9-382FEA9CD74A}"/>
                </a:ext>
              </a:extLst>
            </p:cNvPr>
            <p:cNvCxnSpPr>
              <a:cxnSpLocks/>
              <a:stCxn id="37" idx="4"/>
              <a:endCxn id="38" idx="0"/>
            </p:cNvCxnSpPr>
            <p:nvPr/>
          </p:nvCxnSpPr>
          <p:spPr>
            <a:xfrm>
              <a:off x="11083961" y="3353372"/>
              <a:ext cx="280667" cy="552886"/>
            </a:xfrm>
            <a:prstGeom prst="straightConnector1">
              <a:avLst/>
            </a:prstGeom>
            <a:ln w="28575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4A369AC-4A45-4AA8-9901-8A5BB3BB8147}"/>
                </a:ext>
              </a:extLst>
            </p:cNvPr>
            <p:cNvSpPr/>
            <p:nvPr/>
          </p:nvSpPr>
          <p:spPr>
            <a:xfrm>
              <a:off x="6662188" y="4904936"/>
              <a:ext cx="511748" cy="48061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6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1C9FFED9-0E0E-444E-BA60-D4580CCD2713}"/>
                </a:ext>
              </a:extLst>
            </p:cNvPr>
            <p:cNvCxnSpPr>
              <a:cxnSpLocks/>
              <a:stCxn id="33" idx="3"/>
              <a:endCxn id="50" idx="0"/>
            </p:cNvCxnSpPr>
            <p:nvPr/>
          </p:nvCxnSpPr>
          <p:spPr>
            <a:xfrm flipH="1">
              <a:off x="6918062" y="4292541"/>
              <a:ext cx="569144" cy="612395"/>
            </a:xfrm>
            <a:prstGeom prst="straightConnector1">
              <a:avLst/>
            </a:prstGeom>
            <a:ln w="28575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90C932D7-BF40-443E-86E0-4EA48C4A4B43}"/>
              </a:ext>
            </a:extLst>
          </p:cNvPr>
          <p:cNvSpPr txBox="1"/>
          <p:nvPr/>
        </p:nvSpPr>
        <p:spPr>
          <a:xfrm>
            <a:off x="321713" y="1655844"/>
            <a:ext cx="61492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DFS: 15, 10, 5, 3, 7, 6, 12, 11, 20, 17, 25, 30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BE6933E-5689-47C6-8B0B-EBCE32D5FDC9}"/>
              </a:ext>
            </a:extLst>
          </p:cNvPr>
          <p:cNvSpPr txBox="1"/>
          <p:nvPr/>
        </p:nvSpPr>
        <p:spPr>
          <a:xfrm>
            <a:off x="6470972" y="1652927"/>
            <a:ext cx="61492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BFS: 15, 10, 20, 5, 12, 17, 25, 3, 7, 11, 30, 6</a:t>
            </a:r>
          </a:p>
        </p:txBody>
      </p:sp>
    </p:spTree>
    <p:extLst>
      <p:ext uri="{BB962C8B-B14F-4D97-AF65-F5344CB8AC3E}">
        <p14:creationId xmlns:p14="http://schemas.microsoft.com/office/powerpoint/2010/main" val="27901379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31C71-A0A7-4932-AA76-23F946B64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Demo Walk-through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91B70A5-8B78-49E8-88C6-2558D18BDABE}"/>
              </a:ext>
            </a:extLst>
          </p:cNvPr>
          <p:cNvSpPr txBox="1">
            <a:spLocks/>
          </p:cNvSpPr>
          <p:nvPr/>
        </p:nvSpPr>
        <p:spPr>
          <a:xfrm>
            <a:off x="6009924" y="1113178"/>
            <a:ext cx="4067526" cy="53614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0188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0375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4213" indent="-223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Search: start=0, target=3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3C3011E-C79B-40A3-AF0D-0F3085890040}"/>
              </a:ext>
            </a:extLst>
          </p:cNvPr>
          <p:cNvGrpSpPr/>
          <p:nvPr/>
        </p:nvGrpSpPr>
        <p:grpSpPr>
          <a:xfrm>
            <a:off x="6591651" y="1767556"/>
            <a:ext cx="2190398" cy="2467394"/>
            <a:chOff x="6582126" y="2106521"/>
            <a:chExt cx="2190398" cy="2467394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6DC2E17-276E-4259-8345-06F352F645A9}"/>
                </a:ext>
              </a:extLst>
            </p:cNvPr>
            <p:cNvSpPr/>
            <p:nvPr/>
          </p:nvSpPr>
          <p:spPr>
            <a:xfrm>
              <a:off x="6582126" y="2106521"/>
              <a:ext cx="457200" cy="4572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accent1"/>
                  </a:solidFill>
                </a:rPr>
                <a:t>0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EFDD2E5-BC3A-420A-9440-83BCE461BB2B}"/>
                </a:ext>
              </a:extLst>
            </p:cNvPr>
            <p:cNvSpPr/>
            <p:nvPr/>
          </p:nvSpPr>
          <p:spPr>
            <a:xfrm>
              <a:off x="8315324" y="2106521"/>
              <a:ext cx="457200" cy="4572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accent1"/>
                  </a:solidFill>
                </a:rPr>
                <a:t>3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3CE15EA-38AB-4058-B68B-13DE4CCD657C}"/>
                </a:ext>
              </a:extLst>
            </p:cNvPr>
            <p:cNvSpPr/>
            <p:nvPr/>
          </p:nvSpPr>
          <p:spPr>
            <a:xfrm>
              <a:off x="7458074" y="3154271"/>
              <a:ext cx="457200" cy="4572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accent1"/>
                  </a:solidFill>
                </a:rPr>
                <a:t>4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C74C85A-D3B5-4740-AD04-06D87A26ADC4}"/>
                </a:ext>
              </a:extLst>
            </p:cNvPr>
            <p:cNvSpPr/>
            <p:nvPr/>
          </p:nvSpPr>
          <p:spPr>
            <a:xfrm>
              <a:off x="6582126" y="4116715"/>
              <a:ext cx="457200" cy="4572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accent1"/>
                  </a:solidFill>
                </a:rPr>
                <a:t>1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B5373CA-1644-43FE-B817-5920FB917CCD}"/>
                </a:ext>
              </a:extLst>
            </p:cNvPr>
            <p:cNvSpPr/>
            <p:nvPr/>
          </p:nvSpPr>
          <p:spPr>
            <a:xfrm>
              <a:off x="8315324" y="4116715"/>
              <a:ext cx="457200" cy="4572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accent1"/>
                  </a:solidFill>
                </a:rPr>
                <a:t>2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FA85E5C-FC08-4F48-AD5A-BBBBB24E1386}"/>
                </a:ext>
              </a:extLst>
            </p:cNvPr>
            <p:cNvCxnSpPr>
              <a:stCxn id="16" idx="5"/>
              <a:endCxn id="18" idx="1"/>
            </p:cNvCxnSpPr>
            <p:nvPr/>
          </p:nvCxnSpPr>
          <p:spPr>
            <a:xfrm>
              <a:off x="6972371" y="2496766"/>
              <a:ext cx="552658" cy="7244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08B1C8-5B64-492A-A04F-54576404912D}"/>
                </a:ext>
              </a:extLst>
            </p:cNvPr>
            <p:cNvCxnSpPr>
              <a:cxnSpLocks/>
              <a:stCxn id="16" idx="4"/>
              <a:endCxn id="19" idx="0"/>
            </p:cNvCxnSpPr>
            <p:nvPr/>
          </p:nvCxnSpPr>
          <p:spPr>
            <a:xfrm>
              <a:off x="6810726" y="2563721"/>
              <a:ext cx="0" cy="155299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6E99EC2-71E7-4C5A-99E8-4CC4220DAB10}"/>
                </a:ext>
              </a:extLst>
            </p:cNvPr>
            <p:cNvCxnSpPr>
              <a:cxnSpLocks/>
              <a:stCxn id="19" idx="7"/>
              <a:endCxn id="18" idx="3"/>
            </p:cNvCxnSpPr>
            <p:nvPr/>
          </p:nvCxnSpPr>
          <p:spPr>
            <a:xfrm flipV="1">
              <a:off x="6972371" y="3544516"/>
              <a:ext cx="552658" cy="63915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F3F41B9-5880-4EDA-825D-103FAAE1A11B}"/>
                </a:ext>
              </a:extLst>
            </p:cNvPr>
            <p:cNvCxnSpPr>
              <a:cxnSpLocks/>
              <a:stCxn id="20" idx="1"/>
              <a:endCxn id="18" idx="5"/>
            </p:cNvCxnSpPr>
            <p:nvPr/>
          </p:nvCxnSpPr>
          <p:spPr>
            <a:xfrm flipH="1" flipV="1">
              <a:off x="7848319" y="3544516"/>
              <a:ext cx="533960" cy="63915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AA90099-8B73-4E97-BFCD-5888B0D608E1}"/>
                </a:ext>
              </a:extLst>
            </p:cNvPr>
            <p:cNvCxnSpPr>
              <a:cxnSpLocks/>
              <a:stCxn id="19" idx="6"/>
              <a:endCxn id="20" idx="2"/>
            </p:cNvCxnSpPr>
            <p:nvPr/>
          </p:nvCxnSpPr>
          <p:spPr>
            <a:xfrm>
              <a:off x="7039326" y="4345315"/>
              <a:ext cx="12759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6942D67-F885-473D-8CBD-CFD91A390AAE}"/>
                </a:ext>
              </a:extLst>
            </p:cNvPr>
            <p:cNvCxnSpPr>
              <a:cxnSpLocks/>
              <a:stCxn id="17" idx="4"/>
              <a:endCxn id="20" idx="0"/>
            </p:cNvCxnSpPr>
            <p:nvPr/>
          </p:nvCxnSpPr>
          <p:spPr>
            <a:xfrm>
              <a:off x="8543924" y="2563721"/>
              <a:ext cx="0" cy="155299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58332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3589173-E119-42C7-994F-F84443AB08E9}"/>
              </a:ext>
            </a:extLst>
          </p:cNvPr>
          <p:cNvSpPr txBox="1">
            <a:spLocks/>
          </p:cNvSpPr>
          <p:nvPr/>
        </p:nvSpPr>
        <p:spPr>
          <a:xfrm>
            <a:off x="180975" y="533400"/>
            <a:ext cx="11711667" cy="63246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0188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0375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4213" indent="-223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676EA36-07D0-4894-A8C3-21A2F4934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099" y="314325"/>
            <a:ext cx="10515600" cy="627812"/>
          </a:xfrm>
        </p:spPr>
        <p:txBody>
          <a:bodyPr/>
          <a:lstStyle/>
          <a:p>
            <a:r>
              <a:rPr lang="en-US" sz="3200" dirty="0"/>
              <a:t>Breadth-first Search – Iterative (skeleton code)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D33F45-70AF-4189-82DA-A14D67E4F9EE}"/>
              </a:ext>
            </a:extLst>
          </p:cNvPr>
          <p:cNvSpPr/>
          <p:nvPr/>
        </p:nvSpPr>
        <p:spPr>
          <a:xfrm>
            <a:off x="666749" y="1017002"/>
            <a:ext cx="1097315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bfs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(graph_t G, vertex start, vertex target)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(start == target)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queue_t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Q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queue_new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(Q, start);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(!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queue_empty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(Q))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vertex v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(Q);    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v is the current node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vert_list *nbors = graph_get_neighbors(G, v);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(vert_list *p = nbors; p != NULL; p = p-&gt;next)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vertex w = p-&gt;vert;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(w == target)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(Q, w);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571373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31C71-A0A7-4932-AA76-23F946B64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Demo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91B70A5-8B78-49E8-88C6-2558D18BDABE}"/>
              </a:ext>
            </a:extLst>
          </p:cNvPr>
          <p:cNvSpPr txBox="1">
            <a:spLocks/>
          </p:cNvSpPr>
          <p:nvPr/>
        </p:nvSpPr>
        <p:spPr>
          <a:xfrm>
            <a:off x="6009924" y="1113178"/>
            <a:ext cx="4067526" cy="53614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0188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0375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4213" indent="-223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Search: start=0, target=3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3C3011E-C79B-40A3-AF0D-0F3085890040}"/>
              </a:ext>
            </a:extLst>
          </p:cNvPr>
          <p:cNvGrpSpPr/>
          <p:nvPr/>
        </p:nvGrpSpPr>
        <p:grpSpPr>
          <a:xfrm>
            <a:off x="6591651" y="1767556"/>
            <a:ext cx="2190398" cy="2467394"/>
            <a:chOff x="6582126" y="2106521"/>
            <a:chExt cx="2190398" cy="2467394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6DC2E17-276E-4259-8345-06F352F645A9}"/>
                </a:ext>
              </a:extLst>
            </p:cNvPr>
            <p:cNvSpPr/>
            <p:nvPr/>
          </p:nvSpPr>
          <p:spPr>
            <a:xfrm>
              <a:off x="6582126" y="2106521"/>
              <a:ext cx="457200" cy="4572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accent1"/>
                  </a:solidFill>
                </a:rPr>
                <a:t>0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EFDD2E5-BC3A-420A-9440-83BCE461BB2B}"/>
                </a:ext>
              </a:extLst>
            </p:cNvPr>
            <p:cNvSpPr/>
            <p:nvPr/>
          </p:nvSpPr>
          <p:spPr>
            <a:xfrm>
              <a:off x="8315324" y="2106521"/>
              <a:ext cx="457200" cy="4572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accent1"/>
                  </a:solidFill>
                </a:rPr>
                <a:t>3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3CE15EA-38AB-4058-B68B-13DE4CCD657C}"/>
                </a:ext>
              </a:extLst>
            </p:cNvPr>
            <p:cNvSpPr/>
            <p:nvPr/>
          </p:nvSpPr>
          <p:spPr>
            <a:xfrm>
              <a:off x="7458074" y="3154271"/>
              <a:ext cx="457200" cy="4572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accent1"/>
                  </a:solidFill>
                </a:rPr>
                <a:t>4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C74C85A-D3B5-4740-AD04-06D87A26ADC4}"/>
                </a:ext>
              </a:extLst>
            </p:cNvPr>
            <p:cNvSpPr/>
            <p:nvPr/>
          </p:nvSpPr>
          <p:spPr>
            <a:xfrm>
              <a:off x="6582126" y="4116715"/>
              <a:ext cx="457200" cy="4572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accent1"/>
                  </a:solidFill>
                </a:rPr>
                <a:t>1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B5373CA-1644-43FE-B817-5920FB917CCD}"/>
                </a:ext>
              </a:extLst>
            </p:cNvPr>
            <p:cNvSpPr/>
            <p:nvPr/>
          </p:nvSpPr>
          <p:spPr>
            <a:xfrm>
              <a:off x="8315324" y="4116715"/>
              <a:ext cx="457200" cy="4572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accent1"/>
                  </a:solidFill>
                </a:rPr>
                <a:t>2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FA85E5C-FC08-4F48-AD5A-BBBBB24E1386}"/>
                </a:ext>
              </a:extLst>
            </p:cNvPr>
            <p:cNvCxnSpPr>
              <a:stCxn id="16" idx="5"/>
              <a:endCxn id="18" idx="1"/>
            </p:cNvCxnSpPr>
            <p:nvPr/>
          </p:nvCxnSpPr>
          <p:spPr>
            <a:xfrm>
              <a:off x="6972371" y="2496766"/>
              <a:ext cx="552658" cy="7244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08B1C8-5B64-492A-A04F-54576404912D}"/>
                </a:ext>
              </a:extLst>
            </p:cNvPr>
            <p:cNvCxnSpPr>
              <a:cxnSpLocks/>
              <a:stCxn id="16" idx="4"/>
              <a:endCxn id="19" idx="0"/>
            </p:cNvCxnSpPr>
            <p:nvPr/>
          </p:nvCxnSpPr>
          <p:spPr>
            <a:xfrm>
              <a:off x="6810726" y="2563721"/>
              <a:ext cx="0" cy="155299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6E99EC2-71E7-4C5A-99E8-4CC4220DAB10}"/>
                </a:ext>
              </a:extLst>
            </p:cNvPr>
            <p:cNvCxnSpPr>
              <a:cxnSpLocks/>
              <a:stCxn id="19" idx="7"/>
              <a:endCxn id="18" idx="3"/>
            </p:cNvCxnSpPr>
            <p:nvPr/>
          </p:nvCxnSpPr>
          <p:spPr>
            <a:xfrm flipV="1">
              <a:off x="6972371" y="3544516"/>
              <a:ext cx="552658" cy="63915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F3F41B9-5880-4EDA-825D-103FAAE1A11B}"/>
                </a:ext>
              </a:extLst>
            </p:cNvPr>
            <p:cNvCxnSpPr>
              <a:cxnSpLocks/>
              <a:stCxn id="20" idx="1"/>
              <a:endCxn id="18" idx="5"/>
            </p:cNvCxnSpPr>
            <p:nvPr/>
          </p:nvCxnSpPr>
          <p:spPr>
            <a:xfrm flipH="1" flipV="1">
              <a:off x="7848319" y="3544516"/>
              <a:ext cx="533960" cy="63915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AA90099-8B73-4E97-BFCD-5888B0D608E1}"/>
                </a:ext>
              </a:extLst>
            </p:cNvPr>
            <p:cNvCxnSpPr>
              <a:cxnSpLocks/>
              <a:stCxn id="19" idx="6"/>
              <a:endCxn id="20" idx="2"/>
            </p:cNvCxnSpPr>
            <p:nvPr/>
          </p:nvCxnSpPr>
          <p:spPr>
            <a:xfrm>
              <a:off x="7039326" y="4345315"/>
              <a:ext cx="12759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6942D67-F885-473D-8CBD-CFD91A390AAE}"/>
                </a:ext>
              </a:extLst>
            </p:cNvPr>
            <p:cNvCxnSpPr>
              <a:cxnSpLocks/>
              <a:stCxn id="17" idx="4"/>
              <a:endCxn id="20" idx="0"/>
            </p:cNvCxnSpPr>
            <p:nvPr/>
          </p:nvCxnSpPr>
          <p:spPr>
            <a:xfrm>
              <a:off x="8543924" y="2563721"/>
              <a:ext cx="0" cy="155299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81775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79FB8-FDEA-42D6-85C6-BD907442F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 Search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6AD195A-4F7D-429B-8629-94B508F60FDA}"/>
              </a:ext>
            </a:extLst>
          </p:cNvPr>
          <p:cNvSpPr/>
          <p:nvPr/>
        </p:nvSpPr>
        <p:spPr>
          <a:xfrm>
            <a:off x="1981902" y="1968539"/>
            <a:ext cx="457200" cy="457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1"/>
                </a:solidFill>
              </a:rPr>
              <a:t>0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E75D61F-F227-417C-BCE0-EF0B8248AC41}"/>
              </a:ext>
            </a:extLst>
          </p:cNvPr>
          <p:cNvSpPr/>
          <p:nvPr/>
        </p:nvSpPr>
        <p:spPr>
          <a:xfrm>
            <a:off x="4248429" y="2245146"/>
            <a:ext cx="457200" cy="457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5E7A742-655A-418E-879A-D8B36A1820AD}"/>
              </a:ext>
            </a:extLst>
          </p:cNvPr>
          <p:cNvSpPr/>
          <p:nvPr/>
        </p:nvSpPr>
        <p:spPr>
          <a:xfrm>
            <a:off x="2987277" y="2862682"/>
            <a:ext cx="457200" cy="457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1"/>
                </a:solidFill>
              </a:rPr>
              <a:t>4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8153525-B846-49BB-A048-4658411B8475}"/>
              </a:ext>
            </a:extLst>
          </p:cNvPr>
          <p:cNvSpPr/>
          <p:nvPr/>
        </p:nvSpPr>
        <p:spPr>
          <a:xfrm>
            <a:off x="2448276" y="4806450"/>
            <a:ext cx="457200" cy="457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1DCDF6D-5DAC-4FA0-BB35-B07CD418F0E2}"/>
              </a:ext>
            </a:extLst>
          </p:cNvPr>
          <p:cNvSpPr/>
          <p:nvPr/>
        </p:nvSpPr>
        <p:spPr>
          <a:xfrm>
            <a:off x="3853440" y="4174125"/>
            <a:ext cx="457200" cy="457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1"/>
                </a:solidFill>
              </a:rPr>
              <a:t>2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A765804-96E2-4842-B329-6AA71BDB9A17}"/>
              </a:ext>
            </a:extLst>
          </p:cNvPr>
          <p:cNvCxnSpPr>
            <a:stCxn id="4" idx="5"/>
            <a:endCxn id="6" idx="1"/>
          </p:cNvCxnSpPr>
          <p:nvPr/>
        </p:nvCxnSpPr>
        <p:spPr>
          <a:xfrm>
            <a:off x="2372147" y="2358784"/>
            <a:ext cx="682085" cy="5708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CB9EE8E-A3EB-43F5-B58E-B28B6B943433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>
            <a:off x="2210502" y="2425739"/>
            <a:ext cx="466374" cy="23807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B8E9147-A57B-4ECC-94ED-1C54AC429D68}"/>
              </a:ext>
            </a:extLst>
          </p:cNvPr>
          <p:cNvCxnSpPr>
            <a:cxnSpLocks/>
            <a:stCxn id="7" idx="7"/>
            <a:endCxn id="6" idx="3"/>
          </p:cNvCxnSpPr>
          <p:nvPr/>
        </p:nvCxnSpPr>
        <p:spPr>
          <a:xfrm flipV="1">
            <a:off x="2838521" y="3252927"/>
            <a:ext cx="215711" cy="16204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7BECBD1-5DBD-46D8-AB2F-3E7D161DC41B}"/>
              </a:ext>
            </a:extLst>
          </p:cNvPr>
          <p:cNvCxnSpPr>
            <a:cxnSpLocks/>
            <a:stCxn id="8" idx="1"/>
            <a:endCxn id="6" idx="5"/>
          </p:cNvCxnSpPr>
          <p:nvPr/>
        </p:nvCxnSpPr>
        <p:spPr>
          <a:xfrm flipH="1" flipV="1">
            <a:off x="3377522" y="3252927"/>
            <a:ext cx="542873" cy="9881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D33BEA4-59A8-45CA-AEBA-92ADDC69070B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 flipV="1">
            <a:off x="2905476" y="4402725"/>
            <a:ext cx="947964" cy="6323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B32DA81-C85E-4E1A-9942-0C0D92FF2511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 flipH="1">
            <a:off x="4082040" y="2702346"/>
            <a:ext cx="394989" cy="14717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D2B65753-3705-4249-B339-61091CBE750F}"/>
              </a:ext>
            </a:extLst>
          </p:cNvPr>
          <p:cNvSpPr/>
          <p:nvPr/>
        </p:nvSpPr>
        <p:spPr>
          <a:xfrm>
            <a:off x="5572126" y="2702346"/>
            <a:ext cx="457200" cy="457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1"/>
                </a:solidFill>
              </a:rPr>
              <a:t>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FE97514-E622-404D-9AE5-527FCD35291E}"/>
              </a:ext>
            </a:extLst>
          </p:cNvPr>
          <p:cNvSpPr/>
          <p:nvPr/>
        </p:nvSpPr>
        <p:spPr>
          <a:xfrm>
            <a:off x="8590920" y="3086659"/>
            <a:ext cx="457200" cy="457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1"/>
                </a:solidFill>
              </a:rPr>
              <a:t>8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8141796-84A4-42B2-9CBC-19FB8A87F60A}"/>
              </a:ext>
            </a:extLst>
          </p:cNvPr>
          <p:cNvSpPr/>
          <p:nvPr/>
        </p:nvSpPr>
        <p:spPr>
          <a:xfrm>
            <a:off x="6694885" y="3346309"/>
            <a:ext cx="457200" cy="457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1"/>
                </a:solidFill>
              </a:rPr>
              <a:t>9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7F2EACD-7497-4901-82A1-278D240AADC5}"/>
              </a:ext>
            </a:extLst>
          </p:cNvPr>
          <p:cNvSpPr/>
          <p:nvPr/>
        </p:nvSpPr>
        <p:spPr>
          <a:xfrm>
            <a:off x="4715192" y="4577850"/>
            <a:ext cx="457200" cy="457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1"/>
                </a:solidFill>
              </a:rPr>
              <a:t>6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9337822-D2D4-47A5-87EE-E890F2378850}"/>
              </a:ext>
            </a:extLst>
          </p:cNvPr>
          <p:cNvSpPr/>
          <p:nvPr/>
        </p:nvSpPr>
        <p:spPr>
          <a:xfrm>
            <a:off x="7105018" y="5692275"/>
            <a:ext cx="457200" cy="457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1"/>
                </a:solidFill>
              </a:rPr>
              <a:t>7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4C38084-A5CA-4104-9F4F-9CAC242B0F2C}"/>
              </a:ext>
            </a:extLst>
          </p:cNvPr>
          <p:cNvCxnSpPr>
            <a:stCxn id="15" idx="5"/>
            <a:endCxn id="17" idx="1"/>
          </p:cNvCxnSpPr>
          <p:nvPr/>
        </p:nvCxnSpPr>
        <p:spPr>
          <a:xfrm>
            <a:off x="5962371" y="3092591"/>
            <a:ext cx="799469" cy="3206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C335E62-DC30-4D7C-8970-713553BEFE87}"/>
              </a:ext>
            </a:extLst>
          </p:cNvPr>
          <p:cNvCxnSpPr>
            <a:cxnSpLocks/>
            <a:stCxn id="15" idx="4"/>
            <a:endCxn id="18" idx="0"/>
          </p:cNvCxnSpPr>
          <p:nvPr/>
        </p:nvCxnSpPr>
        <p:spPr>
          <a:xfrm flipH="1">
            <a:off x="4943792" y="3159546"/>
            <a:ext cx="856934" cy="14183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B7752AB-DE63-4375-B83A-4A0B58FA680F}"/>
              </a:ext>
            </a:extLst>
          </p:cNvPr>
          <p:cNvCxnSpPr>
            <a:cxnSpLocks/>
            <a:stCxn id="18" idx="7"/>
            <a:endCxn id="17" idx="3"/>
          </p:cNvCxnSpPr>
          <p:nvPr/>
        </p:nvCxnSpPr>
        <p:spPr>
          <a:xfrm flipV="1">
            <a:off x="5105437" y="3736554"/>
            <a:ext cx="1656403" cy="9082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82C4EB6-49C0-44B2-94AA-FEC7AEFCF036}"/>
              </a:ext>
            </a:extLst>
          </p:cNvPr>
          <p:cNvCxnSpPr>
            <a:cxnSpLocks/>
            <a:stCxn id="19" idx="1"/>
            <a:endCxn id="17" idx="5"/>
          </p:cNvCxnSpPr>
          <p:nvPr/>
        </p:nvCxnSpPr>
        <p:spPr>
          <a:xfrm flipH="1" flipV="1">
            <a:off x="7085130" y="3736554"/>
            <a:ext cx="86843" cy="202267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55222F4-6E66-4989-BA43-7607306C622E}"/>
              </a:ext>
            </a:extLst>
          </p:cNvPr>
          <p:cNvCxnSpPr>
            <a:cxnSpLocks/>
            <a:stCxn id="18" idx="6"/>
            <a:endCxn id="19" idx="2"/>
          </p:cNvCxnSpPr>
          <p:nvPr/>
        </p:nvCxnSpPr>
        <p:spPr>
          <a:xfrm>
            <a:off x="5172392" y="4806450"/>
            <a:ext cx="1932626" cy="11144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AD9E678-DD89-4E6F-A469-722433BE3505}"/>
              </a:ext>
            </a:extLst>
          </p:cNvPr>
          <p:cNvCxnSpPr>
            <a:cxnSpLocks/>
            <a:stCxn id="5" idx="5"/>
            <a:endCxn id="15" idx="2"/>
          </p:cNvCxnSpPr>
          <p:nvPr/>
        </p:nvCxnSpPr>
        <p:spPr>
          <a:xfrm>
            <a:off x="4638674" y="2635391"/>
            <a:ext cx="933452" cy="29555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A41E478-969A-4595-84E8-7E5DDDA3D366}"/>
              </a:ext>
            </a:extLst>
          </p:cNvPr>
          <p:cNvCxnSpPr>
            <a:cxnSpLocks/>
            <a:stCxn id="5" idx="4"/>
            <a:endCxn id="18" idx="1"/>
          </p:cNvCxnSpPr>
          <p:nvPr/>
        </p:nvCxnSpPr>
        <p:spPr>
          <a:xfrm>
            <a:off x="4477029" y="2702346"/>
            <a:ext cx="305118" cy="19424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2816EA3-7E72-443A-A9F2-AECFE82C4D63}"/>
              </a:ext>
            </a:extLst>
          </p:cNvPr>
          <p:cNvCxnSpPr>
            <a:cxnSpLocks/>
            <a:stCxn id="15" idx="5"/>
            <a:endCxn id="19" idx="1"/>
          </p:cNvCxnSpPr>
          <p:nvPr/>
        </p:nvCxnSpPr>
        <p:spPr>
          <a:xfrm>
            <a:off x="5962371" y="3092591"/>
            <a:ext cx="1209602" cy="26666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8D4F97-BA58-42AD-8ACC-63A04EE1763D}"/>
              </a:ext>
            </a:extLst>
          </p:cNvPr>
          <p:cNvCxnSpPr>
            <a:cxnSpLocks/>
            <a:stCxn id="5" idx="3"/>
            <a:endCxn id="6" idx="7"/>
          </p:cNvCxnSpPr>
          <p:nvPr/>
        </p:nvCxnSpPr>
        <p:spPr>
          <a:xfrm flipH="1">
            <a:off x="3377522" y="2635391"/>
            <a:ext cx="937862" cy="2942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9DBFCBF-E423-4F90-9FA4-1D50F4BB7504}"/>
              </a:ext>
            </a:extLst>
          </p:cNvPr>
          <p:cNvCxnSpPr>
            <a:cxnSpLocks/>
            <a:stCxn id="18" idx="2"/>
            <a:endCxn id="7" idx="5"/>
          </p:cNvCxnSpPr>
          <p:nvPr/>
        </p:nvCxnSpPr>
        <p:spPr>
          <a:xfrm flipH="1">
            <a:off x="2838521" y="4806450"/>
            <a:ext cx="1876671" cy="3902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79C2637-5B80-4337-A819-85591587A6AD}"/>
              </a:ext>
            </a:extLst>
          </p:cNvPr>
          <p:cNvCxnSpPr>
            <a:cxnSpLocks/>
            <a:stCxn id="19" idx="3"/>
            <a:endCxn id="7" idx="4"/>
          </p:cNvCxnSpPr>
          <p:nvPr/>
        </p:nvCxnSpPr>
        <p:spPr>
          <a:xfrm flipH="1" flipV="1">
            <a:off x="2676876" y="5263650"/>
            <a:ext cx="4495097" cy="8188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5CDD2B4-F581-42D1-A7B0-CEB5AD059D70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2838521" y="2635391"/>
            <a:ext cx="1476863" cy="22380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79057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79FB8-FDEA-42D6-85C6-BD907442F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Correctness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8451CA3-1574-4C8C-A927-55B821F6A778}"/>
              </a:ext>
            </a:extLst>
          </p:cNvPr>
          <p:cNvGrpSpPr/>
          <p:nvPr/>
        </p:nvGrpSpPr>
        <p:grpSpPr>
          <a:xfrm>
            <a:off x="6420202" y="3192989"/>
            <a:ext cx="5219700" cy="3598676"/>
            <a:chOff x="6059586" y="2601811"/>
            <a:chExt cx="6132414" cy="4180936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6AD195A-4F7D-429B-8629-94B508F60FDA}"/>
                </a:ext>
              </a:extLst>
            </p:cNvPr>
            <p:cNvSpPr/>
            <p:nvPr/>
          </p:nvSpPr>
          <p:spPr>
            <a:xfrm>
              <a:off x="6059586" y="2601811"/>
              <a:ext cx="457200" cy="4572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accent1"/>
                  </a:solidFill>
                </a:rPr>
                <a:t>0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6E75D61F-F227-417C-BCE0-EF0B8248AC41}"/>
                </a:ext>
              </a:extLst>
            </p:cNvPr>
            <p:cNvSpPr/>
            <p:nvPr/>
          </p:nvSpPr>
          <p:spPr>
            <a:xfrm>
              <a:off x="8326113" y="2878418"/>
              <a:ext cx="457200" cy="4572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accent1"/>
                  </a:solidFill>
                </a:rPr>
                <a:t>3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5E7A742-655A-418E-879A-D8B36A1820AD}"/>
                </a:ext>
              </a:extLst>
            </p:cNvPr>
            <p:cNvSpPr/>
            <p:nvPr/>
          </p:nvSpPr>
          <p:spPr>
            <a:xfrm>
              <a:off x="7064961" y="3495954"/>
              <a:ext cx="457200" cy="4572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accent1"/>
                  </a:solidFill>
                </a:rPr>
                <a:t>4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8153525-B846-49BB-A048-4658411B8475}"/>
                </a:ext>
              </a:extLst>
            </p:cNvPr>
            <p:cNvSpPr/>
            <p:nvPr/>
          </p:nvSpPr>
          <p:spPr>
            <a:xfrm>
              <a:off x="6525960" y="5439722"/>
              <a:ext cx="457200" cy="4572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accent1"/>
                  </a:solidFill>
                </a:rPr>
                <a:t>1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1DCDF6D-5DAC-4FA0-BB35-B07CD418F0E2}"/>
                </a:ext>
              </a:extLst>
            </p:cNvPr>
            <p:cNvSpPr/>
            <p:nvPr/>
          </p:nvSpPr>
          <p:spPr>
            <a:xfrm>
              <a:off x="7931124" y="4807397"/>
              <a:ext cx="457200" cy="4572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accent1"/>
                  </a:solidFill>
                </a:rPr>
                <a:t>2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A765804-96E2-4842-B329-6AA71BDB9A17}"/>
                </a:ext>
              </a:extLst>
            </p:cNvPr>
            <p:cNvCxnSpPr>
              <a:stCxn id="4" idx="5"/>
              <a:endCxn id="6" idx="1"/>
            </p:cNvCxnSpPr>
            <p:nvPr/>
          </p:nvCxnSpPr>
          <p:spPr>
            <a:xfrm>
              <a:off x="6449831" y="2992056"/>
              <a:ext cx="682085" cy="57085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CB9EE8E-A3EB-43F5-B58E-B28B6B943433}"/>
                </a:ext>
              </a:extLst>
            </p:cNvPr>
            <p:cNvCxnSpPr>
              <a:cxnSpLocks/>
              <a:stCxn id="4" idx="4"/>
              <a:endCxn id="7" idx="0"/>
            </p:cNvCxnSpPr>
            <p:nvPr/>
          </p:nvCxnSpPr>
          <p:spPr>
            <a:xfrm>
              <a:off x="6288186" y="3059011"/>
              <a:ext cx="466374" cy="238071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B8E9147-A57B-4ECC-94ED-1C54AC429D68}"/>
                </a:ext>
              </a:extLst>
            </p:cNvPr>
            <p:cNvCxnSpPr>
              <a:cxnSpLocks/>
              <a:stCxn id="7" idx="7"/>
              <a:endCxn id="6" idx="3"/>
            </p:cNvCxnSpPr>
            <p:nvPr/>
          </p:nvCxnSpPr>
          <p:spPr>
            <a:xfrm flipV="1">
              <a:off x="6916205" y="3886199"/>
              <a:ext cx="215711" cy="162047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7BECBD1-5DBD-46D8-AB2F-3E7D161DC41B}"/>
                </a:ext>
              </a:extLst>
            </p:cNvPr>
            <p:cNvCxnSpPr>
              <a:cxnSpLocks/>
              <a:stCxn id="8" idx="1"/>
              <a:endCxn id="6" idx="5"/>
            </p:cNvCxnSpPr>
            <p:nvPr/>
          </p:nvCxnSpPr>
          <p:spPr>
            <a:xfrm flipH="1" flipV="1">
              <a:off x="7455206" y="3886199"/>
              <a:ext cx="542873" cy="98815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D33BEA4-59A8-45CA-AEBA-92ADDC69070B}"/>
                </a:ext>
              </a:extLst>
            </p:cNvPr>
            <p:cNvCxnSpPr>
              <a:cxnSpLocks/>
              <a:stCxn id="7" idx="6"/>
              <a:endCxn id="8" idx="2"/>
            </p:cNvCxnSpPr>
            <p:nvPr/>
          </p:nvCxnSpPr>
          <p:spPr>
            <a:xfrm flipV="1">
              <a:off x="6983160" y="5035997"/>
              <a:ext cx="947964" cy="6323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B32DA81-C85E-4E1A-9942-0C0D92FF2511}"/>
                </a:ext>
              </a:extLst>
            </p:cNvPr>
            <p:cNvCxnSpPr>
              <a:cxnSpLocks/>
              <a:stCxn id="5" idx="4"/>
              <a:endCxn id="8" idx="0"/>
            </p:cNvCxnSpPr>
            <p:nvPr/>
          </p:nvCxnSpPr>
          <p:spPr>
            <a:xfrm flipH="1">
              <a:off x="8159724" y="3335618"/>
              <a:ext cx="394989" cy="147177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2B65753-3705-4249-B339-61091CBE750F}"/>
                </a:ext>
              </a:extLst>
            </p:cNvPr>
            <p:cNvSpPr/>
            <p:nvPr/>
          </p:nvSpPr>
          <p:spPr>
            <a:xfrm>
              <a:off x="9649810" y="3335618"/>
              <a:ext cx="457200" cy="4572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accent1"/>
                  </a:solidFill>
                </a:rPr>
                <a:t>5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FE97514-E622-404D-9AE5-527FCD35291E}"/>
                </a:ext>
              </a:extLst>
            </p:cNvPr>
            <p:cNvSpPr/>
            <p:nvPr/>
          </p:nvSpPr>
          <p:spPr>
            <a:xfrm>
              <a:off x="11734800" y="3169350"/>
              <a:ext cx="457200" cy="4572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accent1"/>
                  </a:solidFill>
                </a:rPr>
                <a:t>8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8141796-84A4-42B2-9CBC-19FB8A87F60A}"/>
                </a:ext>
              </a:extLst>
            </p:cNvPr>
            <p:cNvSpPr/>
            <p:nvPr/>
          </p:nvSpPr>
          <p:spPr>
            <a:xfrm>
              <a:off x="10772569" y="3979581"/>
              <a:ext cx="457200" cy="4572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accent1"/>
                  </a:solidFill>
                </a:rPr>
                <a:t>9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7F2EACD-7497-4901-82A1-278D240AADC5}"/>
                </a:ext>
              </a:extLst>
            </p:cNvPr>
            <p:cNvSpPr/>
            <p:nvPr/>
          </p:nvSpPr>
          <p:spPr>
            <a:xfrm>
              <a:off x="8792876" y="5211122"/>
              <a:ext cx="457200" cy="4572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accent1"/>
                  </a:solidFill>
                </a:rPr>
                <a:t>6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9337822-D2D4-47A5-87EE-E890F2378850}"/>
                </a:ext>
              </a:extLst>
            </p:cNvPr>
            <p:cNvSpPr/>
            <p:nvPr/>
          </p:nvSpPr>
          <p:spPr>
            <a:xfrm>
              <a:off x="11182702" y="6325547"/>
              <a:ext cx="457200" cy="4572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accent1"/>
                  </a:solidFill>
                </a:rPr>
                <a:t>7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4C38084-A5CA-4104-9F4F-9CAC242B0F2C}"/>
                </a:ext>
              </a:extLst>
            </p:cNvPr>
            <p:cNvCxnSpPr>
              <a:stCxn id="15" idx="5"/>
              <a:endCxn id="17" idx="1"/>
            </p:cNvCxnSpPr>
            <p:nvPr/>
          </p:nvCxnSpPr>
          <p:spPr>
            <a:xfrm>
              <a:off x="10040055" y="3725863"/>
              <a:ext cx="799469" cy="32067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C335E62-DC30-4D7C-8970-713553BEFE87}"/>
                </a:ext>
              </a:extLst>
            </p:cNvPr>
            <p:cNvCxnSpPr>
              <a:cxnSpLocks/>
              <a:stCxn id="15" idx="4"/>
              <a:endCxn id="18" idx="0"/>
            </p:cNvCxnSpPr>
            <p:nvPr/>
          </p:nvCxnSpPr>
          <p:spPr>
            <a:xfrm flipH="1">
              <a:off x="9021476" y="3792818"/>
              <a:ext cx="856934" cy="14183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B7752AB-DE63-4375-B83A-4A0B58FA680F}"/>
                </a:ext>
              </a:extLst>
            </p:cNvPr>
            <p:cNvCxnSpPr>
              <a:cxnSpLocks/>
              <a:stCxn id="18" idx="7"/>
              <a:endCxn id="17" idx="3"/>
            </p:cNvCxnSpPr>
            <p:nvPr/>
          </p:nvCxnSpPr>
          <p:spPr>
            <a:xfrm flipV="1">
              <a:off x="9183121" y="4369826"/>
              <a:ext cx="1656403" cy="90825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82C4EB6-49C0-44B2-94AA-FEC7AEFCF036}"/>
                </a:ext>
              </a:extLst>
            </p:cNvPr>
            <p:cNvCxnSpPr>
              <a:cxnSpLocks/>
              <a:stCxn id="19" idx="1"/>
              <a:endCxn id="17" idx="5"/>
            </p:cNvCxnSpPr>
            <p:nvPr/>
          </p:nvCxnSpPr>
          <p:spPr>
            <a:xfrm flipH="1" flipV="1">
              <a:off x="11162814" y="4369826"/>
              <a:ext cx="86843" cy="202267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55222F4-6E66-4989-BA43-7607306C622E}"/>
                </a:ext>
              </a:extLst>
            </p:cNvPr>
            <p:cNvCxnSpPr>
              <a:cxnSpLocks/>
              <a:stCxn id="18" idx="6"/>
              <a:endCxn id="19" idx="2"/>
            </p:cNvCxnSpPr>
            <p:nvPr/>
          </p:nvCxnSpPr>
          <p:spPr>
            <a:xfrm>
              <a:off x="9250076" y="5439722"/>
              <a:ext cx="1932626" cy="11144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AD9E678-DD89-4E6F-A469-722433BE3505}"/>
                </a:ext>
              </a:extLst>
            </p:cNvPr>
            <p:cNvCxnSpPr>
              <a:cxnSpLocks/>
              <a:stCxn id="5" idx="5"/>
              <a:endCxn id="15" idx="2"/>
            </p:cNvCxnSpPr>
            <p:nvPr/>
          </p:nvCxnSpPr>
          <p:spPr>
            <a:xfrm>
              <a:off x="8716358" y="3268663"/>
              <a:ext cx="933452" cy="29555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A41E478-969A-4595-84E8-7E5DDDA3D366}"/>
                </a:ext>
              </a:extLst>
            </p:cNvPr>
            <p:cNvCxnSpPr>
              <a:cxnSpLocks/>
              <a:stCxn id="5" idx="4"/>
              <a:endCxn id="18" idx="1"/>
            </p:cNvCxnSpPr>
            <p:nvPr/>
          </p:nvCxnSpPr>
          <p:spPr>
            <a:xfrm>
              <a:off x="8554713" y="3335618"/>
              <a:ext cx="305118" cy="194245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2816EA3-7E72-443A-A9F2-AECFE82C4D63}"/>
                </a:ext>
              </a:extLst>
            </p:cNvPr>
            <p:cNvCxnSpPr>
              <a:cxnSpLocks/>
              <a:stCxn id="15" idx="5"/>
              <a:endCxn id="19" idx="1"/>
            </p:cNvCxnSpPr>
            <p:nvPr/>
          </p:nvCxnSpPr>
          <p:spPr>
            <a:xfrm>
              <a:off x="10040055" y="3725863"/>
              <a:ext cx="1209602" cy="266663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38D4F97-BA58-42AD-8ACC-63A04EE1763D}"/>
                </a:ext>
              </a:extLst>
            </p:cNvPr>
            <p:cNvCxnSpPr>
              <a:cxnSpLocks/>
              <a:stCxn id="5" idx="3"/>
              <a:endCxn id="6" idx="7"/>
            </p:cNvCxnSpPr>
            <p:nvPr/>
          </p:nvCxnSpPr>
          <p:spPr>
            <a:xfrm flipH="1">
              <a:off x="7455206" y="3268663"/>
              <a:ext cx="937862" cy="2942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9DBFCBF-E423-4F90-9FA4-1D50F4BB7504}"/>
                </a:ext>
              </a:extLst>
            </p:cNvPr>
            <p:cNvCxnSpPr>
              <a:cxnSpLocks/>
              <a:stCxn id="18" idx="2"/>
              <a:endCxn id="7" idx="5"/>
            </p:cNvCxnSpPr>
            <p:nvPr/>
          </p:nvCxnSpPr>
          <p:spPr>
            <a:xfrm flipH="1">
              <a:off x="6916205" y="5439722"/>
              <a:ext cx="1876671" cy="39024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79C2637-5B80-4337-A819-85591587A6AD}"/>
                </a:ext>
              </a:extLst>
            </p:cNvPr>
            <p:cNvCxnSpPr>
              <a:cxnSpLocks/>
              <a:stCxn id="19" idx="3"/>
              <a:endCxn id="7" idx="4"/>
            </p:cNvCxnSpPr>
            <p:nvPr/>
          </p:nvCxnSpPr>
          <p:spPr>
            <a:xfrm flipH="1" flipV="1">
              <a:off x="6754560" y="5896922"/>
              <a:ext cx="4495097" cy="8188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D5CDD2B4-F581-42D1-A7B0-CEB5AD059D70}"/>
                </a:ext>
              </a:extLst>
            </p:cNvPr>
            <p:cNvCxnSpPr>
              <a:cxnSpLocks/>
              <a:stCxn id="5" idx="3"/>
              <a:endCxn id="7" idx="7"/>
            </p:cNvCxnSpPr>
            <p:nvPr/>
          </p:nvCxnSpPr>
          <p:spPr>
            <a:xfrm flipH="1">
              <a:off x="6916205" y="3268663"/>
              <a:ext cx="1476863" cy="223801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105671E9-F87D-4367-9DAC-3A4F9E079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098" y="1113178"/>
            <a:ext cx="7173803" cy="3936299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Loop invariants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Every marked vertex is connected to start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Every vertex in frontier queue is marked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Every path from start to target goes through a vertex in the frontier queue</a:t>
            </a:r>
          </a:p>
        </p:txBody>
      </p:sp>
    </p:spTree>
    <p:extLst>
      <p:ext uri="{BB962C8B-B14F-4D97-AF65-F5344CB8AC3E}">
        <p14:creationId xmlns:p14="http://schemas.microsoft.com/office/powerpoint/2010/main" val="4121519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3DA7A-5F55-44F2-A7DC-11231D803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Adjacency Representation: Matrix vs. List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93B7681-3F4D-49CE-A23F-CA72A14ED23D}"/>
              </a:ext>
            </a:extLst>
          </p:cNvPr>
          <p:cNvSpPr/>
          <p:nvPr/>
        </p:nvSpPr>
        <p:spPr>
          <a:xfrm>
            <a:off x="626941" y="2897096"/>
            <a:ext cx="457200" cy="457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1"/>
                </a:solidFill>
              </a:rPr>
              <a:t>0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3504561-419A-4232-B2AD-B0C48588930C}"/>
              </a:ext>
            </a:extLst>
          </p:cNvPr>
          <p:cNvSpPr/>
          <p:nvPr/>
        </p:nvSpPr>
        <p:spPr>
          <a:xfrm>
            <a:off x="2360139" y="2897096"/>
            <a:ext cx="457200" cy="457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938FE5B-C109-4AF3-A987-3270B3EC2066}"/>
              </a:ext>
            </a:extLst>
          </p:cNvPr>
          <p:cNvSpPr/>
          <p:nvPr/>
        </p:nvSpPr>
        <p:spPr>
          <a:xfrm>
            <a:off x="1502889" y="3944846"/>
            <a:ext cx="457200" cy="457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1"/>
                </a:solidFill>
              </a:rPr>
              <a:t>4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B88D5EE-8F27-4CC5-AE8F-37C68B04619C}"/>
              </a:ext>
            </a:extLst>
          </p:cNvPr>
          <p:cNvSpPr/>
          <p:nvPr/>
        </p:nvSpPr>
        <p:spPr>
          <a:xfrm>
            <a:off x="626941" y="4907290"/>
            <a:ext cx="457200" cy="457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4AB685A-2194-424D-8AFF-FB3F48CF19DE}"/>
              </a:ext>
            </a:extLst>
          </p:cNvPr>
          <p:cNvSpPr/>
          <p:nvPr/>
        </p:nvSpPr>
        <p:spPr>
          <a:xfrm>
            <a:off x="2360139" y="4907290"/>
            <a:ext cx="457200" cy="457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1"/>
                </a:solidFill>
              </a:rPr>
              <a:t>2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38F2B00-1C84-4F7F-9CD9-80B1C35C721F}"/>
              </a:ext>
            </a:extLst>
          </p:cNvPr>
          <p:cNvCxnSpPr>
            <a:stCxn id="15" idx="5"/>
            <a:endCxn id="18" idx="1"/>
          </p:cNvCxnSpPr>
          <p:nvPr/>
        </p:nvCxnSpPr>
        <p:spPr>
          <a:xfrm>
            <a:off x="1017186" y="3287341"/>
            <a:ext cx="552658" cy="7244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F517EE6-2CAC-41A4-9B8D-05C456E50149}"/>
              </a:ext>
            </a:extLst>
          </p:cNvPr>
          <p:cNvCxnSpPr>
            <a:cxnSpLocks/>
            <a:stCxn id="15" idx="4"/>
            <a:endCxn id="19" idx="0"/>
          </p:cNvCxnSpPr>
          <p:nvPr/>
        </p:nvCxnSpPr>
        <p:spPr>
          <a:xfrm>
            <a:off x="855541" y="3354296"/>
            <a:ext cx="0" cy="15529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2B180C7-C21A-40D9-8842-BE3C679A2E03}"/>
              </a:ext>
            </a:extLst>
          </p:cNvPr>
          <p:cNvCxnSpPr>
            <a:cxnSpLocks/>
            <a:stCxn id="19" idx="7"/>
            <a:endCxn id="18" idx="3"/>
          </p:cNvCxnSpPr>
          <p:nvPr/>
        </p:nvCxnSpPr>
        <p:spPr>
          <a:xfrm flipV="1">
            <a:off x="1017186" y="4335091"/>
            <a:ext cx="552658" cy="6391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39A2EDC-B28D-49B6-8FCE-9FD9B678206F}"/>
              </a:ext>
            </a:extLst>
          </p:cNvPr>
          <p:cNvCxnSpPr>
            <a:cxnSpLocks/>
            <a:stCxn id="20" idx="1"/>
            <a:endCxn id="18" idx="5"/>
          </p:cNvCxnSpPr>
          <p:nvPr/>
        </p:nvCxnSpPr>
        <p:spPr>
          <a:xfrm flipH="1" flipV="1">
            <a:off x="1893134" y="4335091"/>
            <a:ext cx="533960" cy="6391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8F33871-5B31-47D5-BEF4-1A9A6819F6E0}"/>
              </a:ext>
            </a:extLst>
          </p:cNvPr>
          <p:cNvCxnSpPr>
            <a:cxnSpLocks/>
            <a:stCxn id="19" idx="6"/>
            <a:endCxn id="20" idx="2"/>
          </p:cNvCxnSpPr>
          <p:nvPr/>
        </p:nvCxnSpPr>
        <p:spPr>
          <a:xfrm>
            <a:off x="1084141" y="5135890"/>
            <a:ext cx="12759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66105AA-BB25-404B-BE01-8D77C571E92A}"/>
              </a:ext>
            </a:extLst>
          </p:cNvPr>
          <p:cNvCxnSpPr>
            <a:cxnSpLocks/>
            <a:stCxn id="16" idx="4"/>
            <a:endCxn id="20" idx="0"/>
          </p:cNvCxnSpPr>
          <p:nvPr/>
        </p:nvCxnSpPr>
        <p:spPr>
          <a:xfrm>
            <a:off x="2588739" y="3354296"/>
            <a:ext cx="0" cy="15529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9B79E064-9C89-4CA3-8C84-1376F75D13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3504246"/>
              </p:ext>
            </p:extLst>
          </p:nvPr>
        </p:nvGraphicFramePr>
        <p:xfrm>
          <a:off x="3920979" y="2061370"/>
          <a:ext cx="3777840" cy="3298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640">
                  <a:extLst>
                    <a:ext uri="{9D8B030D-6E8A-4147-A177-3AD203B41FA5}">
                      <a16:colId xmlns:a16="http://schemas.microsoft.com/office/drawing/2014/main" val="761189354"/>
                    </a:ext>
                  </a:extLst>
                </a:gridCol>
                <a:gridCol w="629640">
                  <a:extLst>
                    <a:ext uri="{9D8B030D-6E8A-4147-A177-3AD203B41FA5}">
                      <a16:colId xmlns:a16="http://schemas.microsoft.com/office/drawing/2014/main" val="1387437817"/>
                    </a:ext>
                  </a:extLst>
                </a:gridCol>
                <a:gridCol w="629640">
                  <a:extLst>
                    <a:ext uri="{9D8B030D-6E8A-4147-A177-3AD203B41FA5}">
                      <a16:colId xmlns:a16="http://schemas.microsoft.com/office/drawing/2014/main" val="1610128565"/>
                    </a:ext>
                  </a:extLst>
                </a:gridCol>
                <a:gridCol w="629640">
                  <a:extLst>
                    <a:ext uri="{9D8B030D-6E8A-4147-A177-3AD203B41FA5}">
                      <a16:colId xmlns:a16="http://schemas.microsoft.com/office/drawing/2014/main" val="872632898"/>
                    </a:ext>
                  </a:extLst>
                </a:gridCol>
                <a:gridCol w="629640">
                  <a:extLst>
                    <a:ext uri="{9D8B030D-6E8A-4147-A177-3AD203B41FA5}">
                      <a16:colId xmlns:a16="http://schemas.microsoft.com/office/drawing/2014/main" val="2354660599"/>
                    </a:ext>
                  </a:extLst>
                </a:gridCol>
                <a:gridCol w="629640">
                  <a:extLst>
                    <a:ext uri="{9D8B030D-6E8A-4147-A177-3AD203B41FA5}">
                      <a16:colId xmlns:a16="http://schemas.microsoft.com/office/drawing/2014/main" val="3402809573"/>
                    </a:ext>
                  </a:extLst>
                </a:gridCol>
              </a:tblGrid>
              <a:tr h="549796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4310776"/>
                  </a:ext>
                </a:extLst>
              </a:tr>
              <a:tr h="549796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369988"/>
                  </a:ext>
                </a:extLst>
              </a:tr>
              <a:tr h="549796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4747454"/>
                  </a:ext>
                </a:extLst>
              </a:tr>
              <a:tr h="549796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7918217"/>
                  </a:ext>
                </a:extLst>
              </a:tr>
              <a:tr h="549796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3320367"/>
                  </a:ext>
                </a:extLst>
              </a:tr>
              <a:tr h="549796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697679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5C6D8455-40A7-43DB-BD68-126A773EF3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6462323"/>
              </p:ext>
            </p:extLst>
          </p:nvPr>
        </p:nvGraphicFramePr>
        <p:xfrm>
          <a:off x="8582024" y="2061370"/>
          <a:ext cx="3609978" cy="33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1663">
                  <a:extLst>
                    <a:ext uri="{9D8B030D-6E8A-4147-A177-3AD203B41FA5}">
                      <a16:colId xmlns:a16="http://schemas.microsoft.com/office/drawing/2014/main" val="761189354"/>
                    </a:ext>
                  </a:extLst>
                </a:gridCol>
                <a:gridCol w="601663">
                  <a:extLst>
                    <a:ext uri="{9D8B030D-6E8A-4147-A177-3AD203B41FA5}">
                      <a16:colId xmlns:a16="http://schemas.microsoft.com/office/drawing/2014/main" val="1387437817"/>
                    </a:ext>
                  </a:extLst>
                </a:gridCol>
                <a:gridCol w="601663">
                  <a:extLst>
                    <a:ext uri="{9D8B030D-6E8A-4147-A177-3AD203B41FA5}">
                      <a16:colId xmlns:a16="http://schemas.microsoft.com/office/drawing/2014/main" val="1610128565"/>
                    </a:ext>
                  </a:extLst>
                </a:gridCol>
                <a:gridCol w="601663">
                  <a:extLst>
                    <a:ext uri="{9D8B030D-6E8A-4147-A177-3AD203B41FA5}">
                      <a16:colId xmlns:a16="http://schemas.microsoft.com/office/drawing/2014/main" val="872632898"/>
                    </a:ext>
                  </a:extLst>
                </a:gridCol>
                <a:gridCol w="601663">
                  <a:extLst>
                    <a:ext uri="{9D8B030D-6E8A-4147-A177-3AD203B41FA5}">
                      <a16:colId xmlns:a16="http://schemas.microsoft.com/office/drawing/2014/main" val="2354660599"/>
                    </a:ext>
                  </a:extLst>
                </a:gridCol>
                <a:gridCol w="601663">
                  <a:extLst>
                    <a:ext uri="{9D8B030D-6E8A-4147-A177-3AD203B41FA5}">
                      <a16:colId xmlns:a16="http://schemas.microsoft.com/office/drawing/2014/main" val="3402809573"/>
                    </a:ext>
                  </a:extLst>
                </a:gridCol>
              </a:tblGrid>
              <a:tr h="550520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4310776"/>
                  </a:ext>
                </a:extLst>
              </a:tr>
              <a:tr h="55052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369988"/>
                  </a:ext>
                </a:extLst>
              </a:tr>
              <a:tr h="55052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4747454"/>
                  </a:ext>
                </a:extLst>
              </a:tr>
              <a:tr h="55052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7918217"/>
                  </a:ext>
                </a:extLst>
              </a:tr>
              <a:tr h="55052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3320367"/>
                  </a:ext>
                </a:extLst>
              </a:tr>
              <a:tr h="55052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6976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3556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3C610-A4E7-466F-8840-870FC55BC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of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E91F9-E0C6-46D3-A7FC-2850311AD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099" y="1113179"/>
            <a:ext cx="10515600" cy="467972"/>
          </a:xfrm>
        </p:spPr>
        <p:txBody>
          <a:bodyPr/>
          <a:lstStyle/>
          <a:p>
            <a:r>
              <a:rPr lang="en-US" dirty="0"/>
              <a:t>Dense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594A506-DA41-47D4-85A4-7CABF5BA35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982787"/>
              </p:ext>
            </p:extLst>
          </p:nvPr>
        </p:nvGraphicFramePr>
        <p:xfrm>
          <a:off x="682274" y="1887855"/>
          <a:ext cx="9321696" cy="27432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107232">
                  <a:extLst>
                    <a:ext uri="{9D8B030D-6E8A-4147-A177-3AD203B41FA5}">
                      <a16:colId xmlns:a16="http://schemas.microsoft.com/office/drawing/2014/main" val="1806560352"/>
                    </a:ext>
                  </a:extLst>
                </a:gridCol>
                <a:gridCol w="3107232">
                  <a:extLst>
                    <a:ext uri="{9D8B030D-6E8A-4147-A177-3AD203B41FA5}">
                      <a16:colId xmlns:a16="http://schemas.microsoft.com/office/drawing/2014/main" val="4280590410"/>
                    </a:ext>
                  </a:extLst>
                </a:gridCol>
                <a:gridCol w="3107232">
                  <a:extLst>
                    <a:ext uri="{9D8B030D-6E8A-4147-A177-3AD203B41FA5}">
                      <a16:colId xmlns:a16="http://schemas.microsoft.com/office/drawing/2014/main" val="37022408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Adjacency matrix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Adjacency list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9661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Space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O(v^2)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O( max(v, e) )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7134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graph_hasedge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O( min(v, e) )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5165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graph_addedge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3124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graph_get_neighbors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O(v)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3202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graph_free_neighbors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O( min(v, e) ) 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498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5579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3DA7A-5F55-44F2-A7DC-11231D803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Dense vs. Sparse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93B7681-3F4D-49CE-A23F-CA72A14ED23D}"/>
              </a:ext>
            </a:extLst>
          </p:cNvPr>
          <p:cNvSpPr/>
          <p:nvPr/>
        </p:nvSpPr>
        <p:spPr>
          <a:xfrm>
            <a:off x="626941" y="2897096"/>
            <a:ext cx="457200" cy="457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1"/>
                </a:solidFill>
              </a:rPr>
              <a:t>0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3504561-419A-4232-B2AD-B0C48588930C}"/>
              </a:ext>
            </a:extLst>
          </p:cNvPr>
          <p:cNvSpPr/>
          <p:nvPr/>
        </p:nvSpPr>
        <p:spPr>
          <a:xfrm>
            <a:off x="2360139" y="2897096"/>
            <a:ext cx="457200" cy="457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938FE5B-C109-4AF3-A987-3270B3EC2066}"/>
              </a:ext>
            </a:extLst>
          </p:cNvPr>
          <p:cNvSpPr/>
          <p:nvPr/>
        </p:nvSpPr>
        <p:spPr>
          <a:xfrm>
            <a:off x="1502889" y="3944846"/>
            <a:ext cx="457200" cy="457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1"/>
                </a:solidFill>
              </a:rPr>
              <a:t>4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B88D5EE-8F27-4CC5-AE8F-37C68B04619C}"/>
              </a:ext>
            </a:extLst>
          </p:cNvPr>
          <p:cNvSpPr/>
          <p:nvPr/>
        </p:nvSpPr>
        <p:spPr>
          <a:xfrm>
            <a:off x="626941" y="4907290"/>
            <a:ext cx="457200" cy="457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4AB685A-2194-424D-8AFF-FB3F48CF19DE}"/>
              </a:ext>
            </a:extLst>
          </p:cNvPr>
          <p:cNvSpPr/>
          <p:nvPr/>
        </p:nvSpPr>
        <p:spPr>
          <a:xfrm>
            <a:off x="2360139" y="4907290"/>
            <a:ext cx="457200" cy="457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1"/>
                </a:solidFill>
              </a:rPr>
              <a:t>2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38F2B00-1C84-4F7F-9CD9-80B1C35C721F}"/>
              </a:ext>
            </a:extLst>
          </p:cNvPr>
          <p:cNvCxnSpPr>
            <a:stCxn id="15" idx="5"/>
            <a:endCxn id="18" idx="1"/>
          </p:cNvCxnSpPr>
          <p:nvPr/>
        </p:nvCxnSpPr>
        <p:spPr>
          <a:xfrm>
            <a:off x="1017186" y="3287341"/>
            <a:ext cx="552658" cy="7244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F517EE6-2CAC-41A4-9B8D-05C456E50149}"/>
              </a:ext>
            </a:extLst>
          </p:cNvPr>
          <p:cNvCxnSpPr>
            <a:cxnSpLocks/>
            <a:stCxn id="15" idx="4"/>
            <a:endCxn id="19" idx="0"/>
          </p:cNvCxnSpPr>
          <p:nvPr/>
        </p:nvCxnSpPr>
        <p:spPr>
          <a:xfrm>
            <a:off x="855541" y="3354296"/>
            <a:ext cx="0" cy="15529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2B180C7-C21A-40D9-8842-BE3C679A2E03}"/>
              </a:ext>
            </a:extLst>
          </p:cNvPr>
          <p:cNvCxnSpPr>
            <a:cxnSpLocks/>
            <a:stCxn id="19" idx="7"/>
            <a:endCxn id="18" idx="3"/>
          </p:cNvCxnSpPr>
          <p:nvPr/>
        </p:nvCxnSpPr>
        <p:spPr>
          <a:xfrm flipV="1">
            <a:off x="1017186" y="4335091"/>
            <a:ext cx="552658" cy="6391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39A2EDC-B28D-49B6-8FCE-9FD9B678206F}"/>
              </a:ext>
            </a:extLst>
          </p:cNvPr>
          <p:cNvCxnSpPr>
            <a:cxnSpLocks/>
            <a:stCxn id="20" idx="1"/>
            <a:endCxn id="18" idx="5"/>
          </p:cNvCxnSpPr>
          <p:nvPr/>
        </p:nvCxnSpPr>
        <p:spPr>
          <a:xfrm flipH="1" flipV="1">
            <a:off x="1893134" y="4335091"/>
            <a:ext cx="533960" cy="6391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8F33871-5B31-47D5-BEF4-1A9A6819F6E0}"/>
              </a:ext>
            </a:extLst>
          </p:cNvPr>
          <p:cNvCxnSpPr>
            <a:cxnSpLocks/>
            <a:stCxn id="19" idx="6"/>
            <a:endCxn id="20" idx="2"/>
          </p:cNvCxnSpPr>
          <p:nvPr/>
        </p:nvCxnSpPr>
        <p:spPr>
          <a:xfrm>
            <a:off x="1084141" y="5135890"/>
            <a:ext cx="12759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66105AA-BB25-404B-BE01-8D77C571E92A}"/>
              </a:ext>
            </a:extLst>
          </p:cNvPr>
          <p:cNvCxnSpPr>
            <a:cxnSpLocks/>
            <a:stCxn id="16" idx="4"/>
            <a:endCxn id="20" idx="0"/>
          </p:cNvCxnSpPr>
          <p:nvPr/>
        </p:nvCxnSpPr>
        <p:spPr>
          <a:xfrm>
            <a:off x="2588739" y="3354296"/>
            <a:ext cx="0" cy="15529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9B79E064-9C89-4CA3-8C84-1376F75D13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554896"/>
              </p:ext>
            </p:extLst>
          </p:nvPr>
        </p:nvGraphicFramePr>
        <p:xfrm>
          <a:off x="3920979" y="2061370"/>
          <a:ext cx="3777840" cy="3298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640">
                  <a:extLst>
                    <a:ext uri="{9D8B030D-6E8A-4147-A177-3AD203B41FA5}">
                      <a16:colId xmlns:a16="http://schemas.microsoft.com/office/drawing/2014/main" val="761189354"/>
                    </a:ext>
                  </a:extLst>
                </a:gridCol>
                <a:gridCol w="629640">
                  <a:extLst>
                    <a:ext uri="{9D8B030D-6E8A-4147-A177-3AD203B41FA5}">
                      <a16:colId xmlns:a16="http://schemas.microsoft.com/office/drawing/2014/main" val="1387437817"/>
                    </a:ext>
                  </a:extLst>
                </a:gridCol>
                <a:gridCol w="629640">
                  <a:extLst>
                    <a:ext uri="{9D8B030D-6E8A-4147-A177-3AD203B41FA5}">
                      <a16:colId xmlns:a16="http://schemas.microsoft.com/office/drawing/2014/main" val="1610128565"/>
                    </a:ext>
                  </a:extLst>
                </a:gridCol>
                <a:gridCol w="629640">
                  <a:extLst>
                    <a:ext uri="{9D8B030D-6E8A-4147-A177-3AD203B41FA5}">
                      <a16:colId xmlns:a16="http://schemas.microsoft.com/office/drawing/2014/main" val="872632898"/>
                    </a:ext>
                  </a:extLst>
                </a:gridCol>
                <a:gridCol w="629640">
                  <a:extLst>
                    <a:ext uri="{9D8B030D-6E8A-4147-A177-3AD203B41FA5}">
                      <a16:colId xmlns:a16="http://schemas.microsoft.com/office/drawing/2014/main" val="2354660599"/>
                    </a:ext>
                  </a:extLst>
                </a:gridCol>
                <a:gridCol w="629640">
                  <a:extLst>
                    <a:ext uri="{9D8B030D-6E8A-4147-A177-3AD203B41FA5}">
                      <a16:colId xmlns:a16="http://schemas.microsoft.com/office/drawing/2014/main" val="3402809573"/>
                    </a:ext>
                  </a:extLst>
                </a:gridCol>
              </a:tblGrid>
              <a:tr h="549796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4310776"/>
                  </a:ext>
                </a:extLst>
              </a:tr>
              <a:tr h="549796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369988"/>
                  </a:ext>
                </a:extLst>
              </a:tr>
              <a:tr h="549796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4747454"/>
                  </a:ext>
                </a:extLst>
              </a:tr>
              <a:tr h="549796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7918217"/>
                  </a:ext>
                </a:extLst>
              </a:tr>
              <a:tr h="549796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3320367"/>
                  </a:ext>
                </a:extLst>
              </a:tr>
              <a:tr h="549796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697679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5C6D8455-40A7-43DB-BD68-126A773EF3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269039"/>
              </p:ext>
            </p:extLst>
          </p:nvPr>
        </p:nvGraphicFramePr>
        <p:xfrm>
          <a:off x="8582024" y="2061370"/>
          <a:ext cx="3609978" cy="33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1663">
                  <a:extLst>
                    <a:ext uri="{9D8B030D-6E8A-4147-A177-3AD203B41FA5}">
                      <a16:colId xmlns:a16="http://schemas.microsoft.com/office/drawing/2014/main" val="761189354"/>
                    </a:ext>
                  </a:extLst>
                </a:gridCol>
                <a:gridCol w="601663">
                  <a:extLst>
                    <a:ext uri="{9D8B030D-6E8A-4147-A177-3AD203B41FA5}">
                      <a16:colId xmlns:a16="http://schemas.microsoft.com/office/drawing/2014/main" val="1387437817"/>
                    </a:ext>
                  </a:extLst>
                </a:gridCol>
                <a:gridCol w="601663">
                  <a:extLst>
                    <a:ext uri="{9D8B030D-6E8A-4147-A177-3AD203B41FA5}">
                      <a16:colId xmlns:a16="http://schemas.microsoft.com/office/drawing/2014/main" val="1610128565"/>
                    </a:ext>
                  </a:extLst>
                </a:gridCol>
                <a:gridCol w="601663">
                  <a:extLst>
                    <a:ext uri="{9D8B030D-6E8A-4147-A177-3AD203B41FA5}">
                      <a16:colId xmlns:a16="http://schemas.microsoft.com/office/drawing/2014/main" val="872632898"/>
                    </a:ext>
                  </a:extLst>
                </a:gridCol>
                <a:gridCol w="601663">
                  <a:extLst>
                    <a:ext uri="{9D8B030D-6E8A-4147-A177-3AD203B41FA5}">
                      <a16:colId xmlns:a16="http://schemas.microsoft.com/office/drawing/2014/main" val="2354660599"/>
                    </a:ext>
                  </a:extLst>
                </a:gridCol>
                <a:gridCol w="601663">
                  <a:extLst>
                    <a:ext uri="{9D8B030D-6E8A-4147-A177-3AD203B41FA5}">
                      <a16:colId xmlns:a16="http://schemas.microsoft.com/office/drawing/2014/main" val="3402809573"/>
                    </a:ext>
                  </a:extLst>
                </a:gridCol>
              </a:tblGrid>
              <a:tr h="550520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4310776"/>
                  </a:ext>
                </a:extLst>
              </a:tr>
              <a:tr h="55052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369988"/>
                  </a:ext>
                </a:extLst>
              </a:tr>
              <a:tr h="55052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4747454"/>
                  </a:ext>
                </a:extLst>
              </a:tr>
              <a:tr h="55052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7918217"/>
                  </a:ext>
                </a:extLst>
              </a:tr>
              <a:tr h="55052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3320367"/>
                  </a:ext>
                </a:extLst>
              </a:tr>
              <a:tr h="55052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697679"/>
                  </a:ext>
                </a:extLst>
              </a:tr>
            </a:tbl>
          </a:graphicData>
        </a:graphic>
      </p:graphicFrame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B48FF807-2220-4D07-8937-0CF175329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099" y="1113179"/>
            <a:ext cx="10515600" cy="467972"/>
          </a:xfrm>
        </p:spPr>
        <p:txBody>
          <a:bodyPr/>
          <a:lstStyle/>
          <a:p>
            <a:r>
              <a:rPr lang="en-US" dirty="0"/>
              <a:t>Dense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BEF9A37-9886-40FE-AD7C-D75350F663FC}"/>
              </a:ext>
            </a:extLst>
          </p:cNvPr>
          <p:cNvCxnSpPr>
            <a:cxnSpLocks/>
            <a:stCxn id="15" idx="6"/>
            <a:endCxn id="16" idx="2"/>
          </p:cNvCxnSpPr>
          <p:nvPr/>
        </p:nvCxnSpPr>
        <p:spPr>
          <a:xfrm>
            <a:off x="1084141" y="3125696"/>
            <a:ext cx="12759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16E126D-6FC9-4442-956D-358AAFD181D8}"/>
              </a:ext>
            </a:extLst>
          </p:cNvPr>
          <p:cNvCxnSpPr>
            <a:cxnSpLocks/>
            <a:stCxn id="16" idx="3"/>
            <a:endCxn id="18" idx="7"/>
          </p:cNvCxnSpPr>
          <p:nvPr/>
        </p:nvCxnSpPr>
        <p:spPr>
          <a:xfrm flipH="1">
            <a:off x="1893134" y="3287341"/>
            <a:ext cx="533960" cy="7244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5756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3DA7A-5F55-44F2-A7DC-11231D803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Dense vs. Sparse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93B7681-3F4D-49CE-A23F-CA72A14ED23D}"/>
              </a:ext>
            </a:extLst>
          </p:cNvPr>
          <p:cNvSpPr/>
          <p:nvPr/>
        </p:nvSpPr>
        <p:spPr>
          <a:xfrm>
            <a:off x="626941" y="2897096"/>
            <a:ext cx="457200" cy="457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1"/>
                </a:solidFill>
              </a:rPr>
              <a:t>0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3504561-419A-4232-B2AD-B0C48588930C}"/>
              </a:ext>
            </a:extLst>
          </p:cNvPr>
          <p:cNvSpPr/>
          <p:nvPr/>
        </p:nvSpPr>
        <p:spPr>
          <a:xfrm>
            <a:off x="2360139" y="2897096"/>
            <a:ext cx="457200" cy="457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938FE5B-C109-4AF3-A987-3270B3EC2066}"/>
              </a:ext>
            </a:extLst>
          </p:cNvPr>
          <p:cNvSpPr/>
          <p:nvPr/>
        </p:nvSpPr>
        <p:spPr>
          <a:xfrm>
            <a:off x="1502889" y="3944846"/>
            <a:ext cx="457200" cy="457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1"/>
                </a:solidFill>
              </a:rPr>
              <a:t>4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B88D5EE-8F27-4CC5-AE8F-37C68B04619C}"/>
              </a:ext>
            </a:extLst>
          </p:cNvPr>
          <p:cNvSpPr/>
          <p:nvPr/>
        </p:nvSpPr>
        <p:spPr>
          <a:xfrm>
            <a:off x="626941" y="4907290"/>
            <a:ext cx="457200" cy="457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4AB685A-2194-424D-8AFF-FB3F48CF19DE}"/>
              </a:ext>
            </a:extLst>
          </p:cNvPr>
          <p:cNvSpPr/>
          <p:nvPr/>
        </p:nvSpPr>
        <p:spPr>
          <a:xfrm>
            <a:off x="2360139" y="4907290"/>
            <a:ext cx="457200" cy="457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1"/>
                </a:solidFill>
              </a:rPr>
              <a:t>2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38F2B00-1C84-4F7F-9CD9-80B1C35C721F}"/>
              </a:ext>
            </a:extLst>
          </p:cNvPr>
          <p:cNvCxnSpPr>
            <a:stCxn id="15" idx="5"/>
            <a:endCxn id="18" idx="1"/>
          </p:cNvCxnSpPr>
          <p:nvPr/>
        </p:nvCxnSpPr>
        <p:spPr>
          <a:xfrm>
            <a:off x="1017186" y="3287341"/>
            <a:ext cx="552658" cy="7244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F517EE6-2CAC-41A4-9B8D-05C456E50149}"/>
              </a:ext>
            </a:extLst>
          </p:cNvPr>
          <p:cNvCxnSpPr>
            <a:cxnSpLocks/>
            <a:stCxn id="15" idx="4"/>
            <a:endCxn id="19" idx="0"/>
          </p:cNvCxnSpPr>
          <p:nvPr/>
        </p:nvCxnSpPr>
        <p:spPr>
          <a:xfrm>
            <a:off x="855541" y="3354296"/>
            <a:ext cx="0" cy="15529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66105AA-BB25-404B-BE01-8D77C571E92A}"/>
              </a:ext>
            </a:extLst>
          </p:cNvPr>
          <p:cNvCxnSpPr>
            <a:cxnSpLocks/>
            <a:stCxn id="16" idx="4"/>
            <a:endCxn id="20" idx="0"/>
          </p:cNvCxnSpPr>
          <p:nvPr/>
        </p:nvCxnSpPr>
        <p:spPr>
          <a:xfrm>
            <a:off x="2588739" y="3354296"/>
            <a:ext cx="0" cy="15529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9B79E064-9C89-4CA3-8C84-1376F75D13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2792181"/>
              </p:ext>
            </p:extLst>
          </p:nvPr>
        </p:nvGraphicFramePr>
        <p:xfrm>
          <a:off x="3920979" y="2061370"/>
          <a:ext cx="3777840" cy="3298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640">
                  <a:extLst>
                    <a:ext uri="{9D8B030D-6E8A-4147-A177-3AD203B41FA5}">
                      <a16:colId xmlns:a16="http://schemas.microsoft.com/office/drawing/2014/main" val="761189354"/>
                    </a:ext>
                  </a:extLst>
                </a:gridCol>
                <a:gridCol w="629640">
                  <a:extLst>
                    <a:ext uri="{9D8B030D-6E8A-4147-A177-3AD203B41FA5}">
                      <a16:colId xmlns:a16="http://schemas.microsoft.com/office/drawing/2014/main" val="1387437817"/>
                    </a:ext>
                  </a:extLst>
                </a:gridCol>
                <a:gridCol w="629640">
                  <a:extLst>
                    <a:ext uri="{9D8B030D-6E8A-4147-A177-3AD203B41FA5}">
                      <a16:colId xmlns:a16="http://schemas.microsoft.com/office/drawing/2014/main" val="1610128565"/>
                    </a:ext>
                  </a:extLst>
                </a:gridCol>
                <a:gridCol w="629640">
                  <a:extLst>
                    <a:ext uri="{9D8B030D-6E8A-4147-A177-3AD203B41FA5}">
                      <a16:colId xmlns:a16="http://schemas.microsoft.com/office/drawing/2014/main" val="872632898"/>
                    </a:ext>
                  </a:extLst>
                </a:gridCol>
                <a:gridCol w="629640">
                  <a:extLst>
                    <a:ext uri="{9D8B030D-6E8A-4147-A177-3AD203B41FA5}">
                      <a16:colId xmlns:a16="http://schemas.microsoft.com/office/drawing/2014/main" val="2354660599"/>
                    </a:ext>
                  </a:extLst>
                </a:gridCol>
                <a:gridCol w="629640">
                  <a:extLst>
                    <a:ext uri="{9D8B030D-6E8A-4147-A177-3AD203B41FA5}">
                      <a16:colId xmlns:a16="http://schemas.microsoft.com/office/drawing/2014/main" val="3402809573"/>
                    </a:ext>
                  </a:extLst>
                </a:gridCol>
              </a:tblGrid>
              <a:tr h="549796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4310776"/>
                  </a:ext>
                </a:extLst>
              </a:tr>
              <a:tr h="549796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369988"/>
                  </a:ext>
                </a:extLst>
              </a:tr>
              <a:tr h="549796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4747454"/>
                  </a:ext>
                </a:extLst>
              </a:tr>
              <a:tr h="549796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7918217"/>
                  </a:ext>
                </a:extLst>
              </a:tr>
              <a:tr h="549796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3320367"/>
                  </a:ext>
                </a:extLst>
              </a:tr>
              <a:tr h="549796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697679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5C6D8455-40A7-43DB-BD68-126A773EF3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3953706"/>
              </p:ext>
            </p:extLst>
          </p:nvPr>
        </p:nvGraphicFramePr>
        <p:xfrm>
          <a:off x="8582024" y="2061370"/>
          <a:ext cx="3609978" cy="33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1663">
                  <a:extLst>
                    <a:ext uri="{9D8B030D-6E8A-4147-A177-3AD203B41FA5}">
                      <a16:colId xmlns:a16="http://schemas.microsoft.com/office/drawing/2014/main" val="761189354"/>
                    </a:ext>
                  </a:extLst>
                </a:gridCol>
                <a:gridCol w="601663">
                  <a:extLst>
                    <a:ext uri="{9D8B030D-6E8A-4147-A177-3AD203B41FA5}">
                      <a16:colId xmlns:a16="http://schemas.microsoft.com/office/drawing/2014/main" val="1387437817"/>
                    </a:ext>
                  </a:extLst>
                </a:gridCol>
                <a:gridCol w="601663">
                  <a:extLst>
                    <a:ext uri="{9D8B030D-6E8A-4147-A177-3AD203B41FA5}">
                      <a16:colId xmlns:a16="http://schemas.microsoft.com/office/drawing/2014/main" val="1610128565"/>
                    </a:ext>
                  </a:extLst>
                </a:gridCol>
                <a:gridCol w="601663">
                  <a:extLst>
                    <a:ext uri="{9D8B030D-6E8A-4147-A177-3AD203B41FA5}">
                      <a16:colId xmlns:a16="http://schemas.microsoft.com/office/drawing/2014/main" val="872632898"/>
                    </a:ext>
                  </a:extLst>
                </a:gridCol>
                <a:gridCol w="601663">
                  <a:extLst>
                    <a:ext uri="{9D8B030D-6E8A-4147-A177-3AD203B41FA5}">
                      <a16:colId xmlns:a16="http://schemas.microsoft.com/office/drawing/2014/main" val="2354660599"/>
                    </a:ext>
                  </a:extLst>
                </a:gridCol>
                <a:gridCol w="601663">
                  <a:extLst>
                    <a:ext uri="{9D8B030D-6E8A-4147-A177-3AD203B41FA5}">
                      <a16:colId xmlns:a16="http://schemas.microsoft.com/office/drawing/2014/main" val="3402809573"/>
                    </a:ext>
                  </a:extLst>
                </a:gridCol>
              </a:tblGrid>
              <a:tr h="550520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4310776"/>
                  </a:ext>
                </a:extLst>
              </a:tr>
              <a:tr h="55052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369988"/>
                  </a:ext>
                </a:extLst>
              </a:tr>
              <a:tr h="55052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4747454"/>
                  </a:ext>
                </a:extLst>
              </a:tr>
              <a:tr h="55052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7918217"/>
                  </a:ext>
                </a:extLst>
              </a:tr>
              <a:tr h="55052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3320367"/>
                  </a:ext>
                </a:extLst>
              </a:tr>
              <a:tr h="55052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697679"/>
                  </a:ext>
                </a:extLst>
              </a:tr>
            </a:tbl>
          </a:graphicData>
        </a:graphic>
      </p:graphicFrame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2B62EFC6-A18D-4F6E-8D2E-BD0D1AEA5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099" y="1113179"/>
            <a:ext cx="10515600" cy="467972"/>
          </a:xfrm>
        </p:spPr>
        <p:txBody>
          <a:bodyPr/>
          <a:lstStyle/>
          <a:p>
            <a:r>
              <a:rPr lang="en-US" dirty="0"/>
              <a:t>Sparse</a:t>
            </a:r>
          </a:p>
        </p:txBody>
      </p:sp>
    </p:spTree>
    <p:extLst>
      <p:ext uri="{BB962C8B-B14F-4D97-AF65-F5344CB8AC3E}">
        <p14:creationId xmlns:p14="http://schemas.microsoft.com/office/powerpoint/2010/main" val="2561988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3C610-A4E7-466F-8840-870FC55BC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of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E91F9-E0C6-46D3-A7FC-2850311AD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099" y="1113179"/>
            <a:ext cx="10515600" cy="467972"/>
          </a:xfrm>
        </p:spPr>
        <p:txBody>
          <a:bodyPr/>
          <a:lstStyle/>
          <a:p>
            <a:r>
              <a:rPr lang="en-US" dirty="0"/>
              <a:t>DENSE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594A506-DA41-47D4-85A4-7CABF5BA35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7599956"/>
              </p:ext>
            </p:extLst>
          </p:nvPr>
        </p:nvGraphicFramePr>
        <p:xfrm>
          <a:off x="682274" y="1887855"/>
          <a:ext cx="9321696" cy="27432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107232">
                  <a:extLst>
                    <a:ext uri="{9D8B030D-6E8A-4147-A177-3AD203B41FA5}">
                      <a16:colId xmlns:a16="http://schemas.microsoft.com/office/drawing/2014/main" val="1806560352"/>
                    </a:ext>
                  </a:extLst>
                </a:gridCol>
                <a:gridCol w="3107232">
                  <a:extLst>
                    <a:ext uri="{9D8B030D-6E8A-4147-A177-3AD203B41FA5}">
                      <a16:colId xmlns:a16="http://schemas.microsoft.com/office/drawing/2014/main" val="4280590410"/>
                    </a:ext>
                  </a:extLst>
                </a:gridCol>
                <a:gridCol w="3107232">
                  <a:extLst>
                    <a:ext uri="{9D8B030D-6E8A-4147-A177-3AD203B41FA5}">
                      <a16:colId xmlns:a16="http://schemas.microsoft.com/office/drawing/2014/main" val="37022408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Adjacency matrix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Adjacency list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9661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Space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O(v^2)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O( max(v, e) )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 O(v^2)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7134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graph_hasedge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O( min(v, e) )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 O(v)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5165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graph_addedge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3124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graph_get_neighbors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O(v)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3202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graph_free_neighbors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O( min(v, e) )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 O(v)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498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0476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BBEA7-8227-4DA2-A005-A7F718D3C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graph interface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3056FA7-5093-4136-986D-517DF62A3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Print each vertex and its neighbors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369E9EC-76F4-44DF-89FC-488299A3B563}"/>
              </a:ext>
            </a:extLst>
          </p:cNvPr>
          <p:cNvSpPr txBox="1">
            <a:spLocks/>
          </p:cNvSpPr>
          <p:nvPr/>
        </p:nvSpPr>
        <p:spPr>
          <a:xfrm>
            <a:off x="89455" y="2057400"/>
            <a:ext cx="11803187" cy="48006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0188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0375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4213" indent="-223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5 </a:t>
            </a:r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graph_print(graph_t G) {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(vertex i = 0; i &lt; graph_size(G); i++) {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printf(</a:t>
            </a:r>
            <a:r>
              <a: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"Vertices connected to </a:t>
            </a:r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%u</a:t>
            </a:r>
            <a:r>
              <a: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"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i);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vert_list *nbors = graph_get_neighbors(G, i);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(vert_list *p = nbors; p != NULL; p = p-&gt;next) {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vertex j = p-&gt;vert;   </a:t>
            </a:r>
            <a:r>
              <a:rPr lang="en-US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j is a neighbor of i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printf(</a:t>
            </a:r>
            <a:r>
              <a: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%u</a:t>
            </a:r>
            <a:r>
              <a: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,"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j);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graph_free_neighbors(nbors);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printf(</a:t>
            </a:r>
            <a:r>
              <a: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1622517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BBEA7-8227-4DA2-A005-A7F718D3C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E0AFF28-0AB9-4154-8011-B2BDD4617185}"/>
              </a:ext>
            </a:extLst>
          </p:cNvPr>
          <p:cNvSpPr txBox="1">
            <a:spLocks/>
          </p:cNvSpPr>
          <p:nvPr/>
        </p:nvSpPr>
        <p:spPr>
          <a:xfrm>
            <a:off x="552099" y="953338"/>
            <a:ext cx="10515600" cy="110406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0188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0375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4213" indent="-223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How many times in total does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/>
              <a:t> on line </a:t>
            </a:r>
            <a:r>
              <a:rPr lang="en-US" dirty="0">
                <a:solidFill>
                  <a:schemeClr val="accent2"/>
                </a:solidFill>
              </a:rPr>
              <a:t>7</a:t>
            </a:r>
            <a:r>
              <a:rPr lang="en-US" dirty="0"/>
              <a:t> get called?</a:t>
            </a:r>
          </a:p>
          <a:p>
            <a:r>
              <a:rPr lang="en-US" dirty="0"/>
              <a:t>How many times in total does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/>
              <a:t> on line </a:t>
            </a:r>
            <a:r>
              <a:rPr lang="en-US" dirty="0">
                <a:solidFill>
                  <a:schemeClr val="accent2"/>
                </a:solidFill>
              </a:rPr>
              <a:t>11</a:t>
            </a:r>
            <a:r>
              <a:rPr lang="en-US" dirty="0"/>
              <a:t> get called?</a:t>
            </a:r>
          </a:p>
          <a:p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4A358AC-8C1B-4F50-B9D1-60E5B4E96914}"/>
              </a:ext>
            </a:extLst>
          </p:cNvPr>
          <p:cNvSpPr txBox="1">
            <a:spLocks/>
          </p:cNvSpPr>
          <p:nvPr/>
        </p:nvSpPr>
        <p:spPr>
          <a:xfrm>
            <a:off x="89455" y="2057400"/>
            <a:ext cx="11803187" cy="48006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0188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0375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4213" indent="-223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5 </a:t>
            </a:r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graph_print(graph_t G) {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(vertex i = 0; i &lt; graph_size(G); i++) {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printf(</a:t>
            </a:r>
            <a:r>
              <a: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"Vertices connected to </a:t>
            </a:r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%u</a:t>
            </a:r>
            <a:r>
              <a: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"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i);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vert_list *nbors = graph_get_neighbors(G, i);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(vert_list *p = nbors; p != NULL; p = p-&gt;next) {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vertex j = p-&gt;vert;   </a:t>
            </a:r>
            <a:r>
              <a:rPr lang="en-US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j is a neighbor of i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printf(</a:t>
            </a:r>
            <a:r>
              <a: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%u</a:t>
            </a:r>
            <a:r>
              <a: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,"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j);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graph_free_neighbors(nbors);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printf(</a:t>
            </a:r>
            <a:r>
              <a: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1382017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.potx" id="{DA11FA2B-8FCA-4322-93DA-6C8F53468DA7}" vid="{856CF231-596A-4CB8-93D6-B29F8EE2888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4268</TotalTime>
  <Words>2182</Words>
  <Application>Microsoft Office PowerPoint</Application>
  <PresentationFormat>Widescreen</PresentationFormat>
  <Paragraphs>496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122 Search in Graphs</vt:lpstr>
      <vt:lpstr>Last time</vt:lpstr>
      <vt:lpstr>Adjacency Representation: Matrix vs. List</vt:lpstr>
      <vt:lpstr>Cost of Graphs</vt:lpstr>
      <vt:lpstr>Dense vs. Sparse</vt:lpstr>
      <vt:lpstr>Dense vs. Sparse</vt:lpstr>
      <vt:lpstr>Cost of Graphs</vt:lpstr>
      <vt:lpstr>Using the graph interface</vt:lpstr>
      <vt:lpstr>Question</vt:lpstr>
      <vt:lpstr>Complexity</vt:lpstr>
      <vt:lpstr>Complexity</vt:lpstr>
      <vt:lpstr>Connectivity of Undirected Graph</vt:lpstr>
      <vt:lpstr>Tree Search</vt:lpstr>
      <vt:lpstr>Depth-first Search – Recursive (naïve)</vt:lpstr>
      <vt:lpstr>DFS Demo</vt:lpstr>
      <vt:lpstr>Depth-first Search – Recursive (fixed for graphs)</vt:lpstr>
      <vt:lpstr>Depth-first Search – Recursive (naïve)</vt:lpstr>
      <vt:lpstr>Depth-first Search – Recursive (fixed for graphs)</vt:lpstr>
      <vt:lpstr>DFS (fixed) Demo</vt:lpstr>
      <vt:lpstr>Cost Depth-first Search</vt:lpstr>
      <vt:lpstr>Cost Depth-first Search</vt:lpstr>
      <vt:lpstr>Cost: Depth-first Search – Recursive</vt:lpstr>
      <vt:lpstr>Tree Search</vt:lpstr>
      <vt:lpstr>BFS Demo Walk-through</vt:lpstr>
      <vt:lpstr>Breadth-first Search – Iterative (skeleton code)</vt:lpstr>
      <vt:lpstr>BFS Demo</vt:lpstr>
      <vt:lpstr>Breadth-first Search</vt:lpstr>
      <vt:lpstr>BFS Correctness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122 Hash Tables</dc:title>
  <dc:creator>Pat Virtue</dc:creator>
  <cp:lastModifiedBy>Pat Virtue</cp:lastModifiedBy>
  <cp:revision>542</cp:revision>
  <cp:lastPrinted>2018-11-27T13:42:27Z</cp:lastPrinted>
  <dcterms:created xsi:type="dcterms:W3CDTF">2018-10-11T11:39:27Z</dcterms:created>
  <dcterms:modified xsi:type="dcterms:W3CDTF">2018-12-07T15:45:03Z</dcterms:modified>
</cp:coreProperties>
</file>