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59" r:id="rId2"/>
    <p:sldId id="261" r:id="rId3"/>
    <p:sldId id="263" r:id="rId4"/>
    <p:sldId id="260" r:id="rId5"/>
    <p:sldId id="264" r:id="rId6"/>
    <p:sldId id="265" r:id="rId7"/>
  </p:sldIdLst>
  <p:sldSz cx="9144000" cy="6858000" type="screen4x3"/>
  <p:notesSz cx="700722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464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9140" y="0"/>
            <a:ext cx="3036464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801539-997F-4338-B2FE-08C5BEC5FC7A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646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9140" y="8829967"/>
            <a:ext cx="303646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0C9C67-4E0A-4C8B-AF82-B3D562E83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9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11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1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06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0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8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7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9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73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9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48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5918-EE95-7F49-84FD-76AF5D45BCED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A148-2933-DB4B-9EDE-F9FAE15D3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44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192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43925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0224"/>
            <a:ext cx="8686800" cy="50577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100" dirty="0" smtClean="0"/>
              <a:t>A </a:t>
            </a:r>
            <a:r>
              <a:rPr lang="en-US" sz="3100" i="1" dirty="0" smtClean="0"/>
              <a:t>precondition</a:t>
            </a:r>
            <a:r>
              <a:rPr lang="en-US" sz="3100" dirty="0" smtClean="0"/>
              <a:t> is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___________________________________________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To prove that a function with one loop is correct, what conditions need to be checked </a:t>
            </a:r>
            <a:r>
              <a:rPr lang="en-US" sz="3000" i="1" dirty="0" smtClean="0"/>
              <a:t>ASSUMING ALL LOOP INVARIANTS HOLD</a:t>
            </a:r>
            <a:r>
              <a:rPr lang="en-US" sz="3000" dirty="0" smtClean="0"/>
              <a:t>?</a:t>
            </a:r>
          </a:p>
          <a:p>
            <a:pPr marL="914400" lvl="1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 smtClean="0"/>
              <a:t>___PREC / INIT / PRES / EXIT / TERM____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100" dirty="0" smtClean="0"/>
              <a:t>In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//@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loop_invariant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{…}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/>
              <a:t> </a:t>
            </a:r>
            <a:r>
              <a:rPr lang="en-US" sz="3100" dirty="0" smtClean="0"/>
              <a:t>is evaluated 	</a:t>
            </a:r>
            <a:r>
              <a:rPr lang="en-US" sz="3100" u="sng" dirty="0" smtClean="0"/>
              <a:t>		before / after			</a:t>
            </a:r>
            <a:r>
              <a:rPr lang="en-US" sz="3100" dirty="0" smtClean="0"/>
              <a:t> </a:t>
            </a:r>
            <a:r>
              <a:rPr lang="en-US" sz="3100" b="1" dirty="0" smtClean="0"/>
              <a:t>Inv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C0 deals with arithmetic overflows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</a:t>
            </a:r>
            <a:r>
              <a:rPr lang="en-US" u="sng" dirty="0" smtClean="0"/>
              <a:t>							_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Which of the following can be used in point-to reasoning?</a:t>
            </a:r>
          </a:p>
          <a:p>
            <a:pPr marL="914400" lvl="1" indent="-51435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 smtClean="0"/>
              <a:t>caller preconditions / loop invariants / math / body of called function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8" name="Picture 7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100" dirty="0" smtClean="0"/>
              <a:t>A </a:t>
            </a:r>
            <a:r>
              <a:rPr lang="en-US" sz="3100" i="1" dirty="0" smtClean="0"/>
              <a:t>precondition</a:t>
            </a:r>
            <a:r>
              <a:rPr lang="en-US" sz="3100" dirty="0" smtClean="0"/>
              <a:t> 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FF0000"/>
                </a:solidFill>
              </a:rPr>
              <a:t>a </a:t>
            </a:r>
            <a:r>
              <a:rPr lang="en-US" sz="2800" u="sng" dirty="0" err="1" smtClean="0">
                <a:solidFill>
                  <a:srgbClr val="FF0000"/>
                </a:solidFill>
              </a:rPr>
              <a:t>boolean</a:t>
            </a:r>
            <a:r>
              <a:rPr lang="en-US" sz="2800" u="sng" dirty="0" smtClean="0">
                <a:solidFill>
                  <a:srgbClr val="FF0000"/>
                </a:solidFill>
              </a:rPr>
              <a:t> expression that must be true when entering a function _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To prove that a function with one loop is correct, what conditions need to be checked </a:t>
            </a:r>
            <a:r>
              <a:rPr lang="en-US" sz="3000" i="1" dirty="0" smtClean="0"/>
              <a:t>ASSUMING ALL LOOP INVARIANTS HOLD</a:t>
            </a:r>
            <a:r>
              <a:rPr lang="en-US" sz="3000" dirty="0" smtClean="0"/>
              <a:t>?</a:t>
            </a:r>
          </a:p>
          <a:p>
            <a:pPr marL="914400" lvl="1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 smtClean="0"/>
              <a:t> _</a:t>
            </a:r>
            <a:r>
              <a:rPr lang="en-US" u="sng" strike="sngStrike" dirty="0" smtClean="0"/>
              <a:t>PREC</a:t>
            </a:r>
            <a:r>
              <a:rPr lang="en-US" u="sng" dirty="0" smtClean="0"/>
              <a:t> / </a:t>
            </a:r>
            <a:r>
              <a:rPr lang="en-US" u="sng" strike="sngStrike" dirty="0" smtClean="0"/>
              <a:t>INIT</a:t>
            </a:r>
            <a:r>
              <a:rPr lang="en-US" u="sng" dirty="0" smtClean="0"/>
              <a:t> / </a:t>
            </a:r>
            <a:r>
              <a:rPr lang="en-US" u="sng" strike="sngStrike" dirty="0" smtClean="0"/>
              <a:t>PRES</a:t>
            </a:r>
            <a:r>
              <a:rPr lang="en-US" u="sng" dirty="0" smtClean="0"/>
              <a:t> / </a:t>
            </a:r>
            <a:r>
              <a:rPr lang="en-US" u="sng" dirty="0" smtClean="0">
                <a:solidFill>
                  <a:srgbClr val="FF0000"/>
                </a:solidFill>
              </a:rPr>
              <a:t>EXIT</a:t>
            </a:r>
            <a:r>
              <a:rPr lang="en-US" u="sng" dirty="0" smtClean="0"/>
              <a:t> / </a:t>
            </a:r>
            <a:r>
              <a:rPr lang="en-US" u="sng" dirty="0" smtClean="0">
                <a:solidFill>
                  <a:srgbClr val="FF0000"/>
                </a:solidFill>
              </a:rPr>
              <a:t>TERM</a:t>
            </a:r>
            <a:r>
              <a:rPr lang="en-US" u="sng" dirty="0" smtClean="0"/>
              <a:t>_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100" dirty="0" smtClean="0"/>
              <a:t>In</a:t>
            </a:r>
            <a:r>
              <a:rPr lang="en-US" sz="2800" dirty="0" smtClean="0"/>
              <a:t>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//@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loop_invariant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{…}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/>
              <a:t> </a:t>
            </a:r>
            <a:r>
              <a:rPr lang="en-US" sz="3100" dirty="0" smtClean="0"/>
              <a:t>is</a:t>
            </a:r>
            <a:r>
              <a:rPr lang="en-US" dirty="0" smtClean="0"/>
              <a:t> </a:t>
            </a:r>
            <a:r>
              <a:rPr lang="en-US" sz="3100" dirty="0" smtClean="0"/>
              <a:t>evaluated 	</a:t>
            </a:r>
            <a:r>
              <a:rPr lang="en-US" sz="3100" u="sng" dirty="0" smtClean="0"/>
              <a:t>		</a:t>
            </a:r>
            <a:r>
              <a:rPr lang="en-US" sz="3100" u="sng" strike="sngStrike" dirty="0" smtClean="0"/>
              <a:t>before</a:t>
            </a:r>
            <a:r>
              <a:rPr lang="en-US" sz="3100" u="sng" dirty="0" smtClean="0"/>
              <a:t>/</a:t>
            </a:r>
            <a:r>
              <a:rPr lang="en-US" sz="3100" u="sng" dirty="0" smtClean="0">
                <a:solidFill>
                  <a:srgbClr val="FF0000"/>
                </a:solidFill>
              </a:rPr>
              <a:t>after</a:t>
            </a:r>
            <a:r>
              <a:rPr lang="en-US" sz="3100" u="sng" dirty="0" smtClean="0"/>
              <a:t>			</a:t>
            </a:r>
            <a:r>
              <a:rPr lang="en-US" sz="3100" dirty="0" smtClean="0"/>
              <a:t> </a:t>
            </a:r>
            <a:r>
              <a:rPr lang="en-US" sz="3100" b="1" dirty="0" smtClean="0"/>
              <a:t>Inv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C0 deals with arithmetic overflows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solidFill>
                  <a:srgbClr val="FF0000"/>
                </a:solidFill>
              </a:rPr>
              <a:t>using modular </a:t>
            </a:r>
            <a:r>
              <a:rPr lang="en-US" u="sng" dirty="0" err="1" smtClean="0">
                <a:solidFill>
                  <a:srgbClr val="FF0000"/>
                </a:solidFill>
              </a:rPr>
              <a:t>arithmetics</a:t>
            </a:r>
            <a:r>
              <a:rPr lang="en-US" u="sng" dirty="0" smtClean="0">
                <a:solidFill>
                  <a:srgbClr val="FF0000"/>
                </a:solidFill>
              </a:rPr>
              <a:t>							_</a:t>
            </a:r>
            <a:endParaRPr lang="en-US" u="sng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Which of the following can be used in point-to reasoning?</a:t>
            </a:r>
          </a:p>
          <a:p>
            <a:pPr marL="914400" lvl="1" indent="-51435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caller preconditions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FF0000"/>
                </a:solidFill>
              </a:rPr>
              <a:t>loop invariants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FF0000"/>
                </a:solidFill>
              </a:rPr>
              <a:t>math</a:t>
            </a:r>
            <a:r>
              <a:rPr lang="en-US" dirty="0" smtClean="0"/>
              <a:t>/ </a:t>
            </a:r>
            <a:r>
              <a:rPr lang="en-US" strike="sngStrike" dirty="0" err="1" smtClean="0"/>
              <a:t>impl</a:t>
            </a:r>
            <a:r>
              <a:rPr lang="en-US" strike="sngStrike" dirty="0" smtClean="0"/>
              <a:t>. of called function</a:t>
            </a:r>
            <a:endParaRPr lang="en-US" strike="sngStrik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19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39163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47850"/>
            <a:ext cx="8810625" cy="50101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100" dirty="0" smtClean="0"/>
              <a:t>A </a:t>
            </a:r>
            <a:r>
              <a:rPr lang="en-US" sz="3100" i="1" dirty="0" err="1" smtClean="0"/>
              <a:t>postcondition</a:t>
            </a:r>
            <a:r>
              <a:rPr lang="en-US" sz="3100" dirty="0" smtClean="0"/>
              <a:t> is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___________________________________________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What needs to be checked to prove that a loop invariant is </a:t>
            </a:r>
            <a:r>
              <a:rPr lang="en-US" sz="3000" u="sng" dirty="0" smtClean="0"/>
              <a:t>valid</a:t>
            </a:r>
            <a:r>
              <a:rPr lang="en-US" sz="3000" dirty="0" smtClean="0"/>
              <a:t>?</a:t>
            </a:r>
          </a:p>
          <a:p>
            <a:pPr marL="914400" lvl="1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 smtClean="0"/>
              <a:t>___PREC / INIT / PRES / EXIT / TERM____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100" dirty="0" smtClean="0"/>
              <a:t>In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//@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loop_invariant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{…}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 smtClean="0"/>
              <a:t>is evaluated 	</a:t>
            </a:r>
            <a:r>
              <a:rPr lang="en-US" sz="3100" u="sng" dirty="0" smtClean="0"/>
              <a:t>		before/after			</a:t>
            </a:r>
            <a:r>
              <a:rPr lang="en-US" sz="3100" dirty="0" smtClean="0"/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C0 deals with arithmetic overflows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</a:t>
            </a:r>
            <a:r>
              <a:rPr lang="en-US" u="sng" dirty="0" smtClean="0"/>
              <a:t>							_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Which of the following can be used in point-to reasoning?</a:t>
            </a:r>
          </a:p>
          <a:p>
            <a:pPr marL="914400" lvl="1" indent="-51435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 smtClean="0"/>
              <a:t>caller </a:t>
            </a:r>
            <a:r>
              <a:rPr lang="en-US" dirty="0" err="1" smtClean="0"/>
              <a:t>postcondition</a:t>
            </a:r>
            <a:r>
              <a:rPr lang="en-US" dirty="0" smtClean="0"/>
              <a:t>/ loop invariants / conditionals / recent assignments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4" name="Picture 3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539163" cy="14176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 smtClean="0"/>
              <a:t>   Go to						or</a:t>
            </a:r>
            <a:br>
              <a:rPr lang="en-US" b="1" dirty="0" smtClean="0"/>
            </a:br>
            <a:r>
              <a:rPr lang="en-US" b="1" dirty="0" smtClean="0"/>
              <a:t>						   </a:t>
            </a:r>
            <a:r>
              <a:rPr lang="en-US" b="1" dirty="0" smtClean="0">
                <a:solidFill>
                  <a:srgbClr val="0070C0"/>
                </a:solidFill>
              </a:rPr>
              <a:t>cs.cmu.edu/~15122/quiz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47850"/>
            <a:ext cx="8810625" cy="50101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100" dirty="0" smtClean="0"/>
              <a:t>A </a:t>
            </a:r>
            <a:r>
              <a:rPr lang="en-US" sz="3100" i="1" dirty="0" err="1" smtClean="0"/>
              <a:t>postcondition</a:t>
            </a:r>
            <a:r>
              <a:rPr lang="en-US" sz="3100" dirty="0" smtClean="0"/>
              <a:t> is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u="sng" dirty="0" smtClean="0">
                <a:solidFill>
                  <a:srgbClr val="FF0000"/>
                </a:solidFill>
              </a:rPr>
              <a:t> a </a:t>
            </a:r>
            <a:r>
              <a:rPr lang="en-US" sz="2800" u="sng" dirty="0" err="1" smtClean="0">
                <a:solidFill>
                  <a:srgbClr val="FF0000"/>
                </a:solidFill>
              </a:rPr>
              <a:t>boolean</a:t>
            </a:r>
            <a:r>
              <a:rPr lang="en-US" sz="2800" u="sng" dirty="0" smtClean="0">
                <a:solidFill>
                  <a:srgbClr val="FF0000"/>
                </a:solidFill>
              </a:rPr>
              <a:t> expression that must be true </a:t>
            </a:r>
            <a:r>
              <a:rPr lang="en-US" sz="2800" u="sng" smtClean="0">
                <a:solidFill>
                  <a:srgbClr val="FF0000"/>
                </a:solidFill>
              </a:rPr>
              <a:t>when exiting a </a:t>
            </a:r>
            <a:r>
              <a:rPr lang="en-US" sz="2800" u="sng" dirty="0" smtClean="0">
                <a:solidFill>
                  <a:srgbClr val="FF0000"/>
                </a:solidFill>
              </a:rPr>
              <a:t>function _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000" dirty="0" smtClean="0"/>
              <a:t>What needs to be checked to prove that a loop invariant is </a:t>
            </a:r>
            <a:r>
              <a:rPr lang="en-US" sz="3000" u="sng" dirty="0" smtClean="0"/>
              <a:t>valid</a:t>
            </a:r>
            <a:r>
              <a:rPr lang="en-US" sz="3000" dirty="0" smtClean="0"/>
              <a:t>?</a:t>
            </a:r>
          </a:p>
          <a:p>
            <a:pPr marL="914400" lvl="1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 smtClean="0"/>
              <a:t>___</a:t>
            </a:r>
            <a:r>
              <a:rPr lang="en-US" u="sng" strike="sngStrike" dirty="0" smtClean="0"/>
              <a:t>PREC</a:t>
            </a:r>
            <a:r>
              <a:rPr lang="en-US" u="sng" dirty="0" smtClean="0"/>
              <a:t> / </a:t>
            </a:r>
            <a:r>
              <a:rPr lang="en-US" u="sng" dirty="0" smtClean="0">
                <a:solidFill>
                  <a:srgbClr val="FF0000"/>
                </a:solidFill>
              </a:rPr>
              <a:t>INIT</a:t>
            </a:r>
            <a:r>
              <a:rPr lang="en-US" u="sng" dirty="0" smtClean="0"/>
              <a:t> / </a:t>
            </a:r>
            <a:r>
              <a:rPr lang="en-US" u="sng" dirty="0" smtClean="0">
                <a:solidFill>
                  <a:srgbClr val="FF0000"/>
                </a:solidFill>
              </a:rPr>
              <a:t>PRES</a:t>
            </a:r>
            <a:r>
              <a:rPr lang="en-US" u="sng" dirty="0" smtClean="0"/>
              <a:t> / </a:t>
            </a:r>
            <a:r>
              <a:rPr lang="en-US" u="sng" strike="sngStrike" dirty="0" smtClean="0"/>
              <a:t>EXIT</a:t>
            </a:r>
            <a:r>
              <a:rPr lang="en-US" u="sng" dirty="0" smtClean="0"/>
              <a:t> / </a:t>
            </a:r>
            <a:r>
              <a:rPr lang="en-US" u="sng" strike="sngStrike" dirty="0" smtClean="0"/>
              <a:t>TERM</a:t>
            </a:r>
            <a:r>
              <a:rPr lang="en-US" u="sng" dirty="0" smtClean="0"/>
              <a:t>____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100" dirty="0" smtClean="0"/>
              <a:t>In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//@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loop_invariant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{…}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dirty="0" smtClean="0"/>
              <a:t>is evaluated 	</a:t>
            </a:r>
            <a:r>
              <a:rPr lang="en-US" sz="3100" u="sng" dirty="0" smtClean="0"/>
              <a:t>		</a:t>
            </a:r>
            <a:r>
              <a:rPr lang="en-US" sz="3100" u="sng" dirty="0" smtClean="0">
                <a:solidFill>
                  <a:srgbClr val="FF0000"/>
                </a:solidFill>
              </a:rPr>
              <a:t>before</a:t>
            </a:r>
            <a:r>
              <a:rPr lang="en-US" sz="3100" u="sng" dirty="0" smtClean="0"/>
              <a:t>/after			</a:t>
            </a:r>
            <a:r>
              <a:rPr lang="en-US" sz="3100" dirty="0" smtClean="0"/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C0 deals with arithmetic overflows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>
                <a:solidFill>
                  <a:srgbClr val="FF0000"/>
                </a:solidFill>
              </a:rPr>
              <a:t> using modular </a:t>
            </a:r>
            <a:r>
              <a:rPr lang="en-US" u="sng" dirty="0" err="1" smtClean="0">
                <a:solidFill>
                  <a:srgbClr val="FF0000"/>
                </a:solidFill>
              </a:rPr>
              <a:t>arithmetics</a:t>
            </a:r>
            <a:r>
              <a:rPr lang="en-US" u="sng" dirty="0" smtClean="0">
                <a:solidFill>
                  <a:srgbClr val="FF0000"/>
                </a:solidFill>
              </a:rPr>
              <a:t>							_</a:t>
            </a:r>
            <a:endParaRPr lang="en-US" u="sng" dirty="0" smtClean="0"/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4"/>
            </a:pPr>
            <a:r>
              <a:rPr lang="en-US" sz="3100" dirty="0" smtClean="0"/>
              <a:t>Which of the following can be used in point-to reasoning?</a:t>
            </a:r>
          </a:p>
          <a:p>
            <a:pPr marL="914400" lvl="1" indent="-51435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trike="sngStrike" dirty="0" smtClean="0"/>
              <a:t>caller </a:t>
            </a:r>
            <a:r>
              <a:rPr lang="en-US" strike="sngStrike" dirty="0" err="1" smtClean="0"/>
              <a:t>postcondition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FF0000"/>
                </a:solidFill>
              </a:rPr>
              <a:t>loop invariants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FF0000"/>
                </a:solidFill>
              </a:rPr>
              <a:t>conditionals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FF0000"/>
                </a:solidFill>
              </a:rPr>
              <a:t>recent assignments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116720" y="342899"/>
            <a:ext cx="3104482" cy="1257301"/>
            <a:chOff x="116720" y="342899"/>
            <a:chExt cx="3104482" cy="1257301"/>
          </a:xfrm>
        </p:grpSpPr>
        <p:pic>
          <p:nvPicPr>
            <p:cNvPr id="4" name="Picture 3" descr="Screenshot from 2018-09-10 18-11-03.png"/>
            <p:cNvPicPr>
              <a:picLocks noChangeAspect="1"/>
            </p:cNvPicPr>
            <p:nvPr/>
          </p:nvPicPr>
          <p:blipFill>
            <a:blip r:embed="rId2"/>
            <a:srcRect l="8709" r="4144"/>
            <a:stretch>
              <a:fillRect/>
            </a:stretch>
          </p:blipFill>
          <p:spPr>
            <a:xfrm>
              <a:off x="116720" y="629224"/>
              <a:ext cx="3104482" cy="80962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341735" y="894337"/>
              <a:ext cx="1090670" cy="70586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76450" y="342899"/>
              <a:ext cx="499580" cy="628650"/>
            </a:xfrm>
            <a:custGeom>
              <a:avLst/>
              <a:gdLst>
                <a:gd name="connsiteX0" fmla="*/ 0 w 219075"/>
                <a:gd name="connsiteY0" fmla="*/ 0 h 504825"/>
                <a:gd name="connsiteX1" fmla="*/ 209550 w 219075"/>
                <a:gd name="connsiteY1" fmla="*/ 295275 h 504825"/>
                <a:gd name="connsiteX2" fmla="*/ 57150 w 219075"/>
                <a:gd name="connsiteY2" fmla="*/ 504825 h 504825"/>
                <a:gd name="connsiteX0" fmla="*/ 0 w 221735"/>
                <a:gd name="connsiteY0" fmla="*/ 3780 h 508605"/>
                <a:gd name="connsiteX1" fmla="*/ 130261 w 221735"/>
                <a:gd name="connsiteY1" fmla="*/ 49212 h 508605"/>
                <a:gd name="connsiteX2" fmla="*/ 209550 w 221735"/>
                <a:gd name="connsiteY2" fmla="*/ 299055 h 508605"/>
                <a:gd name="connsiteX3" fmla="*/ 57150 w 221735"/>
                <a:gd name="connsiteY3" fmla="*/ 508605 h 508605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3781 h 508606"/>
                <a:gd name="connsiteX1" fmla="*/ 219076 w 310550"/>
                <a:gd name="connsiteY1" fmla="*/ 49213 h 508606"/>
                <a:gd name="connsiteX2" fmla="*/ 298365 w 310550"/>
                <a:gd name="connsiteY2" fmla="*/ 299056 h 508606"/>
                <a:gd name="connsiteX3" fmla="*/ 145965 w 310550"/>
                <a:gd name="connsiteY3" fmla="*/ 508606 h 508606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  <a:gd name="connsiteX0" fmla="*/ 0 w 310550"/>
                <a:gd name="connsiteY0" fmla="*/ 0 h 504825"/>
                <a:gd name="connsiteX1" fmla="*/ 219076 w 310550"/>
                <a:gd name="connsiteY1" fmla="*/ 45432 h 504825"/>
                <a:gd name="connsiteX2" fmla="*/ 298365 w 310550"/>
                <a:gd name="connsiteY2" fmla="*/ 295275 h 504825"/>
                <a:gd name="connsiteX3" fmla="*/ 145965 w 310550"/>
                <a:gd name="connsiteY3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550" h="504825">
                  <a:moveTo>
                    <a:pt x="0" y="0"/>
                  </a:moveTo>
                  <a:cubicBezTo>
                    <a:pt x="163813" y="13759"/>
                    <a:pt x="141210" y="11815"/>
                    <a:pt x="219076" y="45432"/>
                  </a:cubicBezTo>
                  <a:cubicBezTo>
                    <a:pt x="268804" y="94645"/>
                    <a:pt x="310550" y="218710"/>
                    <a:pt x="298365" y="295275"/>
                  </a:cubicBezTo>
                  <a:cubicBezTo>
                    <a:pt x="286180" y="371841"/>
                    <a:pt x="226927" y="442119"/>
                    <a:pt x="145965" y="504825"/>
                  </a:cubicBezTo>
                </a:path>
              </a:pathLst>
            </a:cu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Version A</vt:lpstr>
      <vt:lpstr>   Go to      or          cs.cmu.edu/~15122/quiz</vt:lpstr>
      <vt:lpstr>Quiz Solution</vt:lpstr>
      <vt:lpstr>Version B</vt:lpstr>
      <vt:lpstr>   Go to      or          cs.cmu.edu/~15122/quiz</vt:lpstr>
      <vt:lpstr>   Go to      or          cs.cmu.edu/~15122/quiz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Pfenning</dc:creator>
  <cp:lastModifiedBy>iliano</cp:lastModifiedBy>
  <cp:revision>32</cp:revision>
  <dcterms:created xsi:type="dcterms:W3CDTF">2016-02-02T12:06:26Z</dcterms:created>
  <dcterms:modified xsi:type="dcterms:W3CDTF">2019-01-30T23:23:16Z</dcterms:modified>
</cp:coreProperties>
</file>