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5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7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81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58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02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75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2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74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65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51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42F5-11B7-AE4C-A6FA-DEA4E8BA014D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9E38-EC5A-1E44-B7B8-9DCC9699D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55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92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1" y="2429810"/>
            <a:ext cx="8664528" cy="4428190"/>
          </a:xfrm>
        </p:spPr>
        <p:txBody>
          <a:bodyPr>
            <a:normAutofit lnSpcReduction="10000"/>
          </a:bodyPr>
          <a:lstStyle/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you access </a:t>
            </a:r>
            <a:r>
              <a:rPr lang="en-US" sz="2800" dirty="0">
                <a:latin typeface="Courier New"/>
                <a:cs typeface="Courier New"/>
              </a:rPr>
              <a:t>S</a:t>
            </a:r>
            <a:r>
              <a:rPr lang="en-US" sz="2800" dirty="0" smtClean="0">
                <a:latin typeface="Courier New"/>
                <a:cs typeface="Courier New"/>
              </a:rPr>
              <a:t>-&gt;top</a:t>
            </a:r>
            <a:r>
              <a:rPr lang="en-US" sz="2800" dirty="0" smtClean="0"/>
              <a:t>, what Boolean</a:t>
            </a:r>
            <a:br>
              <a:rPr lang="en-US" sz="2800" dirty="0" smtClean="0"/>
            </a:br>
            <a:r>
              <a:rPr lang="en-US" sz="2800" dirty="0" smtClean="0"/>
              <a:t>expression must be true to ensure safety?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What Boolean expression indicates</a:t>
            </a:r>
            <a:br>
              <a:rPr lang="en-US" sz="2800" dirty="0" smtClean="0"/>
            </a:br>
            <a:r>
              <a:rPr lang="en-US" sz="2800" dirty="0" smtClean="0"/>
              <a:t>whether this stack is empty? 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Write the statements in the correct</a:t>
            </a:r>
            <a:br>
              <a:rPr lang="en-US" sz="2800" dirty="0" smtClean="0"/>
            </a:br>
            <a:r>
              <a:rPr lang="en-US" sz="2800" dirty="0" smtClean="0"/>
              <a:t>order that will make node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the top</a:t>
            </a:r>
            <a:br>
              <a:rPr lang="en-US" sz="2800" dirty="0" smtClean="0"/>
            </a:br>
            <a:r>
              <a:rPr lang="en-US" sz="2800" dirty="0" smtClean="0"/>
              <a:t>of this non-empty stack.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TRUE or FALSE: In C0, setting </a:t>
            </a:r>
            <a:r>
              <a:rPr lang="en-US" sz="2800" dirty="0" smtClean="0">
                <a:latin typeface="Courier New"/>
                <a:cs typeface="Courier New"/>
              </a:rPr>
              <a:t>y-&gt;next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is allowed.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>
                <a:latin typeface="Courier New"/>
                <a:cs typeface="Courier New"/>
              </a:rPr>
              <a:t>S</a:t>
            </a:r>
            <a:r>
              <a:rPr lang="en-US" sz="2800" dirty="0" smtClean="0"/>
              <a:t> is of type </a:t>
            </a:r>
            <a:r>
              <a:rPr lang="en-US" sz="2800" dirty="0" smtClean="0">
                <a:latin typeface="Courier New"/>
                <a:cs typeface="Courier New"/>
              </a:rPr>
              <a:t>stack*</a:t>
            </a:r>
            <a:r>
              <a:rPr lang="en-US" sz="2800" dirty="0" smtClean="0"/>
              <a:t>, the type of </a:t>
            </a:r>
            <a:r>
              <a:rPr lang="en-US" sz="2800" dirty="0" smtClean="0">
                <a:latin typeface="Courier New"/>
                <a:cs typeface="Courier New"/>
              </a:rPr>
              <a:t>*S</a:t>
            </a:r>
            <a:r>
              <a:rPr lang="en-US" sz="2800" dirty="0" smtClean="0"/>
              <a:t> is ___________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590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4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87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64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761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2554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9529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175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72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790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5488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0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7617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443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2005" y="1461985"/>
            <a:ext cx="485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902" y="1461985"/>
            <a:ext cx="4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2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5708" y="1812667"/>
            <a:ext cx="193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 bottom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457200" y="1271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69799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9911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8910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99911" y="998130"/>
            <a:ext cx="2431841" cy="670115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352877" y="998131"/>
            <a:ext cx="1532341" cy="670114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 flipV="1">
            <a:off x="1120926" y="1668244"/>
            <a:ext cx="1419716" cy="1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747263" y="998131"/>
            <a:ext cx="207619" cy="67011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720678" y="376870"/>
            <a:ext cx="538390" cy="510814"/>
            <a:chOff x="5720678" y="635062"/>
            <a:chExt cx="538390" cy="51081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187312" y="369920"/>
            <a:ext cx="538390" cy="510814"/>
            <a:chOff x="5720678" y="635062"/>
            <a:chExt cx="538390" cy="5108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946332" y="376872"/>
            <a:ext cx="538390" cy="510814"/>
            <a:chOff x="5720678" y="635062"/>
            <a:chExt cx="538390" cy="510814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flipH="1">
            <a:off x="7056596" y="-1856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972004" y="2736333"/>
            <a:ext cx="2171995" cy="879648"/>
            <a:chOff x="116720" y="342899"/>
            <a:chExt cx="3104482" cy="1257301"/>
          </a:xfrm>
        </p:grpSpPr>
        <p:pic>
          <p:nvPicPr>
            <p:cNvPr id="42" name="Picture 41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6725702" y="2467338"/>
            <a:ext cx="2435369" cy="308715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 to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</a:t>
            </a:r>
            <a:endParaRPr lang="en-US" sz="28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cs.cmu.edu/~15122/quiz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88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1" y="2429810"/>
            <a:ext cx="8664528" cy="4169331"/>
          </a:xfrm>
        </p:spPr>
        <p:txBody>
          <a:bodyPr>
            <a:normAutofit/>
          </a:bodyPr>
          <a:lstStyle/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you access </a:t>
            </a:r>
            <a:r>
              <a:rPr lang="en-US" sz="2800" dirty="0">
                <a:latin typeface="Courier New"/>
                <a:cs typeface="Courier New"/>
              </a:rPr>
              <a:t>S</a:t>
            </a:r>
            <a:r>
              <a:rPr lang="en-US" sz="2800" dirty="0" smtClean="0">
                <a:latin typeface="Courier New"/>
                <a:cs typeface="Courier New"/>
              </a:rPr>
              <a:t>-&gt;top</a:t>
            </a:r>
            <a:r>
              <a:rPr lang="en-US" sz="2800" dirty="0" smtClean="0"/>
              <a:t>, what Boolean expression must be true to ensure safety?   </a:t>
            </a:r>
            <a:r>
              <a:rPr lang="en-US" sz="2800" dirty="0" smtClean="0">
                <a:solidFill>
                  <a:srgbClr val="FF0000"/>
                </a:solidFill>
              </a:rPr>
              <a:t>S != NULL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What Boolean expression indicates whether this stack is empty?  </a:t>
            </a:r>
            <a:r>
              <a:rPr lang="en-US" sz="2800" dirty="0" smtClean="0">
                <a:solidFill>
                  <a:srgbClr val="FF0000"/>
                </a:solidFill>
              </a:rPr>
              <a:t>S-&gt;top == S-&gt;bottom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Write the statements in the correct order that will make node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the top of this non-empty stack.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or FALSE: In C0, setting </a:t>
            </a:r>
            <a:r>
              <a:rPr lang="en-US" sz="2800" dirty="0" smtClean="0">
                <a:latin typeface="Courier New"/>
                <a:cs typeface="Courier New"/>
              </a:rPr>
              <a:t>y-&gt;next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is allowed.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>
                <a:latin typeface="Courier New"/>
                <a:cs typeface="Courier New"/>
              </a:rPr>
              <a:t>S</a:t>
            </a:r>
            <a:r>
              <a:rPr lang="en-US" sz="2800" dirty="0" smtClean="0"/>
              <a:t> is of type </a:t>
            </a:r>
            <a:r>
              <a:rPr lang="en-US" sz="2800" dirty="0" smtClean="0">
                <a:latin typeface="Courier New"/>
                <a:cs typeface="Courier New"/>
              </a:rPr>
              <a:t>stack*</a:t>
            </a:r>
            <a:r>
              <a:rPr lang="en-US" sz="2800" dirty="0" smtClean="0"/>
              <a:t>, the type of </a:t>
            </a:r>
            <a:r>
              <a:rPr lang="en-US" sz="2800" dirty="0" smtClean="0">
                <a:latin typeface="Courier New"/>
                <a:cs typeface="Courier New"/>
              </a:rPr>
              <a:t>*S</a:t>
            </a:r>
            <a:r>
              <a:rPr lang="en-US" sz="2800" dirty="0" smtClean="0"/>
              <a:t> is  </a:t>
            </a:r>
            <a:r>
              <a:rPr lang="en-US" sz="2800" dirty="0" smtClean="0">
                <a:solidFill>
                  <a:srgbClr val="FF0000"/>
                </a:solidFill>
              </a:rPr>
              <a:t>stack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590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4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87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64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761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2554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9529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175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72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790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5488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0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7617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443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2005" y="1461985"/>
            <a:ext cx="485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902" y="1461985"/>
            <a:ext cx="4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2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5708" y="1812667"/>
            <a:ext cx="193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 bottom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457200" y="1271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69799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9911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8910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99911" y="998130"/>
            <a:ext cx="2431841" cy="670115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352877" y="998131"/>
            <a:ext cx="1532341" cy="670114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 flipV="1">
            <a:off x="1120926" y="1668244"/>
            <a:ext cx="1419716" cy="1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747263" y="998131"/>
            <a:ext cx="207619" cy="67011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7"/>
          <p:cNvGrpSpPr/>
          <p:nvPr/>
        </p:nvGrpSpPr>
        <p:grpSpPr>
          <a:xfrm>
            <a:off x="5720678" y="376870"/>
            <a:ext cx="538390" cy="510814"/>
            <a:chOff x="5720678" y="635062"/>
            <a:chExt cx="538390" cy="51081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"/>
          <p:cNvGrpSpPr/>
          <p:nvPr/>
        </p:nvGrpSpPr>
        <p:grpSpPr>
          <a:xfrm>
            <a:off x="6187312" y="369920"/>
            <a:ext cx="538390" cy="510814"/>
            <a:chOff x="5720678" y="635062"/>
            <a:chExt cx="538390" cy="5108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1"/>
          <p:cNvGrpSpPr/>
          <p:nvPr/>
        </p:nvGrpSpPr>
        <p:grpSpPr>
          <a:xfrm>
            <a:off x="7946332" y="376872"/>
            <a:ext cx="538390" cy="510814"/>
            <a:chOff x="5720678" y="635062"/>
            <a:chExt cx="538390" cy="510814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flipH="1">
            <a:off x="7056596" y="-1856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30916" y="1441437"/>
            <a:ext cx="21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25702" y="4834759"/>
            <a:ext cx="177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y-&gt;next = S-&gt;top;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S-&gt;top = y;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8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5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1" y="2429810"/>
            <a:ext cx="8664528" cy="4169331"/>
          </a:xfrm>
        </p:spPr>
        <p:txBody>
          <a:bodyPr>
            <a:normAutofit lnSpcReduction="10000"/>
          </a:bodyPr>
          <a:lstStyle/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you access </a:t>
            </a:r>
            <a:r>
              <a:rPr lang="en-US" sz="2800" dirty="0" smtClean="0">
                <a:latin typeface="Courier New"/>
                <a:cs typeface="Courier New"/>
              </a:rPr>
              <a:t>Q-&gt;front</a:t>
            </a:r>
            <a:r>
              <a:rPr lang="en-US" sz="2800" dirty="0" smtClean="0"/>
              <a:t>, what Boolean</a:t>
            </a:r>
            <a:br>
              <a:rPr lang="en-US" sz="2800" dirty="0" smtClean="0"/>
            </a:br>
            <a:r>
              <a:rPr lang="en-US" sz="2800" dirty="0" smtClean="0"/>
              <a:t>expression must be true to ensure safety?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What Boolean expression indicates</a:t>
            </a:r>
            <a:br>
              <a:rPr lang="en-US" sz="2800" dirty="0" smtClean="0"/>
            </a:br>
            <a:r>
              <a:rPr lang="en-US" sz="2800" dirty="0" smtClean="0"/>
              <a:t>whether this queue is empty?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Write the statements in the correct</a:t>
            </a:r>
            <a:br>
              <a:rPr lang="en-US" sz="2800" dirty="0" smtClean="0"/>
            </a:br>
            <a:r>
              <a:rPr lang="en-US" sz="2800" dirty="0" smtClean="0"/>
              <a:t>order that will make node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the front</a:t>
            </a:r>
            <a:br>
              <a:rPr lang="en-US" sz="2800" dirty="0" smtClean="0"/>
            </a:br>
            <a:r>
              <a:rPr lang="en-US" sz="2800" dirty="0" smtClean="0"/>
              <a:t>of this non-empty queue.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TRUE or FALSE: In C0, setting </a:t>
            </a:r>
            <a:r>
              <a:rPr lang="en-US" sz="2800" dirty="0" smtClean="0">
                <a:latin typeface="Courier New"/>
                <a:cs typeface="Courier New"/>
              </a:rPr>
              <a:t>y-&gt;next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is allowed.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is of type </a:t>
            </a:r>
            <a:r>
              <a:rPr lang="en-US" sz="2800" dirty="0" smtClean="0">
                <a:latin typeface="Courier New"/>
                <a:cs typeface="Courier New"/>
              </a:rPr>
              <a:t>list*</a:t>
            </a:r>
            <a:r>
              <a:rPr lang="en-US" sz="2800" dirty="0" smtClean="0"/>
              <a:t>, the type of </a:t>
            </a:r>
            <a:r>
              <a:rPr lang="en-US" sz="2800" dirty="0" smtClean="0">
                <a:latin typeface="Courier New"/>
                <a:cs typeface="Courier New"/>
              </a:rPr>
              <a:t>*y</a:t>
            </a:r>
            <a:r>
              <a:rPr lang="en-US" sz="2800" dirty="0" smtClean="0"/>
              <a:t> is ___________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590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4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87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64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761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2554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9529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175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72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790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5488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0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7617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443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2005" y="1461985"/>
            <a:ext cx="485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902" y="1461985"/>
            <a:ext cx="4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2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2688" y="1812667"/>
            <a:ext cx="193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front back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457200" y="1271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69799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9911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8910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99911" y="998130"/>
            <a:ext cx="2431841" cy="670115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352877" y="998131"/>
            <a:ext cx="1532341" cy="670114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 flipV="1">
            <a:off x="1120926" y="1668244"/>
            <a:ext cx="1419716" cy="1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747263" y="998131"/>
            <a:ext cx="207619" cy="67011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7"/>
          <p:cNvGrpSpPr/>
          <p:nvPr/>
        </p:nvGrpSpPr>
        <p:grpSpPr>
          <a:xfrm>
            <a:off x="5720678" y="376870"/>
            <a:ext cx="538390" cy="510814"/>
            <a:chOff x="5720678" y="635062"/>
            <a:chExt cx="538390" cy="51081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"/>
          <p:cNvGrpSpPr/>
          <p:nvPr/>
        </p:nvGrpSpPr>
        <p:grpSpPr>
          <a:xfrm>
            <a:off x="6187312" y="369920"/>
            <a:ext cx="538390" cy="510814"/>
            <a:chOff x="5720678" y="635062"/>
            <a:chExt cx="538390" cy="5108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1"/>
          <p:cNvGrpSpPr/>
          <p:nvPr/>
        </p:nvGrpSpPr>
        <p:grpSpPr>
          <a:xfrm>
            <a:off x="7946332" y="376872"/>
            <a:ext cx="538390" cy="510814"/>
            <a:chOff x="5720678" y="635062"/>
            <a:chExt cx="538390" cy="510814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flipH="1">
            <a:off x="7056596" y="-1856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972004" y="2736333"/>
            <a:ext cx="2171995" cy="879648"/>
            <a:chOff x="116720" y="342899"/>
            <a:chExt cx="3104482" cy="1257301"/>
          </a:xfrm>
        </p:grpSpPr>
        <p:pic>
          <p:nvPicPr>
            <p:cNvPr id="42" name="Picture 41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6725702" y="2467338"/>
            <a:ext cx="2435369" cy="308715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 to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</a:t>
            </a:r>
            <a:endParaRPr lang="en-US" sz="28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cs.cmu.edu/~15122/quiz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8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1" y="2429810"/>
            <a:ext cx="8664528" cy="4169331"/>
          </a:xfrm>
        </p:spPr>
        <p:txBody>
          <a:bodyPr>
            <a:normAutofit/>
          </a:bodyPr>
          <a:lstStyle/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you access </a:t>
            </a:r>
            <a:r>
              <a:rPr lang="en-US" sz="2800" dirty="0" smtClean="0">
                <a:latin typeface="Courier New"/>
                <a:cs typeface="Courier New"/>
              </a:rPr>
              <a:t>Q-&gt;front</a:t>
            </a:r>
            <a:r>
              <a:rPr lang="en-US" sz="2800" dirty="0" smtClean="0"/>
              <a:t>, what Boolean expression must be true to ensure safety?  </a:t>
            </a:r>
            <a:r>
              <a:rPr lang="en-US" sz="2800" dirty="0" smtClean="0">
                <a:solidFill>
                  <a:srgbClr val="FF0000"/>
                </a:solidFill>
              </a:rPr>
              <a:t>Q != NULL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What Boolean expression indicates whether this queue is empty?  </a:t>
            </a:r>
            <a:r>
              <a:rPr lang="en-US" sz="2800" dirty="0" smtClean="0">
                <a:solidFill>
                  <a:srgbClr val="FF0000"/>
                </a:solidFill>
              </a:rPr>
              <a:t>Q-&gt;front == Q-&gt;back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Write the statements in the correct order that will make node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the front of this non-empty queue.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or FALSE: In C0, setting </a:t>
            </a:r>
            <a:r>
              <a:rPr lang="en-US" sz="2800" dirty="0" smtClean="0">
                <a:latin typeface="Courier New"/>
                <a:cs typeface="Courier New"/>
              </a:rPr>
              <a:t>y-&gt;next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is allowed.</a:t>
            </a:r>
          </a:p>
          <a:p>
            <a:pPr marL="346075" indent="-346075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 smtClean="0">
                <a:latin typeface="Courier New"/>
                <a:cs typeface="Courier New"/>
              </a:rPr>
              <a:t>y</a:t>
            </a:r>
            <a:r>
              <a:rPr lang="en-US" sz="2800" dirty="0" smtClean="0"/>
              <a:t> is of type </a:t>
            </a:r>
            <a:r>
              <a:rPr lang="en-US" sz="2800" dirty="0" smtClean="0">
                <a:latin typeface="Courier New"/>
                <a:cs typeface="Courier New"/>
              </a:rPr>
              <a:t>list*</a:t>
            </a:r>
            <a:r>
              <a:rPr lang="en-US" sz="2800" dirty="0" smtClean="0"/>
              <a:t>, the type of </a:t>
            </a:r>
            <a:r>
              <a:rPr lang="en-US" sz="2800" smtClean="0">
                <a:latin typeface="Courier New"/>
                <a:cs typeface="Courier New"/>
              </a:rPr>
              <a:t>*y</a:t>
            </a:r>
            <a:r>
              <a:rPr lang="en-US" sz="2800" smtClean="0"/>
              <a:t>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FF0000"/>
                </a:solidFill>
              </a:rPr>
              <a:t>list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590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4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87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64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761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2554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9529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175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72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7907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54882" y="376872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0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7617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443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2005" y="1461985"/>
            <a:ext cx="485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902" y="1461985"/>
            <a:ext cx="4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2642" y="1412838"/>
            <a:ext cx="496975" cy="51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2688" y="1812667"/>
            <a:ext cx="193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front back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457200" y="1271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69799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9911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89109" y="632278"/>
            <a:ext cx="84264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99911" y="998130"/>
            <a:ext cx="2431841" cy="670115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352877" y="998131"/>
            <a:ext cx="1532341" cy="670114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 flipV="1">
            <a:off x="1120926" y="1668244"/>
            <a:ext cx="1419716" cy="1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747263" y="998131"/>
            <a:ext cx="207619" cy="67011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7"/>
          <p:cNvGrpSpPr/>
          <p:nvPr/>
        </p:nvGrpSpPr>
        <p:grpSpPr>
          <a:xfrm>
            <a:off x="5720678" y="376870"/>
            <a:ext cx="538390" cy="510814"/>
            <a:chOff x="5720678" y="635062"/>
            <a:chExt cx="538390" cy="51081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"/>
          <p:cNvGrpSpPr/>
          <p:nvPr/>
        </p:nvGrpSpPr>
        <p:grpSpPr>
          <a:xfrm>
            <a:off x="6187312" y="369920"/>
            <a:ext cx="538390" cy="510814"/>
            <a:chOff x="5720678" y="635062"/>
            <a:chExt cx="538390" cy="5108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1"/>
          <p:cNvGrpSpPr/>
          <p:nvPr/>
        </p:nvGrpSpPr>
        <p:grpSpPr>
          <a:xfrm>
            <a:off x="7946332" y="376872"/>
            <a:ext cx="538390" cy="510814"/>
            <a:chOff x="5720678" y="635062"/>
            <a:chExt cx="538390" cy="510814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720678" y="635062"/>
              <a:ext cx="538390" cy="51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720678" y="635062"/>
              <a:ext cx="538390" cy="51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flipH="1">
            <a:off x="7056596" y="-1856"/>
            <a:ext cx="17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 next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30916" y="1441437"/>
            <a:ext cx="21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9812" y="4845033"/>
            <a:ext cx="197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y-&gt;next = Q-&gt;front;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Q-&gt;front = y;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88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284</Words>
  <Application>Microsoft Macintosh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Version A</vt:lpstr>
      <vt:lpstr>Slide 2</vt:lpstr>
      <vt:lpstr>Slide 3</vt:lpstr>
      <vt:lpstr>Version B</vt:lpstr>
      <vt:lpstr>Slide 5</vt:lpstr>
      <vt:lpstr>Slide 6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Cortina</dc:creator>
  <cp:lastModifiedBy>iliano</cp:lastModifiedBy>
  <cp:revision>16</cp:revision>
  <dcterms:created xsi:type="dcterms:W3CDTF">2016-10-11T02:47:59Z</dcterms:created>
  <dcterms:modified xsi:type="dcterms:W3CDTF">2018-10-11T12:26:23Z</dcterms:modified>
</cp:coreProperties>
</file>