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6"/>
  </p:notesMasterIdLst>
  <p:handoutMasterIdLst>
    <p:handoutMasterId r:id="rId17"/>
  </p:handoutMasterIdLst>
  <p:sldIdLst>
    <p:sldId id="280" r:id="rId2"/>
    <p:sldId id="281" r:id="rId3"/>
    <p:sldId id="269" r:id="rId4"/>
    <p:sldId id="283" r:id="rId5"/>
    <p:sldId id="284" r:id="rId6"/>
    <p:sldId id="285" r:id="rId7"/>
    <p:sldId id="286" r:id="rId8"/>
    <p:sldId id="287" r:id="rId9"/>
    <p:sldId id="288" r:id="rId10"/>
    <p:sldId id="265" r:id="rId11"/>
    <p:sldId id="282" r:id="rId12"/>
    <p:sldId id="278"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0"/>
            <p14:sldId id="281"/>
          </p14:sldIdLst>
        </p14:section>
        <p14:section name="Build an Office Add-in using Angular" id="{01E25175-EF9F-4547-A0C0-A1A48CE06B5C}">
          <p14:sldIdLst>
            <p14:sldId id="269"/>
            <p14:sldId id="283"/>
            <p14:sldId id="284"/>
            <p14:sldId id="285"/>
            <p14:sldId id="286"/>
            <p14:sldId id="287"/>
            <p14:sldId id="288"/>
            <p14:sldId id="265"/>
          </p14:sldIdLst>
        </p14:section>
        <p14:section name="Summary" id="{0515D85C-C91E-4BDB-B673-651C2D8A364D}">
          <p14:sldIdLst>
            <p14:sldId id="282"/>
            <p14:sldId id="278"/>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1051" autoAdjust="0"/>
  </p:normalViewPr>
  <p:slideViewPr>
    <p:cSldViewPr snapToGrid="0">
      <p:cViewPr varScale="1">
        <p:scale>
          <a:sx n="88" d="100"/>
          <a:sy n="88" d="100"/>
        </p:scale>
        <p:origin x="85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10/30/2017 1:38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10/30/2017 1:38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10/30/2017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718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a:t>
            </a:r>
            <a:r>
              <a:rPr lang="en-US" baseline="0" dirty="0"/>
              <a:t> will use the Angular CLI and Office Yeoman generator to create and run a new Angular add-in.</a:t>
            </a:r>
          </a:p>
          <a:p>
            <a:endParaRPr lang="en-US" dirty="0"/>
          </a:p>
          <a:p>
            <a:r>
              <a:rPr lang="en-US" dirty="0"/>
              <a:t>1. Open the Demo/Lab</a:t>
            </a:r>
            <a:r>
              <a:rPr lang="en-US" baseline="0" dirty="0"/>
              <a:t> markdown for this section in the module</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2. Complete the </a:t>
            </a:r>
            <a:r>
              <a:rPr lang="en-US" sz="900" b="1" kern="1200" dirty="0">
                <a:solidFill>
                  <a:schemeClr val="tx1"/>
                </a:solidFill>
                <a:effectLst/>
                <a:latin typeface="Segoe UI Light" pitchFamily="34" charset="0"/>
                <a:ea typeface="+mn-ea"/>
                <a:cs typeface="+mn-cs"/>
              </a:rPr>
              <a:t>Provision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and </a:t>
            </a:r>
            <a:r>
              <a:rPr lang="en-US" sz="900" b="1" kern="1200" dirty="0">
                <a:solidFill>
                  <a:schemeClr val="tx1"/>
                </a:solidFill>
                <a:effectLst/>
                <a:latin typeface="Segoe UI Light" pitchFamily="34" charset="0"/>
                <a:ea typeface="+mn-ea"/>
                <a:cs typeface="+mn-cs"/>
              </a:rPr>
              <a:t>Side-load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steps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3. Update the code in </a:t>
            </a:r>
            <a:r>
              <a:rPr lang="en-US" sz="900" b="0" kern="1200" baseline="0" dirty="0" err="1">
                <a:solidFill>
                  <a:schemeClr val="tx1"/>
                </a:solidFill>
                <a:effectLst/>
                <a:latin typeface="Segoe UI Light" pitchFamily="34" charset="0"/>
                <a:ea typeface="+mn-ea"/>
                <a:cs typeface="+mn-cs"/>
              </a:rPr>
              <a:t>Office.initialize</a:t>
            </a:r>
            <a:r>
              <a:rPr lang="en-US" sz="900" b="0" kern="1200" baseline="0" dirty="0">
                <a:solidFill>
                  <a:schemeClr val="tx1"/>
                </a:solidFill>
                <a:effectLst/>
                <a:latin typeface="Segoe UI Light" pitchFamily="34" charset="0"/>
                <a:ea typeface="+mn-ea"/>
                <a:cs typeface="+mn-cs"/>
              </a:rPr>
              <a:t> to update the A1 cell of the worksheet: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await </a:t>
            </a:r>
            <a:r>
              <a:rPr lang="en-US" sz="900" b="0" kern="1200" dirty="0" err="1">
                <a:solidFill>
                  <a:schemeClr val="tx1"/>
                </a:solidFill>
                <a:effectLst/>
                <a:latin typeface="Segoe UI Light" pitchFamily="34" charset="0"/>
                <a:ea typeface="+mn-ea"/>
                <a:cs typeface="+mn-cs"/>
              </a:rPr>
              <a:t>Excel.run</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async</a:t>
            </a:r>
            <a:r>
              <a:rPr lang="en-US" sz="900" b="0" kern="1200" dirty="0">
                <a:solidFill>
                  <a:schemeClr val="tx1"/>
                </a:solidFill>
                <a:effectLst/>
                <a:latin typeface="Segoe UI Light" pitchFamily="34" charset="0"/>
                <a:ea typeface="+mn-ea"/>
                <a:cs typeface="+mn-cs"/>
              </a:rPr>
              <a:t> (context) =&gt; {</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sheet = </a:t>
            </a:r>
            <a:r>
              <a:rPr lang="en-US" sz="900" b="0" kern="1200" dirty="0" err="1">
                <a:solidFill>
                  <a:schemeClr val="tx1"/>
                </a:solidFill>
                <a:effectLst/>
                <a:latin typeface="Segoe UI Light" pitchFamily="34" charset="0"/>
                <a:ea typeface="+mn-ea"/>
                <a:cs typeface="+mn-cs"/>
              </a:rPr>
              <a:t>context.workbook.worksheets.getActiveWorksheet</a:t>
            </a:r>
            <a:r>
              <a:rPr lang="en-US" sz="900" b="0" kern="1200" dirty="0">
                <a:solidFill>
                  <a:schemeClr val="tx1"/>
                </a:solidFill>
                <a:effectLst/>
                <a:latin typeface="Segoe UI Light" pitchFamily="34" charset="0"/>
                <a:ea typeface="+mn-ea"/>
                <a:cs typeface="+mn-cs"/>
              </a:rPr>
              <a:t>();</a:t>
            </a:r>
          </a:p>
          <a:p>
            <a:r>
              <a:rPr lang="en-US" sz="900" b="0" kern="1200" baseline="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range = </a:t>
            </a:r>
            <a:r>
              <a:rPr lang="en-US" sz="900" b="0" kern="1200" dirty="0" err="1">
                <a:solidFill>
                  <a:schemeClr val="tx1"/>
                </a:solidFill>
                <a:effectLst/>
                <a:latin typeface="Segoe UI Light" pitchFamily="34" charset="0"/>
                <a:ea typeface="+mn-ea"/>
                <a:cs typeface="+mn-cs"/>
              </a:rPr>
              <a:t>sheet.getRange</a:t>
            </a:r>
            <a:r>
              <a:rPr lang="en-US" sz="900" b="0" kern="1200" dirty="0">
                <a:solidFill>
                  <a:schemeClr val="tx1"/>
                </a:solidFill>
                <a:effectLst/>
                <a:latin typeface="Segoe UI Light" pitchFamily="34" charset="0"/>
                <a:ea typeface="+mn-ea"/>
                <a:cs typeface="+mn-cs"/>
              </a:rPr>
              <a:t>("A1:A1");</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range.values</a:t>
            </a:r>
            <a:r>
              <a:rPr lang="en-US" sz="900" b="0" kern="1200" dirty="0">
                <a:solidFill>
                  <a:schemeClr val="tx1"/>
                </a:solidFill>
                <a:effectLst/>
                <a:latin typeface="Segoe UI Light" pitchFamily="34" charset="0"/>
                <a:ea typeface="+mn-ea"/>
                <a:cs typeface="+mn-cs"/>
              </a:rPr>
              <a:t> = [["Hello World"]];</a:t>
            </a:r>
          </a:p>
          <a:p>
            <a:r>
              <a:rPr lang="en-US" sz="900" b="0" kern="1200" dirty="0">
                <a:solidFill>
                  <a:schemeClr val="tx1"/>
                </a:solidFill>
                <a:effectLst/>
                <a:latin typeface="Segoe UI Light" pitchFamily="34" charset="0"/>
                <a:ea typeface="+mn-ea"/>
                <a:cs typeface="+mn-cs"/>
              </a:rPr>
              <a:t>    await </a:t>
            </a:r>
            <a:r>
              <a:rPr lang="en-US" sz="900" b="0" kern="1200" dirty="0" err="1">
                <a:solidFill>
                  <a:schemeClr val="tx1"/>
                </a:solidFill>
                <a:effectLst/>
                <a:latin typeface="Segoe UI Light" pitchFamily="34" charset="0"/>
                <a:ea typeface="+mn-ea"/>
                <a:cs typeface="+mn-cs"/>
              </a:rPr>
              <a:t>context.sync</a:t>
            </a:r>
            <a:r>
              <a:rPr lang="en-US" sz="900" b="0" kern="1200" dirty="0">
                <a:solidFill>
                  <a:schemeClr val="tx1"/>
                </a:solidFill>
                <a:effectLst/>
                <a:latin typeface="Segoe UI Light" pitchFamily="34" charset="0"/>
                <a:ea typeface="+mn-ea"/>
                <a:cs typeface="+mn-cs"/>
              </a:rPr>
              <a:t>()</a:t>
            </a:r>
          </a:p>
          <a:p>
            <a:r>
              <a:rPr lang="en-US" sz="900" b="0" kern="1200" dirty="0">
                <a:solidFill>
                  <a:schemeClr val="tx1"/>
                </a:solidFill>
                <a:effectLst/>
                <a:latin typeface="Segoe UI Light" pitchFamily="34" charset="0"/>
                <a:ea typeface="+mn-ea"/>
                <a:cs typeface="+mn-cs"/>
              </a:rPr>
              <a: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4. Run the complete solution located in the </a:t>
            </a:r>
            <a:r>
              <a:rPr lang="en-US" sz="900" b="1" kern="1200" baseline="0" dirty="0">
                <a:solidFill>
                  <a:schemeClr val="tx1"/>
                </a:solidFill>
                <a:effectLst/>
                <a:latin typeface="Segoe UI Light" pitchFamily="34" charset="0"/>
                <a:ea typeface="+mn-ea"/>
                <a:cs typeface="+mn-cs"/>
              </a:rPr>
              <a:t>Demos/02 Build Add0in using Angular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Stop the server on the previous steps</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Clone</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 (or just refresh the one already running as it uses the same port)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79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10/30/2017 1:38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26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client-side framework we will explore</a:t>
            </a:r>
            <a:r>
              <a:rPr lang="en-US" baseline="0" dirty="0"/>
              <a:t> for Office add-ins is Angular. Angular is a wildly popular front-end framework open-sourced by Google. It is important to note that Angular is a completely different framework from AngularJS and was build new from the ground-up. Angular is often referred to as Angular 2 (the 2 being that is was after AngularJS) or Angular 4 (technically the most current Angular library is v4). Angular has a number of differences from AngularJS, one of the most notable is that Angular is based heavily on </a:t>
            </a:r>
            <a:r>
              <a:rPr lang="en-US" baseline="0" dirty="0" err="1"/>
              <a:t>TypeScript</a:t>
            </a:r>
            <a:r>
              <a:rPr lang="en-US" baseline="0" dirty="0"/>
              <a:t>, including the framework itself and all documentation/samples.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Angular is not the</a:t>
            </a:r>
            <a:r>
              <a:rPr lang="en-US" baseline="0" dirty="0"/>
              <a:t> </a:t>
            </a:r>
            <a:r>
              <a:rPr lang="en-US" baseline="0" dirty="0" err="1"/>
              <a:t>the</a:t>
            </a:r>
            <a:r>
              <a:rPr lang="en-US" baseline="0" dirty="0"/>
              <a:t> same or a derivative of AngularJS. Comparing the two, you will find Angular has no concept of a scope or controller as was foundational in AngularJS. Instead Angular leveraged a component hierarchy. In markup, you will find the attribute directives completely different</a:t>
            </a:r>
            <a:r>
              <a:rPr lang="mr-IN" baseline="0" dirty="0"/>
              <a:t>…</a:t>
            </a:r>
            <a:r>
              <a:rPr lang="en-US" baseline="0" dirty="0"/>
              <a:t>using [] brackets for property bindings and () parenthesis for event binding. Angular is much more modular that AngularJS, has better performance, improved dependency injection, and cleaner routing. Ultimately, it is much better positioned to deliver large complex development compared to AngularJS.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124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basic “Hello World” Angular </a:t>
            </a:r>
            <a:r>
              <a:rPr lang="en-US" baseline="0" dirty="0"/>
              <a:t>application. Although just a fraction of </a:t>
            </a:r>
            <a:r>
              <a:rPr lang="en-US" baseline="0" dirty="0" err="1"/>
              <a:t>Angular’s</a:t>
            </a:r>
            <a:r>
              <a:rPr lang="en-US" baseline="0" dirty="0"/>
              <a:t> capabilities, this highlights some key concepts and is something you could run in </a:t>
            </a:r>
            <a:r>
              <a:rPr lang="en-US" baseline="0" dirty="0" err="1"/>
              <a:t>plunkr</a:t>
            </a:r>
            <a:r>
              <a:rPr lang="en-US" baseline="0" dirty="0"/>
              <a:t>.</a:t>
            </a:r>
          </a:p>
          <a:p>
            <a:pPr marL="171450" indent="-171450">
              <a:buFont typeface="Arial" charset="0"/>
              <a:buChar char="•"/>
            </a:pPr>
            <a:r>
              <a:rPr lang="en-US" baseline="0" dirty="0"/>
              <a:t>Notice how the Angular attribute directives are prefixed with * as you see with *</a:t>
            </a:r>
            <a:r>
              <a:rPr lang="en-US" baseline="0" dirty="0" err="1"/>
              <a:t>ngFor</a:t>
            </a:r>
            <a:r>
              <a:rPr lang="en-US" baseline="0" dirty="0"/>
              <a:t> or *</a:t>
            </a:r>
            <a:r>
              <a:rPr lang="en-US" baseline="0" dirty="0" err="1"/>
              <a:t>ngIf</a:t>
            </a:r>
            <a:endParaRPr lang="en-US" baseline="0" dirty="0"/>
          </a:p>
          <a:p>
            <a:pPr marL="171450" indent="-171450">
              <a:buFont typeface="Arial" charset="0"/>
              <a:buChar char="•"/>
            </a:pPr>
            <a:r>
              <a:rPr lang="en-US" baseline="0" dirty="0"/>
              <a:t>You can also see how events are different such as the </a:t>
            </a:r>
            <a:r>
              <a:rPr lang="en-US" baseline="0" dirty="0" err="1"/>
              <a:t>keyup.enter</a:t>
            </a:r>
            <a:r>
              <a:rPr lang="en-US" baseline="0" dirty="0"/>
              <a:t> event on the input</a:t>
            </a:r>
          </a:p>
          <a:p>
            <a:pPr marL="171450" indent="-171450">
              <a:buFont typeface="Arial" charset="0"/>
              <a:buChar char="•"/>
            </a:pPr>
            <a:r>
              <a:rPr lang="en-US" baseline="0" dirty="0"/>
              <a:t>The code for this sample is in TypeScript as defines a class component</a:t>
            </a:r>
          </a:p>
          <a:p>
            <a:pPr marL="171450" indent="-171450">
              <a:buFont typeface="Arial" charset="0"/>
              <a:buChar char="•"/>
            </a:pPr>
            <a:r>
              <a:rPr lang="en-US" baseline="0" dirty="0"/>
              <a:t>As mentioned, Angular is more modular, were you can import more granular parts of the framework to keep the solution lean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296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a:t>
            </a:r>
            <a:r>
              <a:rPr lang="en-US" baseline="0" dirty="0"/>
              <a:t> Office add-ins with Angular, you have two approaches</a:t>
            </a:r>
            <a:r>
              <a:rPr lang="mr-IN" baseline="0" dirty="0"/>
              <a:t>…</a:t>
            </a:r>
            <a:r>
              <a:rPr lang="en-US" baseline="0" dirty="0"/>
              <a:t>start with a new project or convert an existing application to host the add-in.</a:t>
            </a:r>
          </a:p>
          <a:p>
            <a:endParaRPr lang="en-US" baseline="0" dirty="0"/>
          </a:p>
          <a:p>
            <a:r>
              <a:rPr lang="en-US" baseline="0" dirty="0"/>
              <a:t>For a new application, it is advised that you use the Angular CLI to provision the template as this simplifies a lot of moving parts. After the Angular CLI completes, you can run the Office Yeoman generator for provision an add-in xml manifest for the project. You will need to convert the project to run on SSL (an easy update to the start script in </a:t>
            </a:r>
            <a:r>
              <a:rPr lang="en-US" baseline="0" dirty="0" err="1"/>
              <a:t>package.json</a:t>
            </a:r>
            <a:r>
              <a:rPr lang="en-US" baseline="0" dirty="0"/>
              <a:t>) and add dependencies to Office.js and the Office UI Fabric. It is also important you bootstrap the app correct, but we will cover that in the next slide.</a:t>
            </a:r>
          </a:p>
          <a:p>
            <a:endParaRPr lang="en-US" baseline="0" dirty="0"/>
          </a:p>
          <a:p>
            <a:r>
              <a:rPr lang="en-US" baseline="0" dirty="0"/>
              <a:t>For existing projects, you can almost follow the exact same steps as a new project sans the Angular CLI step.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93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One of the most important aspects</a:t>
            </a:r>
            <a:r>
              <a:rPr lang="en-US" baseline="0" dirty="0"/>
              <a:t> of using a modern client-side framework with Office add-ins is how the framework is bootstrapped to the markup. Every page that loads in the add-in must call </a:t>
            </a:r>
            <a:r>
              <a:rPr lang="en-US" baseline="0" dirty="0" err="1"/>
              <a:t>Office.initialize</a:t>
            </a:r>
            <a:r>
              <a:rPr lang="en-US" baseline="0" dirty="0"/>
              <a:t> before running other scripts. It is a best practice to bootstrap Angular to the DOM WITHIN the </a:t>
            </a:r>
            <a:r>
              <a:rPr lang="en-US" baseline="0" dirty="0" err="1"/>
              <a:t>Office.initialize</a:t>
            </a:r>
            <a:r>
              <a:rPr lang="en-US" baseline="0" dirty="0"/>
              <a:t> callback as seen here. For a project provisioned with the Angular CLI, this will likely be the </a:t>
            </a:r>
            <a:r>
              <a:rPr lang="en-US" baseline="0" dirty="0" err="1"/>
              <a:t>main.ts</a:t>
            </a:r>
            <a:r>
              <a:rPr lang="en-US" baseline="0" dirty="0"/>
              <a:t> file that is the entry to the application.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a:t>
            </a:r>
            <a:r>
              <a:rPr lang="en-US" baseline="0" dirty="0"/>
              <a:t> has clearly committed React with the</a:t>
            </a:r>
            <a:r>
              <a:rPr lang="en-US" dirty="0"/>
              <a:t> Office UI Fabric</a:t>
            </a:r>
            <a:r>
              <a:rPr lang="en-US" baseline="0" dirty="0"/>
              <a:t>. However, that doesn’t mean you can’t leverage it in an Angular project. In fact, for AngularJS, the community built a large number of AngularJS directives for the Office UI Fabric. Although these can’t easily be leveraged in Angular and no grassroots effort exists yet to upgrade them, you can wrap the React components in Angular components. There is a sample of this referenced in the additional reading of this deck. You can also easily incorporate the Office UI Fabric Core styles, which provide styles, icons, typography, brand icons, colors, grids and much more!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178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side loading and debugging</a:t>
            </a:r>
            <a:r>
              <a:rPr lang="en-US" baseline="0" dirty="0"/>
              <a:t> Angular add-ins, the approach is the same as React. Office Online is available to all developer environments as involves uploading the add-in xml manifest through a new Office document in Office Online (via OneDrive). Debugging can be done with the browser developer tools. </a:t>
            </a:r>
          </a:p>
          <a:p>
            <a:endParaRPr lang="en-US" baseline="0" dirty="0"/>
          </a:p>
          <a:p>
            <a:r>
              <a:rPr lang="en-US" baseline="0" dirty="0"/>
              <a:t>For Windows users, you can side load the add-in by creating a local network share, placing the add-in xml manifest in that share, and configuring the Office Client to look for add-ins in this location (via the Trusted Add-in Catalog settings of Trust Center). Visual Studio users can even attach a debugger to task pane add-ins running in the Win32 Office client.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10/30/2017 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6663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F72CA1-F8C3-4DDE-AE1D-2E1BF94118CC}"/>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EAE88840-0196-4B16-8F85-69A9372EC44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11" name="Rectangle 10">
              <a:extLst>
                <a:ext uri="{FF2B5EF4-FFF2-40B4-BE49-F238E27FC236}">
                  <a16:creationId xmlns:a16="http://schemas.microsoft.com/office/drawing/2014/main" id="{2B450D6F-BAA1-477F-8438-3973A86BB49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62101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ev.office.com/docs/add-ins/develop/add-ins-with-angular2" TargetMode="External"/><Relationship Id="rId7" Type="http://schemas.openxmlformats.org/officeDocument/2006/relationships/hyperlink" Target="https://dev.office.com/docs/add-ins/testing/sideload-office-add-ins-for-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ev.office.com/docs/add-ins/testing/create-a-network-shared-folder-catalog-for-task-pane-and-content-add-ins" TargetMode="External"/><Relationship Id="rId5" Type="http://schemas.openxmlformats.org/officeDocument/2006/relationships/hyperlink" Target="https://dev.office.com/docs/add-ins/develop/convert-javascript-to-typescript" TargetMode="External"/><Relationship Id="rId4" Type="http://schemas.openxmlformats.org/officeDocument/2006/relationships/hyperlink" Target="https://github.com/OfficeDev/Word-Add-in-Angular2-Style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Build</a:t>
            </a:r>
            <a:r>
              <a:rPr lang="en-US" dirty="0" err="1">
                <a:noFill/>
              </a:rPr>
              <a:t>’</a:t>
            </a:r>
            <a:r>
              <a:rPr lang="en-US" dirty="0" err="1"/>
              <a:t>an</a:t>
            </a:r>
            <a:r>
              <a:rPr lang="en-US" dirty="0" err="1">
                <a:noFill/>
              </a:rPr>
              <a:t>’</a:t>
            </a:r>
            <a:r>
              <a:rPr lang="en-US" dirty="0" err="1"/>
              <a:t>Office</a:t>
            </a:r>
            <a:r>
              <a:rPr lang="en-US" dirty="0"/>
              <a:t> add-in</a:t>
            </a:r>
            <a:r>
              <a:rPr lang="en-US" dirty="0">
                <a:noFill/>
              </a:rPr>
              <a:t>-</a:t>
            </a:r>
            <a:r>
              <a:rPr lang="en-US" dirty="0"/>
              <a:t> </a:t>
            </a:r>
            <a:r>
              <a:rPr lang="en-US" dirty="0" err="1"/>
              <a:t>using</a:t>
            </a:r>
            <a:r>
              <a:rPr lang="en-US" dirty="0" err="1">
                <a:noFill/>
              </a:rPr>
              <a:t>’</a:t>
            </a:r>
            <a:r>
              <a:rPr lang="en-US" dirty="0" err="1"/>
              <a:t>modern</a:t>
            </a:r>
            <a:r>
              <a:rPr lang="en-US" dirty="0"/>
              <a:t> JavaScript tools and techniques</a:t>
            </a:r>
          </a:p>
        </p:txBody>
      </p:sp>
      <p:sp>
        <p:nvSpPr>
          <p:cNvPr id="5" name="Text Placeholder 4"/>
          <p:cNvSpPr>
            <a:spLocks noGrp="1"/>
          </p:cNvSpPr>
          <p:nvPr>
            <p:ph type="body" sz="quarter" idx="12"/>
          </p:nvPr>
        </p:nvSpPr>
        <p:spPr/>
        <p:txBody>
          <a:bodyPr/>
          <a:lstStyle/>
          <a:p>
            <a:r>
              <a:rPr lang="en-US" dirty="0"/>
              <a:t>Build an Office add-in using Angular</a:t>
            </a:r>
            <a:r>
              <a:rPr lang="en-US" dirty="0">
                <a:noFill/>
              </a:rPr>
              <a:t>-</a:t>
            </a:r>
            <a:endParaRPr lang="en-US" dirty="0"/>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8" y="2621905"/>
            <a:ext cx="4502277" cy="224369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Angular a complete overhaul of AngularJS and better positioned for complex solutions</a:t>
            </a:r>
          </a:p>
          <a:p>
            <a:pPr lvl="0">
              <a:lnSpc>
                <a:spcPct val="90000"/>
              </a:lnSpc>
              <a:spcBef>
                <a:spcPts val="1800"/>
              </a:spcBef>
            </a:pPr>
            <a:r>
              <a:rPr lang="en-US" sz="1600" b="0" dirty="0">
                <a:solidFill>
                  <a:srgbClr val="2F2F2F"/>
                </a:solidFill>
                <a:latin typeface="Segoe UI Semibold"/>
              </a:rPr>
              <a:t>Angular CLI combined with the Office Yeoman generator is best way to get project started</a:t>
            </a:r>
          </a:p>
          <a:p>
            <a:pPr lvl="0">
              <a:lnSpc>
                <a:spcPct val="90000"/>
              </a:lnSpc>
              <a:spcBef>
                <a:spcPts val="1800"/>
              </a:spcBef>
            </a:pPr>
            <a:r>
              <a:rPr lang="en-US" sz="1600" b="0" dirty="0">
                <a:solidFill>
                  <a:srgbClr val="2F2F2F"/>
                </a:solidFill>
                <a:latin typeface="Segoe UI Semibold"/>
              </a:rPr>
              <a:t>You must bootstrap Angular in </a:t>
            </a:r>
            <a:r>
              <a:rPr lang="en-US" sz="1600" b="0" dirty="0" err="1">
                <a:solidFill>
                  <a:srgbClr val="2F2F2F"/>
                </a:solidFill>
                <a:latin typeface="Segoe UI Semibold"/>
              </a:rPr>
              <a:t>Office.initialize</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You can wrap Office UI Fabric components in Angular components or use Office UI Fabric Core</a:t>
            </a:r>
          </a:p>
        </p:txBody>
      </p:sp>
      <p:pic>
        <p:nvPicPr>
          <p:cNvPr id="6" name="Picture 5">
            <a:extLst>
              <a:ext uri="{FF2B5EF4-FFF2-40B4-BE49-F238E27FC236}">
                <a16:creationId xmlns:a16="http://schemas.microsoft.com/office/drawing/2014/main" id="{112AD71D-F34E-4986-99D2-2556099202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Tree>
    <p:extLst>
      <p:ext uri="{BB962C8B-B14F-4D97-AF65-F5344CB8AC3E}">
        <p14:creationId xmlns:p14="http://schemas.microsoft.com/office/powerpoint/2010/main" val="3651672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F010D-1B32-4661-A2D7-0B3B9EC4A80D}"/>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19804"/>
            <a:ext cx="11533187" cy="4308872"/>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Tips for creating Office add-ins with Angular</a:t>
            </a:r>
          </a:p>
          <a:p>
            <a:pPr marL="342900" lvl="0" indent="-342900" defTabSz="914400">
              <a:lnSpc>
                <a:spcPct val="100000"/>
              </a:lnSpc>
              <a:spcBef>
                <a:spcPts val="0"/>
              </a:spcBef>
              <a:buSzTx/>
            </a:pPr>
            <a:r>
              <a:rPr lang="en-US" sz="1600" dirty="0">
                <a:hlinkClick r:id="rId3"/>
              </a:rPr>
              <a:t>https://dev.office.com/docs/add-ins/develop/add-ins-with-angular2</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Example of wrapping Office UI Fabric React component in Angular component</a:t>
            </a:r>
          </a:p>
          <a:p>
            <a:pPr marL="342900" lvl="0" indent="-342900" defTabSz="914400">
              <a:lnSpc>
                <a:spcPct val="100000"/>
              </a:lnSpc>
              <a:spcBef>
                <a:spcPts val="0"/>
              </a:spcBef>
              <a:buSzTx/>
            </a:pPr>
            <a:r>
              <a:rPr lang="en-US" sz="1600" dirty="0">
                <a:hlinkClick r:id="rId4"/>
              </a:rPr>
              <a:t>https://github.com/OfficeDev/Word-Add-in-Angular2-StyleChecker</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Convert an Office Add-in task pane template in Visual Studio to </a:t>
            </a:r>
            <a:r>
              <a:rPr lang="en-US" sz="1800" dirty="0" err="1">
                <a:latin typeface="+mj-lt"/>
              </a:rPr>
              <a:t>TypeScript</a:t>
            </a:r>
            <a:endParaRPr lang="en-US" sz="1800" dirty="0">
              <a:latin typeface="+mj-lt"/>
            </a:endParaRPr>
          </a:p>
          <a:p>
            <a:pPr marL="342900" lvl="0" indent="-342900" defTabSz="914400">
              <a:lnSpc>
                <a:spcPct val="100000"/>
              </a:lnSpc>
              <a:spcBef>
                <a:spcPts val="0"/>
              </a:spcBef>
              <a:buSzTx/>
            </a:pPr>
            <a:r>
              <a:rPr lang="en-US" sz="1600" dirty="0">
                <a:hlinkClick r:id="rId5"/>
              </a:rPr>
              <a:t>https://dev.office.com/docs/add-ins/develop/convert-javascript-to-typescript</a:t>
            </a:r>
            <a:endParaRPr lang="en-US" sz="1600" dirty="0"/>
          </a:p>
          <a:p>
            <a:pPr marL="342900" marR="0" lvl="0" indent="-342900" defTabSz="914400" eaLnBrk="1" fontAlgn="auto" latinLnBrk="0" hangingPunct="1">
              <a:lnSpc>
                <a:spcPct val="100000"/>
              </a:lnSpc>
              <a:spcBef>
                <a:spcPts val="0"/>
              </a:spcBef>
              <a:spcAft>
                <a:spcPts val="0"/>
              </a:spcAft>
              <a:buClrTx/>
              <a:buSzTx/>
              <a:buFont typeface="Arial" charset="0"/>
              <a:buNone/>
              <a:tabLst/>
              <a:defRPr/>
            </a:pPr>
            <a:endParaRPr lang="en-US" sz="1800" dirty="0">
              <a:latin typeface="+mj-lt"/>
            </a:endParaRPr>
          </a:p>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Side-loading Office Add-ins for testing</a:t>
            </a:r>
          </a:p>
          <a:p>
            <a:pPr marL="342900" lvl="0" indent="-342900" defTabSz="914400">
              <a:lnSpc>
                <a:spcPct val="100000"/>
              </a:lnSpc>
              <a:spcBef>
                <a:spcPts val="0"/>
              </a:spcBef>
              <a:buSzTx/>
            </a:pPr>
            <a:r>
              <a:rPr lang="en-US" sz="1600" dirty="0">
                <a:hlinkClick r:id="rId6"/>
              </a:rPr>
              <a:t>https://dev.office.com/docs/add-ins/testing/create-a-network-shared-folder-catalog-for-task-pane-and-content-add-ins</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Side-loading Office Add-ins in Office Online for testing</a:t>
            </a:r>
          </a:p>
          <a:p>
            <a:pPr marL="342900" lvl="0" indent="-342900" defTabSz="914400">
              <a:lnSpc>
                <a:spcPct val="100000"/>
              </a:lnSpc>
              <a:spcBef>
                <a:spcPts val="0"/>
              </a:spcBef>
              <a:buSzTx/>
            </a:pPr>
            <a:r>
              <a:rPr lang="en-US" sz="1600" dirty="0">
                <a:hlinkClick r:id="rId7"/>
              </a:rPr>
              <a:t>https://dev.office.com/docs/add-ins/testing/sideload-office-add-ins-for-testing</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endParaRPr lang="en-US" sz="1800" dirty="0">
              <a:latin typeface="+mj-lt"/>
            </a:endParaRPr>
          </a:p>
        </p:txBody>
      </p:sp>
    </p:spTree>
    <p:extLst>
      <p:ext uri="{BB962C8B-B14F-4D97-AF65-F5344CB8AC3E}">
        <p14:creationId xmlns:p14="http://schemas.microsoft.com/office/powerpoint/2010/main" val="9422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Angular 101</a:t>
            </a:r>
          </a:p>
          <a:p>
            <a:pPr lvl="0">
              <a:spcBef>
                <a:spcPts val="1200"/>
              </a:spcBef>
            </a:pPr>
            <a:r>
              <a:rPr lang="en-US" sz="2000" dirty="0">
                <a:solidFill>
                  <a:srgbClr val="D83B01"/>
                </a:solidFill>
              </a:rPr>
              <a:t>Building add-ins with Angular</a:t>
            </a:r>
          </a:p>
          <a:p>
            <a:pPr lvl="0">
              <a:spcBef>
                <a:spcPts val="1200"/>
              </a:spcBef>
            </a:pPr>
            <a:r>
              <a:rPr lang="en-US" sz="2000" dirty="0">
                <a:solidFill>
                  <a:srgbClr val="D83B01"/>
                </a:solidFill>
              </a:rPr>
              <a:t>Side-loading and debugging</a:t>
            </a:r>
          </a:p>
          <a:p>
            <a:pPr lvl="0">
              <a:spcBef>
                <a:spcPts val="1200"/>
              </a:spcBef>
            </a:pPr>
            <a:r>
              <a:rPr lang="en-US" sz="2000" dirty="0">
                <a:solidFill>
                  <a:srgbClr val="D83B01"/>
                </a:solidFill>
              </a:rPr>
              <a:t>Overview of the sample</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Build an Office add-in using Angular</a:t>
            </a:r>
            <a:r>
              <a:rPr lang="en-US" sz="2800" dirty="0">
                <a:noFill/>
              </a:rPr>
              <a:t>-</a:t>
            </a:r>
          </a:p>
        </p:txBody>
      </p:sp>
      <p:pic>
        <p:nvPicPr>
          <p:cNvPr id="8" name="Picture 7">
            <a:extLst>
              <a:ext uri="{FF2B5EF4-FFF2-40B4-BE49-F238E27FC236}">
                <a16:creationId xmlns:a16="http://schemas.microsoft.com/office/drawing/2014/main" id="{A1314172-EC8B-46A7-8867-7953B56AF32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101</a:t>
            </a:r>
          </a:p>
        </p:txBody>
      </p:sp>
      <p:sp>
        <p:nvSpPr>
          <p:cNvPr id="29" name="Text Placeholder 28">
            <a:extLst>
              <a:ext uri="{FF2B5EF4-FFF2-40B4-BE49-F238E27FC236}">
                <a16:creationId xmlns:a16="http://schemas.microsoft.com/office/drawing/2014/main" id="{7EF91A57-9772-4EA2-8C2C-A53D1B199F25}"/>
              </a:ext>
            </a:extLst>
          </p:cNvPr>
          <p:cNvSpPr>
            <a:spLocks noGrp="1"/>
          </p:cNvSpPr>
          <p:nvPr>
            <p:ph type="body" sz="quarter" idx="10"/>
          </p:nvPr>
        </p:nvSpPr>
        <p:spPr>
          <a:xfrm>
            <a:off x="465139" y="1673114"/>
            <a:ext cx="7429846" cy="923330"/>
          </a:xfrm>
        </p:spPr>
        <p:txBody>
          <a:bodyPr/>
          <a:lstStyle/>
          <a:p>
            <a:r>
              <a:rPr lang="en-US" dirty="0"/>
              <a:t>Angular is an </a:t>
            </a:r>
            <a:r>
              <a:rPr lang="en-US" dirty="0">
                <a:solidFill>
                  <a:schemeClr val="accent1"/>
                </a:solidFill>
                <a:latin typeface="+mj-lt"/>
              </a:rPr>
              <a:t>open-source platform </a:t>
            </a:r>
            <a:r>
              <a:rPr lang="en-US" dirty="0"/>
              <a:t>maintained by Google for front-end web development. It is based heavily on TypeScript and was a complete ground-up rewrite of AngularJS.</a:t>
            </a:r>
          </a:p>
        </p:txBody>
      </p:sp>
      <p:sp>
        <p:nvSpPr>
          <p:cNvPr id="32" name="Rectangle 31">
            <a:extLst>
              <a:ext uri="{FF2B5EF4-FFF2-40B4-BE49-F238E27FC236}">
                <a16:creationId xmlns:a16="http://schemas.microsoft.com/office/drawing/2014/main" id="{9611B715-6EA4-421C-8767-BAA5D3ED6B00}"/>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7B3365-CA91-4E41-859C-2881EE2249BB}"/>
              </a:ext>
            </a:extLst>
          </p:cNvPr>
          <p:cNvSpPr/>
          <p:nvPr/>
        </p:nvSpPr>
        <p:spPr>
          <a:xfrm>
            <a:off x="465139" y="4191128"/>
            <a:ext cx="3412380" cy="1200329"/>
          </a:xfrm>
          <a:prstGeom prst="rect">
            <a:avLst/>
          </a:prstGeom>
        </p:spPr>
        <p:txBody>
          <a:bodyPr wrap="square">
            <a:spAutoFit/>
          </a:bodyPr>
          <a:lstStyle/>
          <a:p>
            <a:r>
              <a:rPr lang="en-US" dirty="0"/>
              <a:t>Angular is a completely different framework from AngularJS, but is often referred to as Angular 2 or Angular 4.</a:t>
            </a:r>
          </a:p>
        </p:txBody>
      </p:sp>
      <p:sp>
        <p:nvSpPr>
          <p:cNvPr id="36" name="Rectangle 35">
            <a:extLst>
              <a:ext uri="{FF2B5EF4-FFF2-40B4-BE49-F238E27FC236}">
                <a16:creationId xmlns:a16="http://schemas.microsoft.com/office/drawing/2014/main" id="{E6252DB6-50E0-4D54-9072-7DED6EC54E79}"/>
              </a:ext>
            </a:extLst>
          </p:cNvPr>
          <p:cNvSpPr/>
          <p:nvPr/>
        </p:nvSpPr>
        <p:spPr>
          <a:xfrm>
            <a:off x="4541214" y="4191128"/>
            <a:ext cx="3353771" cy="1200329"/>
          </a:xfrm>
          <a:prstGeom prst="rect">
            <a:avLst/>
          </a:prstGeom>
        </p:spPr>
        <p:txBody>
          <a:bodyPr wrap="square">
            <a:spAutoFit/>
          </a:bodyPr>
          <a:lstStyle/>
          <a:p>
            <a:r>
              <a:rPr lang="en-US" dirty="0"/>
              <a:t>Angular can be developed with JavaScript, but all documentation and learning resources in TypeScript.</a:t>
            </a:r>
          </a:p>
        </p:txBody>
      </p:sp>
      <p:sp>
        <p:nvSpPr>
          <p:cNvPr id="37" name="Rectangle 36">
            <a:extLst>
              <a:ext uri="{FF2B5EF4-FFF2-40B4-BE49-F238E27FC236}">
                <a16:creationId xmlns:a16="http://schemas.microsoft.com/office/drawing/2014/main" id="{8AEFC498-C080-4FCC-89BC-2ACF44437789}"/>
              </a:ext>
            </a:extLst>
          </p:cNvPr>
          <p:cNvSpPr/>
          <p:nvPr/>
        </p:nvSpPr>
        <p:spPr>
          <a:xfrm>
            <a:off x="8435472" y="4191128"/>
            <a:ext cx="3393855" cy="1200329"/>
          </a:xfrm>
          <a:prstGeom prst="rect">
            <a:avLst/>
          </a:prstGeom>
        </p:spPr>
        <p:txBody>
          <a:bodyPr wrap="square">
            <a:spAutoFit/>
          </a:bodyPr>
          <a:lstStyle/>
          <a:p>
            <a:r>
              <a:rPr lang="en-US" dirty="0"/>
              <a:t>Google positioning Angular for developers to build applications that live across web, mobile, and desktop.</a:t>
            </a:r>
          </a:p>
        </p:txBody>
      </p:sp>
      <p:sp>
        <p:nvSpPr>
          <p:cNvPr id="38" name="Isosceles Triangle 37">
            <a:extLst>
              <a:ext uri="{FF2B5EF4-FFF2-40B4-BE49-F238E27FC236}">
                <a16:creationId xmlns:a16="http://schemas.microsoft.com/office/drawing/2014/main" id="{F3551AA4-3BF3-4071-9F03-08DAC8CBFB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829D7C7A-3708-4575-81D4-A72324CD484D}"/>
              </a:ext>
            </a:extLst>
          </p:cNvPr>
          <p:cNvSpPr/>
          <p:nvPr/>
        </p:nvSpPr>
        <p:spPr bwMode="auto">
          <a:xfrm rot="10800000">
            <a:off x="4541214"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a:extLst>
              <a:ext uri="{FF2B5EF4-FFF2-40B4-BE49-F238E27FC236}">
                <a16:creationId xmlns:a16="http://schemas.microsoft.com/office/drawing/2014/main" id="{FC58518F-9EC5-46A7-932E-C43760AA73A6}"/>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53BE1621-82E4-4178-8E30-5CACA1C9CF6B}"/>
              </a:ext>
            </a:extLst>
          </p:cNvPr>
          <p:cNvGrpSpPr/>
          <p:nvPr/>
        </p:nvGrpSpPr>
        <p:grpSpPr>
          <a:xfrm>
            <a:off x="8342253" y="1334115"/>
            <a:ext cx="2590808" cy="1601327"/>
            <a:chOff x="8342253" y="1334115"/>
            <a:chExt cx="2590808" cy="1601327"/>
          </a:xfrm>
        </p:grpSpPr>
        <p:pic>
          <p:nvPicPr>
            <p:cNvPr id="42" name="Picture 41">
              <a:extLst>
                <a:ext uri="{FF2B5EF4-FFF2-40B4-BE49-F238E27FC236}">
                  <a16:creationId xmlns:a16="http://schemas.microsoft.com/office/drawing/2014/main" id="{4224D471-F207-4CDD-A5EF-3C4059BB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734" y="1334115"/>
              <a:ext cx="1601327" cy="1601327"/>
            </a:xfrm>
            <a:prstGeom prst="rect">
              <a:avLst/>
            </a:prstGeom>
          </p:spPr>
        </p:pic>
        <p:sp>
          <p:nvSpPr>
            <p:cNvPr id="41" name="Arrow: Chevron 40">
              <a:extLst>
                <a:ext uri="{FF2B5EF4-FFF2-40B4-BE49-F238E27FC236}">
                  <a16:creationId xmlns:a16="http://schemas.microsoft.com/office/drawing/2014/main" id="{0CFC7CEC-8720-43C8-9290-72738FDA4C9F}"/>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2"/>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5" grpId="0"/>
      <p:bldP spid="36" grpId="0"/>
      <p:bldP spid="37" grpId="0"/>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848266" cy="3502497"/>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Major differences</a:t>
            </a:r>
          </a:p>
          <a:p>
            <a:pPr>
              <a:lnSpc>
                <a:spcPct val="90000"/>
              </a:lnSpc>
              <a:spcBef>
                <a:spcPts val="1200"/>
              </a:spcBef>
            </a:pPr>
            <a:r>
              <a:rPr lang="en-US" sz="1600" dirty="0"/>
              <a:t>No concept of “scope” or controllers…uses component hierarchy</a:t>
            </a:r>
          </a:p>
          <a:p>
            <a:pPr>
              <a:lnSpc>
                <a:spcPct val="90000"/>
              </a:lnSpc>
              <a:spcBef>
                <a:spcPts val="1200"/>
              </a:spcBef>
            </a:pPr>
            <a:r>
              <a:rPr lang="en-US" sz="1600" dirty="0"/>
              <a:t>Uses [] for property binding and () for event binding</a:t>
            </a:r>
          </a:p>
          <a:p>
            <a:pPr>
              <a:lnSpc>
                <a:spcPct val="90000"/>
              </a:lnSpc>
              <a:spcBef>
                <a:spcPts val="1200"/>
              </a:spcBef>
            </a:pPr>
            <a:r>
              <a:rPr lang="en-US" sz="1600" dirty="0"/>
              <a:t>Much more modular (vs a few huge libraries)</a:t>
            </a:r>
          </a:p>
          <a:p>
            <a:pPr>
              <a:lnSpc>
                <a:spcPct val="90000"/>
              </a:lnSpc>
              <a:spcBef>
                <a:spcPts val="1200"/>
              </a:spcBef>
            </a:pPr>
            <a:r>
              <a:rPr lang="en-US" sz="1600" dirty="0"/>
              <a:t>TypeScript first</a:t>
            </a:r>
          </a:p>
          <a:p>
            <a:pPr>
              <a:lnSpc>
                <a:spcPct val="90000"/>
              </a:lnSpc>
              <a:spcBef>
                <a:spcPts val="1200"/>
              </a:spcBef>
            </a:pPr>
            <a:r>
              <a:rPr lang="en-US" sz="1600" dirty="0"/>
              <a:t>Better performance</a:t>
            </a:r>
          </a:p>
          <a:p>
            <a:pPr>
              <a:lnSpc>
                <a:spcPct val="90000"/>
              </a:lnSpc>
              <a:spcBef>
                <a:spcPts val="1200"/>
              </a:spcBef>
            </a:pPr>
            <a:r>
              <a:rPr lang="en-US" sz="1600" dirty="0"/>
              <a:t>Improved dependency injection and routing</a:t>
            </a:r>
          </a:p>
          <a:p>
            <a:pPr>
              <a:lnSpc>
                <a:spcPct val="90000"/>
              </a:lnSpc>
              <a:spcBef>
                <a:spcPts val="1200"/>
              </a:spcBef>
            </a:pPr>
            <a:r>
              <a:rPr lang="en-US" sz="1600" dirty="0"/>
              <a:t>Includes CLI for project templating and development</a:t>
            </a:r>
          </a:p>
          <a:p>
            <a:pPr>
              <a:lnSpc>
                <a:spcPct val="90000"/>
              </a:lnSpc>
              <a:spcBef>
                <a:spcPts val="1200"/>
              </a:spcBef>
            </a:pPr>
            <a:r>
              <a:rPr lang="en-US" sz="1600" dirty="0"/>
              <a:t>Better positioned for large project development</a:t>
            </a:r>
          </a:p>
        </p:txBody>
      </p:sp>
      <p:sp>
        <p:nvSpPr>
          <p:cNvPr id="7" name="Title 6"/>
          <p:cNvSpPr>
            <a:spLocks noGrp="1"/>
          </p:cNvSpPr>
          <p:nvPr>
            <p:ph type="title"/>
          </p:nvPr>
        </p:nvSpPr>
        <p:spPr>
          <a:xfrm>
            <a:off x="465138" y="632779"/>
            <a:ext cx="11533187" cy="411162"/>
          </a:xfrm>
        </p:spPr>
        <p:txBody>
          <a:bodyPr/>
          <a:lstStyle/>
          <a:p>
            <a:r>
              <a:rPr lang="en-US" dirty="0"/>
              <a:t>Angular 101 – Difference from AngularJS</a:t>
            </a:r>
          </a:p>
        </p:txBody>
      </p:sp>
      <p:pic>
        <p:nvPicPr>
          <p:cNvPr id="8" name="Picture 7">
            <a:extLst>
              <a:ext uri="{FF2B5EF4-FFF2-40B4-BE49-F238E27FC236}">
                <a16:creationId xmlns:a16="http://schemas.microsoft.com/office/drawing/2014/main" id="{AC438646-84FD-4BBB-B4EA-5D3A0633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24" y="1328219"/>
            <a:ext cx="1828800" cy="1828800"/>
          </a:xfrm>
          <a:prstGeom prst="rect">
            <a:avLst/>
          </a:prstGeom>
        </p:spPr>
      </p:pic>
      <p:sp>
        <p:nvSpPr>
          <p:cNvPr id="10" name="TextBox 9">
            <a:extLst>
              <a:ext uri="{FF2B5EF4-FFF2-40B4-BE49-F238E27FC236}">
                <a16:creationId xmlns:a16="http://schemas.microsoft.com/office/drawing/2014/main" id="{E2333296-0F9E-48FB-AEBE-0EB8663850F3}"/>
              </a:ext>
            </a:extLst>
          </p:cNvPr>
          <p:cNvSpPr txBox="1"/>
          <p:nvPr/>
        </p:nvSpPr>
        <p:spPr>
          <a:xfrm>
            <a:off x="9078267" y="3436090"/>
            <a:ext cx="1214115" cy="1403461"/>
          </a:xfrm>
          <a:prstGeom prst="rect">
            <a:avLst/>
          </a:prstGeom>
          <a:noFill/>
        </p:spPr>
        <p:txBody>
          <a:bodyPr wrap="non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a:t>
            </a:r>
          </a:p>
        </p:txBody>
      </p:sp>
      <p:pic>
        <p:nvPicPr>
          <p:cNvPr id="11" name="Picture 10">
            <a:extLst>
              <a:ext uri="{FF2B5EF4-FFF2-40B4-BE49-F238E27FC236}">
                <a16:creationId xmlns:a16="http://schemas.microsoft.com/office/drawing/2014/main" id="{48BC40E3-A08F-411E-BC0D-3D508E4F6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524" y="5118623"/>
            <a:ext cx="3657600" cy="1031386"/>
          </a:xfrm>
          <a:prstGeom prst="rect">
            <a:avLst/>
          </a:prstGeom>
        </p:spPr>
      </p:pic>
    </p:spTree>
    <p:extLst>
      <p:ext uri="{BB962C8B-B14F-4D97-AF65-F5344CB8AC3E}">
        <p14:creationId xmlns:p14="http://schemas.microsoft.com/office/powerpoint/2010/main" val="74679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39" y="1915250"/>
            <a:ext cx="5669443" cy="3708708"/>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Custom attribute directives prefixed with *</a:t>
            </a:r>
          </a:p>
          <a:p>
            <a:pPr>
              <a:lnSpc>
                <a:spcPct val="90000"/>
              </a:lnSpc>
              <a:spcBef>
                <a:spcPts val="1200"/>
              </a:spcBef>
            </a:pPr>
            <a:r>
              <a:rPr lang="en-US" sz="1600" dirty="0"/>
              <a:t>Leverages [] for property binding</a:t>
            </a:r>
          </a:p>
          <a:p>
            <a:pPr>
              <a:lnSpc>
                <a:spcPct val="90000"/>
              </a:lnSpc>
              <a:spcBef>
                <a:spcPts val="1200"/>
              </a:spcBef>
            </a:pPr>
            <a:r>
              <a:rPr lang="en-US" sz="1600" dirty="0"/>
              <a:t>Leveraged () for event binding (see input)</a:t>
            </a:r>
          </a:p>
          <a:p>
            <a:pPr>
              <a:lnSpc>
                <a:spcPct val="90000"/>
              </a:lnSpc>
              <a:spcBef>
                <a:spcPts val="1200"/>
              </a:spcBef>
            </a:pPr>
            <a:r>
              <a:rPr lang="en-US" sz="1600" dirty="0"/>
              <a:t>Defined as class components</a:t>
            </a:r>
          </a:p>
          <a:p>
            <a:pPr>
              <a:lnSpc>
                <a:spcPct val="90000"/>
              </a:lnSpc>
              <a:spcBef>
                <a:spcPts val="1200"/>
              </a:spcBef>
            </a:pPr>
            <a:r>
              <a:rPr lang="en-US" sz="1600" dirty="0"/>
              <a:t>Component declaration can include template, selector (directive), styles, and more </a:t>
            </a:r>
          </a:p>
          <a:p>
            <a:pPr>
              <a:lnSpc>
                <a:spcPct val="90000"/>
              </a:lnSpc>
              <a:spcBef>
                <a:spcPts val="1200"/>
              </a:spcBef>
            </a:pPr>
            <a:r>
              <a:rPr lang="en-US" sz="1600" dirty="0"/>
              <a:t>Angular is much more modular from AngularJS…here we import just the Component from @angular/core</a:t>
            </a:r>
          </a:p>
          <a:p>
            <a:pPr>
              <a:lnSpc>
                <a:spcPct val="90000"/>
              </a:lnSpc>
              <a:spcBef>
                <a:spcPts val="600"/>
              </a:spcBef>
            </a:pPr>
            <a:endParaRPr lang="en-US" sz="1400" dirty="0"/>
          </a:p>
          <a:p>
            <a:pPr>
              <a:lnSpc>
                <a:spcPct val="90000"/>
              </a:lnSpc>
              <a:spcBef>
                <a:spcPts val="600"/>
              </a:spcBef>
            </a:pPr>
            <a:r>
              <a:rPr lang="en-US" sz="1400" dirty="0">
                <a:latin typeface="+mj-lt"/>
              </a:rPr>
              <a:t>NOTE: This sample demonstrates just a small fraction of Angular. It is meant to outline a few basic patterns of that framework.</a:t>
            </a:r>
          </a:p>
        </p:txBody>
      </p:sp>
      <p:sp>
        <p:nvSpPr>
          <p:cNvPr id="7" name="Title 6"/>
          <p:cNvSpPr>
            <a:spLocks noGrp="1"/>
          </p:cNvSpPr>
          <p:nvPr>
            <p:ph type="title"/>
          </p:nvPr>
        </p:nvSpPr>
        <p:spPr/>
        <p:txBody>
          <a:bodyPr/>
          <a:lstStyle/>
          <a:p>
            <a:r>
              <a:rPr lang="en-US" dirty="0"/>
              <a:t>Angular 101 - Sample</a:t>
            </a:r>
          </a:p>
        </p:txBody>
      </p:sp>
      <p:sp>
        <p:nvSpPr>
          <p:cNvPr id="9" name="Text Placeholder 8"/>
          <p:cNvSpPr>
            <a:spLocks noGrp="1"/>
          </p:cNvSpPr>
          <p:nvPr>
            <p:ph type="body" sz="quarter" idx="12"/>
          </p:nvPr>
        </p:nvSpPr>
        <p:spPr>
          <a:xfrm>
            <a:off x="7118430" y="469511"/>
            <a:ext cx="4993642" cy="6055504"/>
          </a:xfrm>
          <a:ln>
            <a:noFill/>
          </a:ln>
        </p:spPr>
        <p:txBody>
          <a:bodyPr lIns="91440" tIns="91440" rIns="91440" bIns="91440"/>
          <a:lstStyle/>
          <a:p>
            <a:pPr>
              <a:lnSpc>
                <a:spcPct val="100000"/>
              </a:lnSpc>
              <a:spcBef>
                <a:spcPts val="300"/>
              </a:spcBef>
            </a:pPr>
            <a:r>
              <a:rPr lang="en-US" sz="1200" b="0" dirty="0">
                <a:solidFill>
                  <a:srgbClr val="800000"/>
                </a:solidFill>
                <a:latin typeface="Consolas" panose="020B0609020204030204" pitchFamily="49" charset="0"/>
              </a:rPr>
              <a:t>&lt;h2&gt;</a:t>
            </a:r>
            <a:r>
              <a:rPr lang="en-US" sz="1200" b="0" dirty="0">
                <a:solidFill>
                  <a:srgbClr val="000000"/>
                </a:solidFill>
                <a:latin typeface="Consolas" panose="020B0609020204030204" pitchFamily="49" charset="0"/>
              </a:rPr>
              <a:t>{{title}}</a:t>
            </a:r>
            <a:r>
              <a:rPr lang="en-US" sz="1200" b="0" dirty="0">
                <a:solidFill>
                  <a:srgbClr val="800000"/>
                </a:solidFill>
                <a:latin typeface="Consolas" panose="020B0609020204030204" pitchFamily="49" charset="0"/>
              </a:rPr>
              <a:t>&lt;/h2&gt;</a:t>
            </a: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&lt;input</a:t>
            </a:r>
            <a:r>
              <a:rPr lang="en-US" sz="1200" b="0" dirty="0">
                <a:solidFill>
                  <a:srgbClr val="000000"/>
                </a:solidFill>
                <a:latin typeface="Consolas" panose="020B0609020204030204" pitchFamily="49" charset="0"/>
              </a:rPr>
              <a:t> </a:t>
            </a:r>
            <a:r>
              <a:rPr lang="en-US" sz="1200" b="0" dirty="0">
                <a:solidFill>
                  <a:srgbClr val="FF0000"/>
                </a:solidFill>
                <a:latin typeface="Consolas" panose="020B0609020204030204" pitchFamily="49" charset="0"/>
              </a:rPr>
              <a:t>type</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"text"</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newItem</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keyup</a:t>
            </a:r>
            <a:r>
              <a:rPr lang="en-US" sz="1200" b="0" dirty="0" err="1">
                <a:solidFill>
                  <a:srgbClr val="000000"/>
                </a:solidFill>
                <a:latin typeface="Consolas" panose="020B0609020204030204" pitchFamily="49" charset="0"/>
              </a:rPr>
              <a:t>.</a:t>
            </a:r>
            <a:r>
              <a:rPr lang="en-US" sz="1200" b="0" dirty="0" err="1">
                <a:solidFill>
                  <a:srgbClr val="FF0000"/>
                </a:solidFill>
                <a:latin typeface="Consolas" panose="020B0609020204030204" pitchFamily="49" charset="0"/>
              </a:rPr>
              <a:t>enter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"add(</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 '';"</a:t>
            </a:r>
            <a:r>
              <a:rPr lang="en-US" sz="1200" b="0" dirty="0">
                <a:solidFill>
                  <a:srgbClr val="800000"/>
                </a:solidFill>
                <a:latin typeface="Consolas" panose="020B0609020204030204" pitchFamily="49" charset="0"/>
              </a:rPr>
              <a:t> /&gt;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&lt;li</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ngFor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"let item of items"</a:t>
            </a:r>
            <a:r>
              <a:rPr lang="en-US" sz="1200" b="0" dirty="0">
                <a:solidFill>
                  <a:srgbClr val="800000"/>
                </a:solidFill>
                <a:latin typeface="Consolas" panose="020B0609020204030204" pitchFamily="49" charset="0"/>
              </a:rPr>
              <a:t>&gt;</a:t>
            </a:r>
            <a:r>
              <a:rPr lang="en-US" sz="1200" b="0" dirty="0">
                <a:solidFill>
                  <a:srgbClr val="000000"/>
                </a:solidFill>
                <a:latin typeface="Consolas" panose="020B0609020204030204" pitchFamily="49" charset="0"/>
              </a:rPr>
              <a:t>{{item}}</a:t>
            </a:r>
            <a:r>
              <a:rPr lang="en-US" sz="1200" b="0" dirty="0">
                <a:solidFill>
                  <a:srgbClr val="800000"/>
                </a:solidFill>
                <a:latin typeface="Consolas" panose="020B0609020204030204" pitchFamily="49" charset="0"/>
              </a:rPr>
              <a:t>&lt;/li&gt;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r>
              <a:rPr lang="en-US" sz="1200" b="0" dirty="0">
                <a:solidFill>
                  <a:srgbClr val="0000FF"/>
                </a:solidFill>
                <a:latin typeface="Consolas" panose="020B0609020204030204" pitchFamily="49" charset="0"/>
              </a:rPr>
              <a:t>import</a:t>
            </a:r>
            <a:r>
              <a:rPr lang="en-US" sz="1200" b="0" dirty="0">
                <a:solidFill>
                  <a:srgbClr val="000000"/>
                </a:solidFill>
                <a:latin typeface="Consolas" panose="020B0609020204030204" pitchFamily="49" charset="0"/>
              </a:rPr>
              <a:t> { Component } </a:t>
            </a:r>
            <a:r>
              <a:rPr lang="en-US" sz="1200" b="0" dirty="0">
                <a:solidFill>
                  <a:srgbClr val="0000FF"/>
                </a:solidFill>
                <a:latin typeface="Consolas" panose="020B0609020204030204" pitchFamily="49" charset="0"/>
              </a:rPr>
              <a:t>from</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'@angular/core'</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@Component({</a:t>
            </a:r>
          </a:p>
          <a:p>
            <a:pPr>
              <a:lnSpc>
                <a:spcPct val="100000"/>
              </a:lnSpc>
              <a:spcBef>
                <a:spcPts val="300"/>
              </a:spcBef>
            </a:pPr>
            <a:r>
              <a:rPr lang="en-US" sz="1200" b="0" dirty="0">
                <a:solidFill>
                  <a:srgbClr val="000000"/>
                </a:solidFill>
                <a:latin typeface="Consolas" panose="020B0609020204030204" pitchFamily="49" charset="0"/>
              </a:rPr>
              <a:t>   selector: </a:t>
            </a:r>
            <a:r>
              <a:rPr lang="en-US" sz="1200" b="0" dirty="0">
                <a:solidFill>
                  <a:srgbClr val="A31515"/>
                </a:solidFill>
                <a:latin typeface="Consolas" panose="020B0609020204030204" pitchFamily="49" charset="0"/>
              </a:rPr>
              <a:t>'my-app'</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templateUrl</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'./app.component.html'</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FF"/>
                </a:solidFill>
                <a:latin typeface="Consolas" panose="020B0609020204030204" pitchFamily="49" charset="0"/>
              </a:rPr>
              <a:t>export</a:t>
            </a: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class</a:t>
            </a: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AppComponent</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items:string</a:t>
            </a:r>
            <a:r>
              <a:rPr lang="en-US" sz="1200" b="0" dirty="0">
                <a:solidFill>
                  <a:srgbClr val="000000"/>
                </a:solidFill>
                <a:latin typeface="Consolas" panose="020B0609020204030204" pitchFamily="49" charset="0"/>
              </a:rPr>
              <a:t>[] =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title:string</a:t>
            </a:r>
            <a:r>
              <a:rPr lang="en-US" sz="1200" b="0" dirty="0">
                <a:solidFill>
                  <a:srgbClr val="000000"/>
                </a:solidFill>
                <a:latin typeface="Consolas" panose="020B0609020204030204" pitchFamily="49" charset="0"/>
              </a:rPr>
              <a:t> = </a:t>
            </a:r>
            <a:r>
              <a:rPr lang="en-US" sz="1200" b="0" dirty="0">
                <a:solidFill>
                  <a:srgbClr val="A31515"/>
                </a:solidFill>
                <a:latin typeface="Consolas" panose="020B0609020204030204" pitchFamily="49" charset="0"/>
              </a:rPr>
              <a:t>"Hello World"</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constructor</a:t>
            </a:r>
            <a:r>
              <a:rPr lang="en-US" sz="1200" b="0" dirty="0">
                <a:solidFill>
                  <a:srgbClr val="000000"/>
                </a:solidFill>
                <a:latin typeface="Consolas" panose="020B0609020204030204" pitchFamily="49" charset="0"/>
              </a:rPr>
              <a:t>() { }</a:t>
            </a:r>
          </a:p>
          <a:p>
            <a:pPr>
              <a:lnSpc>
                <a:spcPct val="100000"/>
              </a:lnSpc>
              <a:spcBef>
                <a:spcPts val="300"/>
              </a:spcBef>
            </a:pP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   add(</a:t>
            </a:r>
            <a:r>
              <a:rPr lang="en-US" sz="1200" b="0" dirty="0" err="1">
                <a:solidFill>
                  <a:srgbClr val="000000"/>
                </a:solidFill>
                <a:latin typeface="Consolas" panose="020B0609020204030204" pitchFamily="49" charset="0"/>
              </a:rPr>
              <a:t>newItem:string</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this</a:t>
            </a:r>
            <a:r>
              <a:rPr lang="en-US" sz="1200" b="0" dirty="0" err="1">
                <a:solidFill>
                  <a:srgbClr val="000000"/>
                </a:solidFill>
                <a:latin typeface="Consolas" panose="020B0609020204030204" pitchFamily="49" charset="0"/>
              </a:rPr>
              <a:t>.items.unshift</a:t>
            </a:r>
            <a:r>
              <a:rPr lang="en-US" sz="1200" b="0" dirty="0">
                <a:solidFill>
                  <a:srgbClr val="000000"/>
                </a:solidFill>
                <a:latin typeface="Consolas" panose="020B0609020204030204" pitchFamily="49" charset="0"/>
              </a:rPr>
              <a:t>(</a:t>
            </a:r>
            <a:r>
              <a:rPr lang="en-US" sz="1200" b="0" dirty="0" err="1">
                <a:solidFill>
                  <a:srgbClr val="000000"/>
                </a:solidFill>
                <a:latin typeface="Consolas" panose="020B0609020204030204" pitchFamily="49" charset="0"/>
              </a:rPr>
              <a:t>newItem</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394448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9012494" cy="820738"/>
          </a:xfrm>
        </p:spPr>
        <p:txBody>
          <a:bodyPr/>
          <a:lstStyle/>
          <a:p>
            <a:r>
              <a:rPr lang="en-US"/>
              <a:t>Building add-ins with Angular  </a:t>
            </a:r>
            <a:r>
              <a:rPr lang="mr-IN"/>
              <a:t>–</a:t>
            </a:r>
            <a:r>
              <a:rPr lang="en-US"/>
              <a:t> Project Setup</a:t>
            </a:r>
            <a:endParaRPr lang="en-US" dirty="0"/>
          </a:p>
        </p:txBody>
      </p:sp>
      <p:sp>
        <p:nvSpPr>
          <p:cNvPr id="2" name="Text Placeholder 1"/>
          <p:cNvSpPr>
            <a:spLocks noGrp="1"/>
          </p:cNvSpPr>
          <p:nvPr>
            <p:ph type="body" sz="quarter" idx="11"/>
          </p:nvPr>
        </p:nvSpPr>
        <p:spPr>
          <a:xfrm>
            <a:off x="465138" y="1813220"/>
            <a:ext cx="5095403" cy="4302716"/>
          </a:xfrm>
        </p:spPr>
        <p:txBody>
          <a:bodyPr/>
          <a:lstStyle/>
          <a:p>
            <a:pPr>
              <a:lnSpc>
                <a:spcPct val="90000"/>
              </a:lnSpc>
              <a:spcBef>
                <a:spcPts val="600"/>
              </a:spcBef>
            </a:pPr>
            <a:r>
              <a:rPr lang="en-US" sz="2000" dirty="0">
                <a:latin typeface="+mj-lt"/>
              </a:rPr>
              <a:t>New projects</a:t>
            </a:r>
          </a:p>
          <a:p>
            <a:pPr lvl="1">
              <a:lnSpc>
                <a:spcPct val="90000"/>
              </a:lnSpc>
              <a:spcBef>
                <a:spcPts val="1200"/>
              </a:spcBef>
            </a:pPr>
            <a:r>
              <a:rPr lang="en-US" sz="1600" dirty="0"/>
              <a:t>Leverage the Angular CLI to provision a new </a:t>
            </a:r>
            <a:br>
              <a:rPr lang="en-US" sz="1600" dirty="0"/>
            </a:br>
            <a:r>
              <a:rPr lang="en-US" sz="1600" dirty="0"/>
              <a:t>Angular application</a:t>
            </a:r>
          </a:p>
          <a:p>
            <a:pPr lvl="1">
              <a:lnSpc>
                <a:spcPct val="90000"/>
              </a:lnSpc>
              <a:spcBef>
                <a:spcPts val="1200"/>
              </a:spcBef>
            </a:pPr>
            <a:r>
              <a:rPr lang="en-US" sz="1600" dirty="0"/>
              <a:t>Use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Update the serve script (in </a:t>
            </a:r>
            <a:r>
              <a:rPr lang="en-US" sz="1600" dirty="0" err="1"/>
              <a:t>package.json</a:t>
            </a:r>
            <a:r>
              <a:rPr lang="en-US" sz="1600" dirty="0"/>
              <a:t>) to use SSL and port 3000 (default port in the manifest the Office Yeoman generator created)</a:t>
            </a:r>
          </a:p>
          <a:p>
            <a:pPr lvl="1">
              <a:lnSpc>
                <a:spcPct val="90000"/>
              </a:lnSpc>
              <a:spcBef>
                <a:spcPts val="1200"/>
              </a:spcBef>
            </a:pPr>
            <a:r>
              <a:rPr lang="en-US" sz="1600" dirty="0"/>
              <a:t>Update the </a:t>
            </a:r>
            <a:r>
              <a:rPr lang="en-US" sz="1600" dirty="0" err="1"/>
              <a:t>app.module.ts</a:t>
            </a:r>
            <a:r>
              <a:rPr lang="en-US" sz="1600" dirty="0"/>
              <a:t> to bootstrap the app inside </a:t>
            </a:r>
            <a:r>
              <a:rPr lang="en-US" sz="1600" dirty="0" err="1"/>
              <a:t>Office.initialize</a:t>
            </a:r>
            <a:endParaRPr lang="en-US" sz="1600" dirty="0"/>
          </a:p>
          <a:p>
            <a:pPr lvl="1">
              <a:lnSpc>
                <a:spcPct val="90000"/>
              </a:lnSpc>
              <a:spcBef>
                <a:spcPts val="1200"/>
              </a:spcBef>
            </a:pPr>
            <a:r>
              <a:rPr lang="en-US" sz="1600" dirty="0"/>
              <a:t>Add office.js and Office UI Fabric references to index.html (or make modifications to include them in the </a:t>
            </a:r>
            <a:r>
              <a:rPr lang="en-US" sz="1600" dirty="0" err="1"/>
              <a:t>webpack</a:t>
            </a:r>
            <a:r>
              <a:rPr lang="en-US" sz="1600" dirty="0"/>
              <a:t> config)</a:t>
            </a:r>
          </a:p>
        </p:txBody>
      </p:sp>
      <p:sp>
        <p:nvSpPr>
          <p:cNvPr id="4" name="Text Placeholder 3"/>
          <p:cNvSpPr>
            <a:spLocks noGrp="1"/>
          </p:cNvSpPr>
          <p:nvPr>
            <p:ph type="body" sz="quarter" idx="12"/>
          </p:nvPr>
        </p:nvSpPr>
        <p:spPr>
          <a:xfrm>
            <a:off x="6668230" y="1813220"/>
            <a:ext cx="5120116" cy="3484031"/>
          </a:xfrm>
        </p:spPr>
        <p:txBody>
          <a:bodyPr/>
          <a:lstStyle/>
          <a:p>
            <a:pPr>
              <a:lnSpc>
                <a:spcPct val="90000"/>
              </a:lnSpc>
              <a:spcBef>
                <a:spcPts val="600"/>
              </a:spcBef>
            </a:pPr>
            <a:r>
              <a:rPr lang="en-US" sz="2000" dirty="0">
                <a:latin typeface="+mj-lt"/>
              </a:rPr>
              <a:t>Existing projects</a:t>
            </a:r>
          </a:p>
          <a:p>
            <a:pPr lvl="1">
              <a:lnSpc>
                <a:spcPct val="90000"/>
              </a:lnSpc>
              <a:spcBef>
                <a:spcPts val="1200"/>
              </a:spcBef>
            </a:pPr>
            <a:r>
              <a:rPr lang="en-US" sz="1600" dirty="0"/>
              <a:t>Run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Convert the application to run with SSL (varies </a:t>
            </a:r>
            <a:br>
              <a:rPr lang="en-US" sz="1600" dirty="0"/>
            </a:br>
            <a:r>
              <a:rPr lang="en-US" sz="1600" dirty="0"/>
              <a:t>by project)</a:t>
            </a:r>
          </a:p>
          <a:p>
            <a:pPr lvl="1">
              <a:lnSpc>
                <a:spcPct val="90000"/>
              </a:lnSpc>
              <a:spcBef>
                <a:spcPts val="1200"/>
              </a:spcBef>
            </a:pPr>
            <a:r>
              <a:rPr lang="en-US" sz="1600" dirty="0"/>
              <a:t>Update the module used for Office to </a:t>
            </a:r>
            <a:r>
              <a:rPr lang="en-US" sz="1600" dirty="0" err="1"/>
              <a:t>boostrap</a:t>
            </a:r>
            <a:r>
              <a:rPr lang="en-US" sz="1600" dirty="0"/>
              <a:t> Angular from within </a:t>
            </a:r>
            <a:r>
              <a:rPr lang="en-US" sz="1600" dirty="0" err="1"/>
              <a:t>Office.initialize</a:t>
            </a:r>
            <a:endParaRPr lang="en-US" sz="1600" dirty="0"/>
          </a:p>
          <a:p>
            <a:pPr lvl="1">
              <a:lnSpc>
                <a:spcPct val="90000"/>
              </a:lnSpc>
              <a:spcBef>
                <a:spcPts val="1200"/>
              </a:spcBef>
            </a:pPr>
            <a:r>
              <a:rPr lang="en-US" sz="1600" dirty="0"/>
              <a:t>Add office.js and Office UI Fabric references to the markup page(s) (or make modifications to include them in the </a:t>
            </a:r>
            <a:r>
              <a:rPr lang="en-US" sz="1600" dirty="0" err="1"/>
              <a:t>webpack</a:t>
            </a:r>
            <a:r>
              <a:rPr lang="en-US" sz="1600" dirty="0"/>
              <a:t> config)</a:t>
            </a:r>
          </a:p>
        </p:txBody>
      </p:sp>
      <p:cxnSp>
        <p:nvCxnSpPr>
          <p:cNvPr id="9" name="Straight Connector 8">
            <a:extLst>
              <a:ext uri="{FF2B5EF4-FFF2-40B4-BE49-F238E27FC236}">
                <a16:creationId xmlns:a16="http://schemas.microsoft.com/office/drawing/2014/main" id="{DF406AAC-3FCF-437B-B509-93C927BDF042}"/>
              </a:ext>
            </a:extLst>
          </p:cNvPr>
          <p:cNvCxnSpPr/>
          <p:nvPr/>
        </p:nvCxnSpPr>
        <p:spPr>
          <a:xfrm>
            <a:off x="6122174" y="1813220"/>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808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85890-D8FA-4270-AF30-D95C1A337664}"/>
              </a:ext>
            </a:extLst>
          </p:cNvPr>
          <p:cNvSpPr/>
          <p:nvPr/>
        </p:nvSpPr>
        <p:spPr bwMode="auto">
          <a:xfrm>
            <a:off x="0" y="1791258"/>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B715227-8ACE-4B5A-99D2-B8912B1E6C1C}"/>
              </a:ext>
            </a:extLst>
          </p:cNvPr>
          <p:cNvSpPr/>
          <p:nvPr/>
        </p:nvSpPr>
        <p:spPr bwMode="auto">
          <a:xfrm>
            <a:off x="465138" y="2161020"/>
            <a:ext cx="10791867" cy="3223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150000"/>
              </a:lnSpc>
            </a:pPr>
            <a:r>
              <a:rPr lang="en-US" sz="2400" dirty="0">
                <a:solidFill>
                  <a:srgbClr val="008000"/>
                </a:solidFill>
                <a:latin typeface="Consolas" panose="020B0609020204030204" pitchFamily="49" charset="0"/>
              </a:rPr>
              <a:t>// Bootstrap Angular inside </a:t>
            </a:r>
            <a:r>
              <a:rPr lang="en-US" sz="2400" dirty="0" err="1">
                <a:solidFill>
                  <a:srgbClr val="008000"/>
                </a:solidFill>
                <a:latin typeface="Consolas" panose="020B0609020204030204" pitchFamily="49" charset="0"/>
              </a:rPr>
              <a:t>Office.initialize</a:t>
            </a:r>
            <a:endParaRPr lang="en-US" sz="2400" dirty="0">
              <a:solidFill>
                <a:srgbClr val="000000"/>
              </a:solidFill>
              <a:latin typeface="Consolas" panose="020B0609020204030204" pitchFamily="49" charset="0"/>
            </a:endParaRPr>
          </a:p>
          <a:p>
            <a:pPr>
              <a:lnSpc>
                <a:spcPct val="150000"/>
              </a:lnSpc>
            </a:pPr>
            <a:r>
              <a:rPr lang="en-US" sz="2400" dirty="0" err="1">
                <a:solidFill>
                  <a:srgbClr val="000000"/>
                </a:solidFill>
                <a:latin typeface="Consolas" panose="020B0609020204030204" pitchFamily="49" charset="0"/>
              </a:rPr>
              <a:t>Office.initialize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platformBrowserDynamic</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bootstrapModule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AppModule</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.catch(err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console.log</a:t>
            </a:r>
            <a:r>
              <a:rPr lang="en-US" sz="2400" dirty="0">
                <a:solidFill>
                  <a:srgbClr val="000000"/>
                </a:solidFill>
                <a:latin typeface="Consolas" panose="020B0609020204030204" pitchFamily="49" charset="0"/>
              </a:rPr>
              <a:t>(err));</a:t>
            </a:r>
          </a:p>
          <a:p>
            <a:pPr>
              <a:lnSpc>
                <a:spcPct val="150000"/>
              </a:lnSpc>
            </a:pP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err="1"/>
              <a:t>Office.initialize</a:t>
            </a:r>
            <a:r>
              <a:rPr lang="en-US" dirty="0"/>
              <a:t> and Angular</a:t>
            </a:r>
          </a:p>
        </p:txBody>
      </p:sp>
    </p:spTree>
    <p:extLst>
      <p:ext uri="{BB962C8B-B14F-4D97-AF65-F5344CB8AC3E}">
        <p14:creationId xmlns:p14="http://schemas.microsoft.com/office/powerpoint/2010/main" val="90815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add-ins with Angular </a:t>
            </a:r>
            <a:r>
              <a:rPr lang="mr-IN" dirty="0"/>
              <a:t>–</a:t>
            </a:r>
            <a:r>
              <a:rPr lang="en-US" dirty="0"/>
              <a:t> Office UI Fabric</a:t>
            </a:r>
          </a:p>
        </p:txBody>
      </p:sp>
      <p:sp>
        <p:nvSpPr>
          <p:cNvPr id="2" name="Text Placeholder 1"/>
          <p:cNvSpPr>
            <a:spLocks noGrp="1"/>
          </p:cNvSpPr>
          <p:nvPr>
            <p:ph type="body" sz="quarter" idx="11"/>
          </p:nvPr>
        </p:nvSpPr>
        <p:spPr>
          <a:xfrm>
            <a:off x="465138" y="2082165"/>
            <a:ext cx="5653087" cy="3594830"/>
          </a:xfrm>
        </p:spPr>
        <p:txBody>
          <a:bodyPr/>
          <a:lstStyle/>
          <a:p>
            <a:pPr>
              <a:lnSpc>
                <a:spcPct val="90000"/>
              </a:lnSpc>
              <a:spcBef>
                <a:spcPts val="600"/>
              </a:spcBef>
            </a:pPr>
            <a:r>
              <a:rPr lang="en-US" sz="2000" dirty="0">
                <a:latin typeface="+mj-lt"/>
              </a:rPr>
              <a:t>Office UI Fabric React</a:t>
            </a:r>
          </a:p>
          <a:p>
            <a:pPr lvl="1">
              <a:lnSpc>
                <a:spcPct val="90000"/>
              </a:lnSpc>
              <a:spcBef>
                <a:spcPts val="1200"/>
              </a:spcBef>
            </a:pPr>
            <a:r>
              <a:rPr lang="en-US" sz="1600" dirty="0"/>
              <a:t>Includes 40+ robust and up-to-date components built with the React framework</a:t>
            </a:r>
          </a:p>
          <a:p>
            <a:pPr lvl="1">
              <a:lnSpc>
                <a:spcPct val="90000"/>
              </a:lnSpc>
              <a:spcBef>
                <a:spcPts val="1200"/>
              </a:spcBef>
            </a:pPr>
            <a:r>
              <a:rPr lang="en-US" sz="1600" dirty="0"/>
              <a:t>Cannot be directly integrated into Angular, but you can wrap Fabric components in an Angular component</a:t>
            </a:r>
          </a:p>
          <a:p>
            <a:pPr lvl="1">
              <a:lnSpc>
                <a:spcPct val="90000"/>
              </a:lnSpc>
              <a:spcBef>
                <a:spcPts val="1200"/>
              </a:spcBef>
            </a:pPr>
            <a:r>
              <a:rPr lang="en-US" sz="1600" dirty="0"/>
              <a:t>Angular community built Office UI Fabric directives for AngularJS (http://ngofficeuifabric.com/) but these don’t immediately port over to Angular</a:t>
            </a:r>
          </a:p>
          <a:p>
            <a:pPr>
              <a:lnSpc>
                <a:spcPct val="90000"/>
              </a:lnSpc>
              <a:spcBef>
                <a:spcPts val="600"/>
              </a:spcBef>
            </a:pPr>
            <a:endParaRPr lang="en-US" sz="2000" dirty="0">
              <a:latin typeface="+mj-lt"/>
            </a:endParaRPr>
          </a:p>
          <a:p>
            <a:pPr>
              <a:lnSpc>
                <a:spcPct val="90000"/>
              </a:lnSpc>
              <a:spcBef>
                <a:spcPts val="600"/>
              </a:spcBef>
            </a:pPr>
            <a:r>
              <a:rPr lang="en-US" sz="2000" dirty="0">
                <a:latin typeface="+mj-lt"/>
              </a:rPr>
              <a:t>Office UI Fabric Core</a:t>
            </a:r>
          </a:p>
          <a:p>
            <a:pPr lvl="1">
              <a:lnSpc>
                <a:spcPct val="90000"/>
              </a:lnSpc>
              <a:spcBef>
                <a:spcPts val="1200"/>
              </a:spcBef>
            </a:pPr>
            <a:r>
              <a:rPr lang="en-US" sz="1600" dirty="0"/>
              <a:t>Includes styles, icons, typography, brand icons, colors, grids, and more.</a:t>
            </a:r>
          </a:p>
        </p:txBody>
      </p:sp>
      <p:pic>
        <p:nvPicPr>
          <p:cNvPr id="6" name="Picture 5"/>
          <p:cNvPicPr>
            <a:picLocks noChangeAspect="1"/>
          </p:cNvPicPr>
          <p:nvPr/>
        </p:nvPicPr>
        <p:blipFill>
          <a:blip r:embed="rId3"/>
          <a:stretch>
            <a:fillRect/>
          </a:stretch>
        </p:blipFill>
        <p:spPr>
          <a:xfrm>
            <a:off x="6709426" y="2005456"/>
            <a:ext cx="5288899" cy="3748249"/>
          </a:xfrm>
          <a:prstGeom prst="rect">
            <a:avLst/>
          </a:prstGeom>
        </p:spPr>
      </p:pic>
    </p:spTree>
    <p:extLst>
      <p:ext uri="{BB962C8B-B14F-4D97-AF65-F5344CB8AC3E}">
        <p14:creationId xmlns:p14="http://schemas.microsoft.com/office/powerpoint/2010/main" val="192677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Side-loading and debugging</a:t>
            </a:r>
          </a:p>
        </p:txBody>
      </p:sp>
      <p:sp>
        <p:nvSpPr>
          <p:cNvPr id="2" name="Text Placeholder 1"/>
          <p:cNvSpPr>
            <a:spLocks noGrp="1"/>
          </p:cNvSpPr>
          <p:nvPr>
            <p:ph type="body" sz="quarter" idx="11"/>
          </p:nvPr>
        </p:nvSpPr>
        <p:spPr>
          <a:xfrm>
            <a:off x="465139" y="1752228"/>
            <a:ext cx="5391652" cy="4446345"/>
          </a:xfrm>
        </p:spPr>
        <p:txBody>
          <a:bodyPr/>
          <a:lstStyle/>
          <a:p>
            <a:pPr>
              <a:lnSpc>
                <a:spcPct val="90000"/>
              </a:lnSpc>
              <a:spcBef>
                <a:spcPts val="600"/>
              </a:spcBef>
            </a:pPr>
            <a:r>
              <a:rPr lang="en-US" sz="2000" dirty="0">
                <a:latin typeface="+mj-lt"/>
              </a:rPr>
              <a:t>Side-loading (All environments)</a:t>
            </a:r>
          </a:p>
          <a:p>
            <a:pPr lvl="1">
              <a:lnSpc>
                <a:spcPct val="90000"/>
              </a:lnSpc>
              <a:spcBef>
                <a:spcPts val="1200"/>
              </a:spcBef>
            </a:pPr>
            <a:r>
              <a:rPr lang="en-US" sz="1600" dirty="0"/>
              <a:t>Start the web host</a:t>
            </a:r>
          </a:p>
          <a:p>
            <a:pPr lvl="1">
              <a:lnSpc>
                <a:spcPct val="90000"/>
              </a:lnSpc>
              <a:spcBef>
                <a:spcPts val="1200"/>
              </a:spcBef>
            </a:pPr>
            <a:r>
              <a:rPr lang="en-US" sz="1600" dirty="0"/>
              <a:t>Ensure your browser will accept the SSL certificate</a:t>
            </a:r>
          </a:p>
          <a:p>
            <a:pPr lvl="1">
              <a:lnSpc>
                <a:spcPct val="90000"/>
              </a:lnSpc>
              <a:spcBef>
                <a:spcPts val="1200"/>
              </a:spcBef>
            </a:pPr>
            <a:r>
              <a:rPr lang="en-US" sz="1600" dirty="0"/>
              <a:t>Create a new Office Online document</a:t>
            </a:r>
          </a:p>
          <a:p>
            <a:pPr lvl="1">
              <a:lnSpc>
                <a:spcPct val="90000"/>
              </a:lnSpc>
              <a:spcBef>
                <a:spcPts val="1200"/>
              </a:spcBef>
            </a:pPr>
            <a:r>
              <a:rPr lang="en-US" sz="1600" dirty="0"/>
              <a:t>Upload the manifest through the insert Office add-in dialog</a:t>
            </a:r>
          </a:p>
          <a:p>
            <a:pPr marL="285750" lvl="1" indent="-285750">
              <a:buFont typeface="Arial" charset="0"/>
              <a:buChar char="•"/>
            </a:pPr>
            <a:endParaRPr lang="en-US" dirty="0"/>
          </a:p>
          <a:p>
            <a:pPr>
              <a:lnSpc>
                <a:spcPct val="90000"/>
              </a:lnSpc>
              <a:spcBef>
                <a:spcPts val="600"/>
              </a:spcBef>
            </a:pPr>
            <a:r>
              <a:rPr lang="en-US" sz="2000" dirty="0">
                <a:latin typeface="+mj-lt"/>
              </a:rPr>
              <a:t>Side-loading (Win32 Office Client)</a:t>
            </a:r>
          </a:p>
          <a:p>
            <a:pPr lvl="1">
              <a:lnSpc>
                <a:spcPct val="90000"/>
              </a:lnSpc>
              <a:spcBef>
                <a:spcPts val="1200"/>
              </a:spcBef>
            </a:pPr>
            <a:r>
              <a:rPr lang="en-US" sz="1600" dirty="0"/>
              <a:t>Create a local share in the file system</a:t>
            </a:r>
          </a:p>
          <a:p>
            <a:pPr lvl="1">
              <a:lnSpc>
                <a:spcPct val="90000"/>
              </a:lnSpc>
              <a:spcBef>
                <a:spcPts val="1200"/>
              </a:spcBef>
            </a:pPr>
            <a:r>
              <a:rPr lang="en-US" sz="1600" dirty="0"/>
              <a:t>Copy your manifest file to this local share</a:t>
            </a:r>
          </a:p>
          <a:p>
            <a:pPr lvl="1">
              <a:lnSpc>
                <a:spcPct val="90000"/>
              </a:lnSpc>
              <a:spcBef>
                <a:spcPts val="1200"/>
              </a:spcBef>
            </a:pPr>
            <a:r>
              <a:rPr lang="en-US" sz="1600" dirty="0"/>
              <a:t>Open the Win32 Office client</a:t>
            </a:r>
          </a:p>
          <a:p>
            <a:pPr lvl="1">
              <a:lnSpc>
                <a:spcPct val="90000"/>
              </a:lnSpc>
              <a:spcBef>
                <a:spcPts val="1200"/>
              </a:spcBef>
            </a:pPr>
            <a:r>
              <a:rPr lang="en-US" sz="1600" dirty="0"/>
              <a:t>Add the local share to the Trusted Add-in Catalogs in the Trust Center &gt; Trust Center Settings menu</a:t>
            </a:r>
          </a:p>
          <a:p>
            <a:pPr marL="285750" lvl="1" indent="-285750">
              <a:buFont typeface="Arial" charset="0"/>
              <a:buChar char="•"/>
            </a:pPr>
            <a:endParaRPr lang="en-US" dirty="0"/>
          </a:p>
        </p:txBody>
      </p:sp>
      <p:sp>
        <p:nvSpPr>
          <p:cNvPr id="4" name="Text Placeholder 3"/>
          <p:cNvSpPr>
            <a:spLocks noGrp="1"/>
          </p:cNvSpPr>
          <p:nvPr>
            <p:ph type="body" sz="quarter" idx="12"/>
          </p:nvPr>
        </p:nvSpPr>
        <p:spPr>
          <a:xfrm>
            <a:off x="7048982" y="1752228"/>
            <a:ext cx="4958868" cy="3067506"/>
          </a:xfrm>
        </p:spPr>
        <p:txBody>
          <a:bodyPr/>
          <a:lstStyle/>
          <a:p>
            <a:pPr>
              <a:lnSpc>
                <a:spcPct val="90000"/>
              </a:lnSpc>
              <a:spcBef>
                <a:spcPts val="600"/>
              </a:spcBef>
            </a:pPr>
            <a:r>
              <a:rPr lang="en-US" sz="2000" dirty="0">
                <a:latin typeface="+mj-lt"/>
              </a:rPr>
              <a:t>Debugging in Office Online</a:t>
            </a:r>
          </a:p>
          <a:p>
            <a:pPr lvl="1">
              <a:lnSpc>
                <a:spcPct val="90000"/>
              </a:lnSpc>
              <a:spcBef>
                <a:spcPts val="1200"/>
              </a:spcBef>
            </a:pPr>
            <a:r>
              <a:rPr lang="en-US" sz="1600" dirty="0"/>
              <a:t>Leverage the browser developer tools (F12) </a:t>
            </a:r>
            <a:br>
              <a:rPr lang="en-US" sz="1600" dirty="0"/>
            </a:br>
            <a:r>
              <a:rPr lang="en-US" sz="1600" dirty="0"/>
              <a:t>for debugging</a:t>
            </a:r>
          </a:p>
          <a:p>
            <a:pPr marL="285750" lvl="1" indent="-285750">
              <a:buFont typeface="Arial" charset="0"/>
              <a:buChar char="•"/>
            </a:pPr>
            <a:endParaRPr lang="en-US" dirty="0"/>
          </a:p>
          <a:p>
            <a:pPr>
              <a:lnSpc>
                <a:spcPct val="90000"/>
              </a:lnSpc>
              <a:spcBef>
                <a:spcPts val="600"/>
              </a:spcBef>
            </a:pPr>
            <a:r>
              <a:rPr lang="en-US" sz="2000" dirty="0">
                <a:latin typeface="+mj-lt"/>
              </a:rPr>
              <a:t>Debugging in Win32 Office from </a:t>
            </a:r>
            <a:br>
              <a:rPr lang="en-US" sz="2000" dirty="0">
                <a:latin typeface="+mj-lt"/>
              </a:rPr>
            </a:br>
            <a:r>
              <a:rPr lang="en-US" sz="2000" dirty="0">
                <a:latin typeface="+mj-lt"/>
              </a:rPr>
              <a:t>Visual Studio</a:t>
            </a:r>
          </a:p>
          <a:p>
            <a:pPr lvl="1">
              <a:lnSpc>
                <a:spcPct val="90000"/>
              </a:lnSpc>
              <a:spcBef>
                <a:spcPts val="1200"/>
              </a:spcBef>
            </a:pPr>
            <a:r>
              <a:rPr lang="en-US" sz="1600" dirty="0"/>
              <a:t>Open the menu in the top right corner of the task pane</a:t>
            </a:r>
          </a:p>
          <a:p>
            <a:pPr lvl="1">
              <a:lnSpc>
                <a:spcPct val="90000"/>
              </a:lnSpc>
              <a:spcBef>
                <a:spcPts val="1200"/>
              </a:spcBef>
            </a:pPr>
            <a:r>
              <a:rPr lang="en-US" sz="1600" dirty="0"/>
              <a:t>Select Attach Debugger to launch the Visual Studio Just-in-Time Debugger</a:t>
            </a:r>
          </a:p>
          <a:p>
            <a:pPr marL="285750" lvl="1" indent="-285750">
              <a:buFont typeface="Arial" charset="0"/>
              <a:buChar char="•"/>
            </a:pPr>
            <a:endParaRPr lang="en-US" dirty="0"/>
          </a:p>
        </p:txBody>
      </p:sp>
      <p:cxnSp>
        <p:nvCxnSpPr>
          <p:cNvPr id="6" name="Straight Connector 5">
            <a:extLst>
              <a:ext uri="{FF2B5EF4-FFF2-40B4-BE49-F238E27FC236}">
                <a16:creationId xmlns:a16="http://schemas.microsoft.com/office/drawing/2014/main" id="{49F20C02-21A9-492D-95AB-DB00F9D9E355}"/>
              </a:ext>
            </a:extLst>
          </p:cNvPr>
          <p:cNvCxnSpPr/>
          <p:nvPr/>
        </p:nvCxnSpPr>
        <p:spPr>
          <a:xfrm>
            <a:off x="6505234" y="1752228"/>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70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2086</Words>
  <Application>Microsoft Office PowerPoint</Application>
  <PresentationFormat>Custom</PresentationFormat>
  <Paragraphs>201</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Mangal</vt:lpstr>
      <vt:lpstr>Segoe UI</vt:lpstr>
      <vt:lpstr>Segoe UI Light</vt:lpstr>
      <vt:lpstr>Segoe UI Semibold</vt:lpstr>
      <vt:lpstr>Wingdings</vt:lpstr>
      <vt:lpstr>Office 365 PPT Template - 2017</vt:lpstr>
      <vt:lpstr>Build’an’Office add-in- using’modern JavaScript tools and techniques</vt:lpstr>
      <vt:lpstr>PowerPoint Presentation</vt:lpstr>
      <vt:lpstr>Angular 101</vt:lpstr>
      <vt:lpstr>Angular 101 – Difference from AngularJS</vt:lpstr>
      <vt:lpstr>Angular 101 - Sample</vt:lpstr>
      <vt:lpstr>Building add-ins with Angular  – Project Setup</vt:lpstr>
      <vt:lpstr>Office.initialize and Angular</vt:lpstr>
      <vt:lpstr>Building add-ins with Angular – Office UI Fabric</vt:lpstr>
      <vt:lpstr>Side-loading and debugging</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2017-10-30T20:45:29Z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