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6"/>
  </p:notesMasterIdLst>
  <p:handoutMasterIdLst>
    <p:handoutMasterId r:id="rId67"/>
  </p:handoutMasterIdLst>
  <p:sldIdLst>
    <p:sldId id="283" r:id="rId35"/>
    <p:sldId id="263" r:id="rId36"/>
    <p:sldId id="279" r:id="rId37"/>
    <p:sldId id="310" r:id="rId38"/>
    <p:sldId id="302" r:id="rId39"/>
    <p:sldId id="298" r:id="rId40"/>
    <p:sldId id="297" r:id="rId41"/>
    <p:sldId id="303" r:id="rId42"/>
    <p:sldId id="304" r:id="rId43"/>
    <p:sldId id="299" r:id="rId44"/>
    <p:sldId id="315" r:id="rId45"/>
    <p:sldId id="311" r:id="rId46"/>
    <p:sldId id="294" r:id="rId47"/>
    <p:sldId id="295" r:id="rId48"/>
    <p:sldId id="296" r:id="rId49"/>
    <p:sldId id="319" r:id="rId50"/>
    <p:sldId id="316" r:id="rId51"/>
    <p:sldId id="291" r:id="rId52"/>
    <p:sldId id="308" r:id="rId53"/>
    <p:sldId id="305" r:id="rId54"/>
    <p:sldId id="306" r:id="rId55"/>
    <p:sldId id="307" r:id="rId56"/>
    <p:sldId id="300" r:id="rId57"/>
    <p:sldId id="312" r:id="rId58"/>
    <p:sldId id="309" r:id="rId59"/>
    <p:sldId id="320" r:id="rId60"/>
    <p:sldId id="313" r:id="rId61"/>
    <p:sldId id="314" r:id="rId62"/>
    <p:sldId id="318" r:id="rId63"/>
    <p:sldId id="321" r:id="rId64"/>
    <p:sldId id="257" r:id="rId6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C69594-0ADE-4BE2-8ADD-1BD08A5CD6F4}">
          <p14:sldIdLst>
            <p14:sldId id="283"/>
            <p14:sldId id="263"/>
            <p14:sldId id="279"/>
            <p14:sldId id="310"/>
          </p14:sldIdLst>
        </p14:section>
        <p14:section name="Introducing GitHub Desktop" id="{A24645D2-4504-4AF9-B931-EC043D25794E}">
          <p14:sldIdLst>
            <p14:sldId id="302"/>
            <p14:sldId id="298"/>
            <p14:sldId id="297"/>
            <p14:sldId id="303"/>
            <p14:sldId id="304"/>
            <p14:sldId id="299"/>
            <p14:sldId id="315"/>
          </p14:sldIdLst>
        </p14:section>
        <p14:section name="Repositories" id="{9EDF3ECC-EC0B-486A-AB2E-AF50A580CCF9}">
          <p14:sldIdLst>
            <p14:sldId id="311"/>
            <p14:sldId id="294"/>
            <p14:sldId id="295"/>
            <p14:sldId id="296"/>
            <p14:sldId id="319"/>
            <p14:sldId id="316"/>
          </p14:sldIdLst>
        </p14:section>
        <p14:section name="Branches and Changes" id="{6768A757-F9CE-4C48-ABD4-698EAE48F65A}">
          <p14:sldIdLst>
            <p14:sldId id="291"/>
            <p14:sldId id="308"/>
            <p14:sldId id="305"/>
            <p14:sldId id="306"/>
            <p14:sldId id="307"/>
            <p14:sldId id="300"/>
            <p14:sldId id="312"/>
            <p14:sldId id="309"/>
            <p14:sldId id="320"/>
          </p14:sldIdLst>
        </p14:section>
        <p14:section name="Other Desktop Tools" id="{96DFFF82-5738-49A4-8D41-5948C0280C78}">
          <p14:sldIdLst>
            <p14:sldId id="313"/>
            <p14:sldId id="314"/>
            <p14:sldId id="318"/>
          </p14:sldIdLst>
        </p14:section>
        <p14:section name="Conclusion" id="{C35B33FD-369B-4DCE-BE42-4361D47DEBE8}">
          <p14:sldIdLst>
            <p14:sldId id="32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76409" autoAdjust="0"/>
  </p:normalViewPr>
  <p:slideViewPr>
    <p:cSldViewPr>
      <p:cViewPr varScale="1">
        <p:scale>
          <a:sx n="88" d="100"/>
          <a:sy n="88" d="100"/>
        </p:scale>
        <p:origin x="444" y="1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131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8/3/2016 11:30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8/3/2016 11:30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file location and show how Git</a:t>
            </a:r>
            <a:r>
              <a:rPr lang="en-US" baseline="0" dirty="0"/>
              <a:t> Shell opens the shell.ps1 file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2656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3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29.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24.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14.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2.png"/><Relationship Id="rId2" Type="http://schemas.openxmlformats.org/officeDocument/2006/relationships/customXml" Target="../../customXml/item23.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Options</a:t>
            </a:r>
          </a:p>
        </p:txBody>
      </p:sp>
      <p:pic>
        <p:nvPicPr>
          <p:cNvPr id="6" name="Picture 5"/>
          <p:cNvPicPr>
            <a:picLocks noChangeAspect="1"/>
          </p:cNvPicPr>
          <p:nvPr/>
        </p:nvPicPr>
        <p:blipFill>
          <a:blip r:embed="rId2"/>
          <a:stretch>
            <a:fillRect/>
          </a:stretch>
        </p:blipFill>
        <p:spPr>
          <a:xfrm>
            <a:off x="731838" y="1349683"/>
            <a:ext cx="9372600" cy="51955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0704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3789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Repositories</a:t>
            </a:r>
          </a:p>
        </p:txBody>
      </p:sp>
    </p:spTree>
    <p:extLst>
      <p:ext uri="{BB962C8B-B14F-4D97-AF65-F5344CB8AC3E}">
        <p14:creationId xmlns:p14="http://schemas.microsoft.com/office/powerpoint/2010/main" val="245419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815608"/>
          </a:xfrm>
        </p:spPr>
        <p:txBody>
          <a:bodyPr/>
          <a:lstStyle/>
          <a:p>
            <a:r>
              <a:rPr lang="en-US" dirty="0"/>
              <a:t>Hit the plus…</a:t>
            </a:r>
          </a:p>
          <a:p>
            <a:endParaRPr lang="en-US" dirty="0"/>
          </a:p>
        </p:txBody>
      </p:sp>
      <p:sp>
        <p:nvSpPr>
          <p:cNvPr id="4" name="Title 3"/>
          <p:cNvSpPr>
            <a:spLocks noGrp="1"/>
          </p:cNvSpPr>
          <p:nvPr>
            <p:ph type="title"/>
          </p:nvPr>
        </p:nvSpPr>
        <p:spPr/>
        <p:txBody>
          <a:bodyPr/>
          <a:lstStyle/>
          <a:p>
            <a:r>
              <a:rPr lang="en-US" dirty="0"/>
              <a:t>Creating</a:t>
            </a:r>
          </a:p>
        </p:txBody>
      </p:sp>
      <p:pic>
        <p:nvPicPr>
          <p:cNvPr id="7" name="Picture 6"/>
          <p:cNvPicPr>
            <a:picLocks noChangeAspect="1"/>
          </p:cNvPicPr>
          <p:nvPr/>
        </p:nvPicPr>
        <p:blipFill>
          <a:blip r:embed="rId2"/>
          <a:stretch>
            <a:fillRect/>
          </a:stretch>
        </p:blipFill>
        <p:spPr>
          <a:xfrm>
            <a:off x="1112837" y="1820862"/>
            <a:ext cx="5029200" cy="2882382"/>
          </a:xfrm>
          <a:prstGeom prst="rect">
            <a:avLst/>
          </a:prstGeom>
        </p:spPr>
      </p:pic>
      <p:sp>
        <p:nvSpPr>
          <p:cNvPr id="8" name="Text Placeholder 4"/>
          <p:cNvSpPr txBox="1">
            <a:spLocks/>
          </p:cNvSpPr>
          <p:nvPr/>
        </p:nvSpPr>
        <p:spPr>
          <a:xfrm>
            <a:off x="365760" y="4891454"/>
            <a:ext cx="11704320" cy="815608"/>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a sensible .</a:t>
            </a:r>
            <a:r>
              <a:rPr lang="en-US" dirty="0" err="1"/>
              <a:t>gitignore</a:t>
            </a:r>
            <a:r>
              <a:rPr lang="en-US" dirty="0"/>
              <a:t> template</a:t>
            </a:r>
          </a:p>
          <a:p>
            <a:r>
              <a:rPr lang="en-US" dirty="0"/>
              <a:t>You get a .</a:t>
            </a:r>
            <a:r>
              <a:rPr lang="en-US" dirty="0" err="1"/>
              <a:t>gitattributes</a:t>
            </a:r>
            <a:r>
              <a:rPr lang="en-US" dirty="0"/>
              <a:t> and a .</a:t>
            </a:r>
            <a:r>
              <a:rPr lang="en-US" dirty="0" err="1"/>
              <a:t>gitignore</a:t>
            </a:r>
            <a:r>
              <a:rPr lang="en-US" dirty="0"/>
              <a:t> and your first commit</a:t>
            </a:r>
          </a:p>
        </p:txBody>
      </p:sp>
    </p:spTree>
    <p:extLst>
      <p:ext uri="{BB962C8B-B14F-4D97-AF65-F5344CB8AC3E}">
        <p14:creationId xmlns:p14="http://schemas.microsoft.com/office/powerpoint/2010/main" val="302503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169551"/>
          </a:xfrm>
        </p:spPr>
        <p:txBody>
          <a:bodyPr/>
          <a:lstStyle/>
          <a:p>
            <a:r>
              <a:rPr lang="en-US" dirty="0"/>
              <a:t>Add, clone, or choose one of </a:t>
            </a:r>
            <a:r>
              <a:rPr lang="en-US" i="1" dirty="0"/>
              <a:t>your</a:t>
            </a:r>
            <a:r>
              <a:rPr lang="en-US" dirty="0"/>
              <a:t> repos</a:t>
            </a:r>
          </a:p>
          <a:p>
            <a:pPr marL="228600" lvl="1" indent="0">
              <a:buNone/>
            </a:pPr>
            <a:r>
              <a:rPr lang="en-US" dirty="0"/>
              <a:t>OR</a:t>
            </a:r>
          </a:p>
          <a:p>
            <a:r>
              <a:rPr lang="en-US" dirty="0"/>
              <a:t>Browse to any repo on github.com | Clone or download | Open in desktop</a:t>
            </a:r>
          </a:p>
        </p:txBody>
      </p:sp>
      <p:sp>
        <p:nvSpPr>
          <p:cNvPr id="4" name="Title 3"/>
          <p:cNvSpPr>
            <a:spLocks noGrp="1"/>
          </p:cNvSpPr>
          <p:nvPr>
            <p:ph type="title"/>
          </p:nvPr>
        </p:nvSpPr>
        <p:spPr/>
        <p:txBody>
          <a:bodyPr/>
          <a:lstStyle/>
          <a:p>
            <a:r>
              <a:rPr lang="en-US" dirty="0"/>
              <a:t>Cloning</a:t>
            </a:r>
          </a:p>
        </p:txBody>
      </p:sp>
    </p:spTree>
    <p:extLst>
      <p:ext uri="{BB962C8B-B14F-4D97-AF65-F5344CB8AC3E}">
        <p14:creationId xmlns:p14="http://schemas.microsoft.com/office/powerpoint/2010/main" val="395896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and Scanning</a:t>
            </a:r>
          </a:p>
        </p:txBody>
      </p:sp>
      <p:pic>
        <p:nvPicPr>
          <p:cNvPr id="2" name="Picture 1"/>
          <p:cNvPicPr>
            <a:picLocks noChangeAspect="1"/>
          </p:cNvPicPr>
          <p:nvPr/>
        </p:nvPicPr>
        <p:blipFill>
          <a:blip r:embed="rId2"/>
          <a:stretch>
            <a:fillRect/>
          </a:stretch>
        </p:blipFill>
        <p:spPr>
          <a:xfrm>
            <a:off x="365760" y="2218879"/>
            <a:ext cx="5852477" cy="3069858"/>
          </a:xfrm>
          <a:prstGeom prst="rect">
            <a:avLst/>
          </a:prstGeom>
        </p:spPr>
      </p:pic>
      <p:pic>
        <p:nvPicPr>
          <p:cNvPr id="3" name="Picture 2"/>
          <p:cNvPicPr>
            <a:picLocks noChangeAspect="1"/>
          </p:cNvPicPr>
          <p:nvPr/>
        </p:nvPicPr>
        <p:blipFill>
          <a:blip r:embed="rId3"/>
          <a:stretch>
            <a:fillRect/>
          </a:stretch>
        </p:blipFill>
        <p:spPr>
          <a:xfrm>
            <a:off x="365760" y="1300797"/>
            <a:ext cx="9685714" cy="5209524"/>
          </a:xfrm>
          <a:prstGeom prst="rect">
            <a:avLst/>
          </a:prstGeom>
        </p:spPr>
      </p:pic>
    </p:spTree>
    <p:extLst>
      <p:ext uri="{BB962C8B-B14F-4D97-AF65-F5344CB8AC3E}">
        <p14:creationId xmlns:p14="http://schemas.microsoft.com/office/powerpoint/2010/main" val="6323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DEMO</a:t>
            </a:r>
          </a:p>
        </p:txBody>
      </p:sp>
      <p:sp>
        <p:nvSpPr>
          <p:cNvPr id="3" name="Text Placeholder 2"/>
          <p:cNvSpPr>
            <a:spLocks noGrp="1"/>
          </p:cNvSpPr>
          <p:nvPr>
            <p:ph type="body" sz="quarter" idx="12"/>
          </p:nvPr>
        </p:nvSpPr>
        <p:spPr/>
        <p:txBody>
          <a:bodyPr/>
          <a:lstStyle/>
          <a:p>
            <a:r>
              <a:rPr lang="en-US" dirty="0"/>
              <a:t>MANAGING REPOSITORIES</a:t>
            </a:r>
          </a:p>
        </p:txBody>
      </p:sp>
    </p:spTree>
    <p:extLst>
      <p:ext uri="{BB962C8B-B14F-4D97-AF65-F5344CB8AC3E}">
        <p14:creationId xmlns:p14="http://schemas.microsoft.com/office/powerpoint/2010/main" val="64855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1304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Branches and Changes</a:t>
            </a:r>
          </a:p>
        </p:txBody>
      </p:sp>
    </p:spTree>
    <p:extLst>
      <p:ext uri="{BB962C8B-B14F-4D97-AF65-F5344CB8AC3E}">
        <p14:creationId xmlns:p14="http://schemas.microsoft.com/office/powerpoint/2010/main" val="3021460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523494"/>
          </a:xfrm>
        </p:spPr>
        <p:txBody>
          <a:bodyPr/>
          <a:lstStyle/>
          <a:p>
            <a:r>
              <a:rPr lang="en-US" dirty="0"/>
              <a:t>Create using the      icon</a:t>
            </a:r>
          </a:p>
          <a:p>
            <a:r>
              <a:rPr lang="en-US" dirty="0"/>
              <a:t>Switch using the dropdown</a:t>
            </a:r>
          </a:p>
          <a:p>
            <a:r>
              <a:rPr lang="en-US" dirty="0"/>
              <a:t>Delete a branch from the Settings menu</a:t>
            </a:r>
          </a:p>
          <a:p>
            <a:r>
              <a:rPr lang="en-US" dirty="0"/>
              <a:t>Click View Branch to see your new branch’s history</a:t>
            </a:r>
          </a:p>
        </p:txBody>
      </p:sp>
      <p:sp>
        <p:nvSpPr>
          <p:cNvPr id="2" name="Title 1"/>
          <p:cNvSpPr>
            <a:spLocks noGrp="1"/>
          </p:cNvSpPr>
          <p:nvPr>
            <p:ph type="title"/>
          </p:nvPr>
        </p:nvSpPr>
        <p:spPr/>
        <p:txBody>
          <a:bodyPr/>
          <a:lstStyle/>
          <a:p>
            <a:r>
              <a:rPr lang="en-US" dirty="0"/>
              <a:t>Managing Branches</a:t>
            </a:r>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5151437" y="1961404"/>
            <a:ext cx="477838" cy="516066"/>
          </a:xfrm>
          <a:prstGeom prst="rect">
            <a:avLst/>
          </a:prstGeom>
        </p:spPr>
      </p:pic>
      <p:pic>
        <p:nvPicPr>
          <p:cNvPr id="6" name="Picture 5"/>
          <p:cNvPicPr>
            <a:picLocks noChangeAspect="1"/>
          </p:cNvPicPr>
          <p:nvPr/>
        </p:nvPicPr>
        <p:blipFill>
          <a:blip r:embed="rId3"/>
          <a:stretch>
            <a:fillRect/>
          </a:stretch>
        </p:blipFill>
        <p:spPr>
          <a:xfrm>
            <a:off x="2560637" y="1244598"/>
            <a:ext cx="381000" cy="461212"/>
          </a:xfrm>
          <a:prstGeom prst="rect">
            <a:avLst/>
          </a:prstGeom>
        </p:spPr>
      </p:pic>
      <p:pic>
        <p:nvPicPr>
          <p:cNvPr id="7" name="Picture 6"/>
          <p:cNvPicPr>
            <a:picLocks noChangeAspect="1"/>
          </p:cNvPicPr>
          <p:nvPr/>
        </p:nvPicPr>
        <p:blipFill>
          <a:blip r:embed="rId4"/>
          <a:stretch>
            <a:fillRect/>
          </a:stretch>
        </p:blipFill>
        <p:spPr>
          <a:xfrm>
            <a:off x="3884613" y="1664679"/>
            <a:ext cx="1037238" cy="384783"/>
          </a:xfrm>
          <a:prstGeom prst="rect">
            <a:avLst/>
          </a:prstGeom>
        </p:spPr>
      </p:pic>
      <p:pic>
        <p:nvPicPr>
          <p:cNvPr id="8" name="Picture 7"/>
          <p:cNvPicPr>
            <a:picLocks noChangeAspect="1"/>
          </p:cNvPicPr>
          <p:nvPr/>
        </p:nvPicPr>
        <p:blipFill>
          <a:blip r:embed="rId5">
            <a:clrChange>
              <a:clrFrom>
                <a:srgbClr val="333333"/>
              </a:clrFrom>
              <a:clrTo>
                <a:srgbClr val="333333">
                  <a:alpha val="0"/>
                </a:srgbClr>
              </a:clrTo>
            </a:clrChange>
          </a:blip>
          <a:stretch>
            <a:fillRect/>
          </a:stretch>
        </p:blipFill>
        <p:spPr>
          <a:xfrm>
            <a:off x="6551613" y="2315149"/>
            <a:ext cx="1516601" cy="467737"/>
          </a:xfrm>
          <a:prstGeom prst="rect">
            <a:avLst/>
          </a:prstGeom>
        </p:spPr>
      </p:pic>
      <p:pic>
        <p:nvPicPr>
          <p:cNvPr id="9" name="Picture 8"/>
          <p:cNvPicPr>
            <a:picLocks noChangeAspect="1"/>
          </p:cNvPicPr>
          <p:nvPr/>
        </p:nvPicPr>
        <p:blipFill>
          <a:blip r:embed="rId6"/>
          <a:stretch>
            <a:fillRect/>
          </a:stretch>
        </p:blipFill>
        <p:spPr>
          <a:xfrm>
            <a:off x="731837" y="2963862"/>
            <a:ext cx="7352404" cy="3581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022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 Viewer</a:t>
            </a:r>
          </a:p>
        </p:txBody>
      </p:sp>
      <p:pic>
        <p:nvPicPr>
          <p:cNvPr id="8" name="Picture 7"/>
          <p:cNvPicPr>
            <a:picLocks noChangeAspect="1"/>
          </p:cNvPicPr>
          <p:nvPr/>
        </p:nvPicPr>
        <p:blipFill>
          <a:blip r:embed="rId2"/>
          <a:stretch>
            <a:fillRect/>
          </a:stretch>
        </p:blipFill>
        <p:spPr>
          <a:xfrm>
            <a:off x="731837" y="1280160"/>
            <a:ext cx="8716645" cy="4906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170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Committing</a:t>
            </a:r>
          </a:p>
        </p:txBody>
      </p:sp>
      <p:pic>
        <p:nvPicPr>
          <p:cNvPr id="2" name="Picture 1"/>
          <p:cNvPicPr>
            <a:picLocks noChangeAspect="1"/>
          </p:cNvPicPr>
          <p:nvPr/>
        </p:nvPicPr>
        <p:blipFill rotWithShape="1">
          <a:blip r:embed="rId2"/>
          <a:srcRect t="18313"/>
          <a:stretch/>
        </p:blipFill>
        <p:spPr>
          <a:xfrm>
            <a:off x="808037" y="1271211"/>
            <a:ext cx="7848600" cy="5458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7282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Committing by Line</a:t>
            </a:r>
          </a:p>
        </p:txBody>
      </p:sp>
      <p:pic>
        <p:nvPicPr>
          <p:cNvPr id="3" name="Picture 2"/>
          <p:cNvPicPr>
            <a:picLocks noChangeAspect="1"/>
          </p:cNvPicPr>
          <p:nvPr/>
        </p:nvPicPr>
        <p:blipFill>
          <a:blip r:embed="rId2"/>
          <a:stretch>
            <a:fillRect/>
          </a:stretch>
        </p:blipFill>
        <p:spPr>
          <a:xfrm>
            <a:off x="383222" y="1516062"/>
            <a:ext cx="11644196"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0721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169551"/>
          </a:xfrm>
        </p:spPr>
        <p:txBody>
          <a:bodyPr/>
          <a:lstStyle/>
          <a:p>
            <a:r>
              <a:rPr lang="en-US" dirty="0"/>
              <a:t>Simple PR’s</a:t>
            </a:r>
          </a:p>
          <a:p>
            <a:r>
              <a:rPr lang="en-US" dirty="0"/>
              <a:t>No PR conversations</a:t>
            </a:r>
          </a:p>
          <a:p>
            <a:r>
              <a:rPr lang="en-US" dirty="0"/>
              <a:t>No issues</a:t>
            </a:r>
          </a:p>
        </p:txBody>
      </p:sp>
      <p:sp>
        <p:nvSpPr>
          <p:cNvPr id="4" name="Title 3"/>
          <p:cNvSpPr>
            <a:spLocks noGrp="1"/>
          </p:cNvSpPr>
          <p:nvPr>
            <p:ph type="title"/>
          </p:nvPr>
        </p:nvSpPr>
        <p:spPr/>
        <p:txBody>
          <a:bodyPr/>
          <a:lstStyle/>
          <a:p>
            <a:r>
              <a:rPr lang="en-US" dirty="0"/>
              <a:t>Collaboration</a:t>
            </a:r>
          </a:p>
        </p:txBody>
      </p:sp>
    </p:spTree>
    <p:extLst>
      <p:ext uri="{BB962C8B-B14F-4D97-AF65-F5344CB8AC3E}">
        <p14:creationId xmlns:p14="http://schemas.microsoft.com/office/powerpoint/2010/main" val="1288756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523494"/>
          </a:xfrm>
        </p:spPr>
        <p:txBody>
          <a:bodyPr/>
          <a:lstStyle/>
          <a:p>
            <a:r>
              <a:rPr lang="en-US" dirty="0"/>
              <a:t>Fork a repo</a:t>
            </a:r>
          </a:p>
          <a:p>
            <a:r>
              <a:rPr lang="en-US" dirty="0"/>
              <a:t>Open your fork (not the original) in GitHub Desktop</a:t>
            </a:r>
          </a:p>
          <a:p>
            <a:r>
              <a:rPr lang="en-US" dirty="0"/>
              <a:t>Commit some changes</a:t>
            </a:r>
          </a:p>
          <a:p>
            <a:r>
              <a:rPr lang="en-US" dirty="0"/>
              <a:t>Hit Pull Request</a:t>
            </a:r>
          </a:p>
        </p:txBody>
      </p:sp>
      <p:sp>
        <p:nvSpPr>
          <p:cNvPr id="4" name="Title 3"/>
          <p:cNvSpPr>
            <a:spLocks noGrp="1"/>
          </p:cNvSpPr>
          <p:nvPr>
            <p:ph type="title"/>
          </p:nvPr>
        </p:nvSpPr>
        <p:spPr/>
        <p:txBody>
          <a:bodyPr/>
          <a:lstStyle/>
          <a:p>
            <a:r>
              <a:rPr lang="en-US" dirty="0"/>
              <a:t>Pull Request</a:t>
            </a:r>
          </a:p>
        </p:txBody>
      </p:sp>
      <p:pic>
        <p:nvPicPr>
          <p:cNvPr id="1028" name="Picture 4" descr="C:\Users\jerfost\AppData\Local\Temp\SNAGHTML186384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437" y="-1"/>
            <a:ext cx="4225925" cy="7081850"/>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49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DEMO</a:t>
            </a:r>
          </a:p>
        </p:txBody>
      </p:sp>
      <p:sp>
        <p:nvSpPr>
          <p:cNvPr id="3" name="Text Placeholder 2"/>
          <p:cNvSpPr>
            <a:spLocks noGrp="1"/>
          </p:cNvSpPr>
          <p:nvPr>
            <p:ph type="body" sz="quarter" idx="12"/>
          </p:nvPr>
        </p:nvSpPr>
        <p:spPr/>
        <p:txBody>
          <a:bodyPr/>
          <a:lstStyle/>
          <a:p>
            <a:r>
              <a:rPr lang="en-US" dirty="0"/>
              <a:t>THE GITHUB FLOW USING GITHUB DESKTOP</a:t>
            </a:r>
          </a:p>
        </p:txBody>
      </p:sp>
    </p:spTree>
    <p:extLst>
      <p:ext uri="{BB962C8B-B14F-4D97-AF65-F5344CB8AC3E}">
        <p14:creationId xmlns:p14="http://schemas.microsoft.com/office/powerpoint/2010/main" val="1104323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683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Other Desktop Tools</a:t>
            </a:r>
          </a:p>
        </p:txBody>
      </p:sp>
    </p:spTree>
    <p:extLst>
      <p:ext uri="{BB962C8B-B14F-4D97-AF65-F5344CB8AC3E}">
        <p14:creationId xmlns:p14="http://schemas.microsoft.com/office/powerpoint/2010/main" val="2250177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2585323"/>
          </a:xfrm>
        </p:spPr>
        <p:txBody>
          <a:bodyPr/>
          <a:lstStyle/>
          <a:p>
            <a:r>
              <a:rPr lang="en-US" dirty="0"/>
              <a:t>Tortoise Git</a:t>
            </a:r>
          </a:p>
          <a:p>
            <a:r>
              <a:rPr lang="en-US" dirty="0" err="1"/>
              <a:t>SourceTree</a:t>
            </a:r>
            <a:endParaRPr lang="en-US" dirty="0"/>
          </a:p>
          <a:p>
            <a:r>
              <a:rPr lang="en-US" dirty="0"/>
              <a:t>Git Extensions</a:t>
            </a:r>
          </a:p>
          <a:p>
            <a:r>
              <a:rPr lang="en-US" dirty="0" err="1"/>
              <a:t>SmartGit</a:t>
            </a:r>
            <a:endParaRPr lang="en-US" dirty="0"/>
          </a:p>
          <a:p>
            <a:r>
              <a:rPr lang="en-US" dirty="0" err="1"/>
              <a:t>git</a:t>
            </a:r>
            <a:r>
              <a:rPr lang="en-US" dirty="0"/>
              <a:t>-cola</a:t>
            </a:r>
          </a:p>
          <a:p>
            <a:r>
              <a:rPr lang="en-US" dirty="0" err="1"/>
              <a:t>GitEye</a:t>
            </a:r>
            <a:endParaRPr lang="en-US" dirty="0"/>
          </a:p>
          <a:p>
            <a:r>
              <a:rPr lang="en-US" dirty="0"/>
              <a:t>Git Kraken</a:t>
            </a:r>
          </a:p>
        </p:txBody>
      </p:sp>
      <p:sp>
        <p:nvSpPr>
          <p:cNvPr id="4" name="Title 3"/>
          <p:cNvSpPr>
            <a:spLocks noGrp="1"/>
          </p:cNvSpPr>
          <p:nvPr>
            <p:ph type="title"/>
          </p:nvPr>
        </p:nvSpPr>
        <p:spPr/>
        <p:txBody>
          <a:bodyPr/>
          <a:lstStyle/>
          <a:p>
            <a:r>
              <a:rPr lang="en-US" dirty="0"/>
              <a:t>Other Desktop Tools</a:t>
            </a:r>
          </a:p>
        </p:txBody>
      </p:sp>
      <p:pic>
        <p:nvPicPr>
          <p:cNvPr id="6" name="Picture 5"/>
          <p:cNvPicPr>
            <a:picLocks noChangeAspect="1"/>
          </p:cNvPicPr>
          <p:nvPr/>
        </p:nvPicPr>
        <p:blipFill>
          <a:blip r:embed="rId2"/>
          <a:stretch>
            <a:fillRect/>
          </a:stretch>
        </p:blipFill>
        <p:spPr>
          <a:xfrm>
            <a:off x="3703637" y="1439862"/>
            <a:ext cx="8491220" cy="5307013"/>
          </a:xfrm>
          <a:prstGeom prst="rect">
            <a:avLst/>
          </a:prstGeom>
        </p:spPr>
      </p:pic>
    </p:spTree>
    <p:extLst>
      <p:ext uri="{BB962C8B-B14F-4D97-AF65-F5344CB8AC3E}">
        <p14:creationId xmlns:p14="http://schemas.microsoft.com/office/powerpoint/2010/main" val="59182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0679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Desktop</a:t>
            </a:r>
          </a:p>
        </p:txBody>
      </p:sp>
    </p:spTree>
    <p:extLst>
      <p:ext uri="{BB962C8B-B14F-4D97-AF65-F5344CB8AC3E}">
        <p14:creationId xmlns:p14="http://schemas.microsoft.com/office/powerpoint/2010/main" val="1251601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2231380"/>
          </a:xfrm>
        </p:spPr>
        <p:txBody>
          <a:bodyPr/>
          <a:lstStyle/>
          <a:p>
            <a:r>
              <a:rPr lang="en-US" dirty="0"/>
              <a:t>Introducing GitHub Desktop</a:t>
            </a:r>
          </a:p>
          <a:p>
            <a:r>
              <a:rPr lang="en-US" dirty="0"/>
              <a:t>Repositories</a:t>
            </a:r>
          </a:p>
          <a:p>
            <a:r>
              <a:rPr lang="en-US" dirty="0"/>
              <a:t>Changes</a:t>
            </a:r>
          </a:p>
          <a:p>
            <a:r>
              <a:rPr lang="en-US" dirty="0"/>
              <a:t>Branches</a:t>
            </a:r>
          </a:p>
          <a:p>
            <a:r>
              <a:rPr lang="en-US" dirty="0"/>
              <a:t>Collaboration</a:t>
            </a:r>
          </a:p>
          <a:p>
            <a:r>
              <a:rPr lang="en-US" dirty="0"/>
              <a:t>Other desktop tools</a:t>
            </a:r>
          </a:p>
        </p:txBody>
      </p:sp>
      <p:sp>
        <p:nvSpPr>
          <p:cNvPr id="2" name="Title 1"/>
          <p:cNvSpPr>
            <a:spLocks noGrp="1"/>
          </p:cNvSpPr>
          <p:nvPr>
            <p:ph type="title"/>
          </p:nvPr>
        </p:nvSpPr>
        <p:spPr/>
        <p:txBody>
          <a:bodyPr/>
          <a:lstStyle/>
          <a:p>
            <a:r>
              <a:rPr lang="en-US" dirty="0"/>
              <a:t>In summary…</a:t>
            </a:r>
          </a:p>
        </p:txBody>
      </p:sp>
    </p:spTree>
    <p:extLst>
      <p:ext uri="{BB962C8B-B14F-4D97-AF65-F5344CB8AC3E}">
        <p14:creationId xmlns:p14="http://schemas.microsoft.com/office/powerpoint/2010/main" val="713796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2231380"/>
          </a:xfrm>
        </p:spPr>
        <p:txBody>
          <a:bodyPr/>
          <a:lstStyle/>
          <a:p>
            <a:r>
              <a:rPr lang="en-US" dirty="0"/>
              <a:t>Introducing GitHub Desktop</a:t>
            </a:r>
          </a:p>
          <a:p>
            <a:r>
              <a:rPr lang="en-US" dirty="0"/>
              <a:t>Repositories</a:t>
            </a:r>
          </a:p>
          <a:p>
            <a:r>
              <a:rPr lang="en-US" dirty="0"/>
              <a:t>Changes</a:t>
            </a:r>
          </a:p>
          <a:p>
            <a:r>
              <a:rPr lang="en-US" dirty="0"/>
              <a:t>Branches</a:t>
            </a:r>
          </a:p>
          <a:p>
            <a:r>
              <a:rPr lang="en-US" dirty="0"/>
              <a:t>Collaboration</a:t>
            </a:r>
          </a:p>
          <a:p>
            <a:r>
              <a:rPr lang="en-US" dirty="0"/>
              <a:t>Other desktop tools</a:t>
            </a:r>
          </a:p>
        </p:txBody>
      </p:sp>
      <p:sp>
        <p:nvSpPr>
          <p:cNvPr id="2" name="Title 1"/>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416186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Introducing</a:t>
            </a:r>
            <a:br>
              <a:rPr lang="en-US" dirty="0"/>
            </a:br>
            <a:r>
              <a:rPr lang="en-US" dirty="0"/>
              <a:t>GitHub Desktop</a:t>
            </a:r>
          </a:p>
        </p:txBody>
      </p:sp>
    </p:spTree>
    <p:extLst>
      <p:ext uri="{BB962C8B-B14F-4D97-AF65-F5344CB8AC3E}">
        <p14:creationId xmlns:p14="http://schemas.microsoft.com/office/powerpoint/2010/main" val="256636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3293209"/>
          </a:xfrm>
        </p:spPr>
        <p:txBody>
          <a:bodyPr/>
          <a:lstStyle/>
          <a:p>
            <a:r>
              <a:rPr lang="en-US" dirty="0"/>
              <a:t>Available on Windows and Mac</a:t>
            </a:r>
          </a:p>
          <a:p>
            <a:r>
              <a:rPr lang="en-US" dirty="0"/>
              <a:t>Manage local repos</a:t>
            </a:r>
          </a:p>
          <a:p>
            <a:r>
              <a:rPr lang="en-US" dirty="0"/>
              <a:t>Create</a:t>
            </a:r>
          </a:p>
          <a:p>
            <a:r>
              <a:rPr lang="en-US" dirty="0"/>
              <a:t>Branch/Merge</a:t>
            </a:r>
          </a:p>
          <a:p>
            <a:r>
              <a:rPr lang="en-US" dirty="0"/>
              <a:t>Commits</a:t>
            </a:r>
          </a:p>
          <a:p>
            <a:r>
              <a:rPr lang="en-US" dirty="0"/>
              <a:t>Pull requests</a:t>
            </a:r>
          </a:p>
          <a:p>
            <a:pPr>
              <a:buFont typeface="Segoe UI" panose="020B0502040204020203" pitchFamily="34" charset="0"/>
              <a:buChar char="+"/>
            </a:pPr>
            <a:r>
              <a:rPr lang="en-US" dirty="0">
                <a:solidFill>
                  <a:schemeClr val="tx2">
                    <a:lumMod val="75000"/>
                  </a:schemeClr>
                </a:solidFill>
              </a:rPr>
              <a:t>Staging by line</a:t>
            </a:r>
          </a:p>
          <a:p>
            <a:pPr>
              <a:buFont typeface="Segoe UI" panose="020B0502040204020203" pitchFamily="34" charset="0"/>
              <a:buChar char="+"/>
            </a:pPr>
            <a:r>
              <a:rPr lang="en-US" dirty="0">
                <a:solidFill>
                  <a:schemeClr val="tx2">
                    <a:lumMod val="75000"/>
                  </a:schemeClr>
                </a:solidFill>
              </a:rPr>
              <a:t>Excellent history view</a:t>
            </a:r>
          </a:p>
          <a:p>
            <a:pPr>
              <a:buFont typeface="Segoe UI" panose="020B0502040204020203" pitchFamily="34" charset="0"/>
              <a:buChar char="-"/>
            </a:pPr>
            <a:r>
              <a:rPr lang="en-US" dirty="0">
                <a:solidFill>
                  <a:schemeClr val="accent4">
                    <a:lumMod val="75000"/>
                  </a:schemeClr>
                </a:solidFill>
              </a:rPr>
              <a:t>No conversations</a:t>
            </a:r>
          </a:p>
        </p:txBody>
      </p:sp>
      <p:sp>
        <p:nvSpPr>
          <p:cNvPr id="4" name="Title 3"/>
          <p:cNvSpPr>
            <a:spLocks noGrp="1"/>
          </p:cNvSpPr>
          <p:nvPr>
            <p:ph type="title"/>
          </p:nvPr>
        </p:nvSpPr>
        <p:spPr>
          <a:xfrm>
            <a:off x="365760" y="373062"/>
            <a:ext cx="11704320" cy="914400"/>
          </a:xfrm>
        </p:spPr>
        <p:txBody>
          <a:bodyPr/>
          <a:lstStyle/>
          <a:p>
            <a:r>
              <a:rPr lang="en-US" dirty="0"/>
              <a:t>What’s so great about GitHub Desktop?</a:t>
            </a:r>
          </a:p>
        </p:txBody>
      </p:sp>
    </p:spTree>
    <p:extLst>
      <p:ext uri="{BB962C8B-B14F-4D97-AF65-F5344CB8AC3E}">
        <p14:creationId xmlns:p14="http://schemas.microsoft.com/office/powerpoint/2010/main" val="178315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7567" y="589279"/>
            <a:ext cx="10800870" cy="5805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39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desktop.github.com</a:t>
            </a:r>
          </a:p>
        </p:txBody>
      </p:sp>
      <p:pic>
        <p:nvPicPr>
          <p:cNvPr id="3" name="Picture 2"/>
          <p:cNvPicPr>
            <a:picLocks noChangeAspect="1"/>
          </p:cNvPicPr>
          <p:nvPr/>
        </p:nvPicPr>
        <p:blipFill>
          <a:blip r:embed="rId2"/>
          <a:stretch>
            <a:fillRect/>
          </a:stretch>
        </p:blipFill>
        <p:spPr>
          <a:xfrm>
            <a:off x="1646237" y="1439862"/>
            <a:ext cx="8228924" cy="4969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800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211829" y="1280160"/>
            <a:ext cx="8858250" cy="815608"/>
          </a:xfrm>
        </p:spPr>
        <p:txBody>
          <a:bodyPr/>
          <a:lstStyle/>
          <a:p>
            <a:r>
              <a:rPr lang="en-US" dirty="0"/>
              <a:t>Complete local copy of Git for Windows</a:t>
            </a:r>
          </a:p>
          <a:p>
            <a:r>
              <a:rPr lang="en-US" dirty="0" err="1"/>
              <a:t>Poshgit</a:t>
            </a:r>
            <a:endParaRPr lang="en-US" dirty="0"/>
          </a:p>
        </p:txBody>
      </p:sp>
      <p:sp>
        <p:nvSpPr>
          <p:cNvPr id="2" name="Title 1"/>
          <p:cNvSpPr>
            <a:spLocks noGrp="1"/>
          </p:cNvSpPr>
          <p:nvPr>
            <p:ph type="title"/>
          </p:nvPr>
        </p:nvSpPr>
        <p:spPr/>
        <p:txBody>
          <a:bodyPr/>
          <a:lstStyle/>
          <a:p>
            <a:r>
              <a:rPr lang="en-US" dirty="0"/>
              <a:t>GitHub Desktop + Git Shell</a:t>
            </a:r>
          </a:p>
        </p:txBody>
      </p:sp>
      <p:pic>
        <p:nvPicPr>
          <p:cNvPr id="3" name="Picture 2"/>
          <p:cNvPicPr>
            <a:picLocks noChangeAspect="1"/>
          </p:cNvPicPr>
          <p:nvPr/>
        </p:nvPicPr>
        <p:blipFill>
          <a:blip r:embed="rId3"/>
          <a:stretch>
            <a:fillRect/>
          </a:stretch>
        </p:blipFill>
        <p:spPr>
          <a:xfrm>
            <a:off x="19367" y="1228222"/>
            <a:ext cx="2846069" cy="5766303"/>
          </a:xfrm>
          <a:prstGeom prst="rect">
            <a:avLst/>
          </a:prstGeom>
        </p:spPr>
      </p:pic>
    </p:spTree>
    <p:extLst>
      <p:ext uri="{BB962C8B-B14F-4D97-AF65-F5344CB8AC3E}">
        <p14:creationId xmlns:p14="http://schemas.microsoft.com/office/powerpoint/2010/main" val="1949714436"/>
      </p:ext>
    </p:extLst>
  </p:cSld>
  <p:clrMapOvr>
    <a:masterClrMapping/>
  </p:clrMapOvr>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2561</TotalTime>
  <Words>340</Words>
  <Application>Microsoft Office PowerPoint</Application>
  <PresentationFormat>Custom</PresentationFormat>
  <Paragraphs>106</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Consolas</vt:lpstr>
      <vt:lpstr>Segoe UI</vt:lpstr>
      <vt:lpstr>Segoe UI Light</vt:lpstr>
      <vt:lpstr>Wingdings</vt:lpstr>
      <vt:lpstr>WHITE TEMPLATE</vt:lpstr>
      <vt:lpstr>GitHub for Windows Users</vt:lpstr>
      <vt:lpstr>Agenda</vt:lpstr>
      <vt:lpstr>GitHub Desktop</vt:lpstr>
      <vt:lpstr>In this module…</vt:lpstr>
      <vt:lpstr>Introducing GitHub Desktop</vt:lpstr>
      <vt:lpstr>What’s so great about GitHub Desktop?</vt:lpstr>
      <vt:lpstr>PowerPoint Presentation</vt:lpstr>
      <vt:lpstr>desktop.github.com</vt:lpstr>
      <vt:lpstr>GitHub Desktop + Git Shell</vt:lpstr>
      <vt:lpstr>Options</vt:lpstr>
      <vt:lpstr>PowerPoint Presentation</vt:lpstr>
      <vt:lpstr>Repositories</vt:lpstr>
      <vt:lpstr>Creating</vt:lpstr>
      <vt:lpstr>Cloning</vt:lpstr>
      <vt:lpstr>Adding and Scanning</vt:lpstr>
      <vt:lpstr>DEMO</vt:lpstr>
      <vt:lpstr>PowerPoint Presentation</vt:lpstr>
      <vt:lpstr>Branches and Changes</vt:lpstr>
      <vt:lpstr>Managing Branches</vt:lpstr>
      <vt:lpstr>Difference Viewer</vt:lpstr>
      <vt:lpstr>Committing</vt:lpstr>
      <vt:lpstr>Committing by Line</vt:lpstr>
      <vt:lpstr>Collaboration</vt:lpstr>
      <vt:lpstr>Pull Request</vt:lpstr>
      <vt:lpstr>DEMO</vt:lpstr>
      <vt:lpstr>PowerPoint Presentation</vt:lpstr>
      <vt:lpstr>Other Desktop Tools</vt:lpstr>
      <vt:lpstr>Other Desktop Tools</vt:lpstr>
      <vt:lpstr>PowerPoint Presentation</vt:lpstr>
      <vt:lpstr>In summary…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231</cp:revision>
  <dcterms:created xsi:type="dcterms:W3CDTF">2015-06-04T21:40:17Z</dcterms:created>
  <dcterms:modified xsi:type="dcterms:W3CDTF">2016-08-04T06:38:01Z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