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8"/>
  </p:notesMasterIdLst>
  <p:handoutMasterIdLst>
    <p:handoutMasterId r:id="rId79"/>
  </p:handoutMasterIdLst>
  <p:sldIdLst>
    <p:sldId id="283" r:id="rId35"/>
    <p:sldId id="263" r:id="rId36"/>
    <p:sldId id="279" r:id="rId37"/>
    <p:sldId id="298" r:id="rId38"/>
    <p:sldId id="297" r:id="rId39"/>
    <p:sldId id="301" r:id="rId40"/>
    <p:sldId id="299" r:id="rId41"/>
    <p:sldId id="290" r:id="rId42"/>
    <p:sldId id="303" r:id="rId43"/>
    <p:sldId id="304" r:id="rId44"/>
    <p:sldId id="302" r:id="rId45"/>
    <p:sldId id="294" r:id="rId46"/>
    <p:sldId id="295" r:id="rId47"/>
    <p:sldId id="296" r:id="rId48"/>
    <p:sldId id="291" r:id="rId49"/>
    <p:sldId id="305" r:id="rId50"/>
    <p:sldId id="306" r:id="rId51"/>
    <p:sldId id="307" r:id="rId52"/>
    <p:sldId id="292" r:id="rId53"/>
    <p:sldId id="308" r:id="rId54"/>
    <p:sldId id="293" r:id="rId55"/>
    <p:sldId id="300" r:id="rId56"/>
    <p:sldId id="257" r:id="rId57"/>
    <p:sldId id="261" r:id="rId58"/>
    <p:sldId id="260" r:id="rId59"/>
    <p:sldId id="271" r:id="rId60"/>
    <p:sldId id="264" r:id="rId61"/>
    <p:sldId id="268" r:id="rId62"/>
    <p:sldId id="275" r:id="rId63"/>
    <p:sldId id="265" r:id="rId64"/>
    <p:sldId id="269" r:id="rId65"/>
    <p:sldId id="288" r:id="rId66"/>
    <p:sldId id="286" r:id="rId67"/>
    <p:sldId id="272" r:id="rId68"/>
    <p:sldId id="273" r:id="rId69"/>
    <p:sldId id="274" r:id="rId70"/>
    <p:sldId id="267" r:id="rId71"/>
    <p:sldId id="259" r:id="rId72"/>
    <p:sldId id="289" r:id="rId73"/>
    <p:sldId id="280" r:id="rId74"/>
    <p:sldId id="285" r:id="rId75"/>
    <p:sldId id="277" r:id="rId76"/>
    <p:sldId id="256" r:id="rId7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8"/>
            <p14:sldId id="297"/>
            <p14:sldId id="301"/>
            <p14:sldId id="299"/>
            <p14:sldId id="290"/>
            <p14:sldId id="303"/>
            <p14:sldId id="304"/>
            <p14:sldId id="302"/>
            <p14:sldId id="294"/>
            <p14:sldId id="295"/>
            <p14:sldId id="296"/>
            <p14:sldId id="291"/>
            <p14:sldId id="305"/>
            <p14:sldId id="306"/>
            <p14:sldId id="307"/>
            <p14:sldId id="292"/>
            <p14:sldId id="308"/>
            <p14:sldId id="293"/>
            <p14:sldId id="300"/>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76409" autoAdjust="0"/>
  </p:normalViewPr>
  <p:slideViewPr>
    <p:cSldViewPr>
      <p:cViewPr varScale="1">
        <p:scale>
          <a:sx n="67" d="100"/>
          <a:sy n="67" d="100"/>
        </p:scale>
        <p:origin x="1302"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8/1/2016 6:09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8/1/2016 6:09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file location and show how Git</a:t>
            </a:r>
            <a:r>
              <a:rPr lang="en-US" baseline="0" dirty="0"/>
              <a:t> Shell opens the shell.ps1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8/1/2016 9:44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656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8/1/2016 6:09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2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4.xml"/><Relationship Id="rId5" Type="http://schemas.openxmlformats.org/officeDocument/2006/relationships/image" Target="../media/image30.emf"/><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4.x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42.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18" Type="http://schemas.openxmlformats.org/officeDocument/2006/relationships/image" Target="../media/image30.emf"/><Relationship Id="rId26" Type="http://schemas.openxmlformats.org/officeDocument/2006/relationships/image" Target="../media/image76.emf"/><Relationship Id="rId3" Type="http://schemas.openxmlformats.org/officeDocument/2006/relationships/image" Target="../media/image34.emf"/><Relationship Id="rId21" Type="http://schemas.openxmlformats.org/officeDocument/2006/relationships/image" Target="../media/image72.emf"/><Relationship Id="rId7" Type="http://schemas.openxmlformats.org/officeDocument/2006/relationships/image" Target="../media/image59.emf"/><Relationship Id="rId12" Type="http://schemas.openxmlformats.org/officeDocument/2006/relationships/image" Target="../media/image64.emf"/><Relationship Id="rId17" Type="http://schemas.openxmlformats.org/officeDocument/2006/relationships/image" Target="../media/image69.emf"/><Relationship Id="rId25" Type="http://schemas.openxmlformats.org/officeDocument/2006/relationships/image" Target="../media/image75.emf"/><Relationship Id="rId33" Type="http://schemas.openxmlformats.org/officeDocument/2006/relationships/image" Target="../media/image83.emf"/><Relationship Id="rId2" Type="http://schemas.openxmlformats.org/officeDocument/2006/relationships/image" Target="../media/image33.emf"/><Relationship Id="rId16" Type="http://schemas.openxmlformats.org/officeDocument/2006/relationships/image" Target="../media/image68.emf"/><Relationship Id="rId20" Type="http://schemas.openxmlformats.org/officeDocument/2006/relationships/image" Target="../media/image71.emf"/><Relationship Id="rId29" Type="http://schemas.openxmlformats.org/officeDocument/2006/relationships/image" Target="../media/image79.emf"/><Relationship Id="rId1" Type="http://schemas.openxmlformats.org/officeDocument/2006/relationships/slideLayout" Target="../slideLayouts/slideLayout23.xml"/><Relationship Id="rId6" Type="http://schemas.openxmlformats.org/officeDocument/2006/relationships/image" Target="../media/image58.emf"/><Relationship Id="rId11" Type="http://schemas.openxmlformats.org/officeDocument/2006/relationships/image" Target="../media/image63.emf"/><Relationship Id="rId24" Type="http://schemas.openxmlformats.org/officeDocument/2006/relationships/image" Target="../media/image29.emf"/><Relationship Id="rId32" Type="http://schemas.openxmlformats.org/officeDocument/2006/relationships/image" Target="../media/image82.emf"/><Relationship Id="rId5" Type="http://schemas.openxmlformats.org/officeDocument/2006/relationships/image" Target="../media/image35.emf"/><Relationship Id="rId15" Type="http://schemas.openxmlformats.org/officeDocument/2006/relationships/image" Target="../media/image67.emf"/><Relationship Id="rId23" Type="http://schemas.openxmlformats.org/officeDocument/2006/relationships/image" Target="../media/image74.emf"/><Relationship Id="rId28" Type="http://schemas.openxmlformats.org/officeDocument/2006/relationships/image" Target="../media/image78.emf"/><Relationship Id="rId10" Type="http://schemas.openxmlformats.org/officeDocument/2006/relationships/image" Target="../media/image62.emf"/><Relationship Id="rId19" Type="http://schemas.openxmlformats.org/officeDocument/2006/relationships/image" Target="../media/image70.emf"/><Relationship Id="rId31" Type="http://schemas.openxmlformats.org/officeDocument/2006/relationships/image" Target="../media/image81.emf"/><Relationship Id="rId4" Type="http://schemas.openxmlformats.org/officeDocument/2006/relationships/image" Target="../media/image57.emf"/><Relationship Id="rId9" Type="http://schemas.openxmlformats.org/officeDocument/2006/relationships/image" Target="../media/image61.emf"/><Relationship Id="rId14" Type="http://schemas.openxmlformats.org/officeDocument/2006/relationships/image" Target="../media/image66.emf"/><Relationship Id="rId22" Type="http://schemas.openxmlformats.org/officeDocument/2006/relationships/image" Target="../media/image73.emf"/><Relationship Id="rId27" Type="http://schemas.openxmlformats.org/officeDocument/2006/relationships/image" Target="../media/image77.emf"/><Relationship Id="rId30" Type="http://schemas.openxmlformats.org/officeDocument/2006/relationships/image" Target="../media/image8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1829" y="1280160"/>
            <a:ext cx="8858250" cy="815608"/>
          </a:xfrm>
        </p:spPr>
        <p:txBody>
          <a:bodyPr/>
          <a:lstStyle/>
          <a:p>
            <a:r>
              <a:rPr lang="en-US" dirty="0"/>
              <a:t>Complete local copy of Git for Windows</a:t>
            </a:r>
          </a:p>
          <a:p>
            <a:r>
              <a:rPr lang="en-US" dirty="0" err="1"/>
              <a:t>Poshgit</a:t>
            </a:r>
            <a:endParaRPr lang="en-US" dirty="0"/>
          </a:p>
        </p:txBody>
      </p:sp>
      <p:sp>
        <p:nvSpPr>
          <p:cNvPr id="2" name="Title 1"/>
          <p:cNvSpPr>
            <a:spLocks noGrp="1"/>
          </p:cNvSpPr>
          <p:nvPr>
            <p:ph type="title"/>
          </p:nvPr>
        </p:nvSpPr>
        <p:spPr/>
        <p:txBody>
          <a:bodyPr/>
          <a:lstStyle/>
          <a:p>
            <a:r>
              <a:rPr lang="en-US" dirty="0"/>
              <a:t>GitHub Desktop + Git Shell</a:t>
            </a:r>
          </a:p>
        </p:txBody>
      </p:sp>
      <p:pic>
        <p:nvPicPr>
          <p:cNvPr id="3" name="Picture 2"/>
          <p:cNvPicPr>
            <a:picLocks noChangeAspect="1"/>
          </p:cNvPicPr>
          <p:nvPr/>
        </p:nvPicPr>
        <p:blipFill>
          <a:blip r:embed="rId3"/>
          <a:stretch>
            <a:fillRect/>
          </a:stretch>
        </p:blipFill>
        <p:spPr>
          <a:xfrm>
            <a:off x="19367" y="1228222"/>
            <a:ext cx="2846069" cy="5766303"/>
          </a:xfrm>
          <a:prstGeom prst="rect">
            <a:avLst/>
          </a:prstGeom>
        </p:spPr>
      </p:pic>
    </p:spTree>
    <p:extLst>
      <p:ext uri="{BB962C8B-B14F-4D97-AF65-F5344CB8AC3E}">
        <p14:creationId xmlns:p14="http://schemas.microsoft.com/office/powerpoint/2010/main" val="194971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Repositories</a:t>
            </a:r>
          </a:p>
        </p:txBody>
      </p:sp>
    </p:spTree>
    <p:extLst>
      <p:ext uri="{BB962C8B-B14F-4D97-AF65-F5344CB8AC3E}">
        <p14:creationId xmlns:p14="http://schemas.microsoft.com/office/powerpoint/2010/main" val="256636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815608"/>
          </a:xfrm>
        </p:spPr>
        <p:txBody>
          <a:bodyPr/>
          <a:lstStyle/>
          <a:p>
            <a:r>
              <a:rPr lang="en-US" dirty="0"/>
              <a:t>Hit the plus…</a:t>
            </a:r>
          </a:p>
          <a:p>
            <a:endParaRPr lang="en-US" dirty="0"/>
          </a:p>
        </p:txBody>
      </p:sp>
      <p:sp>
        <p:nvSpPr>
          <p:cNvPr id="4" name="Title 3"/>
          <p:cNvSpPr>
            <a:spLocks noGrp="1"/>
          </p:cNvSpPr>
          <p:nvPr>
            <p:ph type="title"/>
          </p:nvPr>
        </p:nvSpPr>
        <p:spPr/>
        <p:txBody>
          <a:bodyPr/>
          <a:lstStyle/>
          <a:p>
            <a:r>
              <a:rPr lang="en-US" dirty="0"/>
              <a:t>Creating</a:t>
            </a:r>
          </a:p>
        </p:txBody>
      </p:sp>
      <p:pic>
        <p:nvPicPr>
          <p:cNvPr id="7" name="Picture 6"/>
          <p:cNvPicPr>
            <a:picLocks noChangeAspect="1"/>
          </p:cNvPicPr>
          <p:nvPr/>
        </p:nvPicPr>
        <p:blipFill>
          <a:blip r:embed="rId2"/>
          <a:stretch>
            <a:fillRect/>
          </a:stretch>
        </p:blipFill>
        <p:spPr>
          <a:xfrm>
            <a:off x="1112837" y="1820862"/>
            <a:ext cx="5029200" cy="2882382"/>
          </a:xfrm>
          <a:prstGeom prst="rect">
            <a:avLst/>
          </a:prstGeom>
        </p:spPr>
      </p:pic>
      <p:sp>
        <p:nvSpPr>
          <p:cNvPr id="8" name="Text Placeholder 4"/>
          <p:cNvSpPr txBox="1">
            <a:spLocks/>
          </p:cNvSpPr>
          <p:nvPr/>
        </p:nvSpPr>
        <p:spPr>
          <a:xfrm>
            <a:off x="365760" y="4891454"/>
            <a:ext cx="11704320" cy="81560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 sensible .</a:t>
            </a:r>
            <a:r>
              <a:rPr lang="en-US" dirty="0" err="1"/>
              <a:t>gitignore</a:t>
            </a:r>
            <a:r>
              <a:rPr lang="en-US" dirty="0"/>
              <a:t> template</a:t>
            </a:r>
          </a:p>
          <a:p>
            <a:r>
              <a:rPr lang="en-US" dirty="0"/>
              <a:t>You get a .</a:t>
            </a:r>
            <a:r>
              <a:rPr lang="en-US" dirty="0" err="1"/>
              <a:t>gitattributes</a:t>
            </a:r>
            <a:r>
              <a:rPr lang="en-US" dirty="0"/>
              <a:t> and a .</a:t>
            </a:r>
            <a:r>
              <a:rPr lang="en-US" dirty="0" err="1"/>
              <a:t>gitignore</a:t>
            </a:r>
            <a:r>
              <a:rPr lang="en-US" dirty="0"/>
              <a:t> and your first commit</a:t>
            </a:r>
          </a:p>
        </p:txBody>
      </p:sp>
    </p:spTree>
    <p:extLst>
      <p:ext uri="{BB962C8B-B14F-4D97-AF65-F5344CB8AC3E}">
        <p14:creationId xmlns:p14="http://schemas.microsoft.com/office/powerpoint/2010/main" val="302503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Nowhere (that I can find!) to enter a clone URL in the program</a:t>
            </a:r>
          </a:p>
          <a:p>
            <a:r>
              <a:rPr lang="en-US" dirty="0"/>
              <a:t>Add | Clone | Choose one of </a:t>
            </a:r>
            <a:r>
              <a:rPr lang="en-US" i="1" dirty="0"/>
              <a:t>your</a:t>
            </a:r>
            <a:r>
              <a:rPr lang="en-US" dirty="0"/>
              <a:t> repos</a:t>
            </a:r>
          </a:p>
          <a:p>
            <a:pPr marL="228600" lvl="1" indent="0">
              <a:buNone/>
            </a:pPr>
            <a:r>
              <a:rPr lang="en-US" dirty="0"/>
              <a:t>OR</a:t>
            </a:r>
          </a:p>
          <a:p>
            <a:r>
              <a:rPr lang="en-US" dirty="0"/>
              <a:t>Browse to a repo | Clone or download | Open in desktop</a:t>
            </a:r>
          </a:p>
        </p:txBody>
      </p:sp>
      <p:sp>
        <p:nvSpPr>
          <p:cNvPr id="4" name="Title 3"/>
          <p:cNvSpPr>
            <a:spLocks noGrp="1"/>
          </p:cNvSpPr>
          <p:nvPr>
            <p:ph type="title"/>
          </p:nvPr>
        </p:nvSpPr>
        <p:spPr/>
        <p:txBody>
          <a:bodyPr/>
          <a:lstStyle/>
          <a:p>
            <a:r>
              <a:rPr lang="en-US" dirty="0"/>
              <a:t>Cloning</a:t>
            </a:r>
          </a:p>
        </p:txBody>
      </p:sp>
    </p:spTree>
    <p:extLst>
      <p:ext uri="{BB962C8B-B14F-4D97-AF65-F5344CB8AC3E}">
        <p14:creationId xmlns:p14="http://schemas.microsoft.com/office/powerpoint/2010/main" val="395896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and Scanning</a:t>
            </a:r>
          </a:p>
        </p:txBody>
      </p:sp>
      <p:pic>
        <p:nvPicPr>
          <p:cNvPr id="2" name="Picture 1"/>
          <p:cNvPicPr>
            <a:picLocks noChangeAspect="1"/>
          </p:cNvPicPr>
          <p:nvPr/>
        </p:nvPicPr>
        <p:blipFill>
          <a:blip r:embed="rId2"/>
          <a:stretch>
            <a:fillRect/>
          </a:stretch>
        </p:blipFill>
        <p:spPr>
          <a:xfrm>
            <a:off x="365760" y="2218879"/>
            <a:ext cx="5852477" cy="3069858"/>
          </a:xfrm>
          <a:prstGeom prst="rect">
            <a:avLst/>
          </a:prstGeom>
        </p:spPr>
      </p:pic>
      <p:pic>
        <p:nvPicPr>
          <p:cNvPr id="3" name="Picture 2"/>
          <p:cNvPicPr>
            <a:picLocks noChangeAspect="1"/>
          </p:cNvPicPr>
          <p:nvPr/>
        </p:nvPicPr>
        <p:blipFill>
          <a:blip r:embed="rId3"/>
          <a:stretch>
            <a:fillRect/>
          </a:stretch>
        </p:blipFill>
        <p:spPr>
          <a:xfrm>
            <a:off x="365760" y="1300797"/>
            <a:ext cx="9685714" cy="5209524"/>
          </a:xfrm>
          <a:prstGeom prst="rect">
            <a:avLst/>
          </a:prstGeom>
        </p:spPr>
      </p:pic>
    </p:spTree>
    <p:extLst>
      <p:ext uri="{BB962C8B-B14F-4D97-AF65-F5344CB8AC3E}">
        <p14:creationId xmlns:p14="http://schemas.microsoft.com/office/powerpoint/2010/main" val="632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Diffing and Committing</a:t>
            </a:r>
          </a:p>
        </p:txBody>
      </p:sp>
    </p:spTree>
    <p:extLst>
      <p:ext uri="{BB962C8B-B14F-4D97-AF65-F5344CB8AC3E}">
        <p14:creationId xmlns:p14="http://schemas.microsoft.com/office/powerpoint/2010/main" val="302146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Viewer</a:t>
            </a:r>
          </a:p>
        </p:txBody>
      </p:sp>
      <p:pic>
        <p:nvPicPr>
          <p:cNvPr id="8" name="Picture 7"/>
          <p:cNvPicPr>
            <a:picLocks noChangeAspect="1"/>
          </p:cNvPicPr>
          <p:nvPr/>
        </p:nvPicPr>
        <p:blipFill>
          <a:blip r:embed="rId2"/>
          <a:stretch>
            <a:fillRect/>
          </a:stretch>
        </p:blipFill>
        <p:spPr>
          <a:xfrm>
            <a:off x="731837" y="1280160"/>
            <a:ext cx="8716645" cy="490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70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a:t>
            </a:r>
          </a:p>
        </p:txBody>
      </p:sp>
      <p:pic>
        <p:nvPicPr>
          <p:cNvPr id="2" name="Picture 1"/>
          <p:cNvPicPr>
            <a:picLocks noChangeAspect="1"/>
          </p:cNvPicPr>
          <p:nvPr/>
        </p:nvPicPr>
        <p:blipFill rotWithShape="1">
          <a:blip r:embed="rId2"/>
          <a:srcRect t="18313"/>
          <a:stretch/>
        </p:blipFill>
        <p:spPr>
          <a:xfrm>
            <a:off x="808037" y="1271211"/>
            <a:ext cx="7848600" cy="545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282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 by Line</a:t>
            </a:r>
          </a:p>
        </p:txBody>
      </p:sp>
      <p:pic>
        <p:nvPicPr>
          <p:cNvPr id="3" name="Picture 2"/>
          <p:cNvPicPr>
            <a:picLocks noChangeAspect="1"/>
          </p:cNvPicPr>
          <p:nvPr/>
        </p:nvPicPr>
        <p:blipFill>
          <a:blip r:embed="rId2"/>
          <a:stretch>
            <a:fillRect/>
          </a:stretch>
        </p:blipFill>
        <p:spPr>
          <a:xfrm>
            <a:off x="383222" y="1516062"/>
            <a:ext cx="11644196"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072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Branching</a:t>
            </a:r>
          </a:p>
        </p:txBody>
      </p:sp>
    </p:spTree>
    <p:extLst>
      <p:ext uri="{BB962C8B-B14F-4D97-AF65-F5344CB8AC3E}">
        <p14:creationId xmlns:p14="http://schemas.microsoft.com/office/powerpoint/2010/main" val="22704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523494"/>
          </a:xfrm>
        </p:spPr>
        <p:txBody>
          <a:bodyPr/>
          <a:lstStyle/>
          <a:p>
            <a:r>
              <a:rPr lang="en-US" dirty="0"/>
              <a:t>Create using the      icon</a:t>
            </a:r>
          </a:p>
          <a:p>
            <a:r>
              <a:rPr lang="en-US" dirty="0"/>
              <a:t>Switch using the dropdown</a:t>
            </a:r>
          </a:p>
          <a:p>
            <a:r>
              <a:rPr lang="en-US" dirty="0"/>
              <a:t>Delete a branch from the Settings menu</a:t>
            </a:r>
          </a:p>
          <a:p>
            <a:r>
              <a:rPr lang="en-US" dirty="0"/>
              <a:t>Click View Branch to see your new branch’s history</a:t>
            </a:r>
          </a:p>
        </p:txBody>
      </p:sp>
      <p:sp>
        <p:nvSpPr>
          <p:cNvPr id="2" name="Title 1"/>
          <p:cNvSpPr>
            <a:spLocks noGrp="1"/>
          </p:cNvSpPr>
          <p:nvPr>
            <p:ph type="title"/>
          </p:nvPr>
        </p:nvSpPr>
        <p:spPr/>
        <p:txBody>
          <a:bodyPr/>
          <a:lstStyle/>
          <a:p>
            <a:r>
              <a:rPr lang="en-US" dirty="0"/>
              <a:t>Managing Branches</a:t>
            </a:r>
          </a:p>
        </p:txBody>
      </p:sp>
      <p:pic>
        <p:nvPicPr>
          <p:cNvPr id="3" name="Picture 2"/>
          <p:cNvPicPr>
            <a:picLocks noChangeAspect="1"/>
          </p:cNvPicPr>
          <p:nvPr/>
        </p:nvPicPr>
        <p:blipFill>
          <a:blip r:embed="rId2"/>
          <a:stretch>
            <a:fillRect/>
          </a:stretch>
        </p:blipFill>
        <p:spPr>
          <a:xfrm>
            <a:off x="731837" y="3002230"/>
            <a:ext cx="7025002" cy="3512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5151437" y="1961404"/>
            <a:ext cx="477838" cy="516066"/>
          </a:xfrm>
          <a:prstGeom prst="rect">
            <a:avLst/>
          </a:prstGeom>
        </p:spPr>
      </p:pic>
      <p:pic>
        <p:nvPicPr>
          <p:cNvPr id="6" name="Picture 5"/>
          <p:cNvPicPr>
            <a:picLocks noChangeAspect="1"/>
          </p:cNvPicPr>
          <p:nvPr/>
        </p:nvPicPr>
        <p:blipFill>
          <a:blip r:embed="rId4"/>
          <a:stretch>
            <a:fillRect/>
          </a:stretch>
        </p:blipFill>
        <p:spPr>
          <a:xfrm>
            <a:off x="2560637" y="1244598"/>
            <a:ext cx="381000" cy="461212"/>
          </a:xfrm>
          <a:prstGeom prst="rect">
            <a:avLst/>
          </a:prstGeom>
        </p:spPr>
      </p:pic>
      <p:pic>
        <p:nvPicPr>
          <p:cNvPr id="7" name="Picture 6"/>
          <p:cNvPicPr>
            <a:picLocks noChangeAspect="1"/>
          </p:cNvPicPr>
          <p:nvPr/>
        </p:nvPicPr>
        <p:blipFill>
          <a:blip r:embed="rId5"/>
          <a:stretch>
            <a:fillRect/>
          </a:stretch>
        </p:blipFill>
        <p:spPr>
          <a:xfrm>
            <a:off x="3884613" y="1664679"/>
            <a:ext cx="1037238" cy="384783"/>
          </a:xfrm>
          <a:prstGeom prst="rect">
            <a:avLst/>
          </a:prstGeom>
        </p:spPr>
      </p:pic>
      <p:pic>
        <p:nvPicPr>
          <p:cNvPr id="8" name="Picture 7"/>
          <p:cNvPicPr>
            <a:picLocks noChangeAspect="1"/>
          </p:cNvPicPr>
          <p:nvPr/>
        </p:nvPicPr>
        <p:blipFill>
          <a:blip r:embed="rId6">
            <a:clrChange>
              <a:clrFrom>
                <a:srgbClr val="333333"/>
              </a:clrFrom>
              <a:clrTo>
                <a:srgbClr val="333333">
                  <a:alpha val="0"/>
                </a:srgbClr>
              </a:clrTo>
            </a:clrChange>
          </a:blip>
          <a:stretch>
            <a:fillRect/>
          </a:stretch>
        </p:blipFill>
        <p:spPr>
          <a:xfrm>
            <a:off x="6551613" y="2315149"/>
            <a:ext cx="1516601" cy="467737"/>
          </a:xfrm>
          <a:prstGeom prst="rect">
            <a:avLst/>
          </a:prstGeom>
        </p:spPr>
      </p:pic>
    </p:spTree>
    <p:extLst>
      <p:ext uri="{BB962C8B-B14F-4D97-AF65-F5344CB8AC3E}">
        <p14:creationId xmlns:p14="http://schemas.microsoft.com/office/powerpoint/2010/main" val="307022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Collaborating</a:t>
            </a:r>
          </a:p>
        </p:txBody>
      </p:sp>
    </p:spTree>
    <p:extLst>
      <p:ext uri="{BB962C8B-B14F-4D97-AF65-F5344CB8AC3E}">
        <p14:creationId xmlns:p14="http://schemas.microsoft.com/office/powerpoint/2010/main" val="18181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Fork a repo</a:t>
            </a:r>
          </a:p>
          <a:p>
            <a:r>
              <a:rPr lang="en-US" dirty="0"/>
              <a:t>Open your fork (not the original) in GitHub Desktop</a:t>
            </a:r>
          </a:p>
          <a:p>
            <a:r>
              <a:rPr lang="en-US" dirty="0"/>
              <a:t>Commit some changes</a:t>
            </a:r>
          </a:p>
          <a:p>
            <a:r>
              <a:rPr lang="en-US" dirty="0"/>
              <a:t>Hit Pull Request</a:t>
            </a:r>
          </a:p>
        </p:txBody>
      </p:sp>
      <p:sp>
        <p:nvSpPr>
          <p:cNvPr id="4" name="Title 3"/>
          <p:cNvSpPr>
            <a:spLocks noGrp="1"/>
          </p:cNvSpPr>
          <p:nvPr>
            <p:ph type="title"/>
          </p:nvPr>
        </p:nvSpPr>
        <p:spPr/>
        <p:txBody>
          <a:bodyPr/>
          <a:lstStyle/>
          <a:p>
            <a:r>
              <a:rPr lang="en-US" dirty="0"/>
              <a:t>Pull Request</a:t>
            </a:r>
          </a:p>
        </p:txBody>
      </p:sp>
      <p:pic>
        <p:nvPicPr>
          <p:cNvPr id="1028" name="Picture 4" descr="C:\Users\jerfost\AppData\Local\Temp\SNAGHTML18638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7" y="-1"/>
            <a:ext cx="4225925" cy="70818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75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2585323"/>
          </a:xfrm>
        </p:spPr>
        <p:txBody>
          <a:bodyPr/>
          <a:lstStyle/>
          <a:p>
            <a:r>
              <a:rPr lang="en-US" dirty="0"/>
              <a:t>Available on Windows and Mac</a:t>
            </a:r>
          </a:p>
          <a:p>
            <a:r>
              <a:rPr lang="en-US" dirty="0"/>
              <a:t>Manage local repos</a:t>
            </a:r>
          </a:p>
          <a:p>
            <a:r>
              <a:rPr lang="en-US" dirty="0"/>
              <a:t>Create</a:t>
            </a:r>
          </a:p>
          <a:p>
            <a:r>
              <a:rPr lang="en-US" dirty="0"/>
              <a:t>Branch/Merge</a:t>
            </a:r>
          </a:p>
          <a:p>
            <a:r>
              <a:rPr lang="en-US" dirty="0"/>
              <a:t>Commits (including line-by-line)</a:t>
            </a:r>
          </a:p>
          <a:p>
            <a:r>
              <a:rPr lang="en-US" dirty="0"/>
              <a:t>History view</a:t>
            </a:r>
          </a:p>
          <a:p>
            <a:r>
              <a:rPr lang="en-US" dirty="0"/>
              <a:t>Pull requests</a:t>
            </a:r>
          </a:p>
        </p:txBody>
      </p:sp>
      <p:sp>
        <p:nvSpPr>
          <p:cNvPr id="4" name="Title 3"/>
          <p:cNvSpPr>
            <a:spLocks noGrp="1"/>
          </p:cNvSpPr>
          <p:nvPr>
            <p:ph type="title"/>
          </p:nvPr>
        </p:nvSpPr>
        <p:spPr/>
        <p:txBody>
          <a:bodyPr/>
          <a:lstStyle/>
          <a:p>
            <a:r>
              <a:rPr lang="en-US" dirty="0"/>
              <a:t>GitHub Desktop</a:t>
            </a:r>
          </a:p>
        </p:txBody>
      </p:sp>
    </p:spTree>
    <p:extLst>
      <p:ext uri="{BB962C8B-B14F-4D97-AF65-F5344CB8AC3E}">
        <p14:creationId xmlns:p14="http://schemas.microsoft.com/office/powerpoint/2010/main" val="178315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67" y="589279"/>
            <a:ext cx="10800870" cy="580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9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Not a fan of the command line </a:t>
            </a:r>
          </a:p>
          <a:p>
            <a:r>
              <a:rPr lang="en-US" dirty="0"/>
              <a:t>Not using Visual Studio</a:t>
            </a:r>
          </a:p>
          <a:p>
            <a:r>
              <a:rPr lang="en-US" dirty="0"/>
              <a:t>Bouncing between IDE’s</a:t>
            </a:r>
          </a:p>
          <a:p>
            <a:r>
              <a:rPr lang="en-US" dirty="0"/>
              <a:t>Prefer native app to web app</a:t>
            </a:r>
          </a:p>
        </p:txBody>
      </p:sp>
      <p:sp>
        <p:nvSpPr>
          <p:cNvPr id="4" name="Title 3"/>
          <p:cNvSpPr>
            <a:spLocks noGrp="1"/>
          </p:cNvSpPr>
          <p:nvPr>
            <p:ph type="title"/>
          </p:nvPr>
        </p:nvSpPr>
        <p:spPr/>
        <p:txBody>
          <a:bodyPr/>
          <a:lstStyle/>
          <a:p>
            <a:r>
              <a:rPr lang="en-US" dirty="0"/>
              <a:t>When to Use GitHub Desktop</a:t>
            </a:r>
          </a:p>
        </p:txBody>
      </p:sp>
    </p:spTree>
    <p:extLst>
      <p:ext uri="{BB962C8B-B14F-4D97-AF65-F5344CB8AC3E}">
        <p14:creationId xmlns:p14="http://schemas.microsoft.com/office/powerpoint/2010/main" val="146853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pic>
        <p:nvPicPr>
          <p:cNvPr id="6" name="Picture 5"/>
          <p:cNvPicPr>
            <a:picLocks noChangeAspect="1"/>
          </p:cNvPicPr>
          <p:nvPr/>
        </p:nvPicPr>
        <p:blipFill>
          <a:blip r:embed="rId2"/>
          <a:stretch>
            <a:fillRect/>
          </a:stretch>
        </p:blipFill>
        <p:spPr>
          <a:xfrm>
            <a:off x="731838" y="1349683"/>
            <a:ext cx="9372600" cy="5195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704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Install</a:t>
            </a:r>
          </a:p>
        </p:txBody>
      </p:sp>
    </p:spTree>
    <p:extLst>
      <p:ext uri="{BB962C8B-B14F-4D97-AF65-F5344CB8AC3E}">
        <p14:creationId xmlns:p14="http://schemas.microsoft.com/office/powerpoint/2010/main" val="358047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desktop.github.com</a:t>
            </a:r>
          </a:p>
        </p:txBody>
      </p:sp>
      <p:pic>
        <p:nvPicPr>
          <p:cNvPr id="3" name="Picture 2"/>
          <p:cNvPicPr>
            <a:picLocks noChangeAspect="1"/>
          </p:cNvPicPr>
          <p:nvPr/>
        </p:nvPicPr>
        <p:blipFill>
          <a:blip r:embed="rId2"/>
          <a:stretch>
            <a:fillRect/>
          </a:stretch>
        </p:blipFill>
        <p:spPr>
          <a:xfrm>
            <a:off x="1646237" y="1439862"/>
            <a:ext cx="8228924" cy="4969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007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2397</TotalTime>
  <Words>1329</Words>
  <Application>Microsoft Office PowerPoint</Application>
  <PresentationFormat>Custom</PresentationFormat>
  <Paragraphs>212</Paragraphs>
  <Slides>43</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Consolas</vt:lpstr>
      <vt:lpstr>Segoe UI</vt:lpstr>
      <vt:lpstr>Segoe UI Light</vt:lpstr>
      <vt:lpstr>Wingdings</vt:lpstr>
      <vt:lpstr>WHITE TEMPLATE</vt:lpstr>
      <vt:lpstr>GitHub for Windows Users</vt:lpstr>
      <vt:lpstr>Agenda</vt:lpstr>
      <vt:lpstr>GitHub Desktop</vt:lpstr>
      <vt:lpstr>GitHub Desktop</vt:lpstr>
      <vt:lpstr>PowerPoint Presentation</vt:lpstr>
      <vt:lpstr>When to Use GitHub Desktop</vt:lpstr>
      <vt:lpstr>Options</vt:lpstr>
      <vt:lpstr>Install</vt:lpstr>
      <vt:lpstr>desktop.github.com</vt:lpstr>
      <vt:lpstr>GitHub Desktop + Git Shell</vt:lpstr>
      <vt:lpstr>Repositories</vt:lpstr>
      <vt:lpstr>Creating</vt:lpstr>
      <vt:lpstr>Cloning</vt:lpstr>
      <vt:lpstr>Adding and Scanning</vt:lpstr>
      <vt:lpstr>Diffing and Committing</vt:lpstr>
      <vt:lpstr>Difference Viewer</vt:lpstr>
      <vt:lpstr>Committing</vt:lpstr>
      <vt:lpstr>Committing by Line</vt:lpstr>
      <vt:lpstr>Branching</vt:lpstr>
      <vt:lpstr>Managing Branches</vt:lpstr>
      <vt:lpstr>Collaborating</vt:lpstr>
      <vt:lpstr>Pull Request</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215</cp:revision>
  <dcterms:created xsi:type="dcterms:W3CDTF">2015-06-04T21:40:17Z</dcterms:created>
  <dcterms:modified xsi:type="dcterms:W3CDTF">2016-08-01T17:14:07Z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