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67" r:id="rId3"/>
    <p:sldId id="257" r:id="rId4"/>
    <p:sldId id="258" r:id="rId5"/>
    <p:sldId id="270" r:id="rId6"/>
    <p:sldId id="269" r:id="rId7"/>
    <p:sldId id="276" r:id="rId8"/>
    <p:sldId id="293" r:id="rId9"/>
    <p:sldId id="295" r:id="rId10"/>
    <p:sldId id="284" r:id="rId11"/>
    <p:sldId id="259" r:id="rId12"/>
    <p:sldId id="298" r:id="rId13"/>
    <p:sldId id="296" r:id="rId14"/>
    <p:sldId id="299" r:id="rId15"/>
    <p:sldId id="300" r:id="rId16"/>
    <p:sldId id="297" r:id="rId17"/>
    <p:sldId id="301" r:id="rId18"/>
    <p:sldId id="285" r:id="rId19"/>
    <p:sldId id="302" r:id="rId20"/>
    <p:sldId id="304" r:id="rId21"/>
    <p:sldId id="303" r:id="rId22"/>
    <p:sldId id="281" r:id="rId23"/>
    <p:sldId id="282" r:id="rId24"/>
    <p:sldId id="265" r:id="rId25"/>
  </p:sldIdLst>
  <p:sldSz cx="18288000" cy="10287000"/>
  <p:notesSz cx="6858000" cy="9144000"/>
  <p:embeddedFontLst>
    <p:embeddedFont>
      <p:font typeface="Segoe UI" panose="020B0502040204020203"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D2"/>
    <a:srgbClr val="01B9CF"/>
    <a:srgbClr val="04B9C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BF667-265B-B9A1-CFB2-91624F94377A}" v="357" dt="2025-06-16T08:42:12.796"/>
    <p1510:client id="{16E9F9EE-ECE8-000A-B78F-2858498D6152}" v="91" dt="2025-06-16T06:52:43.678"/>
    <p1510:client id="{54A35949-D421-F17F-1EC3-46A06DC82B47}" v="34" dt="2025-06-16T07:26:32.650"/>
    <p1510:client id="{571306EA-9BCD-493C-96E8-C1CC0456E848}" v="18" dt="2025-06-16T03:28:49.319"/>
    <p1510:client id="{6BF5642E-2004-CFD6-13B8-3BB0178D6CB5}" v="19" dt="2025-06-16T08:20:56.107"/>
    <p1510:client id="{90C5AD43-63EC-6962-65FA-EAD4ED7EA225}" v="330" dt="2025-06-16T09:21:09.014"/>
    <p1510:client id="{D5D3F791-3817-6E8B-7B80-72C2B25EAFDC}" v="8" dt="2025-06-16T06:55:00.127"/>
    <p1510:client id="{FC96C68A-0B49-EF96-E325-CBCB1647E4AC}" v="1199" dt="2025-06-16T06:00:49.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049" autoAdjust="0"/>
  </p:normalViewPr>
  <p:slideViewPr>
    <p:cSldViewPr snapToGrid="0">
      <p:cViewPr varScale="1">
        <p:scale>
          <a:sx n="44" d="100"/>
          <a:sy n="44" d="100"/>
        </p:scale>
        <p:origin x="736" y="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50EB8-B34F-425C-9421-A0D094AAEFAF}" type="datetimeFigureOut">
              <a:rPr lang="en-US" smtClean="0"/>
              <a:t>6/16/2025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DF175-F9E1-4F8F-A804-505F65A11D38}" type="slidenum">
              <a:rPr lang="en-US" smtClean="0"/>
              <a:t>‹#›</a:t>
            </a:fld>
            <a:endParaRPr lang="en-US"/>
          </a:p>
        </p:txBody>
      </p:sp>
    </p:spTree>
    <p:extLst>
      <p:ext uri="{BB962C8B-B14F-4D97-AF65-F5344CB8AC3E}">
        <p14:creationId xmlns:p14="http://schemas.microsoft.com/office/powerpoint/2010/main" val="7223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2DF175-F9E1-4F8F-A804-505F65A11D38}" type="slidenum">
              <a:rPr lang="en-US" smtClean="0"/>
              <a:t>2</a:t>
            </a:fld>
            <a:endParaRPr lang="en-US"/>
          </a:p>
        </p:txBody>
      </p:sp>
    </p:spTree>
    <p:extLst>
      <p:ext uri="{BB962C8B-B14F-4D97-AF65-F5344CB8AC3E}">
        <p14:creationId xmlns:p14="http://schemas.microsoft.com/office/powerpoint/2010/main" val="464728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p:cNvGrpSpPr/>
        <p:nvPr/>
      </p:nvGrpSpPr>
      <p:grpSpPr>
        <a:xfrm>
          <a:off x="0" y="0"/>
          <a:ext cx="0" cy="0"/>
          <a:chOff x="0" y="0"/>
          <a:chExt cx="0" cy="0"/>
        </a:xfrm>
      </p:grpSpPr>
      <p:sp>
        <p:nvSpPr>
          <p:cNvPr id="28" name="Freeform 2"/>
          <p:cNvSpPr/>
          <p:nvPr/>
        </p:nvSpPr>
        <p:spPr>
          <a:xfrm>
            <a:off x="8228155" y="-455066"/>
            <a:ext cx="11404113" cy="11487660"/>
          </a:xfrm>
          <a:custGeom>
            <a:avLst/>
            <a:gdLst/>
            <a:ahLst/>
            <a:cxnLst/>
            <a:rect l="l" t="t" r="r" b="b"/>
            <a:pathLst>
              <a:path w="11404113" h="11487660">
                <a:moveTo>
                  <a:pt x="0" y="0"/>
                </a:moveTo>
                <a:lnTo>
                  <a:pt x="11404113" y="0"/>
                </a:lnTo>
                <a:lnTo>
                  <a:pt x="11404113" y="11487660"/>
                </a:lnTo>
                <a:lnTo>
                  <a:pt x="0" y="11487660"/>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grpSp>
        <p:nvGrpSpPr>
          <p:cNvPr id="29" name="Group 3"/>
          <p:cNvGrpSpPr/>
          <p:nvPr/>
        </p:nvGrpSpPr>
        <p:grpSpPr>
          <a:xfrm>
            <a:off x="609600" y="6972300"/>
            <a:ext cx="4680040" cy="827065"/>
            <a:chOff x="0" y="0"/>
            <a:chExt cx="1899754" cy="406400"/>
          </a:xfrm>
        </p:grpSpPr>
        <p:sp>
          <p:nvSpPr>
            <p:cNvPr id="30" name="Freeform 4"/>
            <p:cNvSpPr/>
            <p:nvPr/>
          </p:nvSpPr>
          <p:spPr>
            <a:xfrm>
              <a:off x="0" y="0"/>
              <a:ext cx="1899754" cy="406400"/>
            </a:xfrm>
            <a:custGeom>
              <a:avLst/>
              <a:gdLst/>
              <a:ahLst/>
              <a:cxnLst/>
              <a:rect l="l" t="t" r="r" b="b"/>
              <a:pathLst>
                <a:path w="1899754" h="406400">
                  <a:moveTo>
                    <a:pt x="1696554" y="0"/>
                  </a:moveTo>
                  <a:cubicBezTo>
                    <a:pt x="1808778" y="0"/>
                    <a:pt x="1899754" y="90976"/>
                    <a:pt x="1899754" y="203200"/>
                  </a:cubicBezTo>
                  <a:cubicBezTo>
                    <a:pt x="1899754" y="315424"/>
                    <a:pt x="1808778" y="406400"/>
                    <a:pt x="169655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FFFFFF"/>
              </a:solidFill>
              <a:prstDash val="solid"/>
              <a:miter/>
            </a:ln>
          </p:spPr>
        </p:sp>
        <p:sp>
          <p:nvSpPr>
            <p:cNvPr id="31" name="TextBox 5"/>
            <p:cNvSpPr txBox="1"/>
            <p:nvPr/>
          </p:nvSpPr>
          <p:spPr>
            <a:xfrm>
              <a:off x="0" y="-38100"/>
              <a:ext cx="1899754"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32" name="Group 7"/>
          <p:cNvGrpSpPr/>
          <p:nvPr/>
        </p:nvGrpSpPr>
        <p:grpSpPr>
          <a:xfrm rot="1383774">
            <a:off x="8205846" y="-2069800"/>
            <a:ext cx="11226909" cy="14341591"/>
            <a:chOff x="0" y="0"/>
            <a:chExt cx="2956881" cy="3777209"/>
          </a:xfrm>
        </p:grpSpPr>
        <p:sp>
          <p:nvSpPr>
            <p:cNvPr id="33" name="Freeform 8"/>
            <p:cNvSpPr/>
            <p:nvPr/>
          </p:nvSpPr>
          <p:spPr>
            <a:xfrm>
              <a:off x="0" y="0"/>
              <a:ext cx="2956881" cy="3777209"/>
            </a:xfrm>
            <a:custGeom>
              <a:avLst/>
              <a:gdLst/>
              <a:ahLst/>
              <a:cxnLst/>
              <a:rect l="l" t="t" r="r" b="b"/>
              <a:pathLst>
                <a:path w="2956881" h="3777209">
                  <a:moveTo>
                    <a:pt x="0" y="0"/>
                  </a:moveTo>
                  <a:lnTo>
                    <a:pt x="2956881" y="0"/>
                  </a:lnTo>
                  <a:lnTo>
                    <a:pt x="2956881" y="3777209"/>
                  </a:lnTo>
                  <a:lnTo>
                    <a:pt x="0" y="3777209"/>
                  </a:lnTo>
                  <a:close/>
                </a:path>
              </a:pathLst>
            </a:custGeom>
            <a:gradFill rotWithShape="1">
              <a:gsLst>
                <a:gs pos="0">
                  <a:srgbClr val="141519">
                    <a:alpha val="100000"/>
                  </a:srgbClr>
                </a:gs>
                <a:gs pos="100000">
                  <a:srgbClr val="141519">
                    <a:alpha val="0"/>
                  </a:srgbClr>
                </a:gs>
              </a:gsLst>
              <a:lin ang="0"/>
            </a:gradFill>
          </p:spPr>
        </p:sp>
        <p:sp>
          <p:nvSpPr>
            <p:cNvPr id="34" name="TextBox 9"/>
            <p:cNvSpPr txBox="1"/>
            <p:nvPr/>
          </p:nvSpPr>
          <p:spPr>
            <a:xfrm>
              <a:off x="0" y="28575"/>
              <a:ext cx="2956881" cy="3748634"/>
            </a:xfrm>
            <a:prstGeom prst="rect">
              <a:avLst/>
            </a:prstGeom>
          </p:spPr>
          <p:txBody>
            <a:bodyPr lIns="50800" tIns="50800" rIns="50800" bIns="50800" rtlCol="0" anchor="ctr"/>
            <a:lstStyle/>
            <a:p>
              <a:pPr algn="ctr">
                <a:lnSpc>
                  <a:spcPts val="2267"/>
                </a:lnSpc>
              </a:pPr>
              <a:endParaRPr/>
            </a:p>
          </p:txBody>
        </p:sp>
      </p:grpSp>
      <p:grpSp>
        <p:nvGrpSpPr>
          <p:cNvPr id="35" name="Group 10"/>
          <p:cNvGrpSpPr/>
          <p:nvPr/>
        </p:nvGrpSpPr>
        <p:grpSpPr>
          <a:xfrm rot="1383774">
            <a:off x="7766755" y="-2234761"/>
            <a:ext cx="10773748" cy="14341591"/>
            <a:chOff x="0" y="0"/>
            <a:chExt cx="2837530" cy="3777209"/>
          </a:xfrm>
        </p:grpSpPr>
        <p:sp>
          <p:nvSpPr>
            <p:cNvPr id="36" name="Freeform 11"/>
            <p:cNvSpPr/>
            <p:nvPr/>
          </p:nvSpPr>
          <p:spPr>
            <a:xfrm>
              <a:off x="0" y="0"/>
              <a:ext cx="2837530" cy="3777209"/>
            </a:xfrm>
            <a:custGeom>
              <a:avLst/>
              <a:gdLst/>
              <a:ahLst/>
              <a:cxnLst/>
              <a:rect l="l" t="t" r="r" b="b"/>
              <a:pathLst>
                <a:path w="2837530" h="3777209">
                  <a:moveTo>
                    <a:pt x="0" y="0"/>
                  </a:moveTo>
                  <a:lnTo>
                    <a:pt x="2837530" y="0"/>
                  </a:lnTo>
                  <a:lnTo>
                    <a:pt x="2837530" y="3777209"/>
                  </a:lnTo>
                  <a:lnTo>
                    <a:pt x="0" y="3777209"/>
                  </a:lnTo>
                  <a:close/>
                </a:path>
              </a:pathLst>
            </a:custGeom>
            <a:gradFill rotWithShape="1">
              <a:gsLst>
                <a:gs pos="0">
                  <a:srgbClr val="141519">
                    <a:alpha val="100000"/>
                  </a:srgbClr>
                </a:gs>
                <a:gs pos="100000">
                  <a:srgbClr val="141519">
                    <a:alpha val="0"/>
                  </a:srgbClr>
                </a:gs>
              </a:gsLst>
              <a:lin ang="0"/>
            </a:gradFill>
          </p:spPr>
        </p:sp>
        <p:sp>
          <p:nvSpPr>
            <p:cNvPr id="37" name="TextBox 12"/>
            <p:cNvSpPr txBox="1"/>
            <p:nvPr/>
          </p:nvSpPr>
          <p:spPr>
            <a:xfrm>
              <a:off x="0" y="28575"/>
              <a:ext cx="2837530" cy="3748634"/>
            </a:xfrm>
            <a:prstGeom prst="rect">
              <a:avLst/>
            </a:prstGeom>
          </p:spPr>
          <p:txBody>
            <a:bodyPr lIns="50800" tIns="50800" rIns="50800" bIns="50800" rtlCol="0" anchor="ctr"/>
            <a:lstStyle/>
            <a:p>
              <a:pPr algn="ctr">
                <a:lnSpc>
                  <a:spcPts val="2267"/>
                </a:lnSpc>
              </a:pPr>
              <a:endParaRPr/>
            </a:p>
          </p:txBody>
        </p:sp>
      </p:grpSp>
      <p:sp>
        <p:nvSpPr>
          <p:cNvPr id="38" name="TextBox 16"/>
          <p:cNvSpPr txBox="1"/>
          <p:nvPr/>
        </p:nvSpPr>
        <p:spPr>
          <a:xfrm>
            <a:off x="537647" y="3403298"/>
            <a:ext cx="9667069" cy="2624758"/>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Calibri" panose="020F0502020204030204" pitchFamily="34" charset="0"/>
                <a:ea typeface="Calibri" panose="020F0502020204030204" pitchFamily="34" charset="0"/>
                <a:cs typeface="Calibri" panose="020F0502020204030204" pitchFamily="34" charset="0"/>
                <a:sym typeface="Arial Bold"/>
              </a:rPr>
              <a:t>DOCUMENT ANALYSIS</a:t>
            </a:r>
          </a:p>
          <a:p>
            <a:pPr algn="l">
              <a:lnSpc>
                <a:spcPts val="10716"/>
              </a:lnSpc>
            </a:pPr>
            <a:r>
              <a:rPr lang="en-US" sz="6600" b="1" spc="-194" dirty="0">
                <a:solidFill>
                  <a:srgbClr val="FFFFFF"/>
                </a:solidFill>
                <a:latin typeface="Calibri" panose="020F0502020204030204" pitchFamily="34" charset="0"/>
                <a:ea typeface="Calibri" panose="020F0502020204030204" pitchFamily="34" charset="0"/>
                <a:cs typeface="Calibri" panose="020F0502020204030204" pitchFamily="34" charset="0"/>
                <a:sym typeface="Arial Bold"/>
              </a:rPr>
              <a:t>USING LLM’S</a:t>
            </a:r>
          </a:p>
        </p:txBody>
      </p:sp>
      <p:sp>
        <p:nvSpPr>
          <p:cNvPr id="39" name="TextBox 21"/>
          <p:cNvSpPr txBox="1"/>
          <p:nvPr/>
        </p:nvSpPr>
        <p:spPr>
          <a:xfrm>
            <a:off x="1052404" y="7290109"/>
            <a:ext cx="4439750" cy="294953"/>
          </a:xfrm>
          <a:prstGeom prst="rect">
            <a:avLst/>
          </a:prstGeom>
        </p:spPr>
        <p:txBody>
          <a:bodyPr wrap="square" lIns="0" tIns="0" rIns="0" bIns="0" rtlCol="0" anchor="t">
            <a:spAutoFit/>
          </a:bodyPr>
          <a:lstStyle/>
          <a:p>
            <a:pPr>
              <a:lnSpc>
                <a:spcPts val="2306"/>
              </a:lnSpc>
            </a:pPr>
            <a:r>
              <a:rPr lang="en-US" sz="3600" b="1" i="1" dirty="0">
                <a:ln w="0"/>
                <a:solidFill>
                  <a:schemeClr val="accent5"/>
                </a:solidFill>
                <a:effectLst>
                  <a:outerShdw blurRad="38100" dist="25400" dir="5400000" algn="ctr" rotWithShape="0">
                    <a:srgbClr val="6E747A">
                      <a:alpha val="43000"/>
                    </a:srgbClr>
                  </a:outerShdw>
                </a:effectLst>
              </a:rPr>
              <a:t>Project Presentation</a:t>
            </a:r>
            <a:endParaRPr lang="en-US" sz="3600" b="1" i="1" dirty="0">
              <a:ln w="0"/>
              <a:solidFill>
                <a:schemeClr val="accent5"/>
              </a:solidFill>
              <a:effectLst>
                <a:outerShdw blurRad="38100" dist="25400" dir="5400000" algn="ctr" rotWithShape="0">
                  <a:srgbClr val="6E747A">
                    <a:alpha val="43000"/>
                  </a:srgbClr>
                </a:outerShdw>
              </a:effectLst>
              <a:latin typeface="Arial"/>
              <a:ea typeface="Arial"/>
              <a:cs typeface="Arial"/>
              <a:sym typeface="Arial"/>
            </a:endParaRPr>
          </a:p>
        </p:txBody>
      </p:sp>
      <p:pic>
        <p:nvPicPr>
          <p:cNvPr id="40" name="object 13">
            <a:extLst>
              <a:ext uri="{FF2B5EF4-FFF2-40B4-BE49-F238E27FC236}">
                <a16:creationId xmlns:a16="http://schemas.microsoft.com/office/drawing/2014/main" id="{DDB8FA11-BBEC-4375-8532-23A82FC645C1}"/>
              </a:ext>
            </a:extLst>
          </p:cNvPr>
          <p:cNvPicPr/>
          <p:nvPr/>
        </p:nvPicPr>
        <p:blipFill>
          <a:blip r:embed="rId4" cstate="print"/>
          <a:stretch>
            <a:fillRect/>
          </a:stretch>
        </p:blipFill>
        <p:spPr>
          <a:xfrm>
            <a:off x="1048998" y="318529"/>
            <a:ext cx="1419003" cy="1391517"/>
          </a:xfrm>
          <a:prstGeom prst="rect">
            <a:avLst/>
          </a:prstGeom>
        </p:spPr>
      </p:pic>
      <p:pic>
        <p:nvPicPr>
          <p:cNvPr id="41" name="object 14">
            <a:extLst>
              <a:ext uri="{FF2B5EF4-FFF2-40B4-BE49-F238E27FC236}">
                <a16:creationId xmlns:a16="http://schemas.microsoft.com/office/drawing/2014/main" id="{AB844BEB-0841-4613-9558-4009E5618237}"/>
              </a:ext>
            </a:extLst>
          </p:cNvPr>
          <p:cNvPicPr/>
          <p:nvPr/>
        </p:nvPicPr>
        <p:blipFill>
          <a:blip r:embed="rId5" cstate="print"/>
          <a:stretch>
            <a:fillRect/>
          </a:stretch>
        </p:blipFill>
        <p:spPr>
          <a:xfrm>
            <a:off x="614948" y="1856924"/>
            <a:ext cx="2421020" cy="490203"/>
          </a:xfrm>
          <a:prstGeom prst="rect">
            <a:avLst/>
          </a:prstGeom>
        </p:spPr>
      </p:pic>
      <p:sp>
        <p:nvSpPr>
          <p:cNvPr id="42" name="Oval 41"/>
          <p:cNvSpPr/>
          <p:nvPr/>
        </p:nvSpPr>
        <p:spPr>
          <a:xfrm>
            <a:off x="10792317" y="2094563"/>
            <a:ext cx="6483084" cy="6477937"/>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04F00E6B-C3C4-ADD6-D87C-44161C1CE258}"/>
            </a:ext>
          </a:extLst>
        </p:cNvPr>
        <p:cNvGrpSpPr/>
        <p:nvPr/>
      </p:nvGrpSpPr>
      <p:grpSpPr>
        <a:xfrm>
          <a:off x="0" y="0"/>
          <a:ext cx="0" cy="0"/>
          <a:chOff x="0" y="0"/>
          <a:chExt cx="0" cy="0"/>
        </a:xfrm>
      </p:grpSpPr>
      <p:pic>
        <p:nvPicPr>
          <p:cNvPr id="34" name="object 13">
            <a:extLst>
              <a:ext uri="{FF2B5EF4-FFF2-40B4-BE49-F238E27FC236}">
                <a16:creationId xmlns:a16="http://schemas.microsoft.com/office/drawing/2014/main" id="{D5BC2B0D-6D68-9A45-AFD5-CDCD95417CDA}"/>
              </a:ext>
            </a:extLst>
          </p:cNvPr>
          <p:cNvPicPr/>
          <p:nvPr/>
        </p:nvPicPr>
        <p:blipFill>
          <a:blip r:embed="rId2" cstate="print"/>
          <a:stretch>
            <a:fillRect/>
          </a:stretch>
        </p:blipFill>
        <p:spPr>
          <a:xfrm>
            <a:off x="552911" y="154996"/>
            <a:ext cx="1035006" cy="935416"/>
          </a:xfrm>
          <a:prstGeom prst="rect">
            <a:avLst/>
          </a:prstGeom>
        </p:spPr>
      </p:pic>
      <p:pic>
        <p:nvPicPr>
          <p:cNvPr id="35" name="object 14">
            <a:extLst>
              <a:ext uri="{FF2B5EF4-FFF2-40B4-BE49-F238E27FC236}">
                <a16:creationId xmlns:a16="http://schemas.microsoft.com/office/drawing/2014/main" id="{C32C8E7D-D128-520F-2A78-7240D8E7FF96}"/>
              </a:ext>
            </a:extLst>
          </p:cNvPr>
          <p:cNvPicPr/>
          <p:nvPr/>
        </p:nvPicPr>
        <p:blipFill>
          <a:blip r:embed="rId3" cstate="print"/>
          <a:stretch>
            <a:fillRect/>
          </a:stretch>
        </p:blipFill>
        <p:spPr>
          <a:xfrm>
            <a:off x="351312" y="1207275"/>
            <a:ext cx="1458444" cy="363089"/>
          </a:xfrm>
          <a:prstGeom prst="rect">
            <a:avLst/>
          </a:prstGeom>
        </p:spPr>
      </p:pic>
      <p:grpSp>
        <p:nvGrpSpPr>
          <p:cNvPr id="48" name="Group 6">
            <a:extLst>
              <a:ext uri="{FF2B5EF4-FFF2-40B4-BE49-F238E27FC236}">
                <a16:creationId xmlns:a16="http://schemas.microsoft.com/office/drawing/2014/main" id="{46557902-B947-E4F0-2A64-0778B912FD96}"/>
              </a:ext>
            </a:extLst>
          </p:cNvPr>
          <p:cNvGrpSpPr/>
          <p:nvPr/>
        </p:nvGrpSpPr>
        <p:grpSpPr>
          <a:xfrm>
            <a:off x="351311" y="2580979"/>
            <a:ext cx="5007671" cy="914400"/>
            <a:chOff x="0" y="0"/>
            <a:chExt cx="1867198" cy="871690"/>
          </a:xfrm>
        </p:grpSpPr>
        <p:sp>
          <p:nvSpPr>
            <p:cNvPr id="49" name="Freeform 7">
              <a:extLst>
                <a:ext uri="{FF2B5EF4-FFF2-40B4-BE49-F238E27FC236}">
                  <a16:creationId xmlns:a16="http://schemas.microsoft.com/office/drawing/2014/main" id="{E70FE2B7-48D7-AE77-594E-CF7E9DF302CA}"/>
                </a:ext>
              </a:extLst>
            </p:cNvPr>
            <p:cNvSpPr/>
            <p:nvPr/>
          </p:nvSpPr>
          <p:spPr>
            <a:xfrm>
              <a:off x="0" y="0"/>
              <a:ext cx="1867198" cy="871690"/>
            </a:xfrm>
            <a:custGeom>
              <a:avLst/>
              <a:gdLst/>
              <a:ahLst/>
              <a:cxnLst/>
              <a:rect l="l" t="t" r="r" b="b"/>
              <a:pathLst>
                <a:path w="1867198" h="871690">
                  <a:moveTo>
                    <a:pt x="41497" y="0"/>
                  </a:moveTo>
                  <a:lnTo>
                    <a:pt x="1825701" y="0"/>
                  </a:lnTo>
                  <a:cubicBezTo>
                    <a:pt x="1836707" y="0"/>
                    <a:pt x="1847262" y="4372"/>
                    <a:pt x="1855044" y="12154"/>
                  </a:cubicBezTo>
                  <a:cubicBezTo>
                    <a:pt x="1862826" y="19936"/>
                    <a:pt x="1867198" y="30491"/>
                    <a:pt x="1867198" y="41497"/>
                  </a:cubicBezTo>
                  <a:lnTo>
                    <a:pt x="1867198" y="830194"/>
                  </a:lnTo>
                  <a:cubicBezTo>
                    <a:pt x="1867198" y="853112"/>
                    <a:pt x="1848620" y="871690"/>
                    <a:pt x="1825701" y="871690"/>
                  </a:cubicBezTo>
                  <a:lnTo>
                    <a:pt x="41497" y="871690"/>
                  </a:lnTo>
                  <a:cubicBezTo>
                    <a:pt x="30491" y="871690"/>
                    <a:pt x="19936" y="867318"/>
                    <a:pt x="12154" y="859536"/>
                  </a:cubicBezTo>
                  <a:cubicBezTo>
                    <a:pt x="4372" y="851754"/>
                    <a:pt x="0" y="841199"/>
                    <a:pt x="0" y="830194"/>
                  </a:cubicBezTo>
                  <a:lnTo>
                    <a:pt x="0" y="41497"/>
                  </a:lnTo>
                  <a:cubicBezTo>
                    <a:pt x="0" y="30491"/>
                    <a:pt x="4372" y="19936"/>
                    <a:pt x="12154" y="12154"/>
                  </a:cubicBezTo>
                  <a:cubicBezTo>
                    <a:pt x="19936" y="4372"/>
                    <a:pt x="30491" y="0"/>
                    <a:pt x="41497" y="0"/>
                  </a:cubicBezTo>
                  <a:close/>
                </a:path>
              </a:pathLst>
            </a:custGeom>
            <a:solidFill>
              <a:srgbClr val="202127"/>
            </a:solidFill>
          </p:spPr>
        </p:sp>
        <p:sp>
          <p:nvSpPr>
            <p:cNvPr id="50" name="TextBox 8">
              <a:extLst>
                <a:ext uri="{FF2B5EF4-FFF2-40B4-BE49-F238E27FC236}">
                  <a16:creationId xmlns:a16="http://schemas.microsoft.com/office/drawing/2014/main" id="{A7B9E1F2-3331-2033-81CA-F1A2AD06665C}"/>
                </a:ext>
              </a:extLst>
            </p:cNvPr>
            <p:cNvSpPr txBox="1"/>
            <p:nvPr/>
          </p:nvSpPr>
          <p:spPr>
            <a:xfrm>
              <a:off x="0" y="19050"/>
              <a:ext cx="1867198" cy="852640"/>
            </a:xfrm>
            <a:prstGeom prst="rect">
              <a:avLst/>
            </a:prstGeom>
          </p:spPr>
          <p:txBody>
            <a:bodyPr lIns="50800" tIns="50800" rIns="50800" bIns="50800" rtlCol="0" anchor="ctr"/>
            <a:lstStyle/>
            <a:p>
              <a:pPr algn="ctr">
                <a:lnSpc>
                  <a:spcPts val="1387"/>
                </a:lnSpc>
              </a:pPr>
              <a:endParaRPr/>
            </a:p>
          </p:txBody>
        </p:sp>
      </p:grpSp>
      <p:sp>
        <p:nvSpPr>
          <p:cNvPr id="2" name="Rectangle 1">
            <a:extLst>
              <a:ext uri="{FF2B5EF4-FFF2-40B4-BE49-F238E27FC236}">
                <a16:creationId xmlns:a16="http://schemas.microsoft.com/office/drawing/2014/main" id="{FFCE3F2C-B3B5-86B5-0DC1-D126068836DF}"/>
              </a:ext>
            </a:extLst>
          </p:cNvPr>
          <p:cNvSpPr/>
          <p:nvPr/>
        </p:nvSpPr>
        <p:spPr>
          <a:xfrm>
            <a:off x="351310" y="2727247"/>
            <a:ext cx="6464604" cy="553998"/>
          </a:xfrm>
          <a:prstGeom prst="rect">
            <a:avLst/>
          </a:prstGeom>
        </p:spPr>
        <p:txBody>
          <a:bodyPr wrap="square" lIns="91440" tIns="45720" rIns="91440" bIns="45720" anchor="t">
            <a:spAutoFit/>
          </a:bodyPr>
          <a:lstStyle/>
          <a:p>
            <a:pPr marL="514350" indent="-514350" algn="just">
              <a:spcBef>
                <a:spcPct val="0"/>
              </a:spcBef>
              <a:buFont typeface="+mj-lt"/>
              <a:buAutoNum type="arabicPeriod"/>
            </a:pPr>
            <a:r>
              <a:rPr lang="en-US" sz="3000" b="1" u="sng" dirty="0">
                <a:solidFill>
                  <a:srgbClr val="00BCD2"/>
                </a:solidFill>
                <a:ea typeface="Calibri"/>
                <a:cs typeface="Calibri"/>
              </a:rPr>
              <a:t>RAG SYSTEM</a:t>
            </a:r>
            <a:r>
              <a:rPr lang="en-US" sz="2800" b="1" dirty="0">
                <a:solidFill>
                  <a:srgbClr val="00B0F0"/>
                </a:solidFill>
                <a:ea typeface="Calibri"/>
                <a:cs typeface="Calibri"/>
              </a:rPr>
              <a:t> </a:t>
            </a:r>
            <a:endParaRPr lang="en-US" sz="2800" dirty="0">
              <a:solidFill>
                <a:srgbClr val="000000"/>
              </a:solidFill>
              <a:ea typeface="Calibri"/>
              <a:cs typeface="Calibri"/>
            </a:endParaRPr>
          </a:p>
        </p:txBody>
      </p:sp>
      <p:sp>
        <p:nvSpPr>
          <p:cNvPr id="3" name="Rectangle 2">
            <a:extLst>
              <a:ext uri="{FF2B5EF4-FFF2-40B4-BE49-F238E27FC236}">
                <a16:creationId xmlns:a16="http://schemas.microsoft.com/office/drawing/2014/main" id="{BCF53B39-7264-D6FE-00BE-7D0B3BDBF764}"/>
              </a:ext>
            </a:extLst>
          </p:cNvPr>
          <p:cNvSpPr/>
          <p:nvPr/>
        </p:nvSpPr>
        <p:spPr>
          <a:xfrm>
            <a:off x="4421038" y="3310713"/>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grpSp>
        <p:nvGrpSpPr>
          <p:cNvPr id="4" name="Group 3">
            <a:extLst>
              <a:ext uri="{FF2B5EF4-FFF2-40B4-BE49-F238E27FC236}">
                <a16:creationId xmlns:a16="http://schemas.microsoft.com/office/drawing/2014/main" id="{0747A58D-F941-CF21-B77B-D49EE03FE8C3}"/>
              </a:ext>
            </a:extLst>
          </p:cNvPr>
          <p:cNvGrpSpPr/>
          <p:nvPr/>
        </p:nvGrpSpPr>
        <p:grpSpPr>
          <a:xfrm rot="17588846">
            <a:off x="9062024" y="-2401539"/>
            <a:ext cx="19277616" cy="20945096"/>
            <a:chOff x="6516936" y="-1029823"/>
            <a:chExt cx="4583605" cy="4788220"/>
          </a:xfrm>
        </p:grpSpPr>
        <p:sp>
          <p:nvSpPr>
            <p:cNvPr id="5" name="Freeform 4">
              <a:extLst>
                <a:ext uri="{FF2B5EF4-FFF2-40B4-BE49-F238E27FC236}">
                  <a16:creationId xmlns:a16="http://schemas.microsoft.com/office/drawing/2014/main" id="{46C67F09-F777-448C-FFED-D6563AFE0117}"/>
                </a:ext>
              </a:extLst>
            </p:cNvPr>
            <p:cNvSpPr/>
            <p:nvPr/>
          </p:nvSpPr>
          <p:spPr>
            <a:xfrm>
              <a:off x="6516936" y="-1029823"/>
              <a:ext cx="3960710"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US"/>
            </a:p>
          </p:txBody>
        </p:sp>
        <p:sp>
          <p:nvSpPr>
            <p:cNvPr id="6" name="TextBox 5">
              <a:extLst>
                <a:ext uri="{FF2B5EF4-FFF2-40B4-BE49-F238E27FC236}">
                  <a16:creationId xmlns:a16="http://schemas.microsoft.com/office/drawing/2014/main" id="{69312B2E-15E2-7C12-4EE8-B3D45E3514F0}"/>
                </a:ext>
              </a:extLst>
            </p:cNvPr>
            <p:cNvSpPr txBox="1"/>
            <p:nvPr/>
          </p:nvSpPr>
          <p:spPr>
            <a:xfrm>
              <a:off x="6516936" y="-1010773"/>
              <a:ext cx="4583605" cy="476917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387"/>
                </a:lnSpc>
              </a:pPr>
              <a:endParaRPr/>
            </a:p>
          </p:txBody>
        </p:sp>
      </p:grpSp>
      <p:sp>
        <p:nvSpPr>
          <p:cNvPr id="7" name="TextBox 6">
            <a:extLst>
              <a:ext uri="{FF2B5EF4-FFF2-40B4-BE49-F238E27FC236}">
                <a16:creationId xmlns:a16="http://schemas.microsoft.com/office/drawing/2014/main" id="{EBFA250B-937D-1F80-868C-C303E63007BA}"/>
              </a:ext>
            </a:extLst>
          </p:cNvPr>
          <p:cNvSpPr txBox="1"/>
          <p:nvPr/>
        </p:nvSpPr>
        <p:spPr>
          <a:xfrm>
            <a:off x="7772400" y="4914900"/>
            <a:ext cx="2743200" cy="321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ts val="1425"/>
              </a:lnSpc>
            </a:pPr>
            <a:r>
              <a:rPr lang="en-US" sz="2800">
                <a:cs typeface="Segoe UI"/>
              </a:rPr>
              <a:t>​</a:t>
            </a:r>
            <a:endParaRPr lang="en-US"/>
          </a:p>
        </p:txBody>
      </p:sp>
      <p:sp>
        <p:nvSpPr>
          <p:cNvPr id="9" name="TextBox 8">
            <a:extLst>
              <a:ext uri="{FF2B5EF4-FFF2-40B4-BE49-F238E27FC236}">
                <a16:creationId xmlns:a16="http://schemas.microsoft.com/office/drawing/2014/main" id="{BDC75AAD-6323-3D6B-C265-DB39046C0A45}"/>
              </a:ext>
            </a:extLst>
          </p:cNvPr>
          <p:cNvSpPr txBox="1"/>
          <p:nvPr/>
        </p:nvSpPr>
        <p:spPr>
          <a:xfrm>
            <a:off x="6212001" y="647034"/>
            <a:ext cx="5019879" cy="923330"/>
          </a:xfrm>
          <a:prstGeom prst="rect">
            <a:avLst/>
          </a:prstGeom>
          <a:noFill/>
        </p:spPr>
        <p:txBody>
          <a:bodyPr wrap="square">
            <a:spAutoFit/>
          </a:bodyPr>
          <a:lstStyle/>
          <a:p>
            <a:pPr algn="ctr"/>
            <a:r>
              <a:rPr lang="en-US" sz="5400" b="1" spc="-300"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Core Features</a:t>
            </a:r>
            <a:endParaRPr lang="en-IN" sz="5400" dirty="0">
              <a:solidFill>
                <a:srgbClr val="00BCD2"/>
              </a:solidFill>
            </a:endParaRPr>
          </a:p>
        </p:txBody>
      </p:sp>
      <p:pic>
        <p:nvPicPr>
          <p:cNvPr id="12" name="Picture 11">
            <a:extLst>
              <a:ext uri="{FF2B5EF4-FFF2-40B4-BE49-F238E27FC236}">
                <a16:creationId xmlns:a16="http://schemas.microsoft.com/office/drawing/2014/main" id="{928DDFC4-2FD3-AC40-6BF1-DF039D34D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360" y="1757504"/>
            <a:ext cx="11246329" cy="8331376"/>
          </a:xfrm>
          <a:prstGeom prst="rect">
            <a:avLst/>
          </a:prstGeom>
        </p:spPr>
      </p:pic>
      <p:sp>
        <p:nvSpPr>
          <p:cNvPr id="14" name="TextBox 13">
            <a:extLst>
              <a:ext uri="{FF2B5EF4-FFF2-40B4-BE49-F238E27FC236}">
                <a16:creationId xmlns:a16="http://schemas.microsoft.com/office/drawing/2014/main" id="{9BFAC669-3AF4-4FC3-61CF-F93C24711F26}"/>
              </a:ext>
            </a:extLst>
          </p:cNvPr>
          <p:cNvSpPr txBox="1"/>
          <p:nvPr/>
        </p:nvSpPr>
        <p:spPr>
          <a:xfrm>
            <a:off x="43659" y="3867185"/>
            <a:ext cx="6973855" cy="3353931"/>
          </a:xfrm>
          <a:prstGeom prst="rect">
            <a:avLst/>
          </a:prstGeom>
          <a:noFill/>
        </p:spPr>
        <p:txBody>
          <a:bodyPr wrap="square">
            <a:spAutoFit/>
          </a:bodyPr>
          <a:lstStyle/>
          <a:p>
            <a:pPr marL="539749" lvl="1" indent="-269875" algn="l">
              <a:lnSpc>
                <a:spcPts val="3249"/>
              </a:lnSpc>
              <a:buFont typeface="Arial"/>
              <a:buChar char="•"/>
            </a:pPr>
            <a:r>
              <a:rPr lang="en-US" sz="2400" dirty="0">
                <a:solidFill>
                  <a:schemeClr val="bg1"/>
                </a:solidFill>
                <a:latin typeface="+mj-lt"/>
                <a:ea typeface="Calibri" panose="020F0502020204030204" pitchFamily="34" charset="0"/>
                <a:cs typeface="Calibri" panose="020F0502020204030204" pitchFamily="34" charset="0"/>
                <a:sym typeface="Quicksand"/>
              </a:rPr>
              <a:t>Smart query analysis </a:t>
            </a:r>
          </a:p>
          <a:p>
            <a:pPr marL="539749" lvl="1" indent="-269875" algn="l">
              <a:lnSpc>
                <a:spcPts val="3249"/>
              </a:lnSpc>
              <a:buFont typeface="Arial"/>
              <a:buChar char="•"/>
            </a:pPr>
            <a:r>
              <a:rPr lang="en-US" sz="2400" dirty="0">
                <a:solidFill>
                  <a:schemeClr val="bg1"/>
                </a:solidFill>
                <a:latin typeface="+mj-lt"/>
                <a:ea typeface="Calibri" panose="020F0502020204030204" pitchFamily="34" charset="0"/>
                <a:cs typeface="Calibri" panose="020F0502020204030204" pitchFamily="34" charset="0"/>
                <a:sym typeface="Quicksand"/>
              </a:rPr>
              <a:t>Top-k retrieval with tunable parameter</a:t>
            </a:r>
          </a:p>
          <a:p>
            <a:pPr marL="539749" lvl="1" indent="-269875" algn="l">
              <a:lnSpc>
                <a:spcPts val="3249"/>
              </a:lnSpc>
              <a:buFont typeface="Arial"/>
              <a:buChar char="•"/>
            </a:pPr>
            <a:r>
              <a:rPr lang="en-US" sz="2400" dirty="0">
                <a:solidFill>
                  <a:schemeClr val="bg1"/>
                </a:solidFill>
                <a:latin typeface="+mj-lt"/>
                <a:ea typeface="Calibri" panose="020F0502020204030204" pitchFamily="34" charset="0"/>
                <a:cs typeface="Calibri" panose="020F0502020204030204" pitchFamily="34" charset="0"/>
                <a:sym typeface="Quicksand"/>
              </a:rPr>
              <a:t>Optimized context assembly for maximum relevance</a:t>
            </a:r>
          </a:p>
          <a:p>
            <a:pPr marL="539749" lvl="1" indent="-269875" algn="l">
              <a:lnSpc>
                <a:spcPts val="3249"/>
              </a:lnSpc>
              <a:buFont typeface="Arial"/>
              <a:buChar char="•"/>
            </a:pPr>
            <a:r>
              <a:rPr lang="en-US" sz="2400" dirty="0">
                <a:solidFill>
                  <a:schemeClr val="bg1"/>
                </a:solidFill>
                <a:latin typeface="+mj-lt"/>
                <a:ea typeface="Calibri" panose="020F0502020204030204" pitchFamily="34" charset="0"/>
                <a:cs typeface="Calibri" panose="020F0502020204030204" pitchFamily="34" charset="0"/>
                <a:sym typeface="Quicksand"/>
              </a:rPr>
              <a:t>Structured prompt design using retrieved evidence</a:t>
            </a:r>
          </a:p>
          <a:p>
            <a:pPr marL="539749" lvl="1" indent="-269875" algn="l">
              <a:lnSpc>
                <a:spcPts val="3249"/>
              </a:lnSpc>
              <a:buFont typeface="Arial"/>
              <a:buChar char="•"/>
            </a:pPr>
            <a:r>
              <a:rPr lang="en-US" sz="2400" dirty="0">
                <a:solidFill>
                  <a:schemeClr val="bg1"/>
                </a:solidFill>
                <a:latin typeface="+mj-lt"/>
                <a:ea typeface="Calibri" panose="020F0502020204030204" pitchFamily="34" charset="0"/>
                <a:cs typeface="Calibri" panose="020F0502020204030204" pitchFamily="34" charset="0"/>
                <a:sym typeface="Quicksand"/>
              </a:rPr>
              <a:t>Task-based temperature tuning for better generation control</a:t>
            </a:r>
          </a:p>
        </p:txBody>
      </p:sp>
      <p:sp>
        <p:nvSpPr>
          <p:cNvPr id="15" name="TextBox 14">
            <a:extLst>
              <a:ext uri="{FF2B5EF4-FFF2-40B4-BE49-F238E27FC236}">
                <a16:creationId xmlns:a16="http://schemas.microsoft.com/office/drawing/2014/main" id="{2343D5A2-110A-EC70-08E0-E87C60832A49}"/>
              </a:ext>
            </a:extLst>
          </p:cNvPr>
          <p:cNvSpPr txBox="1"/>
          <p:nvPr/>
        </p:nvSpPr>
        <p:spPr>
          <a:xfrm>
            <a:off x="15034158" y="9396383"/>
            <a:ext cx="3151762" cy="461665"/>
          </a:xfrm>
          <a:prstGeom prst="rect">
            <a:avLst/>
          </a:prstGeom>
          <a:noFill/>
        </p:spPr>
        <p:txBody>
          <a:bodyPr wrap="square" rtlCol="0">
            <a:spAutoFit/>
          </a:bodyPr>
          <a:lstStyle/>
          <a:p>
            <a:r>
              <a:rPr lang="en-IN" sz="2400" dirty="0"/>
              <a:t>RAG FLOW DIAGRAM</a:t>
            </a:r>
          </a:p>
        </p:txBody>
      </p:sp>
    </p:spTree>
    <p:extLst>
      <p:ext uri="{BB962C8B-B14F-4D97-AF65-F5344CB8AC3E}">
        <p14:creationId xmlns:p14="http://schemas.microsoft.com/office/powerpoint/2010/main" val="1210621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p:cNvGrpSpPr/>
        <p:nvPr/>
      </p:nvGrpSpPr>
      <p:grpSpPr>
        <a:xfrm>
          <a:off x="0" y="0"/>
          <a:ext cx="0" cy="0"/>
          <a:chOff x="0" y="0"/>
          <a:chExt cx="0" cy="0"/>
        </a:xfrm>
      </p:grpSpPr>
      <p:pic>
        <p:nvPicPr>
          <p:cNvPr id="34" name="object 13">
            <a:extLst>
              <a:ext uri="{FF2B5EF4-FFF2-40B4-BE49-F238E27FC236}">
                <a16:creationId xmlns:a16="http://schemas.microsoft.com/office/drawing/2014/main" id="{DDB8FA11-BBEC-4375-8532-23A82FC645C1}"/>
              </a:ext>
            </a:extLst>
          </p:cNvPr>
          <p:cNvPicPr/>
          <p:nvPr/>
        </p:nvPicPr>
        <p:blipFill>
          <a:blip r:embed="rId2" cstate="print"/>
          <a:stretch>
            <a:fillRect/>
          </a:stretch>
        </p:blipFill>
        <p:spPr>
          <a:xfrm>
            <a:off x="552911" y="154996"/>
            <a:ext cx="1124071" cy="957524"/>
          </a:xfrm>
          <a:prstGeom prst="rect">
            <a:avLst/>
          </a:prstGeom>
        </p:spPr>
      </p:pic>
      <p:pic>
        <p:nvPicPr>
          <p:cNvPr id="35" name="object 14">
            <a:extLst>
              <a:ext uri="{FF2B5EF4-FFF2-40B4-BE49-F238E27FC236}">
                <a16:creationId xmlns:a16="http://schemas.microsoft.com/office/drawing/2014/main" id="{AB844BEB-0841-4613-9558-4009E5618237}"/>
              </a:ext>
            </a:extLst>
          </p:cNvPr>
          <p:cNvPicPr/>
          <p:nvPr/>
        </p:nvPicPr>
        <p:blipFill>
          <a:blip r:embed="rId3" cstate="print"/>
          <a:stretch>
            <a:fillRect/>
          </a:stretch>
        </p:blipFill>
        <p:spPr>
          <a:xfrm>
            <a:off x="366156" y="1236962"/>
            <a:ext cx="1502976" cy="362036"/>
          </a:xfrm>
          <a:prstGeom prst="rect">
            <a:avLst/>
          </a:prstGeom>
        </p:spPr>
      </p:pic>
      <p:sp>
        <p:nvSpPr>
          <p:cNvPr id="3" name="Rectangle 2"/>
          <p:cNvSpPr/>
          <p:nvPr/>
        </p:nvSpPr>
        <p:spPr>
          <a:xfrm>
            <a:off x="4572000" y="4820335"/>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grpSp>
        <p:nvGrpSpPr>
          <p:cNvPr id="2" name="Group 1">
            <a:extLst>
              <a:ext uri="{FF2B5EF4-FFF2-40B4-BE49-F238E27FC236}">
                <a16:creationId xmlns:a16="http://schemas.microsoft.com/office/drawing/2014/main" id="{291BC23E-DE73-E327-FA8E-00A8ACEC1814}"/>
              </a:ext>
            </a:extLst>
          </p:cNvPr>
          <p:cNvGrpSpPr/>
          <p:nvPr/>
        </p:nvGrpSpPr>
        <p:grpSpPr>
          <a:xfrm rot="-4011154">
            <a:off x="12467458" y="-2309200"/>
            <a:ext cx="19277616" cy="20728852"/>
            <a:chOff x="6516936" y="-1029823"/>
            <a:chExt cx="4583605" cy="4788220"/>
          </a:xfrm>
        </p:grpSpPr>
        <p:sp>
          <p:nvSpPr>
            <p:cNvPr id="5" name="Freeform 4">
              <a:extLst>
                <a:ext uri="{FF2B5EF4-FFF2-40B4-BE49-F238E27FC236}">
                  <a16:creationId xmlns:a16="http://schemas.microsoft.com/office/drawing/2014/main" id="{C9DF9629-7968-E9A9-4637-57CE07FF21E5}"/>
                </a:ext>
              </a:extLst>
            </p:cNvPr>
            <p:cNvSpPr/>
            <p:nvPr/>
          </p:nvSpPr>
          <p:spPr>
            <a:xfrm>
              <a:off x="6516936" y="-1029823"/>
              <a:ext cx="3960710"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US"/>
            </a:p>
          </p:txBody>
        </p:sp>
        <p:sp>
          <p:nvSpPr>
            <p:cNvPr id="9" name="TextBox 8">
              <a:extLst>
                <a:ext uri="{FF2B5EF4-FFF2-40B4-BE49-F238E27FC236}">
                  <a16:creationId xmlns:a16="http://schemas.microsoft.com/office/drawing/2014/main" id="{CA2F5D79-764F-BD4C-506E-5B470F0BD737}"/>
                </a:ext>
              </a:extLst>
            </p:cNvPr>
            <p:cNvSpPr txBox="1"/>
            <p:nvPr/>
          </p:nvSpPr>
          <p:spPr>
            <a:xfrm>
              <a:off x="6516936" y="-1010773"/>
              <a:ext cx="4583605" cy="476917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387"/>
                </a:lnSpc>
              </a:pPr>
              <a:endParaRPr/>
            </a:p>
          </p:txBody>
        </p:sp>
      </p:grpSp>
      <p:pic>
        <p:nvPicPr>
          <p:cNvPr id="4" name="Picture 3" descr="A screenshot of a computer&#10;&#10;AI-generated content may be incorrect.">
            <a:extLst>
              <a:ext uri="{FF2B5EF4-FFF2-40B4-BE49-F238E27FC236}">
                <a16:creationId xmlns:a16="http://schemas.microsoft.com/office/drawing/2014/main" id="{29164E3D-CD2D-0C5F-B5BD-ED25A4E675E2}"/>
              </a:ext>
            </a:extLst>
          </p:cNvPr>
          <p:cNvPicPr>
            <a:picLocks noChangeAspect="1"/>
          </p:cNvPicPr>
          <p:nvPr/>
        </p:nvPicPr>
        <p:blipFill>
          <a:blip r:embed="rId4"/>
          <a:stretch>
            <a:fillRect/>
          </a:stretch>
        </p:blipFill>
        <p:spPr>
          <a:xfrm>
            <a:off x="2107717" y="1417980"/>
            <a:ext cx="14072566" cy="82287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0474AB5-21D2-14B1-C801-8B5C583DF773}"/>
            </a:ext>
          </a:extLst>
        </p:cNvPr>
        <p:cNvGrpSpPr/>
        <p:nvPr/>
      </p:nvGrpSpPr>
      <p:grpSpPr>
        <a:xfrm>
          <a:off x="0" y="0"/>
          <a:ext cx="0" cy="0"/>
          <a:chOff x="0" y="0"/>
          <a:chExt cx="0" cy="0"/>
        </a:xfrm>
      </p:grpSpPr>
      <p:pic>
        <p:nvPicPr>
          <p:cNvPr id="34" name="object 13">
            <a:extLst>
              <a:ext uri="{FF2B5EF4-FFF2-40B4-BE49-F238E27FC236}">
                <a16:creationId xmlns:a16="http://schemas.microsoft.com/office/drawing/2014/main" id="{374EFFC4-E85B-55F8-D008-B303C065A385}"/>
              </a:ext>
            </a:extLst>
          </p:cNvPr>
          <p:cNvPicPr/>
          <p:nvPr/>
        </p:nvPicPr>
        <p:blipFill>
          <a:blip r:embed="rId2" cstate="print"/>
          <a:stretch>
            <a:fillRect/>
          </a:stretch>
        </p:blipFill>
        <p:spPr>
          <a:xfrm>
            <a:off x="552911" y="154996"/>
            <a:ext cx="1124071" cy="965104"/>
          </a:xfrm>
          <a:prstGeom prst="rect">
            <a:avLst/>
          </a:prstGeom>
        </p:spPr>
      </p:pic>
      <p:pic>
        <p:nvPicPr>
          <p:cNvPr id="35" name="object 14">
            <a:extLst>
              <a:ext uri="{FF2B5EF4-FFF2-40B4-BE49-F238E27FC236}">
                <a16:creationId xmlns:a16="http://schemas.microsoft.com/office/drawing/2014/main" id="{F0AC99FD-7BAF-C091-F06F-95FBD8F53E57}"/>
              </a:ext>
            </a:extLst>
          </p:cNvPr>
          <p:cNvPicPr/>
          <p:nvPr/>
        </p:nvPicPr>
        <p:blipFill>
          <a:blip r:embed="rId3" cstate="print"/>
          <a:stretch>
            <a:fillRect/>
          </a:stretch>
        </p:blipFill>
        <p:spPr>
          <a:xfrm>
            <a:off x="366156" y="1236962"/>
            <a:ext cx="1502976" cy="362036"/>
          </a:xfrm>
          <a:prstGeom prst="rect">
            <a:avLst/>
          </a:prstGeom>
        </p:spPr>
      </p:pic>
      <p:sp>
        <p:nvSpPr>
          <p:cNvPr id="3" name="Rectangle 2">
            <a:extLst>
              <a:ext uri="{FF2B5EF4-FFF2-40B4-BE49-F238E27FC236}">
                <a16:creationId xmlns:a16="http://schemas.microsoft.com/office/drawing/2014/main" id="{48CD6C10-A894-7D9B-8C08-CD3EDFAA62A6}"/>
              </a:ext>
            </a:extLst>
          </p:cNvPr>
          <p:cNvSpPr/>
          <p:nvPr/>
        </p:nvSpPr>
        <p:spPr>
          <a:xfrm>
            <a:off x="4572000" y="4820335"/>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grpSp>
        <p:nvGrpSpPr>
          <p:cNvPr id="2" name="Group 1">
            <a:extLst>
              <a:ext uri="{FF2B5EF4-FFF2-40B4-BE49-F238E27FC236}">
                <a16:creationId xmlns:a16="http://schemas.microsoft.com/office/drawing/2014/main" id="{B25C3268-B4D1-E4A4-4F32-30DB7DA93142}"/>
              </a:ext>
            </a:extLst>
          </p:cNvPr>
          <p:cNvGrpSpPr/>
          <p:nvPr/>
        </p:nvGrpSpPr>
        <p:grpSpPr>
          <a:xfrm rot="-4011154">
            <a:off x="12467458" y="-2309200"/>
            <a:ext cx="19277616" cy="20728852"/>
            <a:chOff x="6516936" y="-1029823"/>
            <a:chExt cx="4583605" cy="4788220"/>
          </a:xfrm>
        </p:grpSpPr>
        <p:sp>
          <p:nvSpPr>
            <p:cNvPr id="5" name="Freeform 4">
              <a:extLst>
                <a:ext uri="{FF2B5EF4-FFF2-40B4-BE49-F238E27FC236}">
                  <a16:creationId xmlns:a16="http://schemas.microsoft.com/office/drawing/2014/main" id="{4B9DFE16-1D76-6901-E0CC-1F89AD51FC0F}"/>
                </a:ext>
              </a:extLst>
            </p:cNvPr>
            <p:cNvSpPr/>
            <p:nvPr/>
          </p:nvSpPr>
          <p:spPr>
            <a:xfrm>
              <a:off x="6516936" y="-1029823"/>
              <a:ext cx="3960710"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US"/>
            </a:p>
          </p:txBody>
        </p:sp>
        <p:sp>
          <p:nvSpPr>
            <p:cNvPr id="9" name="TextBox 8">
              <a:extLst>
                <a:ext uri="{FF2B5EF4-FFF2-40B4-BE49-F238E27FC236}">
                  <a16:creationId xmlns:a16="http://schemas.microsoft.com/office/drawing/2014/main" id="{A272B428-4018-C7B8-BE2D-D6F35763FBB1}"/>
                </a:ext>
              </a:extLst>
            </p:cNvPr>
            <p:cNvSpPr txBox="1"/>
            <p:nvPr/>
          </p:nvSpPr>
          <p:spPr>
            <a:xfrm>
              <a:off x="6516936" y="-1010773"/>
              <a:ext cx="4583605" cy="476917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387"/>
                </a:lnSpc>
              </a:pPr>
              <a:endParaRPr/>
            </a:p>
          </p:txBody>
        </p:sp>
      </p:grpSp>
      <p:pic>
        <p:nvPicPr>
          <p:cNvPr id="7" name="Picture 6">
            <a:extLst>
              <a:ext uri="{FF2B5EF4-FFF2-40B4-BE49-F238E27FC236}">
                <a16:creationId xmlns:a16="http://schemas.microsoft.com/office/drawing/2014/main" id="{C8AA295B-517E-3672-7BB1-45800D2A6D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663" y="1373658"/>
            <a:ext cx="14026673" cy="7890004"/>
          </a:xfrm>
          <a:prstGeom prst="rect">
            <a:avLst/>
          </a:prstGeom>
        </p:spPr>
      </p:pic>
    </p:spTree>
    <p:extLst>
      <p:ext uri="{BB962C8B-B14F-4D97-AF65-F5344CB8AC3E}">
        <p14:creationId xmlns:p14="http://schemas.microsoft.com/office/powerpoint/2010/main" val="3020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CF13232-9862-3043-2852-1801F91B6F05}"/>
            </a:ext>
          </a:extLst>
        </p:cNvPr>
        <p:cNvGrpSpPr/>
        <p:nvPr/>
      </p:nvGrpSpPr>
      <p:grpSpPr>
        <a:xfrm>
          <a:off x="0" y="0"/>
          <a:ext cx="0" cy="0"/>
          <a:chOff x="0" y="0"/>
          <a:chExt cx="0" cy="0"/>
        </a:xfrm>
      </p:grpSpPr>
      <p:pic>
        <p:nvPicPr>
          <p:cNvPr id="34" name="object 13">
            <a:extLst>
              <a:ext uri="{FF2B5EF4-FFF2-40B4-BE49-F238E27FC236}">
                <a16:creationId xmlns:a16="http://schemas.microsoft.com/office/drawing/2014/main" id="{302BD262-09B0-5046-73D1-090FA1B73DF0}"/>
              </a:ext>
            </a:extLst>
          </p:cNvPr>
          <p:cNvPicPr/>
          <p:nvPr/>
        </p:nvPicPr>
        <p:blipFill>
          <a:blip r:embed="rId2" cstate="print"/>
          <a:stretch>
            <a:fillRect/>
          </a:stretch>
        </p:blipFill>
        <p:spPr>
          <a:xfrm>
            <a:off x="552911" y="154996"/>
            <a:ext cx="945941" cy="935416"/>
          </a:xfrm>
          <a:prstGeom prst="rect">
            <a:avLst/>
          </a:prstGeom>
        </p:spPr>
      </p:pic>
      <p:pic>
        <p:nvPicPr>
          <p:cNvPr id="35" name="object 14">
            <a:extLst>
              <a:ext uri="{FF2B5EF4-FFF2-40B4-BE49-F238E27FC236}">
                <a16:creationId xmlns:a16="http://schemas.microsoft.com/office/drawing/2014/main" id="{C34EF6B2-06EE-BDE4-CBC3-8D192DE51581}"/>
              </a:ext>
            </a:extLst>
          </p:cNvPr>
          <p:cNvPicPr/>
          <p:nvPr/>
        </p:nvPicPr>
        <p:blipFill>
          <a:blip r:embed="rId3" cstate="print"/>
          <a:stretch>
            <a:fillRect/>
          </a:stretch>
        </p:blipFill>
        <p:spPr>
          <a:xfrm>
            <a:off x="232559" y="1251808"/>
            <a:ext cx="1606885" cy="318556"/>
          </a:xfrm>
          <a:prstGeom prst="rect">
            <a:avLst/>
          </a:prstGeom>
        </p:spPr>
      </p:pic>
      <p:sp>
        <p:nvSpPr>
          <p:cNvPr id="3" name="Rectangle 2">
            <a:extLst>
              <a:ext uri="{FF2B5EF4-FFF2-40B4-BE49-F238E27FC236}">
                <a16:creationId xmlns:a16="http://schemas.microsoft.com/office/drawing/2014/main" id="{74CF8C86-1F15-6A69-DB78-1342A61E00A4}"/>
              </a:ext>
            </a:extLst>
          </p:cNvPr>
          <p:cNvSpPr/>
          <p:nvPr/>
        </p:nvSpPr>
        <p:spPr>
          <a:xfrm>
            <a:off x="4572000" y="4820335"/>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grpSp>
        <p:nvGrpSpPr>
          <p:cNvPr id="7" name="Group 6">
            <a:extLst>
              <a:ext uri="{FF2B5EF4-FFF2-40B4-BE49-F238E27FC236}">
                <a16:creationId xmlns:a16="http://schemas.microsoft.com/office/drawing/2014/main" id="{8CCDA14C-DB7E-CD35-497E-D31D392E0D67}"/>
              </a:ext>
            </a:extLst>
          </p:cNvPr>
          <p:cNvGrpSpPr/>
          <p:nvPr/>
        </p:nvGrpSpPr>
        <p:grpSpPr>
          <a:xfrm rot="-4011154">
            <a:off x="12467458" y="-2309200"/>
            <a:ext cx="19277616" cy="20728852"/>
            <a:chOff x="6516936" y="-1029823"/>
            <a:chExt cx="4583605" cy="4788220"/>
          </a:xfrm>
        </p:grpSpPr>
        <p:sp>
          <p:nvSpPr>
            <p:cNvPr id="5" name="Freeform 4">
              <a:extLst>
                <a:ext uri="{FF2B5EF4-FFF2-40B4-BE49-F238E27FC236}">
                  <a16:creationId xmlns:a16="http://schemas.microsoft.com/office/drawing/2014/main" id="{D7AFA545-0E01-E41C-0937-F257DDB2164F}"/>
                </a:ext>
              </a:extLst>
            </p:cNvPr>
            <p:cNvSpPr/>
            <p:nvPr/>
          </p:nvSpPr>
          <p:spPr>
            <a:xfrm>
              <a:off x="6516936" y="-1029823"/>
              <a:ext cx="3960710"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US"/>
            </a:p>
          </p:txBody>
        </p:sp>
        <p:sp>
          <p:nvSpPr>
            <p:cNvPr id="6" name="TextBox 5">
              <a:extLst>
                <a:ext uri="{FF2B5EF4-FFF2-40B4-BE49-F238E27FC236}">
                  <a16:creationId xmlns:a16="http://schemas.microsoft.com/office/drawing/2014/main" id="{A94B9250-7C74-F221-8CD7-CA42AC8CD53F}"/>
                </a:ext>
              </a:extLst>
            </p:cNvPr>
            <p:cNvSpPr txBox="1"/>
            <p:nvPr/>
          </p:nvSpPr>
          <p:spPr>
            <a:xfrm>
              <a:off x="6516936" y="-1010773"/>
              <a:ext cx="4583605" cy="476917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387"/>
                </a:lnSpc>
              </a:pPr>
              <a:endParaRPr/>
            </a:p>
          </p:txBody>
        </p:sp>
      </p:grpSp>
      <p:pic>
        <p:nvPicPr>
          <p:cNvPr id="11" name="Picture 10">
            <a:extLst>
              <a:ext uri="{FF2B5EF4-FFF2-40B4-BE49-F238E27FC236}">
                <a16:creationId xmlns:a16="http://schemas.microsoft.com/office/drawing/2014/main" id="{5F7B56FA-957E-8C3E-CFF7-343687B76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6186" y="1317741"/>
            <a:ext cx="14281574" cy="8033385"/>
          </a:xfrm>
          <a:prstGeom prst="rect">
            <a:avLst/>
          </a:prstGeom>
        </p:spPr>
      </p:pic>
    </p:spTree>
    <p:extLst>
      <p:ext uri="{BB962C8B-B14F-4D97-AF65-F5344CB8AC3E}">
        <p14:creationId xmlns:p14="http://schemas.microsoft.com/office/powerpoint/2010/main" val="2005121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6728D6F-6D89-8482-5ADC-80EA09516C88}"/>
            </a:ext>
          </a:extLst>
        </p:cNvPr>
        <p:cNvGrpSpPr/>
        <p:nvPr/>
      </p:nvGrpSpPr>
      <p:grpSpPr>
        <a:xfrm>
          <a:off x="0" y="0"/>
          <a:ext cx="0" cy="0"/>
          <a:chOff x="0" y="0"/>
          <a:chExt cx="0" cy="0"/>
        </a:xfrm>
      </p:grpSpPr>
      <p:pic>
        <p:nvPicPr>
          <p:cNvPr id="34" name="object 13">
            <a:extLst>
              <a:ext uri="{FF2B5EF4-FFF2-40B4-BE49-F238E27FC236}">
                <a16:creationId xmlns:a16="http://schemas.microsoft.com/office/drawing/2014/main" id="{F51BE591-DE3E-7D97-9054-B44CF9179607}"/>
              </a:ext>
            </a:extLst>
          </p:cNvPr>
          <p:cNvPicPr/>
          <p:nvPr/>
        </p:nvPicPr>
        <p:blipFill>
          <a:blip r:embed="rId2" cstate="print"/>
          <a:stretch>
            <a:fillRect/>
          </a:stretch>
        </p:blipFill>
        <p:spPr>
          <a:xfrm>
            <a:off x="552911" y="154996"/>
            <a:ext cx="1124071" cy="965104"/>
          </a:xfrm>
          <a:prstGeom prst="rect">
            <a:avLst/>
          </a:prstGeom>
        </p:spPr>
      </p:pic>
      <p:pic>
        <p:nvPicPr>
          <p:cNvPr id="35" name="object 14">
            <a:extLst>
              <a:ext uri="{FF2B5EF4-FFF2-40B4-BE49-F238E27FC236}">
                <a16:creationId xmlns:a16="http://schemas.microsoft.com/office/drawing/2014/main" id="{3AB7C440-F313-75F4-29A5-D7ED511A5A15}"/>
              </a:ext>
            </a:extLst>
          </p:cNvPr>
          <p:cNvPicPr/>
          <p:nvPr/>
        </p:nvPicPr>
        <p:blipFill>
          <a:blip r:embed="rId3" cstate="print"/>
          <a:stretch>
            <a:fillRect/>
          </a:stretch>
        </p:blipFill>
        <p:spPr>
          <a:xfrm>
            <a:off x="366156" y="1236962"/>
            <a:ext cx="1502976" cy="362036"/>
          </a:xfrm>
          <a:prstGeom prst="rect">
            <a:avLst/>
          </a:prstGeom>
        </p:spPr>
      </p:pic>
      <p:sp>
        <p:nvSpPr>
          <p:cNvPr id="3" name="Rectangle 2">
            <a:extLst>
              <a:ext uri="{FF2B5EF4-FFF2-40B4-BE49-F238E27FC236}">
                <a16:creationId xmlns:a16="http://schemas.microsoft.com/office/drawing/2014/main" id="{7FC5860D-DB97-935D-0B65-39B321C2A85D}"/>
              </a:ext>
            </a:extLst>
          </p:cNvPr>
          <p:cNvSpPr/>
          <p:nvPr/>
        </p:nvSpPr>
        <p:spPr>
          <a:xfrm>
            <a:off x="4572000" y="4820335"/>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grpSp>
        <p:nvGrpSpPr>
          <p:cNvPr id="2" name="Group 1">
            <a:extLst>
              <a:ext uri="{FF2B5EF4-FFF2-40B4-BE49-F238E27FC236}">
                <a16:creationId xmlns:a16="http://schemas.microsoft.com/office/drawing/2014/main" id="{FA6CEFD6-0182-CAB8-6D2A-94C604D86148}"/>
              </a:ext>
            </a:extLst>
          </p:cNvPr>
          <p:cNvGrpSpPr/>
          <p:nvPr/>
        </p:nvGrpSpPr>
        <p:grpSpPr>
          <a:xfrm rot="-4011154">
            <a:off x="12467458" y="-2309200"/>
            <a:ext cx="19277616" cy="20728852"/>
            <a:chOff x="6516936" y="-1029823"/>
            <a:chExt cx="4583605" cy="4788220"/>
          </a:xfrm>
        </p:grpSpPr>
        <p:sp>
          <p:nvSpPr>
            <p:cNvPr id="5" name="Freeform 4">
              <a:extLst>
                <a:ext uri="{FF2B5EF4-FFF2-40B4-BE49-F238E27FC236}">
                  <a16:creationId xmlns:a16="http://schemas.microsoft.com/office/drawing/2014/main" id="{7E357622-05B1-A75E-0326-652BE3911B7E}"/>
                </a:ext>
              </a:extLst>
            </p:cNvPr>
            <p:cNvSpPr/>
            <p:nvPr/>
          </p:nvSpPr>
          <p:spPr>
            <a:xfrm>
              <a:off x="6516936" y="-1029823"/>
              <a:ext cx="3960710"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US"/>
            </a:p>
          </p:txBody>
        </p:sp>
        <p:sp>
          <p:nvSpPr>
            <p:cNvPr id="9" name="TextBox 8">
              <a:extLst>
                <a:ext uri="{FF2B5EF4-FFF2-40B4-BE49-F238E27FC236}">
                  <a16:creationId xmlns:a16="http://schemas.microsoft.com/office/drawing/2014/main" id="{BE40C9CB-167C-4A80-218C-3185BD57C82A}"/>
                </a:ext>
              </a:extLst>
            </p:cNvPr>
            <p:cNvSpPr txBox="1"/>
            <p:nvPr/>
          </p:nvSpPr>
          <p:spPr>
            <a:xfrm>
              <a:off x="6516936" y="-1010773"/>
              <a:ext cx="4583605" cy="476917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387"/>
                </a:lnSpc>
              </a:pPr>
              <a:endParaRPr/>
            </a:p>
          </p:txBody>
        </p:sp>
      </p:grpSp>
      <p:pic>
        <p:nvPicPr>
          <p:cNvPr id="6" name="Picture 5">
            <a:extLst>
              <a:ext uri="{FF2B5EF4-FFF2-40B4-BE49-F238E27FC236}">
                <a16:creationId xmlns:a16="http://schemas.microsoft.com/office/drawing/2014/main" id="{AD8A807C-A371-958B-182F-06ECD2DCE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4176" y="1225578"/>
            <a:ext cx="14776024" cy="8311515"/>
          </a:xfrm>
          <a:prstGeom prst="rect">
            <a:avLst/>
          </a:prstGeom>
        </p:spPr>
      </p:pic>
    </p:spTree>
    <p:extLst>
      <p:ext uri="{BB962C8B-B14F-4D97-AF65-F5344CB8AC3E}">
        <p14:creationId xmlns:p14="http://schemas.microsoft.com/office/powerpoint/2010/main" val="111823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E40348-60C7-67D7-1ED2-24582F5F1F12}"/>
            </a:ext>
          </a:extLst>
        </p:cNvPr>
        <p:cNvGrpSpPr/>
        <p:nvPr/>
      </p:nvGrpSpPr>
      <p:grpSpPr>
        <a:xfrm>
          <a:off x="0" y="0"/>
          <a:ext cx="0" cy="0"/>
          <a:chOff x="0" y="0"/>
          <a:chExt cx="0" cy="0"/>
        </a:xfrm>
      </p:grpSpPr>
      <p:pic>
        <p:nvPicPr>
          <p:cNvPr id="34" name="object 13">
            <a:extLst>
              <a:ext uri="{FF2B5EF4-FFF2-40B4-BE49-F238E27FC236}">
                <a16:creationId xmlns:a16="http://schemas.microsoft.com/office/drawing/2014/main" id="{B9A18598-3195-657F-00EB-944828D86E18}"/>
              </a:ext>
            </a:extLst>
          </p:cNvPr>
          <p:cNvPicPr/>
          <p:nvPr/>
        </p:nvPicPr>
        <p:blipFill>
          <a:blip r:embed="rId2" cstate="print"/>
          <a:stretch>
            <a:fillRect/>
          </a:stretch>
        </p:blipFill>
        <p:spPr>
          <a:xfrm>
            <a:off x="552911" y="154996"/>
            <a:ext cx="1035006" cy="935416"/>
          </a:xfrm>
          <a:prstGeom prst="rect">
            <a:avLst/>
          </a:prstGeom>
        </p:spPr>
      </p:pic>
      <p:pic>
        <p:nvPicPr>
          <p:cNvPr id="35" name="object 14">
            <a:extLst>
              <a:ext uri="{FF2B5EF4-FFF2-40B4-BE49-F238E27FC236}">
                <a16:creationId xmlns:a16="http://schemas.microsoft.com/office/drawing/2014/main" id="{8019BD36-E24A-0BEF-50E1-6C50AB073947}"/>
              </a:ext>
            </a:extLst>
          </p:cNvPr>
          <p:cNvPicPr/>
          <p:nvPr/>
        </p:nvPicPr>
        <p:blipFill>
          <a:blip r:embed="rId3" cstate="print"/>
          <a:stretch>
            <a:fillRect/>
          </a:stretch>
        </p:blipFill>
        <p:spPr>
          <a:xfrm>
            <a:off x="351312" y="1207275"/>
            <a:ext cx="1458444" cy="363089"/>
          </a:xfrm>
          <a:prstGeom prst="rect">
            <a:avLst/>
          </a:prstGeom>
        </p:spPr>
      </p:pic>
      <p:grpSp>
        <p:nvGrpSpPr>
          <p:cNvPr id="48" name="Group 6">
            <a:extLst>
              <a:ext uri="{FF2B5EF4-FFF2-40B4-BE49-F238E27FC236}">
                <a16:creationId xmlns:a16="http://schemas.microsoft.com/office/drawing/2014/main" id="{31C6E7A5-B33A-CE16-8D96-966FEBE71B60}"/>
              </a:ext>
            </a:extLst>
          </p:cNvPr>
          <p:cNvGrpSpPr/>
          <p:nvPr/>
        </p:nvGrpSpPr>
        <p:grpSpPr>
          <a:xfrm>
            <a:off x="351312" y="2308446"/>
            <a:ext cx="5007671" cy="914400"/>
            <a:chOff x="0" y="0"/>
            <a:chExt cx="1867198" cy="871690"/>
          </a:xfrm>
        </p:grpSpPr>
        <p:sp>
          <p:nvSpPr>
            <p:cNvPr id="49" name="Freeform 7">
              <a:extLst>
                <a:ext uri="{FF2B5EF4-FFF2-40B4-BE49-F238E27FC236}">
                  <a16:creationId xmlns:a16="http://schemas.microsoft.com/office/drawing/2014/main" id="{B6EC08EA-3B17-CAB7-EB7A-231C1119A184}"/>
                </a:ext>
              </a:extLst>
            </p:cNvPr>
            <p:cNvSpPr/>
            <p:nvPr/>
          </p:nvSpPr>
          <p:spPr>
            <a:xfrm>
              <a:off x="0" y="0"/>
              <a:ext cx="1867198" cy="871690"/>
            </a:xfrm>
            <a:custGeom>
              <a:avLst/>
              <a:gdLst/>
              <a:ahLst/>
              <a:cxnLst/>
              <a:rect l="l" t="t" r="r" b="b"/>
              <a:pathLst>
                <a:path w="1867198" h="871690">
                  <a:moveTo>
                    <a:pt x="41497" y="0"/>
                  </a:moveTo>
                  <a:lnTo>
                    <a:pt x="1825701" y="0"/>
                  </a:lnTo>
                  <a:cubicBezTo>
                    <a:pt x="1836707" y="0"/>
                    <a:pt x="1847262" y="4372"/>
                    <a:pt x="1855044" y="12154"/>
                  </a:cubicBezTo>
                  <a:cubicBezTo>
                    <a:pt x="1862826" y="19936"/>
                    <a:pt x="1867198" y="30491"/>
                    <a:pt x="1867198" y="41497"/>
                  </a:cubicBezTo>
                  <a:lnTo>
                    <a:pt x="1867198" y="830194"/>
                  </a:lnTo>
                  <a:cubicBezTo>
                    <a:pt x="1867198" y="853112"/>
                    <a:pt x="1848620" y="871690"/>
                    <a:pt x="1825701" y="871690"/>
                  </a:cubicBezTo>
                  <a:lnTo>
                    <a:pt x="41497" y="871690"/>
                  </a:lnTo>
                  <a:cubicBezTo>
                    <a:pt x="30491" y="871690"/>
                    <a:pt x="19936" y="867318"/>
                    <a:pt x="12154" y="859536"/>
                  </a:cubicBezTo>
                  <a:cubicBezTo>
                    <a:pt x="4372" y="851754"/>
                    <a:pt x="0" y="841199"/>
                    <a:pt x="0" y="830194"/>
                  </a:cubicBezTo>
                  <a:lnTo>
                    <a:pt x="0" y="41497"/>
                  </a:lnTo>
                  <a:cubicBezTo>
                    <a:pt x="0" y="30491"/>
                    <a:pt x="4372" y="19936"/>
                    <a:pt x="12154" y="12154"/>
                  </a:cubicBezTo>
                  <a:cubicBezTo>
                    <a:pt x="19936" y="4372"/>
                    <a:pt x="30491" y="0"/>
                    <a:pt x="41497" y="0"/>
                  </a:cubicBezTo>
                  <a:close/>
                </a:path>
              </a:pathLst>
            </a:custGeom>
            <a:solidFill>
              <a:srgbClr val="202127"/>
            </a:solidFill>
          </p:spPr>
        </p:sp>
        <p:sp>
          <p:nvSpPr>
            <p:cNvPr id="50" name="TextBox 8">
              <a:extLst>
                <a:ext uri="{FF2B5EF4-FFF2-40B4-BE49-F238E27FC236}">
                  <a16:creationId xmlns:a16="http://schemas.microsoft.com/office/drawing/2014/main" id="{5869F2FC-39FF-1151-4922-E76ECD2E39EE}"/>
                </a:ext>
              </a:extLst>
            </p:cNvPr>
            <p:cNvSpPr txBox="1"/>
            <p:nvPr/>
          </p:nvSpPr>
          <p:spPr>
            <a:xfrm>
              <a:off x="0" y="19050"/>
              <a:ext cx="1867198" cy="852640"/>
            </a:xfrm>
            <a:prstGeom prst="rect">
              <a:avLst/>
            </a:prstGeom>
          </p:spPr>
          <p:txBody>
            <a:bodyPr lIns="50800" tIns="50800" rIns="50800" bIns="50800" rtlCol="0" anchor="ctr"/>
            <a:lstStyle/>
            <a:p>
              <a:pPr algn="ctr">
                <a:lnSpc>
                  <a:spcPts val="1387"/>
                </a:lnSpc>
              </a:pPr>
              <a:endParaRPr/>
            </a:p>
          </p:txBody>
        </p:sp>
      </p:grpSp>
      <p:sp>
        <p:nvSpPr>
          <p:cNvPr id="2" name="Rectangle 1">
            <a:extLst>
              <a:ext uri="{FF2B5EF4-FFF2-40B4-BE49-F238E27FC236}">
                <a16:creationId xmlns:a16="http://schemas.microsoft.com/office/drawing/2014/main" id="{553E7C96-276E-DB78-3614-674778F3173F}"/>
              </a:ext>
            </a:extLst>
          </p:cNvPr>
          <p:cNvSpPr/>
          <p:nvPr/>
        </p:nvSpPr>
        <p:spPr>
          <a:xfrm>
            <a:off x="507198" y="2481415"/>
            <a:ext cx="6464604" cy="553998"/>
          </a:xfrm>
          <a:prstGeom prst="rect">
            <a:avLst/>
          </a:prstGeom>
        </p:spPr>
        <p:txBody>
          <a:bodyPr wrap="square" lIns="91440" tIns="45720" rIns="91440" bIns="45720" anchor="t">
            <a:spAutoFit/>
          </a:bodyPr>
          <a:lstStyle/>
          <a:p>
            <a:pPr algn="just">
              <a:spcBef>
                <a:spcPct val="0"/>
              </a:spcBef>
            </a:pPr>
            <a:r>
              <a:rPr lang="en-US" sz="3000" b="1" dirty="0">
                <a:solidFill>
                  <a:srgbClr val="00BCD2"/>
                </a:solidFill>
                <a:ea typeface="Calibri"/>
                <a:cs typeface="Calibri"/>
              </a:rPr>
              <a:t>2. </a:t>
            </a:r>
            <a:r>
              <a:rPr lang="en-US" sz="3000" b="1" u="sng" dirty="0">
                <a:solidFill>
                  <a:srgbClr val="00BCD2"/>
                </a:solidFill>
                <a:ea typeface="Calibri"/>
                <a:cs typeface="Calibri"/>
              </a:rPr>
              <a:t>AGENTIC RAG SYSTEM</a:t>
            </a:r>
            <a:endParaRPr lang="en-US" sz="2800" dirty="0">
              <a:solidFill>
                <a:srgbClr val="000000"/>
              </a:solidFill>
              <a:ea typeface="Calibri"/>
              <a:cs typeface="Calibri"/>
            </a:endParaRPr>
          </a:p>
        </p:txBody>
      </p:sp>
      <p:sp>
        <p:nvSpPr>
          <p:cNvPr id="3" name="Rectangle 2">
            <a:extLst>
              <a:ext uri="{FF2B5EF4-FFF2-40B4-BE49-F238E27FC236}">
                <a16:creationId xmlns:a16="http://schemas.microsoft.com/office/drawing/2014/main" id="{6DFA0892-281C-769E-7F78-F99BF499CEC0}"/>
              </a:ext>
            </a:extLst>
          </p:cNvPr>
          <p:cNvSpPr/>
          <p:nvPr/>
        </p:nvSpPr>
        <p:spPr>
          <a:xfrm>
            <a:off x="4421038" y="3310713"/>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grpSp>
        <p:nvGrpSpPr>
          <p:cNvPr id="4" name="Group 3">
            <a:extLst>
              <a:ext uri="{FF2B5EF4-FFF2-40B4-BE49-F238E27FC236}">
                <a16:creationId xmlns:a16="http://schemas.microsoft.com/office/drawing/2014/main" id="{3361BAAC-BCE5-DDAA-6D86-8DE3C2CEE130}"/>
              </a:ext>
            </a:extLst>
          </p:cNvPr>
          <p:cNvGrpSpPr/>
          <p:nvPr/>
        </p:nvGrpSpPr>
        <p:grpSpPr>
          <a:xfrm rot="17588846">
            <a:off x="9062024" y="-2401539"/>
            <a:ext cx="19277616" cy="20945096"/>
            <a:chOff x="6516936" y="-1029823"/>
            <a:chExt cx="4583605" cy="4788220"/>
          </a:xfrm>
        </p:grpSpPr>
        <p:sp>
          <p:nvSpPr>
            <p:cNvPr id="5" name="Freeform 4">
              <a:extLst>
                <a:ext uri="{FF2B5EF4-FFF2-40B4-BE49-F238E27FC236}">
                  <a16:creationId xmlns:a16="http://schemas.microsoft.com/office/drawing/2014/main" id="{AE98C142-266D-F37C-E528-B3D57563C060}"/>
                </a:ext>
              </a:extLst>
            </p:cNvPr>
            <p:cNvSpPr/>
            <p:nvPr/>
          </p:nvSpPr>
          <p:spPr>
            <a:xfrm>
              <a:off x="6516936" y="-1029823"/>
              <a:ext cx="3960710"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US"/>
            </a:p>
          </p:txBody>
        </p:sp>
        <p:sp>
          <p:nvSpPr>
            <p:cNvPr id="6" name="TextBox 5">
              <a:extLst>
                <a:ext uri="{FF2B5EF4-FFF2-40B4-BE49-F238E27FC236}">
                  <a16:creationId xmlns:a16="http://schemas.microsoft.com/office/drawing/2014/main" id="{D1F0A8B5-54DE-1656-DD59-469157CAEDB5}"/>
                </a:ext>
              </a:extLst>
            </p:cNvPr>
            <p:cNvSpPr txBox="1"/>
            <p:nvPr/>
          </p:nvSpPr>
          <p:spPr>
            <a:xfrm>
              <a:off x="6516936" y="-1010773"/>
              <a:ext cx="4583605" cy="476917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387"/>
                </a:lnSpc>
              </a:pPr>
              <a:endParaRPr/>
            </a:p>
          </p:txBody>
        </p:sp>
      </p:grpSp>
      <p:sp>
        <p:nvSpPr>
          <p:cNvPr id="7" name="TextBox 6">
            <a:extLst>
              <a:ext uri="{FF2B5EF4-FFF2-40B4-BE49-F238E27FC236}">
                <a16:creationId xmlns:a16="http://schemas.microsoft.com/office/drawing/2014/main" id="{5261BBC5-D201-24E4-2051-74CA0688CD41}"/>
              </a:ext>
            </a:extLst>
          </p:cNvPr>
          <p:cNvSpPr txBox="1"/>
          <p:nvPr/>
        </p:nvSpPr>
        <p:spPr>
          <a:xfrm>
            <a:off x="7772400" y="4914900"/>
            <a:ext cx="2743200" cy="321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ts val="1425"/>
              </a:lnSpc>
            </a:pPr>
            <a:r>
              <a:rPr lang="en-US" sz="2800">
                <a:cs typeface="Segoe UI"/>
              </a:rPr>
              <a:t>​</a:t>
            </a:r>
            <a:endParaRPr lang="en-US"/>
          </a:p>
        </p:txBody>
      </p:sp>
      <p:sp>
        <p:nvSpPr>
          <p:cNvPr id="9" name="TextBox 8">
            <a:extLst>
              <a:ext uri="{FF2B5EF4-FFF2-40B4-BE49-F238E27FC236}">
                <a16:creationId xmlns:a16="http://schemas.microsoft.com/office/drawing/2014/main" id="{6AE19DA3-DDE1-E308-B421-E6DC28D324EC}"/>
              </a:ext>
            </a:extLst>
          </p:cNvPr>
          <p:cNvSpPr txBox="1"/>
          <p:nvPr/>
        </p:nvSpPr>
        <p:spPr>
          <a:xfrm>
            <a:off x="6212001" y="647034"/>
            <a:ext cx="5019879" cy="923330"/>
          </a:xfrm>
          <a:prstGeom prst="rect">
            <a:avLst/>
          </a:prstGeom>
          <a:noFill/>
        </p:spPr>
        <p:txBody>
          <a:bodyPr wrap="square">
            <a:spAutoFit/>
          </a:bodyPr>
          <a:lstStyle/>
          <a:p>
            <a:pPr algn="ctr"/>
            <a:r>
              <a:rPr lang="en-US" sz="5400" b="1" spc="-300"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Core Features</a:t>
            </a:r>
            <a:endParaRPr lang="en-IN" sz="5400" dirty="0">
              <a:solidFill>
                <a:srgbClr val="00BCD2"/>
              </a:solidFill>
            </a:endParaRPr>
          </a:p>
        </p:txBody>
      </p:sp>
      <p:sp>
        <p:nvSpPr>
          <p:cNvPr id="14" name="TextBox 13">
            <a:extLst>
              <a:ext uri="{FF2B5EF4-FFF2-40B4-BE49-F238E27FC236}">
                <a16:creationId xmlns:a16="http://schemas.microsoft.com/office/drawing/2014/main" id="{5BD3B556-13CD-EF7C-5455-33269FF9E532}"/>
              </a:ext>
            </a:extLst>
          </p:cNvPr>
          <p:cNvSpPr txBox="1"/>
          <p:nvPr/>
        </p:nvSpPr>
        <p:spPr>
          <a:xfrm>
            <a:off x="116269" y="3946463"/>
            <a:ext cx="8553524" cy="3764300"/>
          </a:xfrm>
          <a:prstGeom prst="rect">
            <a:avLst/>
          </a:prstGeom>
          <a:noFill/>
        </p:spPr>
        <p:txBody>
          <a:bodyPr wrap="square">
            <a:spAutoFit/>
          </a:bodyPr>
          <a:lstStyle/>
          <a:p>
            <a:pPr marL="612774" lvl="1" indent="-342900">
              <a:lnSpc>
                <a:spcPts val="3249"/>
              </a:lnSpc>
              <a:buFont typeface="Arial" panose="020B0604020202020204" pitchFamily="34" charset="0"/>
              <a:buChar char="•"/>
            </a:pPr>
            <a:r>
              <a:rPr lang="en-US" sz="2400" dirty="0">
                <a:solidFill>
                  <a:schemeClr val="bg1"/>
                </a:solidFill>
              </a:rPr>
              <a:t>Used preloaded document-specific agents that autonomously handle user queries.</a:t>
            </a:r>
          </a:p>
          <a:p>
            <a:pPr marL="612774" lvl="1" indent="-342900">
              <a:lnSpc>
                <a:spcPts val="3249"/>
              </a:lnSpc>
              <a:buFont typeface="Arial" panose="020B0604020202020204" pitchFamily="34" charset="0"/>
              <a:buChar char="•"/>
            </a:pPr>
            <a:r>
              <a:rPr lang="en-US" sz="2400" dirty="0">
                <a:solidFill>
                  <a:schemeClr val="bg1"/>
                </a:solidFill>
              </a:rPr>
              <a:t>If automatic routing fails, users can manually select the appropriate agent.</a:t>
            </a:r>
          </a:p>
          <a:p>
            <a:pPr marL="612774" lvl="1" indent="-342900">
              <a:lnSpc>
                <a:spcPts val="3249"/>
              </a:lnSpc>
              <a:buFont typeface="Arial" panose="020B0604020202020204" pitchFamily="34" charset="0"/>
              <a:buChar char="•"/>
            </a:pPr>
            <a:r>
              <a:rPr lang="en-US" sz="2400" dirty="0">
                <a:solidFill>
                  <a:schemeClr val="bg1"/>
                </a:solidFill>
              </a:rPr>
              <a:t>Each agent internally performs </a:t>
            </a:r>
            <a:r>
              <a:rPr lang="en-US" sz="2400" b="1" dirty="0">
                <a:solidFill>
                  <a:schemeClr val="bg1"/>
                </a:solidFill>
              </a:rPr>
              <a:t>retrieval-augmented generation</a:t>
            </a:r>
            <a:r>
              <a:rPr lang="en-US" sz="2400" dirty="0">
                <a:solidFill>
                  <a:schemeClr val="bg1"/>
                </a:solidFill>
              </a:rPr>
              <a:t> using a vector database to generate precise, context-aware responses.</a:t>
            </a:r>
          </a:p>
          <a:p>
            <a:pPr marL="612774" lvl="1" indent="-342900">
              <a:lnSpc>
                <a:spcPts val="3249"/>
              </a:lnSpc>
              <a:buFont typeface="Arial" panose="020B0604020202020204" pitchFamily="34" charset="0"/>
              <a:buChar char="•"/>
            </a:pPr>
            <a:r>
              <a:rPr lang="en-US" sz="2400" dirty="0">
                <a:solidFill>
                  <a:schemeClr val="bg1"/>
                </a:solidFill>
              </a:rPr>
              <a:t>This design combines automation with fallback control for improved reliability.</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Quicksand"/>
            </a:endParaRPr>
          </a:p>
        </p:txBody>
      </p:sp>
      <p:pic>
        <p:nvPicPr>
          <p:cNvPr id="13" name="Picture 12">
            <a:extLst>
              <a:ext uri="{FF2B5EF4-FFF2-40B4-BE49-F238E27FC236}">
                <a16:creationId xmlns:a16="http://schemas.microsoft.com/office/drawing/2014/main" id="{421F7B84-F674-8DB9-A503-C589125C6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104" y="1570364"/>
            <a:ext cx="9026985" cy="8561565"/>
          </a:xfrm>
          <a:prstGeom prst="rect">
            <a:avLst/>
          </a:prstGeom>
        </p:spPr>
      </p:pic>
      <p:sp>
        <p:nvSpPr>
          <p:cNvPr id="16" name="TextBox 15">
            <a:extLst>
              <a:ext uri="{FF2B5EF4-FFF2-40B4-BE49-F238E27FC236}">
                <a16:creationId xmlns:a16="http://schemas.microsoft.com/office/drawing/2014/main" id="{A73174F7-ADE4-DCC8-B55A-3A7003503AAF}"/>
              </a:ext>
            </a:extLst>
          </p:cNvPr>
          <p:cNvSpPr txBox="1"/>
          <p:nvPr/>
        </p:nvSpPr>
        <p:spPr>
          <a:xfrm>
            <a:off x="13565038" y="9439432"/>
            <a:ext cx="4019883" cy="461665"/>
          </a:xfrm>
          <a:prstGeom prst="rect">
            <a:avLst/>
          </a:prstGeom>
          <a:noFill/>
        </p:spPr>
        <p:txBody>
          <a:bodyPr wrap="none" rtlCol="0">
            <a:spAutoFit/>
          </a:bodyPr>
          <a:lstStyle/>
          <a:p>
            <a:r>
              <a:rPr lang="en-IN" sz="2400" dirty="0"/>
              <a:t>AGENTIC RAG FLOW DIAGRAM</a:t>
            </a:r>
          </a:p>
        </p:txBody>
      </p:sp>
    </p:spTree>
    <p:extLst>
      <p:ext uri="{BB962C8B-B14F-4D97-AF65-F5344CB8AC3E}">
        <p14:creationId xmlns:p14="http://schemas.microsoft.com/office/powerpoint/2010/main" val="128895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73F9679-8012-7CAD-F9AF-A6CA48A8965D}"/>
            </a:ext>
          </a:extLst>
        </p:cNvPr>
        <p:cNvGrpSpPr/>
        <p:nvPr/>
      </p:nvGrpSpPr>
      <p:grpSpPr>
        <a:xfrm>
          <a:off x="0" y="0"/>
          <a:ext cx="0" cy="0"/>
          <a:chOff x="0" y="0"/>
          <a:chExt cx="0" cy="0"/>
        </a:xfrm>
      </p:grpSpPr>
      <p:pic>
        <p:nvPicPr>
          <p:cNvPr id="34" name="object 13">
            <a:extLst>
              <a:ext uri="{FF2B5EF4-FFF2-40B4-BE49-F238E27FC236}">
                <a16:creationId xmlns:a16="http://schemas.microsoft.com/office/drawing/2014/main" id="{CBCCB7FE-E7BB-3B71-FB89-4C82783AA887}"/>
              </a:ext>
            </a:extLst>
          </p:cNvPr>
          <p:cNvPicPr/>
          <p:nvPr/>
        </p:nvPicPr>
        <p:blipFill>
          <a:blip r:embed="rId2" cstate="print"/>
          <a:stretch>
            <a:fillRect/>
          </a:stretch>
        </p:blipFill>
        <p:spPr>
          <a:xfrm>
            <a:off x="552911" y="154996"/>
            <a:ext cx="945941" cy="935416"/>
          </a:xfrm>
          <a:prstGeom prst="rect">
            <a:avLst/>
          </a:prstGeom>
        </p:spPr>
      </p:pic>
      <p:pic>
        <p:nvPicPr>
          <p:cNvPr id="35" name="object 14">
            <a:extLst>
              <a:ext uri="{FF2B5EF4-FFF2-40B4-BE49-F238E27FC236}">
                <a16:creationId xmlns:a16="http://schemas.microsoft.com/office/drawing/2014/main" id="{6B94AA93-D91D-EAFF-2568-79FD88775454}"/>
              </a:ext>
            </a:extLst>
          </p:cNvPr>
          <p:cNvPicPr/>
          <p:nvPr/>
        </p:nvPicPr>
        <p:blipFill>
          <a:blip r:embed="rId3" cstate="print"/>
          <a:stretch>
            <a:fillRect/>
          </a:stretch>
        </p:blipFill>
        <p:spPr>
          <a:xfrm>
            <a:off x="232559" y="1251808"/>
            <a:ext cx="1606885" cy="318556"/>
          </a:xfrm>
          <a:prstGeom prst="rect">
            <a:avLst/>
          </a:prstGeom>
        </p:spPr>
      </p:pic>
      <p:sp>
        <p:nvSpPr>
          <p:cNvPr id="3" name="Rectangle 2">
            <a:extLst>
              <a:ext uri="{FF2B5EF4-FFF2-40B4-BE49-F238E27FC236}">
                <a16:creationId xmlns:a16="http://schemas.microsoft.com/office/drawing/2014/main" id="{B6D4D80F-FFAD-2A22-C5A7-50BE2E05CC92}"/>
              </a:ext>
            </a:extLst>
          </p:cNvPr>
          <p:cNvSpPr/>
          <p:nvPr/>
        </p:nvSpPr>
        <p:spPr>
          <a:xfrm>
            <a:off x="4572000" y="4820335"/>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grpSp>
        <p:nvGrpSpPr>
          <p:cNvPr id="7" name="Group 6">
            <a:extLst>
              <a:ext uri="{FF2B5EF4-FFF2-40B4-BE49-F238E27FC236}">
                <a16:creationId xmlns:a16="http://schemas.microsoft.com/office/drawing/2014/main" id="{217F017C-F2EB-60D4-8F4C-C9FE7EA09DD4}"/>
              </a:ext>
            </a:extLst>
          </p:cNvPr>
          <p:cNvGrpSpPr/>
          <p:nvPr/>
        </p:nvGrpSpPr>
        <p:grpSpPr>
          <a:xfrm rot="-4011154">
            <a:off x="12467458" y="-2309200"/>
            <a:ext cx="19277616" cy="20728852"/>
            <a:chOff x="6516936" y="-1029823"/>
            <a:chExt cx="4583605" cy="4788220"/>
          </a:xfrm>
        </p:grpSpPr>
        <p:sp>
          <p:nvSpPr>
            <p:cNvPr id="5" name="Freeform 4">
              <a:extLst>
                <a:ext uri="{FF2B5EF4-FFF2-40B4-BE49-F238E27FC236}">
                  <a16:creationId xmlns:a16="http://schemas.microsoft.com/office/drawing/2014/main" id="{EA87A4FA-EF95-6CD6-350D-F4A1748CB222}"/>
                </a:ext>
              </a:extLst>
            </p:cNvPr>
            <p:cNvSpPr/>
            <p:nvPr/>
          </p:nvSpPr>
          <p:spPr>
            <a:xfrm>
              <a:off x="6516936" y="-1029823"/>
              <a:ext cx="3960710"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US"/>
            </a:p>
          </p:txBody>
        </p:sp>
        <p:sp>
          <p:nvSpPr>
            <p:cNvPr id="6" name="TextBox 5">
              <a:extLst>
                <a:ext uri="{FF2B5EF4-FFF2-40B4-BE49-F238E27FC236}">
                  <a16:creationId xmlns:a16="http://schemas.microsoft.com/office/drawing/2014/main" id="{2AF3EF59-BD72-A676-F2A0-27BEC67389ED}"/>
                </a:ext>
              </a:extLst>
            </p:cNvPr>
            <p:cNvSpPr txBox="1"/>
            <p:nvPr/>
          </p:nvSpPr>
          <p:spPr>
            <a:xfrm>
              <a:off x="6516936" y="-1010773"/>
              <a:ext cx="4583605" cy="476917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387"/>
                </a:lnSpc>
              </a:pPr>
              <a:endParaRPr/>
            </a:p>
          </p:txBody>
        </p:sp>
      </p:grpSp>
      <p:pic>
        <p:nvPicPr>
          <p:cNvPr id="11" name="Picture 10">
            <a:extLst>
              <a:ext uri="{FF2B5EF4-FFF2-40B4-BE49-F238E27FC236}">
                <a16:creationId xmlns:a16="http://schemas.microsoft.com/office/drawing/2014/main" id="{747B8C10-74D3-B15E-0818-12B64FA46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1883" y="1251808"/>
            <a:ext cx="14892659" cy="8377120"/>
          </a:xfrm>
          <a:prstGeom prst="rect">
            <a:avLst/>
          </a:prstGeom>
        </p:spPr>
      </p:pic>
    </p:spTree>
    <p:extLst>
      <p:ext uri="{BB962C8B-B14F-4D97-AF65-F5344CB8AC3E}">
        <p14:creationId xmlns:p14="http://schemas.microsoft.com/office/powerpoint/2010/main" val="19712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0575BE4-ACD9-0626-C3C1-463D0687D921}"/>
            </a:ext>
          </a:extLst>
        </p:cNvPr>
        <p:cNvGrpSpPr/>
        <p:nvPr/>
      </p:nvGrpSpPr>
      <p:grpSpPr>
        <a:xfrm>
          <a:off x="0" y="0"/>
          <a:ext cx="0" cy="0"/>
          <a:chOff x="0" y="0"/>
          <a:chExt cx="0" cy="0"/>
        </a:xfrm>
      </p:grpSpPr>
      <p:pic>
        <p:nvPicPr>
          <p:cNvPr id="34" name="object 13">
            <a:extLst>
              <a:ext uri="{FF2B5EF4-FFF2-40B4-BE49-F238E27FC236}">
                <a16:creationId xmlns:a16="http://schemas.microsoft.com/office/drawing/2014/main" id="{7471BD8A-02C3-AC8B-E6C5-0CAE3F009D7F}"/>
              </a:ext>
            </a:extLst>
          </p:cNvPr>
          <p:cNvPicPr/>
          <p:nvPr/>
        </p:nvPicPr>
        <p:blipFill>
          <a:blip r:embed="rId2" cstate="print"/>
          <a:stretch>
            <a:fillRect/>
          </a:stretch>
        </p:blipFill>
        <p:spPr>
          <a:xfrm>
            <a:off x="552911" y="154996"/>
            <a:ext cx="1035006" cy="935416"/>
          </a:xfrm>
          <a:prstGeom prst="rect">
            <a:avLst/>
          </a:prstGeom>
        </p:spPr>
      </p:pic>
      <p:pic>
        <p:nvPicPr>
          <p:cNvPr id="35" name="object 14">
            <a:extLst>
              <a:ext uri="{FF2B5EF4-FFF2-40B4-BE49-F238E27FC236}">
                <a16:creationId xmlns:a16="http://schemas.microsoft.com/office/drawing/2014/main" id="{259017A6-A17D-802F-89FB-020F5AE4FC13}"/>
              </a:ext>
            </a:extLst>
          </p:cNvPr>
          <p:cNvPicPr/>
          <p:nvPr/>
        </p:nvPicPr>
        <p:blipFill>
          <a:blip r:embed="rId3" cstate="print"/>
          <a:stretch>
            <a:fillRect/>
          </a:stretch>
        </p:blipFill>
        <p:spPr>
          <a:xfrm>
            <a:off x="351312" y="1260621"/>
            <a:ext cx="1523208" cy="309743"/>
          </a:xfrm>
          <a:prstGeom prst="rect">
            <a:avLst/>
          </a:prstGeom>
        </p:spPr>
      </p:pic>
      <p:grpSp>
        <p:nvGrpSpPr>
          <p:cNvPr id="48" name="Group 6">
            <a:extLst>
              <a:ext uri="{FF2B5EF4-FFF2-40B4-BE49-F238E27FC236}">
                <a16:creationId xmlns:a16="http://schemas.microsoft.com/office/drawing/2014/main" id="{60395899-715B-2FC8-CB15-3651751DD81E}"/>
              </a:ext>
            </a:extLst>
          </p:cNvPr>
          <p:cNvGrpSpPr/>
          <p:nvPr/>
        </p:nvGrpSpPr>
        <p:grpSpPr>
          <a:xfrm>
            <a:off x="351312" y="2075858"/>
            <a:ext cx="5007671" cy="914400"/>
            <a:chOff x="0" y="0"/>
            <a:chExt cx="1867198" cy="871690"/>
          </a:xfrm>
        </p:grpSpPr>
        <p:sp>
          <p:nvSpPr>
            <p:cNvPr id="49" name="Freeform 7">
              <a:extLst>
                <a:ext uri="{FF2B5EF4-FFF2-40B4-BE49-F238E27FC236}">
                  <a16:creationId xmlns:a16="http://schemas.microsoft.com/office/drawing/2014/main" id="{1182FED8-215A-5419-970A-CCCC3F914CB5}"/>
                </a:ext>
              </a:extLst>
            </p:cNvPr>
            <p:cNvSpPr/>
            <p:nvPr/>
          </p:nvSpPr>
          <p:spPr>
            <a:xfrm>
              <a:off x="0" y="0"/>
              <a:ext cx="1867198" cy="871690"/>
            </a:xfrm>
            <a:custGeom>
              <a:avLst/>
              <a:gdLst/>
              <a:ahLst/>
              <a:cxnLst/>
              <a:rect l="l" t="t" r="r" b="b"/>
              <a:pathLst>
                <a:path w="1867198" h="871690">
                  <a:moveTo>
                    <a:pt x="41497" y="0"/>
                  </a:moveTo>
                  <a:lnTo>
                    <a:pt x="1825701" y="0"/>
                  </a:lnTo>
                  <a:cubicBezTo>
                    <a:pt x="1836707" y="0"/>
                    <a:pt x="1847262" y="4372"/>
                    <a:pt x="1855044" y="12154"/>
                  </a:cubicBezTo>
                  <a:cubicBezTo>
                    <a:pt x="1862826" y="19936"/>
                    <a:pt x="1867198" y="30491"/>
                    <a:pt x="1867198" y="41497"/>
                  </a:cubicBezTo>
                  <a:lnTo>
                    <a:pt x="1867198" y="830194"/>
                  </a:lnTo>
                  <a:cubicBezTo>
                    <a:pt x="1867198" y="853112"/>
                    <a:pt x="1848620" y="871690"/>
                    <a:pt x="1825701" y="871690"/>
                  </a:cubicBezTo>
                  <a:lnTo>
                    <a:pt x="41497" y="871690"/>
                  </a:lnTo>
                  <a:cubicBezTo>
                    <a:pt x="30491" y="871690"/>
                    <a:pt x="19936" y="867318"/>
                    <a:pt x="12154" y="859536"/>
                  </a:cubicBezTo>
                  <a:cubicBezTo>
                    <a:pt x="4372" y="851754"/>
                    <a:pt x="0" y="841199"/>
                    <a:pt x="0" y="830194"/>
                  </a:cubicBezTo>
                  <a:lnTo>
                    <a:pt x="0" y="41497"/>
                  </a:lnTo>
                  <a:cubicBezTo>
                    <a:pt x="0" y="30491"/>
                    <a:pt x="4372" y="19936"/>
                    <a:pt x="12154" y="12154"/>
                  </a:cubicBezTo>
                  <a:cubicBezTo>
                    <a:pt x="19936" y="4372"/>
                    <a:pt x="30491" y="0"/>
                    <a:pt x="41497" y="0"/>
                  </a:cubicBezTo>
                  <a:close/>
                </a:path>
              </a:pathLst>
            </a:custGeom>
            <a:solidFill>
              <a:srgbClr val="202127"/>
            </a:solidFill>
          </p:spPr>
        </p:sp>
        <p:sp>
          <p:nvSpPr>
            <p:cNvPr id="50" name="TextBox 8">
              <a:extLst>
                <a:ext uri="{FF2B5EF4-FFF2-40B4-BE49-F238E27FC236}">
                  <a16:creationId xmlns:a16="http://schemas.microsoft.com/office/drawing/2014/main" id="{A0A02E6E-C180-407B-F0CC-768E0E067FCD}"/>
                </a:ext>
              </a:extLst>
            </p:cNvPr>
            <p:cNvSpPr txBox="1"/>
            <p:nvPr/>
          </p:nvSpPr>
          <p:spPr>
            <a:xfrm>
              <a:off x="0" y="19050"/>
              <a:ext cx="1867198" cy="852640"/>
            </a:xfrm>
            <a:prstGeom prst="rect">
              <a:avLst/>
            </a:prstGeom>
          </p:spPr>
          <p:txBody>
            <a:bodyPr lIns="50800" tIns="50800" rIns="50800" bIns="50800" rtlCol="0" anchor="ctr"/>
            <a:lstStyle/>
            <a:p>
              <a:pPr algn="ctr">
                <a:lnSpc>
                  <a:spcPts val="1387"/>
                </a:lnSpc>
              </a:pPr>
              <a:endParaRPr/>
            </a:p>
          </p:txBody>
        </p:sp>
      </p:grpSp>
      <p:sp>
        <p:nvSpPr>
          <p:cNvPr id="2" name="Rectangle 1">
            <a:extLst>
              <a:ext uri="{FF2B5EF4-FFF2-40B4-BE49-F238E27FC236}">
                <a16:creationId xmlns:a16="http://schemas.microsoft.com/office/drawing/2014/main" id="{F143320F-86EF-D6A4-A9DC-3072FE52B066}"/>
              </a:ext>
            </a:extLst>
          </p:cNvPr>
          <p:cNvSpPr/>
          <p:nvPr/>
        </p:nvSpPr>
        <p:spPr>
          <a:xfrm>
            <a:off x="476708" y="2266050"/>
            <a:ext cx="6464604" cy="553998"/>
          </a:xfrm>
          <a:prstGeom prst="rect">
            <a:avLst/>
          </a:prstGeom>
        </p:spPr>
        <p:txBody>
          <a:bodyPr wrap="square" lIns="91440" tIns="45720" rIns="91440" bIns="45720" anchor="t">
            <a:spAutoFit/>
          </a:bodyPr>
          <a:lstStyle/>
          <a:p>
            <a:pPr algn="just">
              <a:spcBef>
                <a:spcPct val="0"/>
              </a:spcBef>
            </a:pPr>
            <a:r>
              <a:rPr lang="en-US" sz="3000" b="1" dirty="0">
                <a:solidFill>
                  <a:srgbClr val="00BCD2"/>
                </a:solidFill>
                <a:ea typeface="Calibri"/>
                <a:cs typeface="Calibri"/>
              </a:rPr>
              <a:t>3. </a:t>
            </a:r>
            <a:r>
              <a:rPr lang="en-US" sz="3000" b="1" u="sng" dirty="0">
                <a:solidFill>
                  <a:srgbClr val="00BCD2"/>
                </a:solidFill>
                <a:ea typeface="Calibri"/>
                <a:cs typeface="Calibri"/>
              </a:rPr>
              <a:t>SQL-AGENT</a:t>
            </a:r>
            <a:endParaRPr lang="en-US" sz="2800" dirty="0">
              <a:solidFill>
                <a:srgbClr val="000000"/>
              </a:solidFill>
              <a:ea typeface="Calibri"/>
              <a:cs typeface="Calibri"/>
            </a:endParaRPr>
          </a:p>
        </p:txBody>
      </p:sp>
      <p:sp>
        <p:nvSpPr>
          <p:cNvPr id="3" name="Rectangle 2">
            <a:extLst>
              <a:ext uri="{FF2B5EF4-FFF2-40B4-BE49-F238E27FC236}">
                <a16:creationId xmlns:a16="http://schemas.microsoft.com/office/drawing/2014/main" id="{A29799A6-AAE0-D364-3609-110B009CD40E}"/>
              </a:ext>
            </a:extLst>
          </p:cNvPr>
          <p:cNvSpPr/>
          <p:nvPr/>
        </p:nvSpPr>
        <p:spPr>
          <a:xfrm>
            <a:off x="4421038" y="3310713"/>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grpSp>
        <p:nvGrpSpPr>
          <p:cNvPr id="4" name="Group 3">
            <a:extLst>
              <a:ext uri="{FF2B5EF4-FFF2-40B4-BE49-F238E27FC236}">
                <a16:creationId xmlns:a16="http://schemas.microsoft.com/office/drawing/2014/main" id="{1F277C71-B82C-5782-AE49-2B5930D4E5CC}"/>
              </a:ext>
            </a:extLst>
          </p:cNvPr>
          <p:cNvGrpSpPr/>
          <p:nvPr/>
        </p:nvGrpSpPr>
        <p:grpSpPr>
          <a:xfrm rot="17588846">
            <a:off x="9062024" y="-2401539"/>
            <a:ext cx="19277616" cy="20945096"/>
            <a:chOff x="6516936" y="-1029823"/>
            <a:chExt cx="4583605" cy="4788220"/>
          </a:xfrm>
        </p:grpSpPr>
        <p:sp>
          <p:nvSpPr>
            <p:cNvPr id="5" name="Freeform 4">
              <a:extLst>
                <a:ext uri="{FF2B5EF4-FFF2-40B4-BE49-F238E27FC236}">
                  <a16:creationId xmlns:a16="http://schemas.microsoft.com/office/drawing/2014/main" id="{9DA1410B-499B-55DE-5C0F-F01BD61F834B}"/>
                </a:ext>
              </a:extLst>
            </p:cNvPr>
            <p:cNvSpPr/>
            <p:nvPr/>
          </p:nvSpPr>
          <p:spPr>
            <a:xfrm>
              <a:off x="6516936" y="-1029823"/>
              <a:ext cx="3960710"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US"/>
            </a:p>
          </p:txBody>
        </p:sp>
        <p:sp>
          <p:nvSpPr>
            <p:cNvPr id="6" name="TextBox 5">
              <a:extLst>
                <a:ext uri="{FF2B5EF4-FFF2-40B4-BE49-F238E27FC236}">
                  <a16:creationId xmlns:a16="http://schemas.microsoft.com/office/drawing/2014/main" id="{C1FF6823-A3B2-7D10-DBA6-EAC44FC758D3}"/>
                </a:ext>
              </a:extLst>
            </p:cNvPr>
            <p:cNvSpPr txBox="1"/>
            <p:nvPr/>
          </p:nvSpPr>
          <p:spPr>
            <a:xfrm>
              <a:off x="6516936" y="-1010773"/>
              <a:ext cx="4583605" cy="476917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387"/>
                </a:lnSpc>
              </a:pPr>
              <a:endParaRPr/>
            </a:p>
          </p:txBody>
        </p:sp>
      </p:grpSp>
      <p:sp>
        <p:nvSpPr>
          <p:cNvPr id="7" name="TextBox 6">
            <a:extLst>
              <a:ext uri="{FF2B5EF4-FFF2-40B4-BE49-F238E27FC236}">
                <a16:creationId xmlns:a16="http://schemas.microsoft.com/office/drawing/2014/main" id="{D85F72CF-A2A0-0B34-9AA8-2D6FF62F4943}"/>
              </a:ext>
            </a:extLst>
          </p:cNvPr>
          <p:cNvSpPr txBox="1"/>
          <p:nvPr/>
        </p:nvSpPr>
        <p:spPr>
          <a:xfrm>
            <a:off x="7772400" y="4914900"/>
            <a:ext cx="2743200" cy="321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ts val="1425"/>
              </a:lnSpc>
            </a:pPr>
            <a:r>
              <a:rPr lang="en-US" sz="2800">
                <a:cs typeface="Segoe UI"/>
              </a:rPr>
              <a:t>​</a:t>
            </a:r>
            <a:endParaRPr lang="en-US"/>
          </a:p>
        </p:txBody>
      </p:sp>
      <p:sp>
        <p:nvSpPr>
          <p:cNvPr id="9" name="TextBox 8">
            <a:extLst>
              <a:ext uri="{FF2B5EF4-FFF2-40B4-BE49-F238E27FC236}">
                <a16:creationId xmlns:a16="http://schemas.microsoft.com/office/drawing/2014/main" id="{2F4CEE50-AEE8-3062-52E0-5673CC779968}"/>
              </a:ext>
            </a:extLst>
          </p:cNvPr>
          <p:cNvSpPr txBox="1"/>
          <p:nvPr/>
        </p:nvSpPr>
        <p:spPr>
          <a:xfrm>
            <a:off x="6212001" y="647034"/>
            <a:ext cx="5019879" cy="923330"/>
          </a:xfrm>
          <a:prstGeom prst="rect">
            <a:avLst/>
          </a:prstGeom>
          <a:noFill/>
        </p:spPr>
        <p:txBody>
          <a:bodyPr wrap="square">
            <a:spAutoFit/>
          </a:bodyPr>
          <a:lstStyle/>
          <a:p>
            <a:pPr algn="ctr"/>
            <a:r>
              <a:rPr lang="en-US" sz="5400" b="1" spc="-300"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Core Features</a:t>
            </a:r>
            <a:endParaRPr lang="en-IN" sz="5400" dirty="0">
              <a:solidFill>
                <a:srgbClr val="00BCD2"/>
              </a:solidFill>
            </a:endParaRPr>
          </a:p>
        </p:txBody>
      </p:sp>
      <p:sp>
        <p:nvSpPr>
          <p:cNvPr id="14" name="TextBox 13">
            <a:extLst>
              <a:ext uri="{FF2B5EF4-FFF2-40B4-BE49-F238E27FC236}">
                <a16:creationId xmlns:a16="http://schemas.microsoft.com/office/drawing/2014/main" id="{0F892A70-3AB6-AD3F-BE70-7B4A59052F98}"/>
              </a:ext>
            </a:extLst>
          </p:cNvPr>
          <p:cNvSpPr txBox="1"/>
          <p:nvPr/>
        </p:nvSpPr>
        <p:spPr>
          <a:xfrm>
            <a:off x="351312" y="3310712"/>
            <a:ext cx="8792688" cy="6226513"/>
          </a:xfrm>
          <a:prstGeom prst="rect">
            <a:avLst/>
          </a:prstGeom>
          <a:noFill/>
        </p:spPr>
        <p:txBody>
          <a:bodyPr wrap="square">
            <a:spAutoFit/>
          </a:bodyPr>
          <a:lstStyle/>
          <a:p>
            <a:pPr marL="612774" lvl="1" indent="-342900">
              <a:lnSpc>
                <a:spcPts val="3249"/>
              </a:lnSpc>
              <a:buFont typeface="Arial" panose="020B0604020202020204" pitchFamily="34" charset="0"/>
              <a:buChar char="•"/>
            </a:pPr>
            <a:r>
              <a:rPr lang="en-US" sz="2400" b="1" dirty="0">
                <a:solidFill>
                  <a:schemeClr val="bg1"/>
                </a:solidFill>
              </a:rPr>
              <a:t>Planning Node</a:t>
            </a:r>
            <a:r>
              <a:rPr lang="en-US" sz="2400" dirty="0">
                <a:solidFill>
                  <a:schemeClr val="bg1"/>
                </a:solidFill>
              </a:rPr>
              <a:t>: Interprets the user's natural language query and generates a structured query plan with reasoning and relevant table names.</a:t>
            </a:r>
          </a:p>
          <a:p>
            <a:pPr marL="612774" lvl="1" indent="-342900">
              <a:lnSpc>
                <a:spcPts val="3249"/>
              </a:lnSpc>
              <a:buFont typeface="Arial" panose="020B0604020202020204" pitchFamily="34" charset="0"/>
              <a:buChar char="•"/>
            </a:pPr>
            <a:r>
              <a:rPr lang="en-US" sz="2400" b="1" dirty="0">
                <a:solidFill>
                  <a:schemeClr val="bg1"/>
                </a:solidFill>
              </a:rPr>
              <a:t>Schema Info Node</a:t>
            </a:r>
            <a:r>
              <a:rPr lang="en-US" sz="2400" dirty="0">
                <a:solidFill>
                  <a:schemeClr val="bg1"/>
                </a:solidFill>
              </a:rPr>
              <a:t>: Retrieves and analyzes the database schema to identify relevant tables and their structures when needed.</a:t>
            </a:r>
          </a:p>
          <a:p>
            <a:pPr marL="612774" lvl="1" indent="-342900">
              <a:lnSpc>
                <a:spcPts val="3249"/>
              </a:lnSpc>
              <a:buFont typeface="Arial" panose="020B0604020202020204" pitchFamily="34" charset="0"/>
              <a:buChar char="•"/>
            </a:pPr>
            <a:r>
              <a:rPr lang="en-US" sz="2400" b="1" dirty="0">
                <a:solidFill>
                  <a:schemeClr val="bg1"/>
                </a:solidFill>
              </a:rPr>
              <a:t>Agent Node</a:t>
            </a:r>
            <a:r>
              <a:rPr lang="en-US" sz="2400" dirty="0">
                <a:solidFill>
                  <a:schemeClr val="bg1"/>
                </a:solidFill>
              </a:rPr>
              <a:t>: Acts as a decision-maker, coordinating the flow between planning, schema analysis, tool usage, and finalization based on the query plan.</a:t>
            </a:r>
          </a:p>
          <a:p>
            <a:pPr marL="612774" lvl="1" indent="-342900">
              <a:lnSpc>
                <a:spcPts val="3249"/>
              </a:lnSpc>
              <a:buFont typeface="Arial" panose="020B0604020202020204" pitchFamily="34" charset="0"/>
              <a:buChar char="•"/>
            </a:pPr>
            <a:r>
              <a:rPr lang="en-US" sz="2400" b="1" dirty="0">
                <a:solidFill>
                  <a:schemeClr val="bg1"/>
                </a:solidFill>
              </a:rPr>
              <a:t>Tool Node</a:t>
            </a:r>
            <a:r>
              <a:rPr lang="en-US" sz="2400" dirty="0">
                <a:solidFill>
                  <a:schemeClr val="bg1"/>
                </a:solidFill>
              </a:rPr>
              <a:t>: Executes the planned SQL query using the appropriate tools and returns structured results including rows, columns, and execution success.</a:t>
            </a:r>
          </a:p>
          <a:p>
            <a:pPr marL="612774" lvl="1" indent="-342900">
              <a:lnSpc>
                <a:spcPts val="3249"/>
              </a:lnSpc>
              <a:buFont typeface="Arial" panose="020B0604020202020204" pitchFamily="34" charset="0"/>
              <a:buChar char="•"/>
            </a:pPr>
            <a:r>
              <a:rPr lang="en-US" sz="2400" b="1" dirty="0">
                <a:solidFill>
                  <a:schemeClr val="bg1"/>
                </a:solidFill>
              </a:rPr>
              <a:t>Finalize Response Node</a:t>
            </a:r>
            <a:r>
              <a:rPr lang="en-US" sz="2400" dirty="0">
                <a:solidFill>
                  <a:schemeClr val="bg1"/>
                </a:solidFill>
              </a:rPr>
              <a:t>: Synthesizes the final response by combining query results and reasoning into a user-friendly natural language answer as well as structured output with confidence score.</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Quicksand"/>
            </a:endParaRPr>
          </a:p>
        </p:txBody>
      </p:sp>
      <p:pic>
        <p:nvPicPr>
          <p:cNvPr id="10" name="Picture 9">
            <a:extLst>
              <a:ext uri="{FF2B5EF4-FFF2-40B4-BE49-F238E27FC236}">
                <a16:creationId xmlns:a16="http://schemas.microsoft.com/office/drawing/2014/main" id="{0110389A-CDC5-7C41-3F98-62DC526A7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6836" y="2219659"/>
            <a:ext cx="8469648" cy="7206822"/>
          </a:xfrm>
          <a:prstGeom prst="rect">
            <a:avLst/>
          </a:prstGeom>
        </p:spPr>
      </p:pic>
      <p:sp>
        <p:nvSpPr>
          <p:cNvPr id="11" name="TextBox 10">
            <a:extLst>
              <a:ext uri="{FF2B5EF4-FFF2-40B4-BE49-F238E27FC236}">
                <a16:creationId xmlns:a16="http://schemas.microsoft.com/office/drawing/2014/main" id="{6398614C-9F87-4A04-13B9-2D2FC8DA3DB5}"/>
              </a:ext>
            </a:extLst>
          </p:cNvPr>
          <p:cNvSpPr txBox="1"/>
          <p:nvPr/>
        </p:nvSpPr>
        <p:spPr>
          <a:xfrm>
            <a:off x="14130074" y="8842754"/>
            <a:ext cx="3746410" cy="461665"/>
          </a:xfrm>
          <a:prstGeom prst="rect">
            <a:avLst/>
          </a:prstGeom>
          <a:noFill/>
        </p:spPr>
        <p:txBody>
          <a:bodyPr wrap="none" rtlCol="0">
            <a:spAutoFit/>
          </a:bodyPr>
          <a:lstStyle/>
          <a:p>
            <a:r>
              <a:rPr lang="en-IN" sz="2400" dirty="0"/>
              <a:t>SQL-AGENT FLOW DIAGRAM</a:t>
            </a:r>
          </a:p>
        </p:txBody>
      </p:sp>
    </p:spTree>
    <p:extLst>
      <p:ext uri="{BB962C8B-B14F-4D97-AF65-F5344CB8AC3E}">
        <p14:creationId xmlns:p14="http://schemas.microsoft.com/office/powerpoint/2010/main" val="33987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555CEB75-4469-BC8E-195F-6AE42B48E3A8}"/>
            </a:ext>
          </a:extLst>
        </p:cNvPr>
        <p:cNvGrpSpPr/>
        <p:nvPr/>
      </p:nvGrpSpPr>
      <p:grpSpPr>
        <a:xfrm>
          <a:off x="0" y="0"/>
          <a:ext cx="0" cy="0"/>
          <a:chOff x="0" y="0"/>
          <a:chExt cx="0" cy="0"/>
        </a:xfrm>
      </p:grpSpPr>
      <p:pic>
        <p:nvPicPr>
          <p:cNvPr id="34" name="object 13">
            <a:extLst>
              <a:ext uri="{FF2B5EF4-FFF2-40B4-BE49-F238E27FC236}">
                <a16:creationId xmlns:a16="http://schemas.microsoft.com/office/drawing/2014/main" id="{55851BD6-22C5-A069-181C-ED59FBE99DFA}"/>
              </a:ext>
            </a:extLst>
          </p:cNvPr>
          <p:cNvPicPr/>
          <p:nvPr/>
        </p:nvPicPr>
        <p:blipFill>
          <a:blip r:embed="rId2" cstate="print"/>
          <a:stretch>
            <a:fillRect/>
          </a:stretch>
        </p:blipFill>
        <p:spPr>
          <a:xfrm>
            <a:off x="552911" y="154996"/>
            <a:ext cx="945941" cy="935416"/>
          </a:xfrm>
          <a:prstGeom prst="rect">
            <a:avLst/>
          </a:prstGeom>
        </p:spPr>
      </p:pic>
      <p:pic>
        <p:nvPicPr>
          <p:cNvPr id="35" name="object 14">
            <a:extLst>
              <a:ext uri="{FF2B5EF4-FFF2-40B4-BE49-F238E27FC236}">
                <a16:creationId xmlns:a16="http://schemas.microsoft.com/office/drawing/2014/main" id="{C2AE65CE-1004-FB7D-D56D-9C81816F5531}"/>
              </a:ext>
            </a:extLst>
          </p:cNvPr>
          <p:cNvPicPr/>
          <p:nvPr/>
        </p:nvPicPr>
        <p:blipFill>
          <a:blip r:embed="rId3" cstate="print"/>
          <a:stretch>
            <a:fillRect/>
          </a:stretch>
        </p:blipFill>
        <p:spPr>
          <a:xfrm>
            <a:off x="232559" y="1251808"/>
            <a:ext cx="1606885" cy="318556"/>
          </a:xfrm>
          <a:prstGeom prst="rect">
            <a:avLst/>
          </a:prstGeom>
        </p:spPr>
      </p:pic>
      <p:sp>
        <p:nvSpPr>
          <p:cNvPr id="3" name="Rectangle 2">
            <a:extLst>
              <a:ext uri="{FF2B5EF4-FFF2-40B4-BE49-F238E27FC236}">
                <a16:creationId xmlns:a16="http://schemas.microsoft.com/office/drawing/2014/main" id="{83122687-4E1F-68C3-C162-1C1C84637954}"/>
              </a:ext>
            </a:extLst>
          </p:cNvPr>
          <p:cNvSpPr/>
          <p:nvPr/>
        </p:nvSpPr>
        <p:spPr>
          <a:xfrm>
            <a:off x="4572000" y="4820335"/>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grpSp>
        <p:nvGrpSpPr>
          <p:cNvPr id="7" name="Group 6">
            <a:extLst>
              <a:ext uri="{FF2B5EF4-FFF2-40B4-BE49-F238E27FC236}">
                <a16:creationId xmlns:a16="http://schemas.microsoft.com/office/drawing/2014/main" id="{24C57397-3B4A-9F10-DDED-AF09E3F70C01}"/>
              </a:ext>
            </a:extLst>
          </p:cNvPr>
          <p:cNvGrpSpPr/>
          <p:nvPr/>
        </p:nvGrpSpPr>
        <p:grpSpPr>
          <a:xfrm rot="-4011154">
            <a:off x="12467458" y="-2309200"/>
            <a:ext cx="19277616" cy="20728852"/>
            <a:chOff x="6516936" y="-1029823"/>
            <a:chExt cx="4583605" cy="4788220"/>
          </a:xfrm>
        </p:grpSpPr>
        <p:sp>
          <p:nvSpPr>
            <p:cNvPr id="5" name="Freeform 4">
              <a:extLst>
                <a:ext uri="{FF2B5EF4-FFF2-40B4-BE49-F238E27FC236}">
                  <a16:creationId xmlns:a16="http://schemas.microsoft.com/office/drawing/2014/main" id="{61AD6E6F-A6DF-CEB2-7D68-66AF104492A7}"/>
                </a:ext>
              </a:extLst>
            </p:cNvPr>
            <p:cNvSpPr/>
            <p:nvPr/>
          </p:nvSpPr>
          <p:spPr>
            <a:xfrm>
              <a:off x="6516936" y="-1029823"/>
              <a:ext cx="3960710"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US"/>
            </a:p>
          </p:txBody>
        </p:sp>
        <p:sp>
          <p:nvSpPr>
            <p:cNvPr id="6" name="TextBox 5">
              <a:extLst>
                <a:ext uri="{FF2B5EF4-FFF2-40B4-BE49-F238E27FC236}">
                  <a16:creationId xmlns:a16="http://schemas.microsoft.com/office/drawing/2014/main" id="{EEFCE9AF-74F9-283E-4FCD-227C31560528}"/>
                </a:ext>
              </a:extLst>
            </p:cNvPr>
            <p:cNvSpPr txBox="1"/>
            <p:nvPr/>
          </p:nvSpPr>
          <p:spPr>
            <a:xfrm>
              <a:off x="6516936" y="-1010773"/>
              <a:ext cx="4583605" cy="476917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387"/>
                </a:lnSpc>
              </a:pPr>
              <a:endParaRPr/>
            </a:p>
          </p:txBody>
        </p:sp>
      </p:grpSp>
      <p:pic>
        <p:nvPicPr>
          <p:cNvPr id="9" name="Picture 8">
            <a:extLst>
              <a:ext uri="{FF2B5EF4-FFF2-40B4-BE49-F238E27FC236}">
                <a16:creationId xmlns:a16="http://schemas.microsoft.com/office/drawing/2014/main" id="{94F96419-08A9-FCAD-FC11-143F8474E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7675" y="988727"/>
            <a:ext cx="14772525" cy="8309545"/>
          </a:xfrm>
          <a:prstGeom prst="rect">
            <a:avLst/>
          </a:prstGeom>
        </p:spPr>
      </p:pic>
    </p:spTree>
    <p:extLst>
      <p:ext uri="{BB962C8B-B14F-4D97-AF65-F5344CB8AC3E}">
        <p14:creationId xmlns:p14="http://schemas.microsoft.com/office/powerpoint/2010/main" val="1981679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9A65-00E5-46C7-A396-AE870600D47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1988773-7EE4-6757-3D50-7029C6E362ED}"/>
              </a:ext>
            </a:extLst>
          </p:cNvPr>
          <p:cNvSpPr/>
          <p:nvPr/>
        </p:nvSpPr>
        <p:spPr>
          <a:xfrm>
            <a:off x="0" y="-1436"/>
            <a:ext cx="18288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7" name="TextBox 14">
            <a:extLst>
              <a:ext uri="{FF2B5EF4-FFF2-40B4-BE49-F238E27FC236}">
                <a16:creationId xmlns:a16="http://schemas.microsoft.com/office/drawing/2014/main" id="{8F4125A7-9AE6-D1E5-7052-EC2C2467D72D}"/>
              </a:ext>
            </a:extLst>
          </p:cNvPr>
          <p:cNvSpPr txBox="1"/>
          <p:nvPr/>
        </p:nvSpPr>
        <p:spPr>
          <a:xfrm>
            <a:off x="3003901" y="1121363"/>
            <a:ext cx="11868718" cy="933012"/>
          </a:xfrm>
          <a:prstGeom prst="rect">
            <a:avLst/>
          </a:prstGeom>
        </p:spPr>
        <p:txBody>
          <a:bodyPr wrap="square" lIns="0" tIns="0" rIns="0" bIns="0" rtlCol="0" anchor="t">
            <a:spAutoFit/>
          </a:bodyPr>
          <a:lstStyle/>
          <a:p>
            <a:pPr algn="ctr">
              <a:lnSpc>
                <a:spcPts val="7775"/>
              </a:lnSpc>
            </a:pPr>
            <a:r>
              <a:rPr lang="en-US" sz="54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TOOLS AND TECHNOLOGIES</a:t>
            </a:r>
          </a:p>
        </p:txBody>
      </p:sp>
      <p:sp>
        <p:nvSpPr>
          <p:cNvPr id="28" name="TextBox 15">
            <a:extLst>
              <a:ext uri="{FF2B5EF4-FFF2-40B4-BE49-F238E27FC236}">
                <a16:creationId xmlns:a16="http://schemas.microsoft.com/office/drawing/2014/main" id="{1A9FD2F5-E031-C67E-6F4A-B9713A4B11FE}"/>
              </a:ext>
            </a:extLst>
          </p:cNvPr>
          <p:cNvSpPr txBox="1"/>
          <p:nvPr/>
        </p:nvSpPr>
        <p:spPr>
          <a:xfrm>
            <a:off x="1508760" y="2672758"/>
            <a:ext cx="14859000" cy="5878532"/>
          </a:xfrm>
          <a:prstGeom prst="rect">
            <a:avLst/>
          </a:prstGeom>
        </p:spPr>
        <p:txBody>
          <a:bodyPr wrap="square" lIns="0" tIns="0" rIns="0" bIns="0" rtlCol="0" anchor="t">
            <a:spAutoFit/>
          </a:bodyPr>
          <a:lstStyle/>
          <a:p>
            <a:pPr marL="514350" indent="-514350" algn="just">
              <a:spcBef>
                <a:spcPct val="0"/>
              </a:spcBef>
              <a:buFont typeface="+mj-lt"/>
              <a:buAutoNum type="arabicPeriod"/>
            </a:pPr>
            <a:r>
              <a:rPr lang="en-IN" sz="3000" b="1" dirty="0">
                <a:solidFill>
                  <a:schemeClr val="bg1"/>
                </a:solidFill>
                <a:latin typeface="+mj-lt"/>
              </a:rPr>
              <a:t>LLM Models &amp; APIs</a:t>
            </a:r>
          </a:p>
          <a:p>
            <a:pPr marL="971550" lvl="1" indent="-514350" algn="just">
              <a:spcBef>
                <a:spcPct val="0"/>
              </a:spcBef>
              <a:buFont typeface="Arial" panose="020B0604020202020204" pitchFamily="34" charset="0"/>
              <a:buChar char="•"/>
            </a:pPr>
            <a:r>
              <a:rPr lang="en-US" sz="2800" b="1" dirty="0">
                <a:solidFill>
                  <a:schemeClr val="bg1"/>
                </a:solidFill>
                <a:latin typeface="+mj-lt"/>
              </a:rPr>
              <a:t>Gemini 1.5 Flash</a:t>
            </a:r>
            <a:r>
              <a:rPr lang="en-US" sz="2800" dirty="0">
                <a:solidFill>
                  <a:schemeClr val="bg1"/>
                </a:solidFill>
                <a:latin typeface="+mj-lt"/>
              </a:rPr>
              <a:t> (via API key) for cloud-based reasoning and generation</a:t>
            </a:r>
          </a:p>
          <a:p>
            <a:pPr marL="971550" lvl="1" indent="-514350" algn="just">
              <a:spcBef>
                <a:spcPct val="0"/>
              </a:spcBef>
              <a:buFont typeface="Arial" panose="020B0604020202020204" pitchFamily="34" charset="0"/>
              <a:buChar char="•"/>
            </a:pPr>
            <a:r>
              <a:rPr lang="en-IN" sz="2800" b="1" dirty="0" err="1">
                <a:solidFill>
                  <a:schemeClr val="bg1"/>
                </a:solidFill>
                <a:latin typeface="+mj-lt"/>
              </a:rPr>
              <a:t>Ollama</a:t>
            </a:r>
            <a:r>
              <a:rPr lang="en-IN" sz="2800" dirty="0">
                <a:solidFill>
                  <a:schemeClr val="bg1"/>
                </a:solidFill>
                <a:latin typeface="+mj-lt"/>
              </a:rPr>
              <a:t> for running local LLMs like </a:t>
            </a:r>
            <a:r>
              <a:rPr lang="en-IN" sz="2800" b="1" dirty="0">
                <a:solidFill>
                  <a:schemeClr val="bg1"/>
                </a:solidFill>
                <a:latin typeface="+mj-lt"/>
              </a:rPr>
              <a:t>Mistral and Phi3</a:t>
            </a:r>
          </a:p>
          <a:p>
            <a:pPr marL="514350" indent="-514350" algn="just">
              <a:spcBef>
                <a:spcPct val="0"/>
              </a:spcBef>
              <a:buFont typeface="+mj-lt"/>
              <a:buAutoNum type="arabicPeriod"/>
            </a:pPr>
            <a:r>
              <a:rPr lang="en-IN" sz="3000" b="1" dirty="0">
                <a:solidFill>
                  <a:schemeClr val="bg1"/>
                </a:solidFill>
                <a:latin typeface="+mj-lt"/>
              </a:rPr>
              <a:t>Vector Store &amp; Embeddings</a:t>
            </a:r>
          </a:p>
          <a:p>
            <a:pPr marL="971550" lvl="1" indent="-514350" algn="just">
              <a:spcBef>
                <a:spcPct val="0"/>
              </a:spcBef>
              <a:buFont typeface="Arial" panose="020B0604020202020204" pitchFamily="34" charset="0"/>
              <a:buChar char="•"/>
            </a:pPr>
            <a:r>
              <a:rPr lang="en-US" sz="2800" b="1" dirty="0">
                <a:solidFill>
                  <a:schemeClr val="bg1"/>
                </a:solidFill>
                <a:latin typeface="+mj-lt"/>
              </a:rPr>
              <a:t>Pinecone</a:t>
            </a:r>
            <a:r>
              <a:rPr lang="en-US" sz="2800" dirty="0">
                <a:solidFill>
                  <a:schemeClr val="bg1"/>
                </a:solidFill>
                <a:latin typeface="+mj-lt"/>
              </a:rPr>
              <a:t> for vector similarity search using </a:t>
            </a:r>
            <a:r>
              <a:rPr lang="en-US" sz="2800" b="1" dirty="0">
                <a:solidFill>
                  <a:schemeClr val="bg1"/>
                </a:solidFill>
                <a:latin typeface="+mj-lt"/>
              </a:rPr>
              <a:t>cosine similarity</a:t>
            </a:r>
          </a:p>
          <a:p>
            <a:pPr marL="971550" lvl="1" indent="-514350" algn="just">
              <a:spcBef>
                <a:spcPct val="0"/>
              </a:spcBef>
              <a:buFont typeface="Arial" panose="020B0604020202020204" pitchFamily="34" charset="0"/>
              <a:buChar char="•"/>
            </a:pPr>
            <a:r>
              <a:rPr lang="en-US" sz="2800" dirty="0">
                <a:solidFill>
                  <a:schemeClr val="bg1"/>
                </a:solidFill>
                <a:latin typeface="+mj-lt"/>
              </a:rPr>
              <a:t>Hugging Face all-MiniLM-L6-V2 </a:t>
            </a:r>
            <a:r>
              <a:rPr lang="en-US" sz="2800" dirty="0" err="1">
                <a:solidFill>
                  <a:schemeClr val="bg1"/>
                </a:solidFill>
                <a:latin typeface="+mj-lt"/>
              </a:rPr>
              <a:t>fro</a:t>
            </a:r>
            <a:r>
              <a:rPr lang="en-US" sz="2800" dirty="0">
                <a:solidFill>
                  <a:schemeClr val="bg1"/>
                </a:solidFill>
                <a:latin typeface="+mj-lt"/>
              </a:rPr>
              <a:t> generating dense text embeddings</a:t>
            </a:r>
            <a:endParaRPr lang="en-IN" sz="2800" dirty="0">
              <a:solidFill>
                <a:schemeClr val="bg1"/>
              </a:solidFill>
              <a:latin typeface="+mj-lt"/>
            </a:endParaRPr>
          </a:p>
          <a:p>
            <a:pPr marL="514350" indent="-514350" algn="just">
              <a:spcBef>
                <a:spcPct val="0"/>
              </a:spcBef>
              <a:buFont typeface="+mj-lt"/>
              <a:buAutoNum type="arabicPeriod"/>
            </a:pPr>
            <a:r>
              <a:rPr lang="en-IN" sz="3000" b="1" dirty="0">
                <a:solidFill>
                  <a:schemeClr val="bg1"/>
                </a:solidFill>
                <a:latin typeface="+mj-lt"/>
              </a:rPr>
              <a:t>Frameworks</a:t>
            </a:r>
          </a:p>
          <a:p>
            <a:pPr marL="971550" lvl="1" indent="-514350" algn="just">
              <a:spcBef>
                <a:spcPct val="0"/>
              </a:spcBef>
              <a:buFont typeface="Arial" panose="020B0604020202020204" pitchFamily="34" charset="0"/>
              <a:buChar char="•"/>
            </a:pPr>
            <a:r>
              <a:rPr lang="en-US" sz="2800" b="1" dirty="0" err="1">
                <a:solidFill>
                  <a:schemeClr val="bg1"/>
                </a:solidFill>
                <a:latin typeface="+mj-lt"/>
              </a:rPr>
              <a:t>LangChain</a:t>
            </a:r>
            <a:r>
              <a:rPr lang="en-US" sz="2800" dirty="0">
                <a:solidFill>
                  <a:schemeClr val="bg1"/>
                </a:solidFill>
                <a:latin typeface="+mj-lt"/>
              </a:rPr>
              <a:t> for multi-agent RAG workflows</a:t>
            </a:r>
          </a:p>
          <a:p>
            <a:pPr marL="971550" lvl="1" indent="-514350" algn="just">
              <a:spcBef>
                <a:spcPct val="0"/>
              </a:spcBef>
              <a:buFont typeface="Arial" panose="020B0604020202020204" pitchFamily="34" charset="0"/>
              <a:buChar char="•"/>
            </a:pPr>
            <a:r>
              <a:rPr lang="en-US" sz="2800" b="1" dirty="0" err="1">
                <a:solidFill>
                  <a:schemeClr val="bg1"/>
                </a:solidFill>
                <a:latin typeface="+mj-lt"/>
              </a:rPr>
              <a:t>LangGraph</a:t>
            </a:r>
            <a:r>
              <a:rPr lang="en-US" sz="2800" dirty="0">
                <a:solidFill>
                  <a:schemeClr val="bg1"/>
                </a:solidFill>
                <a:latin typeface="+mj-lt"/>
              </a:rPr>
              <a:t> for building agentic ai systems like SQL agent workflows</a:t>
            </a:r>
            <a:endParaRPr lang="en-IN" sz="2800" dirty="0">
              <a:solidFill>
                <a:schemeClr val="bg1"/>
              </a:solidFill>
              <a:latin typeface="+mj-lt"/>
            </a:endParaRPr>
          </a:p>
          <a:p>
            <a:pPr marL="514350" indent="-514350" algn="just">
              <a:spcBef>
                <a:spcPct val="0"/>
              </a:spcBef>
              <a:buFont typeface="+mj-lt"/>
              <a:buAutoNum type="arabicPeriod"/>
            </a:pPr>
            <a:r>
              <a:rPr lang="en-IN" sz="3000" b="1" dirty="0">
                <a:solidFill>
                  <a:schemeClr val="bg1"/>
                </a:solidFill>
                <a:latin typeface="+mj-lt"/>
              </a:rPr>
              <a:t>Development &amp; Interface</a:t>
            </a:r>
            <a:endParaRPr lang="en-US" sz="3000" b="1" dirty="0">
              <a:solidFill>
                <a:schemeClr val="bg1"/>
              </a:solidFill>
              <a:latin typeface="+mj-lt"/>
              <a:sym typeface="Quicksand"/>
            </a:endParaRPr>
          </a:p>
          <a:p>
            <a:pPr marL="971550" lvl="1" indent="-514350" algn="just">
              <a:spcBef>
                <a:spcPct val="0"/>
              </a:spcBef>
              <a:buFont typeface="Arial" panose="020B0604020202020204" pitchFamily="34" charset="0"/>
              <a:buChar char="•"/>
            </a:pPr>
            <a:r>
              <a:rPr lang="en-US" sz="2800" b="1" dirty="0" err="1">
                <a:solidFill>
                  <a:schemeClr val="bg1"/>
                </a:solidFill>
                <a:latin typeface="+mj-lt"/>
              </a:rPr>
              <a:t>Streamlit</a:t>
            </a:r>
            <a:r>
              <a:rPr lang="en-US" sz="2800" dirty="0">
                <a:solidFill>
                  <a:schemeClr val="bg1"/>
                </a:solidFill>
                <a:latin typeface="+mj-lt"/>
              </a:rPr>
              <a:t> for building the user interface</a:t>
            </a:r>
          </a:p>
          <a:p>
            <a:pPr marL="971550" lvl="1" indent="-514350" algn="just">
              <a:spcBef>
                <a:spcPct val="0"/>
              </a:spcBef>
              <a:buFont typeface="Arial" panose="020B0604020202020204" pitchFamily="34" charset="0"/>
              <a:buChar char="•"/>
            </a:pPr>
            <a:r>
              <a:rPr lang="fr-FR" sz="2800" b="1" dirty="0">
                <a:solidFill>
                  <a:schemeClr val="bg1"/>
                </a:solidFill>
                <a:latin typeface="+mj-lt"/>
              </a:rPr>
              <a:t>VS Code</a:t>
            </a:r>
            <a:r>
              <a:rPr lang="fr-FR" sz="2800" dirty="0">
                <a:solidFill>
                  <a:schemeClr val="bg1"/>
                </a:solidFill>
                <a:latin typeface="+mj-lt"/>
              </a:rPr>
              <a:t> for </a:t>
            </a:r>
            <a:r>
              <a:rPr lang="fr-FR" sz="2800" dirty="0" err="1">
                <a:solidFill>
                  <a:schemeClr val="bg1"/>
                </a:solidFill>
                <a:latin typeface="+mj-lt"/>
              </a:rPr>
              <a:t>development</a:t>
            </a:r>
            <a:r>
              <a:rPr lang="fr-FR" sz="2800" dirty="0">
                <a:solidFill>
                  <a:schemeClr val="bg1"/>
                </a:solidFill>
                <a:latin typeface="+mj-lt"/>
              </a:rPr>
              <a:t> </a:t>
            </a:r>
            <a:r>
              <a:rPr lang="fr-FR" sz="2800" dirty="0" err="1">
                <a:solidFill>
                  <a:schemeClr val="bg1"/>
                </a:solidFill>
                <a:latin typeface="+mj-lt"/>
              </a:rPr>
              <a:t>environment</a:t>
            </a:r>
            <a:endParaRPr lang="fr-FR" sz="2800" dirty="0">
              <a:solidFill>
                <a:schemeClr val="bg1"/>
              </a:solidFill>
              <a:latin typeface="+mj-lt"/>
            </a:endParaRPr>
          </a:p>
          <a:p>
            <a:pPr marL="971550" lvl="1" indent="-514350" algn="just">
              <a:spcBef>
                <a:spcPct val="0"/>
              </a:spcBef>
              <a:buFont typeface="Arial" panose="020B0604020202020204" pitchFamily="34" charset="0"/>
              <a:buChar char="•"/>
            </a:pPr>
            <a:r>
              <a:rPr lang="en-US" sz="2800" b="1" dirty="0">
                <a:solidFill>
                  <a:schemeClr val="bg1"/>
                </a:solidFill>
                <a:latin typeface="+mj-lt"/>
              </a:rPr>
              <a:t>Git &amp; GitHub</a:t>
            </a:r>
            <a:r>
              <a:rPr lang="en-US" sz="2800" dirty="0">
                <a:solidFill>
                  <a:schemeClr val="bg1"/>
                </a:solidFill>
                <a:latin typeface="+mj-lt"/>
              </a:rPr>
              <a:t> for version control and collaboration</a:t>
            </a:r>
            <a:endParaRPr lang="en-IN" sz="2800" b="1" dirty="0">
              <a:solidFill>
                <a:schemeClr val="bg1"/>
              </a:solidFill>
              <a:latin typeface="+mj-lt"/>
            </a:endParaRPr>
          </a:p>
        </p:txBody>
      </p:sp>
      <p:pic>
        <p:nvPicPr>
          <p:cNvPr id="29" name="object 13">
            <a:extLst>
              <a:ext uri="{FF2B5EF4-FFF2-40B4-BE49-F238E27FC236}">
                <a16:creationId xmlns:a16="http://schemas.microsoft.com/office/drawing/2014/main" id="{1C2196ED-4AC9-F409-214B-6264BB4F9054}"/>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6BED3F7F-1CAD-D4DC-F093-CC4877FECEC9}"/>
              </a:ext>
            </a:extLst>
          </p:cNvPr>
          <p:cNvPicPr/>
          <p:nvPr/>
        </p:nvPicPr>
        <p:blipFill>
          <a:blip r:embed="rId3" cstate="print"/>
          <a:stretch>
            <a:fillRect/>
          </a:stretch>
        </p:blipFill>
        <p:spPr>
          <a:xfrm>
            <a:off x="381000" y="1385404"/>
            <a:ext cx="1814703" cy="379796"/>
          </a:xfrm>
          <a:prstGeom prst="rect">
            <a:avLst/>
          </a:prstGeom>
        </p:spPr>
      </p:pic>
      <p:grpSp>
        <p:nvGrpSpPr>
          <p:cNvPr id="31" name="Group 16">
            <a:extLst>
              <a:ext uri="{FF2B5EF4-FFF2-40B4-BE49-F238E27FC236}">
                <a16:creationId xmlns:a16="http://schemas.microsoft.com/office/drawing/2014/main" id="{70295771-0326-09AE-B032-DCD2F5AAC9FD}"/>
              </a:ext>
            </a:extLst>
          </p:cNvPr>
          <p:cNvGrpSpPr/>
          <p:nvPr/>
        </p:nvGrpSpPr>
        <p:grpSpPr>
          <a:xfrm rot="-4011154">
            <a:off x="11220530" y="-706248"/>
            <a:ext cx="17403374" cy="15009081"/>
            <a:chOff x="0" y="0"/>
            <a:chExt cx="4583605" cy="3953009"/>
          </a:xfrm>
        </p:grpSpPr>
        <p:sp>
          <p:nvSpPr>
            <p:cNvPr id="32" name="Freeform 17">
              <a:extLst>
                <a:ext uri="{FF2B5EF4-FFF2-40B4-BE49-F238E27FC236}">
                  <a16:creationId xmlns:a16="http://schemas.microsoft.com/office/drawing/2014/main" id="{BD4B2783-BB9A-1B0A-5312-2AC4E7E79500}"/>
                </a:ext>
              </a:extLst>
            </p:cNvPr>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sp>
        <p:sp>
          <p:nvSpPr>
            <p:cNvPr id="33" name="TextBox 18">
              <a:extLst>
                <a:ext uri="{FF2B5EF4-FFF2-40B4-BE49-F238E27FC236}">
                  <a16:creationId xmlns:a16="http://schemas.microsoft.com/office/drawing/2014/main" id="{FEED21DD-1EF7-845E-1493-47CA7113B23C}"/>
                </a:ext>
              </a:extLst>
            </p:cNvPr>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Tree>
    <p:extLst>
      <p:ext uri="{BB962C8B-B14F-4D97-AF65-F5344CB8AC3E}">
        <p14:creationId xmlns:p14="http://schemas.microsoft.com/office/powerpoint/2010/main" val="295877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10833969" y="-3693236"/>
            <a:ext cx="38484297" cy="198857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3"/>
          <p:cNvGrpSpPr/>
          <p:nvPr/>
        </p:nvGrpSpPr>
        <p:grpSpPr>
          <a:xfrm rot="-4011154">
            <a:off x="6516936" y="-1029823"/>
            <a:ext cx="22845629" cy="18180272"/>
            <a:chOff x="0" y="0"/>
            <a:chExt cx="4583605" cy="4788220"/>
          </a:xfrm>
        </p:grpSpPr>
        <p:sp>
          <p:nvSpPr>
            <p:cNvPr id="108" name="Freeform 4"/>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sp>
        <p:sp>
          <p:nvSpPr>
            <p:cNvPr id="109" name="TextBox 5"/>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sp>
        <p:nvSpPr>
          <p:cNvPr id="142" name="TextBox 41"/>
          <p:cNvSpPr txBox="1"/>
          <p:nvPr/>
        </p:nvSpPr>
        <p:spPr>
          <a:xfrm>
            <a:off x="3508664" y="812807"/>
            <a:ext cx="11578936" cy="1211935"/>
          </a:xfrm>
          <a:prstGeom prst="rect">
            <a:avLst/>
          </a:prstGeom>
          <a:solidFill>
            <a:schemeClr val="tx1"/>
          </a:solidFill>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txBody>
          <a:bodyPr wrap="square" lIns="0" tIns="0" rIns="0" bIns="0" rtlCol="0" anchor="t">
            <a:spAutoFit/>
          </a:bodyPr>
          <a:lstStyle/>
          <a:p>
            <a:pPr algn="ctr">
              <a:lnSpc>
                <a:spcPts val="10716"/>
              </a:lnSpc>
            </a:pPr>
            <a:r>
              <a:rPr lang="en-US" sz="5400" b="1" spc="-194"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Bold"/>
              </a:rPr>
              <a:t>DOCUMENT ANALYSIS USING LLM’S</a:t>
            </a:r>
          </a:p>
        </p:txBody>
      </p:sp>
      <p:pic>
        <p:nvPicPr>
          <p:cNvPr id="148" name="object 13">
            <a:extLst>
              <a:ext uri="{FF2B5EF4-FFF2-40B4-BE49-F238E27FC236}">
                <a16:creationId xmlns:a16="http://schemas.microsoft.com/office/drawing/2014/main" id="{DDB8FA11-BBEC-4375-8532-23A82FC645C1}"/>
              </a:ext>
            </a:extLst>
          </p:cNvPr>
          <p:cNvPicPr/>
          <p:nvPr/>
        </p:nvPicPr>
        <p:blipFill>
          <a:blip r:embed="rId3" cstate="print"/>
          <a:stretch>
            <a:fillRect/>
          </a:stretch>
        </p:blipFill>
        <p:spPr>
          <a:xfrm>
            <a:off x="552911" y="154996"/>
            <a:ext cx="1302200" cy="1158078"/>
          </a:xfrm>
          <a:prstGeom prst="rect">
            <a:avLst/>
          </a:prstGeom>
        </p:spPr>
      </p:pic>
      <p:pic>
        <p:nvPicPr>
          <p:cNvPr id="149" name="object 14">
            <a:extLst>
              <a:ext uri="{FF2B5EF4-FFF2-40B4-BE49-F238E27FC236}">
                <a16:creationId xmlns:a16="http://schemas.microsoft.com/office/drawing/2014/main" id="{AB844BEB-0841-4613-9558-4009E5618237}"/>
              </a:ext>
            </a:extLst>
          </p:cNvPr>
          <p:cNvPicPr/>
          <p:nvPr/>
        </p:nvPicPr>
        <p:blipFill>
          <a:blip r:embed="rId4" cstate="print"/>
          <a:stretch>
            <a:fillRect/>
          </a:stretch>
        </p:blipFill>
        <p:spPr>
          <a:xfrm>
            <a:off x="381000" y="1385404"/>
            <a:ext cx="1814703" cy="452154"/>
          </a:xfrm>
          <a:prstGeom prst="rect">
            <a:avLst/>
          </a:prstGeom>
        </p:spPr>
      </p:pic>
      <p:cxnSp>
        <p:nvCxnSpPr>
          <p:cNvPr id="52" name="Straight Connector 51">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1153775" y="294762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3" name="Title 1">
            <a:extLst>
              <a:ext uri="{FF2B5EF4-FFF2-40B4-BE49-F238E27FC236}">
                <a16:creationId xmlns:a16="http://schemas.microsoft.com/office/drawing/2014/main" id="{4E3F5479-058B-4FA8-92E9-18CAB8CDC5C5}"/>
              </a:ext>
            </a:extLst>
          </p:cNvPr>
          <p:cNvSpPr txBox="1">
            <a:spLocks/>
          </p:cNvSpPr>
          <p:nvPr/>
        </p:nvSpPr>
        <p:spPr>
          <a:xfrm>
            <a:off x="3276600" y="2615224"/>
            <a:ext cx="11734800" cy="1231106"/>
          </a:xfrm>
          <a:prstGeom prst="rect">
            <a:avLst/>
          </a:prstGeom>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chemeClr val="bg1"/>
                </a:solidFill>
              </a:rPr>
              <a:t>TEAM MEMBERS</a:t>
            </a:r>
            <a:br>
              <a:rPr lang="en-US" sz="4000" dirty="0">
                <a:solidFill>
                  <a:schemeClr val="tx1">
                    <a:lumMod val="75000"/>
                    <a:lumOff val="25000"/>
                  </a:schemeClr>
                </a:solidFill>
              </a:rPr>
            </a:br>
            <a:endParaRPr lang="en-US" sz="4000" dirty="0">
              <a:solidFill>
                <a:schemeClr val="tx1">
                  <a:lumMod val="75000"/>
                  <a:lumOff val="25000"/>
                </a:schemeClr>
              </a:solidFill>
            </a:endParaRPr>
          </a:p>
        </p:txBody>
      </p:sp>
      <p:cxnSp>
        <p:nvCxnSpPr>
          <p:cNvPr id="54" name="Straight Connector 5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3048000" y="294762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6861984" y="4607902"/>
            <a:ext cx="4568016" cy="4116998"/>
          </a:xfrm>
          <a:prstGeom prst="ellipse">
            <a:avLst/>
          </a:prstGeom>
          <a:solidFill>
            <a:schemeClr val="accent3">
              <a:lumMod val="20000"/>
              <a:lumOff val="80000"/>
            </a:schemeClr>
          </a:solidFill>
          <a:ln>
            <a:noFill/>
          </a:ln>
          <a:effectLst>
            <a:outerShdw blurRad="107950" dist="12700" dir="5400000" algn="ctr">
              <a:srgbClr val="000000"/>
            </a:outerShdw>
          </a:effectLst>
          <a:scene3d>
            <a:camera prst="obliqueBottomLeft"/>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a:solidFill>
                  <a:schemeClr val="tx1"/>
                </a:solidFill>
                <a:effectLst>
                  <a:outerShdw blurRad="38100" dist="38100" dir="2700000" algn="tl">
                    <a:srgbClr val="000000">
                      <a:alpha val="43137"/>
                    </a:srgbClr>
                  </a:outerShdw>
                </a:effectLst>
              </a:rPr>
              <a:t>UNDER THE GUIDANCE OF </a:t>
            </a:r>
            <a:r>
              <a:rPr lang="en-US" sz="4000" b="1">
                <a:solidFill>
                  <a:schemeClr val="accent5">
                    <a:lumMod val="50000"/>
                  </a:schemeClr>
                </a:solidFill>
                <a:effectLst>
                  <a:outerShdw blurRad="38100" dist="38100" dir="2700000" algn="tl">
                    <a:srgbClr val="000000">
                      <a:alpha val="43137"/>
                    </a:srgbClr>
                  </a:outerShdw>
                </a:effectLst>
              </a:rPr>
              <a:t>MR. AKSHAY KUMAR </a:t>
            </a:r>
            <a:endParaRPr lang="en-US" sz="4000" b="1">
              <a:solidFill>
                <a:schemeClr val="accent5">
                  <a:lumMod val="50000"/>
                </a:schemeClr>
              </a:solidFill>
            </a:endParaRPr>
          </a:p>
        </p:txBody>
      </p:sp>
      <p:sp>
        <p:nvSpPr>
          <p:cNvPr id="5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10117022" y="3642701"/>
            <a:ext cx="3660775" cy="740997"/>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4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SIMRAN KODWANI</a:t>
            </a:r>
          </a:p>
        </p:txBody>
      </p:sp>
      <p:sp>
        <p:nvSpPr>
          <p:cNvPr id="57" name="Oval 56">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9677400" y="3543300"/>
            <a:ext cx="939800" cy="939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dirty="0">
                <a:solidFill>
                  <a:schemeClr val="tx1"/>
                </a:solidFill>
              </a:rPr>
              <a:t>B</a:t>
            </a:r>
            <a:endParaRPr lang="en-US" sz="4800" dirty="0">
              <a:solidFill>
                <a:schemeClr val="tx1"/>
              </a:solidFill>
            </a:endParaRPr>
          </a:p>
        </p:txBody>
      </p:sp>
      <p:sp>
        <p:nvSpPr>
          <p:cNvPr id="62"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3872038" y="3752815"/>
            <a:ext cx="3660775" cy="74099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b="1" dirty="0">
                <a:effectLst>
                  <a:outerShdw blurRad="38100" dist="38100" dir="2700000" algn="tl">
                    <a:srgbClr val="000000">
                      <a:alpha val="43137"/>
                    </a:srgbClr>
                  </a:outerShdw>
                </a:effectLst>
              </a:rPr>
              <a:t>PRASHANT MISHRA</a:t>
            </a:r>
            <a:endParaRPr lang="en-US" sz="2400" b="1" dirty="0">
              <a:effectLst>
                <a:outerShdw blurRad="38100" dist="38100" dir="2700000" algn="tl">
                  <a:srgbClr val="000000">
                    <a:alpha val="43137"/>
                  </a:srgbClr>
                </a:outerShdw>
              </a:effectLst>
            </a:endParaRPr>
          </a:p>
        </p:txBody>
      </p:sp>
      <p:sp>
        <p:nvSpPr>
          <p:cNvPr id="63" name="Oval 62">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7061200" y="3619500"/>
            <a:ext cx="939800" cy="9398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a:solidFill>
                  <a:schemeClr val="bg1"/>
                </a:solidFill>
              </a:rPr>
              <a:t>A</a:t>
            </a:r>
            <a:endParaRPr lang="en-US" sz="4800"/>
          </a:p>
        </p:txBody>
      </p:sp>
      <p:sp>
        <p:nvSpPr>
          <p:cNvPr id="90"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2821113" y="7689815"/>
            <a:ext cx="3660775" cy="74099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b="1" dirty="0">
                <a:effectLst>
                  <a:outerShdw blurRad="38100" dist="38100" dir="2700000" algn="tl">
                    <a:srgbClr val="000000">
                      <a:alpha val="43137"/>
                    </a:srgbClr>
                  </a:outerShdw>
                </a:effectLst>
              </a:rPr>
              <a:t>SOUMYADIP PAL</a:t>
            </a:r>
            <a:endParaRPr lang="en-US" sz="2400" b="1" dirty="0">
              <a:effectLst>
                <a:outerShdw blurRad="38100" dist="38100" dir="2700000" algn="tl">
                  <a:srgbClr val="000000">
                    <a:alpha val="43137"/>
                  </a:srgbClr>
                </a:outerShdw>
              </a:effectLst>
            </a:endParaRPr>
          </a:p>
        </p:txBody>
      </p:sp>
      <p:sp>
        <p:nvSpPr>
          <p:cNvPr id="91" name="Oval 90">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6010275" y="7556500"/>
            <a:ext cx="939800" cy="9398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a:solidFill>
                  <a:schemeClr val="bg1"/>
                </a:solidFill>
              </a:rPr>
              <a:t>A</a:t>
            </a:r>
            <a:endParaRPr lang="en-US" sz="4800"/>
          </a:p>
        </p:txBody>
      </p:sp>
      <p:sp>
        <p:nvSpPr>
          <p:cNvPr id="9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2195049" y="6315588"/>
            <a:ext cx="3660775" cy="74099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b="1">
                <a:effectLst>
                  <a:outerShdw blurRad="38100" dist="38100" dir="2700000" algn="tl">
                    <a:srgbClr val="000000">
                      <a:alpha val="43137"/>
                    </a:srgbClr>
                  </a:outerShdw>
                </a:effectLst>
              </a:rPr>
              <a:t>KANISHKA RAVISHANKAR</a:t>
            </a:r>
            <a:endParaRPr lang="en-US" sz="2400" b="1">
              <a:effectLst>
                <a:outerShdw blurRad="38100" dist="38100" dir="2700000" algn="tl">
                  <a:srgbClr val="000000">
                    <a:alpha val="43137"/>
                  </a:srgbClr>
                </a:outerShdw>
              </a:effectLst>
            </a:endParaRPr>
          </a:p>
        </p:txBody>
      </p:sp>
      <p:sp>
        <p:nvSpPr>
          <p:cNvPr id="96" name="Oval 9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5643437" y="6210300"/>
            <a:ext cx="939800" cy="9398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a:solidFill>
                  <a:schemeClr val="bg1"/>
                </a:solidFill>
              </a:rPr>
              <a:t>A</a:t>
            </a:r>
            <a:endParaRPr lang="en-US" sz="4800"/>
          </a:p>
        </p:txBody>
      </p:sp>
      <p:sp>
        <p:nvSpPr>
          <p:cNvPr id="100"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2574925" y="5048215"/>
            <a:ext cx="3660775" cy="74099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b="1">
                <a:effectLst>
                  <a:outerShdw blurRad="38100" dist="38100" dir="2700000" algn="tl">
                    <a:srgbClr val="000000">
                      <a:alpha val="43137"/>
                    </a:srgbClr>
                  </a:outerShdw>
                </a:effectLst>
              </a:rPr>
              <a:t>AVISHKANT PATIDAR</a:t>
            </a:r>
            <a:endParaRPr lang="en-US" sz="2400" b="1">
              <a:effectLst>
                <a:outerShdw blurRad="38100" dist="38100" dir="2700000" algn="tl">
                  <a:srgbClr val="000000">
                    <a:alpha val="43137"/>
                  </a:srgbClr>
                </a:outerShdw>
              </a:effectLst>
            </a:endParaRPr>
          </a:p>
        </p:txBody>
      </p:sp>
      <p:sp>
        <p:nvSpPr>
          <p:cNvPr id="101" name="Oval 100">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5765800" y="4914900"/>
            <a:ext cx="939800" cy="9398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a:solidFill>
                  <a:schemeClr val="bg1"/>
                </a:solidFill>
              </a:rPr>
              <a:t>A</a:t>
            </a:r>
            <a:endParaRPr lang="en-US" sz="4800"/>
          </a:p>
        </p:txBody>
      </p:sp>
      <p:sp>
        <p:nvSpPr>
          <p:cNvPr id="114"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4100638" y="8974503"/>
            <a:ext cx="3660775" cy="74099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b="1" dirty="0">
                <a:effectLst>
                  <a:outerShdw blurRad="38100" dist="38100" dir="2700000" algn="tl">
                    <a:srgbClr val="000000">
                      <a:alpha val="43137"/>
                    </a:srgbClr>
                  </a:outerShdw>
                </a:effectLst>
              </a:rPr>
              <a:t>UDITA SINHA</a:t>
            </a:r>
            <a:endParaRPr lang="en-US" sz="2400" b="1" dirty="0">
              <a:effectLst>
                <a:outerShdw blurRad="38100" dist="38100" dir="2700000" algn="tl">
                  <a:srgbClr val="000000">
                    <a:alpha val="43137"/>
                  </a:srgbClr>
                </a:outerShdw>
              </a:effectLst>
            </a:endParaRPr>
          </a:p>
        </p:txBody>
      </p:sp>
      <p:sp>
        <p:nvSpPr>
          <p:cNvPr id="115" name="Oval 114">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7289800" y="8775700"/>
            <a:ext cx="939800" cy="9398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11947859" y="5328906"/>
            <a:ext cx="3660775" cy="740997"/>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ANURAG</a:t>
            </a:r>
          </a:p>
        </p:txBody>
      </p:sp>
      <p:sp>
        <p:nvSpPr>
          <p:cNvPr id="120" name="Oval 119">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11487935" y="5229504"/>
            <a:ext cx="939800" cy="939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a:solidFill>
                  <a:schemeClr val="tx1"/>
                </a:solidFill>
              </a:rPr>
              <a:t>B</a:t>
            </a:r>
            <a:endParaRPr lang="en-US" sz="4800">
              <a:solidFill>
                <a:schemeClr val="tx1"/>
              </a:solidFill>
            </a:endParaRPr>
          </a:p>
        </p:txBody>
      </p:sp>
      <p:sp>
        <p:nvSpPr>
          <p:cNvPr id="125"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12076801" y="7065535"/>
            <a:ext cx="3660775" cy="740997"/>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DEVANSI MAHATAR</a:t>
            </a:r>
          </a:p>
        </p:txBody>
      </p:sp>
      <p:sp>
        <p:nvSpPr>
          <p:cNvPr id="126" name="Oval 125">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11477509" y="7065535"/>
            <a:ext cx="939800" cy="939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dirty="0">
                <a:solidFill>
                  <a:schemeClr val="tx1"/>
                </a:solidFill>
              </a:rPr>
              <a:t>B</a:t>
            </a:r>
            <a:endParaRPr lang="en-US" sz="4800" dirty="0">
              <a:solidFill>
                <a:schemeClr val="tx1"/>
              </a:solidFill>
            </a:endParaRPr>
          </a:p>
        </p:txBody>
      </p:sp>
      <p:sp>
        <p:nvSpPr>
          <p:cNvPr id="128"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10657807" y="8875605"/>
            <a:ext cx="3660775" cy="740997"/>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KIRUTHICK RAJ</a:t>
            </a:r>
          </a:p>
        </p:txBody>
      </p:sp>
      <p:sp>
        <p:nvSpPr>
          <p:cNvPr id="129" name="Oval 128">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10019200" y="8773618"/>
            <a:ext cx="939800" cy="939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dirty="0">
                <a:solidFill>
                  <a:schemeClr val="tx1"/>
                </a:solidFill>
              </a:rPr>
              <a:t>B</a:t>
            </a:r>
            <a:endParaRPr lang="en-US" sz="4800" dirty="0">
              <a:solidFill>
                <a:schemeClr val="tx1"/>
              </a:solidFill>
            </a:endParaRPr>
          </a:p>
        </p:txBody>
      </p:sp>
      <p:sp>
        <p:nvSpPr>
          <p:cNvPr id="131" name="Oval 130">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7291513" y="8773618"/>
            <a:ext cx="939800" cy="9398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a:solidFill>
                  <a:schemeClr val="bg1"/>
                </a:solidFill>
              </a:rPr>
              <a:t>A</a:t>
            </a:r>
            <a:endParaRPr lang="en-US" sz="4800"/>
          </a:p>
        </p:txBody>
      </p:sp>
    </p:spTree>
    <p:extLst>
      <p:ext uri="{BB962C8B-B14F-4D97-AF65-F5344CB8AC3E}">
        <p14:creationId xmlns:p14="http://schemas.microsoft.com/office/powerpoint/2010/main" val="368114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EBEBD-02D0-C38E-6CC2-CAAEC3D26C6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7B84559-4574-B542-C929-8DF448429797}"/>
              </a:ext>
            </a:extLst>
          </p:cNvPr>
          <p:cNvSpPr/>
          <p:nvPr/>
        </p:nvSpPr>
        <p:spPr>
          <a:xfrm>
            <a:off x="0" y="0"/>
            <a:ext cx="18288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14">
            <a:extLst>
              <a:ext uri="{FF2B5EF4-FFF2-40B4-BE49-F238E27FC236}">
                <a16:creationId xmlns:a16="http://schemas.microsoft.com/office/drawing/2014/main" id="{C69CF49A-A1A3-2716-C5E5-DCBAC338440F}"/>
              </a:ext>
            </a:extLst>
          </p:cNvPr>
          <p:cNvSpPr txBox="1"/>
          <p:nvPr/>
        </p:nvSpPr>
        <p:spPr>
          <a:xfrm>
            <a:off x="1855112" y="1475100"/>
            <a:ext cx="15411808" cy="919482"/>
          </a:xfrm>
          <a:prstGeom prst="rect">
            <a:avLst/>
          </a:prstGeom>
        </p:spPr>
        <p:txBody>
          <a:bodyPr wrap="square" lIns="0" tIns="0" rIns="0" bIns="0" rtlCol="0" anchor="t">
            <a:spAutoFit/>
          </a:bodyPr>
          <a:lstStyle/>
          <a:p>
            <a:pPr algn="ctr">
              <a:lnSpc>
                <a:spcPts val="7775"/>
              </a:lnSpc>
            </a:pPr>
            <a:r>
              <a:rPr lang="en-US" sz="50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IDENTIFIED GAPS AND APPLIED SOLUTIONS</a:t>
            </a:r>
          </a:p>
        </p:txBody>
      </p:sp>
      <p:sp>
        <p:nvSpPr>
          <p:cNvPr id="28" name="TextBox 15">
            <a:extLst>
              <a:ext uri="{FF2B5EF4-FFF2-40B4-BE49-F238E27FC236}">
                <a16:creationId xmlns:a16="http://schemas.microsoft.com/office/drawing/2014/main" id="{B025C3B5-E1EE-E395-384A-413F9966FEC7}"/>
              </a:ext>
            </a:extLst>
          </p:cNvPr>
          <p:cNvSpPr txBox="1"/>
          <p:nvPr/>
        </p:nvSpPr>
        <p:spPr>
          <a:xfrm>
            <a:off x="1554480" y="2627115"/>
            <a:ext cx="14859000" cy="7817525"/>
          </a:xfrm>
          <a:prstGeom prst="rect">
            <a:avLst/>
          </a:prstGeom>
        </p:spPr>
        <p:txBody>
          <a:bodyPr wrap="square" lIns="0" tIns="0" rIns="0" bIns="0" rtlCol="0" anchor="t">
            <a:spAutoFit/>
          </a:bodyPr>
          <a:lstStyle/>
          <a:p>
            <a:pPr marL="514350" indent="-514350">
              <a:buFont typeface="+mj-lt"/>
              <a:buAutoNum type="arabicPeriod"/>
            </a:pPr>
            <a:r>
              <a:rPr lang="en-US" sz="2800" b="1" dirty="0">
                <a:solidFill>
                  <a:schemeClr val="bg1"/>
                </a:solidFill>
              </a:rPr>
              <a:t>Gap</a:t>
            </a:r>
            <a:r>
              <a:rPr lang="en-US" sz="2800" dirty="0">
                <a:solidFill>
                  <a:schemeClr val="bg1"/>
                </a:solidFill>
              </a:rPr>
              <a:t>: LLMs prone to hallucinations and inconsistent outputs</a:t>
            </a:r>
            <a:br>
              <a:rPr lang="en-US" sz="2800" dirty="0">
                <a:solidFill>
                  <a:schemeClr val="bg1"/>
                </a:solidFill>
              </a:rPr>
            </a:br>
            <a:r>
              <a:rPr lang="en-US" sz="2800" b="1" dirty="0">
                <a:solidFill>
                  <a:schemeClr val="bg1"/>
                </a:solidFill>
              </a:rPr>
              <a:t>Solutions</a:t>
            </a:r>
            <a:r>
              <a:rPr lang="en-US" sz="2800" dirty="0">
                <a:solidFill>
                  <a:schemeClr val="bg1"/>
                </a:solidFill>
              </a:rPr>
              <a:t>:</a:t>
            </a:r>
          </a:p>
          <a:p>
            <a:pPr marL="914400" lvl="1" indent="-457200">
              <a:buFont typeface="Arial" panose="020B0604020202020204" pitchFamily="34" charset="0"/>
              <a:buChar char="•"/>
            </a:pPr>
            <a:r>
              <a:rPr lang="en-US" sz="2800" dirty="0">
                <a:solidFill>
                  <a:schemeClr val="bg1"/>
                </a:solidFill>
              </a:rPr>
              <a:t>Adopted </a:t>
            </a:r>
            <a:r>
              <a:rPr lang="en-US" sz="2800" b="1" dirty="0">
                <a:solidFill>
                  <a:schemeClr val="bg1"/>
                </a:solidFill>
              </a:rPr>
              <a:t>Retrieval-Augmented Generation (RAG)</a:t>
            </a:r>
            <a:r>
              <a:rPr lang="en-US" sz="2800" dirty="0">
                <a:solidFill>
                  <a:schemeClr val="bg1"/>
                </a:solidFill>
              </a:rPr>
              <a:t> using Pinecone for grounding responses</a:t>
            </a:r>
          </a:p>
          <a:p>
            <a:pPr marL="914400" lvl="1" indent="-457200">
              <a:buFont typeface="Arial" panose="020B0604020202020204" pitchFamily="34" charset="0"/>
              <a:buChar char="•"/>
            </a:pPr>
            <a:r>
              <a:rPr lang="en-US" sz="2800" dirty="0">
                <a:solidFill>
                  <a:schemeClr val="bg1"/>
                </a:solidFill>
              </a:rPr>
              <a:t>Used </a:t>
            </a:r>
            <a:r>
              <a:rPr lang="en-US" sz="2800" b="1" dirty="0">
                <a:solidFill>
                  <a:schemeClr val="bg1"/>
                </a:solidFill>
              </a:rPr>
              <a:t>task-specific temperature control</a:t>
            </a:r>
            <a:r>
              <a:rPr lang="en-US" sz="2800" dirty="0">
                <a:solidFill>
                  <a:schemeClr val="bg1"/>
                </a:solidFill>
              </a:rPr>
              <a:t> to balance creativity and accuracy</a:t>
            </a:r>
          </a:p>
          <a:p>
            <a:pPr marL="914400" lvl="1" indent="-457200">
              <a:buFont typeface="Arial" panose="020B0604020202020204" pitchFamily="34" charset="0"/>
              <a:buChar char="•"/>
            </a:pPr>
            <a:r>
              <a:rPr lang="en-US" sz="2800" dirty="0">
                <a:solidFill>
                  <a:schemeClr val="bg1"/>
                </a:solidFill>
              </a:rPr>
              <a:t>Crafted </a:t>
            </a:r>
            <a:r>
              <a:rPr lang="en-US" sz="2800" b="1" dirty="0">
                <a:solidFill>
                  <a:schemeClr val="bg1"/>
                </a:solidFill>
              </a:rPr>
              <a:t>well-structured prompts</a:t>
            </a:r>
            <a:r>
              <a:rPr lang="en-US" sz="2800" dirty="0">
                <a:solidFill>
                  <a:schemeClr val="bg1"/>
                </a:solidFill>
              </a:rPr>
              <a:t> to guide the LLM effectively</a:t>
            </a:r>
          </a:p>
          <a:p>
            <a:pPr marL="514350" indent="-514350">
              <a:buAutoNum type="arabicPeriod" startAt="2"/>
            </a:pPr>
            <a:r>
              <a:rPr lang="en-US" sz="2800" b="1" dirty="0">
                <a:solidFill>
                  <a:schemeClr val="bg1"/>
                </a:solidFill>
              </a:rPr>
              <a:t>Gap</a:t>
            </a:r>
            <a:r>
              <a:rPr lang="en-US" sz="2800" dirty="0">
                <a:solidFill>
                  <a:schemeClr val="bg1"/>
                </a:solidFill>
              </a:rPr>
              <a:t>: Inability to route queries accurately to relevant documents</a:t>
            </a:r>
            <a:br>
              <a:rPr lang="en-US" sz="2800" dirty="0">
                <a:solidFill>
                  <a:schemeClr val="bg1"/>
                </a:solidFill>
              </a:rPr>
            </a:br>
            <a:r>
              <a:rPr lang="en-US" sz="2800" b="1" dirty="0">
                <a:solidFill>
                  <a:schemeClr val="bg1"/>
                </a:solidFill>
              </a:rPr>
              <a:t>Solution</a:t>
            </a:r>
            <a:r>
              <a:rPr lang="en-US" sz="2800" dirty="0">
                <a:solidFill>
                  <a:schemeClr val="bg1"/>
                </a:solidFill>
              </a:rPr>
              <a:t>: </a:t>
            </a:r>
          </a:p>
          <a:p>
            <a:pPr marL="914400" lvl="1" indent="-457200">
              <a:buFont typeface="Arial" panose="020B0604020202020204" pitchFamily="34" charset="0"/>
              <a:buChar char="•"/>
            </a:pPr>
            <a:r>
              <a:rPr lang="en-US" sz="2800" dirty="0">
                <a:solidFill>
                  <a:schemeClr val="bg1"/>
                </a:solidFill>
              </a:rPr>
              <a:t>Built a </a:t>
            </a:r>
            <a:r>
              <a:rPr lang="en-US" sz="2800" b="1" dirty="0">
                <a:solidFill>
                  <a:schemeClr val="bg1"/>
                </a:solidFill>
              </a:rPr>
              <a:t>multi-agent routing system</a:t>
            </a:r>
            <a:r>
              <a:rPr lang="en-US" sz="2800" dirty="0">
                <a:solidFill>
                  <a:schemeClr val="bg1"/>
                </a:solidFill>
              </a:rPr>
              <a:t> that auto-selects document-specific agents based on query intent, with a fallback manual selection</a:t>
            </a:r>
          </a:p>
          <a:p>
            <a:pPr marL="514350" indent="-514350">
              <a:buAutoNum type="arabicPeriod" startAt="3"/>
            </a:pPr>
            <a:r>
              <a:rPr lang="en-US" sz="2800" b="1" dirty="0">
                <a:solidFill>
                  <a:schemeClr val="bg1"/>
                </a:solidFill>
              </a:rPr>
              <a:t>Gap</a:t>
            </a:r>
            <a:r>
              <a:rPr lang="en-US" sz="2800" dirty="0">
                <a:solidFill>
                  <a:schemeClr val="bg1"/>
                </a:solidFill>
              </a:rPr>
              <a:t>: No structured or inspectable outputs from agents</a:t>
            </a:r>
          </a:p>
          <a:p>
            <a:pPr lvl="1"/>
            <a:r>
              <a:rPr lang="en-US" sz="2800" dirty="0">
                <a:solidFill>
                  <a:schemeClr val="bg1"/>
                </a:solidFill>
              </a:rPr>
              <a:t>Solution:</a:t>
            </a:r>
          </a:p>
          <a:p>
            <a:pPr marL="914400" lvl="1" indent="-457200">
              <a:buFont typeface="Arial" panose="020B0604020202020204" pitchFamily="34" charset="0"/>
              <a:buChar char="•"/>
            </a:pPr>
            <a:r>
              <a:rPr lang="en-US" sz="2800" dirty="0">
                <a:solidFill>
                  <a:schemeClr val="bg1"/>
                </a:solidFill>
              </a:rPr>
              <a:t>Designed a </a:t>
            </a:r>
            <a:r>
              <a:rPr lang="en-US" sz="2800" b="1" dirty="0">
                <a:solidFill>
                  <a:schemeClr val="bg1"/>
                </a:solidFill>
              </a:rPr>
              <a:t>structured </a:t>
            </a:r>
            <a:r>
              <a:rPr lang="en-US" sz="2800" b="1" dirty="0" err="1">
                <a:solidFill>
                  <a:schemeClr val="bg1"/>
                </a:solidFill>
              </a:rPr>
              <a:t>LangGraph</a:t>
            </a:r>
            <a:r>
              <a:rPr lang="en-US" sz="2800" b="1" dirty="0">
                <a:solidFill>
                  <a:schemeClr val="bg1"/>
                </a:solidFill>
              </a:rPr>
              <a:t> SQL Agent</a:t>
            </a:r>
            <a:r>
              <a:rPr lang="en-US" sz="2800" dirty="0">
                <a:solidFill>
                  <a:schemeClr val="bg1"/>
                </a:solidFill>
              </a:rPr>
              <a:t> returning </a:t>
            </a:r>
            <a:r>
              <a:rPr lang="en-US" sz="2800" dirty="0" err="1">
                <a:solidFill>
                  <a:schemeClr val="bg1"/>
                </a:solidFill>
              </a:rPr>
              <a:t>Pydantic</a:t>
            </a:r>
            <a:r>
              <a:rPr lang="en-US" sz="2800" dirty="0">
                <a:solidFill>
                  <a:schemeClr val="bg1"/>
                </a:solidFill>
              </a:rPr>
              <a:t>- based outputs for clarity and </a:t>
            </a:r>
            <a:r>
              <a:rPr lang="en-US" sz="2800" dirty="0" err="1">
                <a:solidFill>
                  <a:schemeClr val="bg1"/>
                </a:solidFill>
              </a:rPr>
              <a:t>DataFrame</a:t>
            </a:r>
            <a:r>
              <a:rPr lang="en-US" sz="2800" dirty="0">
                <a:solidFill>
                  <a:schemeClr val="bg1"/>
                </a:solidFill>
              </a:rPr>
              <a:t> conversion.</a:t>
            </a:r>
          </a:p>
          <a:p>
            <a:pPr marL="514350" indent="-514350">
              <a:buAutoNum type="arabicPeriod" startAt="4"/>
            </a:pPr>
            <a:r>
              <a:rPr lang="en-US" sz="2800" b="1" dirty="0">
                <a:solidFill>
                  <a:schemeClr val="bg1"/>
                </a:solidFill>
              </a:rPr>
              <a:t>Gap</a:t>
            </a:r>
            <a:r>
              <a:rPr lang="en-US" sz="2800" dirty="0">
                <a:solidFill>
                  <a:schemeClr val="bg1"/>
                </a:solidFill>
              </a:rPr>
              <a:t>: Data privacy concerns with cloud-based LLMs</a:t>
            </a:r>
            <a:br>
              <a:rPr lang="en-US" sz="2800" dirty="0">
                <a:solidFill>
                  <a:schemeClr val="bg1"/>
                </a:solidFill>
              </a:rPr>
            </a:br>
            <a:r>
              <a:rPr lang="en-US" sz="2800" b="1" dirty="0">
                <a:solidFill>
                  <a:schemeClr val="bg1"/>
                </a:solidFill>
              </a:rPr>
              <a:t>Solution</a:t>
            </a:r>
            <a:r>
              <a:rPr lang="en-US" sz="2800" dirty="0">
                <a:solidFill>
                  <a:schemeClr val="bg1"/>
                </a:solidFill>
              </a:rPr>
              <a:t>: </a:t>
            </a:r>
          </a:p>
          <a:p>
            <a:pPr marL="914400" lvl="1" indent="-457200">
              <a:buFont typeface="Arial" panose="020B0604020202020204" pitchFamily="34" charset="0"/>
              <a:buChar char="•"/>
            </a:pPr>
            <a:r>
              <a:rPr lang="en-US" sz="2800" dirty="0">
                <a:solidFill>
                  <a:schemeClr val="bg1"/>
                </a:solidFill>
              </a:rPr>
              <a:t>Enabled </a:t>
            </a:r>
            <a:r>
              <a:rPr lang="en-US" sz="2800" b="1" dirty="0">
                <a:solidFill>
                  <a:schemeClr val="bg1"/>
                </a:solidFill>
              </a:rPr>
              <a:t>local LLM inference</a:t>
            </a:r>
            <a:r>
              <a:rPr lang="en-US" sz="2800" dirty="0">
                <a:solidFill>
                  <a:schemeClr val="bg1"/>
                </a:solidFill>
              </a:rPr>
              <a:t> via </a:t>
            </a:r>
            <a:r>
              <a:rPr lang="en-US" sz="2800" b="1" dirty="0" err="1">
                <a:solidFill>
                  <a:schemeClr val="bg1"/>
                </a:solidFill>
              </a:rPr>
              <a:t>Ollama</a:t>
            </a:r>
            <a:r>
              <a:rPr lang="en-US" sz="2800" dirty="0">
                <a:solidFill>
                  <a:schemeClr val="bg1"/>
                </a:solidFill>
              </a:rPr>
              <a:t> to process sensitive documents securely without external API calls</a:t>
            </a:r>
          </a:p>
          <a:p>
            <a:pPr marL="514350" indent="-514350" algn="just">
              <a:spcBef>
                <a:spcPct val="0"/>
              </a:spcBef>
              <a:buFont typeface="+mj-lt"/>
              <a:buAutoNum type="arabicPeriod"/>
            </a:pP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Quicksand"/>
            </a:endParaRPr>
          </a:p>
        </p:txBody>
      </p:sp>
      <p:pic>
        <p:nvPicPr>
          <p:cNvPr id="29" name="object 13">
            <a:extLst>
              <a:ext uri="{FF2B5EF4-FFF2-40B4-BE49-F238E27FC236}">
                <a16:creationId xmlns:a16="http://schemas.microsoft.com/office/drawing/2014/main" id="{D7AC2C29-77F1-6A18-438A-053A7D4B892E}"/>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A4D524E9-6C40-8E3E-F9C3-3F0017AA1B41}"/>
              </a:ext>
            </a:extLst>
          </p:cNvPr>
          <p:cNvPicPr/>
          <p:nvPr/>
        </p:nvPicPr>
        <p:blipFill>
          <a:blip r:embed="rId3" cstate="print"/>
          <a:stretch>
            <a:fillRect/>
          </a:stretch>
        </p:blipFill>
        <p:spPr>
          <a:xfrm>
            <a:off x="381000" y="1385404"/>
            <a:ext cx="1814703" cy="379796"/>
          </a:xfrm>
          <a:prstGeom prst="rect">
            <a:avLst/>
          </a:prstGeom>
        </p:spPr>
      </p:pic>
      <p:grpSp>
        <p:nvGrpSpPr>
          <p:cNvPr id="31" name="Group 16">
            <a:extLst>
              <a:ext uri="{FF2B5EF4-FFF2-40B4-BE49-F238E27FC236}">
                <a16:creationId xmlns:a16="http://schemas.microsoft.com/office/drawing/2014/main" id="{809697F0-2840-7D40-5E4B-A8FEA379E666}"/>
              </a:ext>
            </a:extLst>
          </p:cNvPr>
          <p:cNvGrpSpPr/>
          <p:nvPr/>
        </p:nvGrpSpPr>
        <p:grpSpPr>
          <a:xfrm rot="-4011154">
            <a:off x="11220530" y="-706248"/>
            <a:ext cx="17403374" cy="15009081"/>
            <a:chOff x="0" y="0"/>
            <a:chExt cx="4583605" cy="3953009"/>
          </a:xfrm>
        </p:grpSpPr>
        <p:sp>
          <p:nvSpPr>
            <p:cNvPr id="32" name="Freeform 17">
              <a:extLst>
                <a:ext uri="{FF2B5EF4-FFF2-40B4-BE49-F238E27FC236}">
                  <a16:creationId xmlns:a16="http://schemas.microsoft.com/office/drawing/2014/main" id="{8608DB65-FEC8-DDA5-AB24-51B73F70C90D}"/>
                </a:ext>
              </a:extLst>
            </p:cNvPr>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sp>
        <p:sp>
          <p:nvSpPr>
            <p:cNvPr id="33" name="TextBox 18">
              <a:extLst>
                <a:ext uri="{FF2B5EF4-FFF2-40B4-BE49-F238E27FC236}">
                  <a16:creationId xmlns:a16="http://schemas.microsoft.com/office/drawing/2014/main" id="{2C25ABDB-7229-5E65-9E91-065DD3BAC542}"/>
                </a:ext>
              </a:extLst>
            </p:cNvPr>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Tree>
    <p:extLst>
      <p:ext uri="{BB962C8B-B14F-4D97-AF65-F5344CB8AC3E}">
        <p14:creationId xmlns:p14="http://schemas.microsoft.com/office/powerpoint/2010/main" val="2982787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4401E-5852-A6D1-5BA5-0E9F7A6942F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2727263-1818-F2E6-78B0-F10D7E574C35}"/>
              </a:ext>
            </a:extLst>
          </p:cNvPr>
          <p:cNvSpPr/>
          <p:nvPr/>
        </p:nvSpPr>
        <p:spPr>
          <a:xfrm>
            <a:off x="0" y="0"/>
            <a:ext cx="18288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14">
            <a:extLst>
              <a:ext uri="{FF2B5EF4-FFF2-40B4-BE49-F238E27FC236}">
                <a16:creationId xmlns:a16="http://schemas.microsoft.com/office/drawing/2014/main" id="{502940C7-3C4A-5A1E-055A-A3A39E734242}"/>
              </a:ext>
            </a:extLst>
          </p:cNvPr>
          <p:cNvSpPr txBox="1"/>
          <p:nvPr/>
        </p:nvSpPr>
        <p:spPr>
          <a:xfrm>
            <a:off x="3003901" y="1364986"/>
            <a:ext cx="11868718" cy="933012"/>
          </a:xfrm>
          <a:prstGeom prst="rect">
            <a:avLst/>
          </a:prstGeom>
        </p:spPr>
        <p:txBody>
          <a:bodyPr wrap="square" lIns="0" tIns="0" rIns="0" bIns="0" rtlCol="0" anchor="t">
            <a:spAutoFit/>
          </a:bodyPr>
          <a:lstStyle/>
          <a:p>
            <a:pPr algn="ctr">
              <a:lnSpc>
                <a:spcPts val="7775"/>
              </a:lnSpc>
            </a:pPr>
            <a:r>
              <a:rPr lang="en-US" sz="54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USE CASES AND APPLICATIONS</a:t>
            </a:r>
          </a:p>
        </p:txBody>
      </p:sp>
      <p:sp>
        <p:nvSpPr>
          <p:cNvPr id="28" name="TextBox 15">
            <a:extLst>
              <a:ext uri="{FF2B5EF4-FFF2-40B4-BE49-F238E27FC236}">
                <a16:creationId xmlns:a16="http://schemas.microsoft.com/office/drawing/2014/main" id="{624D2F0C-B243-21C6-F1A1-D31BCF445E6B}"/>
              </a:ext>
            </a:extLst>
          </p:cNvPr>
          <p:cNvSpPr txBox="1"/>
          <p:nvPr/>
        </p:nvSpPr>
        <p:spPr>
          <a:xfrm>
            <a:off x="1508760" y="3016774"/>
            <a:ext cx="14859000" cy="6124754"/>
          </a:xfrm>
          <a:prstGeom prst="rect">
            <a:avLst/>
          </a:prstGeom>
        </p:spPr>
        <p:txBody>
          <a:bodyPr wrap="square" lIns="0" tIns="0" rIns="0" bIns="0" rtlCol="0" anchor="t">
            <a:spAutoFit/>
          </a:bodyPr>
          <a:lstStyle/>
          <a:p>
            <a:pPr marL="514350" indent="-514350" algn="just">
              <a:spcBef>
                <a:spcPct val="0"/>
              </a:spcBef>
              <a:buFont typeface="+mj-lt"/>
              <a:buAutoNum type="arabicPeriod"/>
            </a:pPr>
            <a:r>
              <a:rPr lang="en-US" sz="3200" b="1" u="sng" dirty="0">
                <a:solidFill>
                  <a:schemeClr val="bg1"/>
                </a:solidFill>
                <a:latin typeface="+mj-lt"/>
                <a:ea typeface="Calibri" panose="020F0502020204030204" pitchFamily="34" charset="0"/>
                <a:cs typeface="Calibri" panose="020F0502020204030204" pitchFamily="34" charset="0"/>
                <a:sym typeface="Quicksand Bold"/>
              </a:rPr>
              <a:t>Legal Document Analysis:</a:t>
            </a: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Contract automation &amp; compliance checks</a:t>
            </a: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Case-law research &amp; M&amp;A due diligence</a:t>
            </a:r>
            <a:endParaRPr lang="en-US" sz="3000" b="1" u="sng" dirty="0">
              <a:solidFill>
                <a:schemeClr val="bg1"/>
              </a:solidFill>
              <a:latin typeface="+mj-lt"/>
              <a:ea typeface="Calibri" panose="020F0502020204030204" pitchFamily="34" charset="0"/>
              <a:cs typeface="Calibri" panose="020F0502020204030204" pitchFamily="34" charset="0"/>
              <a:sym typeface="Quicksand Bold"/>
            </a:endParaRPr>
          </a:p>
          <a:p>
            <a:pPr marL="514350" indent="-514350" algn="just">
              <a:spcBef>
                <a:spcPct val="0"/>
              </a:spcBef>
              <a:buFont typeface="+mj-lt"/>
              <a:buAutoNum type="arabicPeriod"/>
            </a:pPr>
            <a:r>
              <a:rPr lang="en-US" sz="3200" b="1" u="sng" dirty="0">
                <a:solidFill>
                  <a:schemeClr val="bg1"/>
                </a:solidFill>
                <a:latin typeface="+mj-lt"/>
                <a:ea typeface="Calibri" panose="020F0502020204030204" pitchFamily="34" charset="0"/>
                <a:cs typeface="Calibri" panose="020F0502020204030204" pitchFamily="34" charset="0"/>
                <a:sym typeface="Quicksand Bold"/>
              </a:rPr>
              <a:t>Academic Research:</a:t>
            </a: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Automated literature reviews</a:t>
            </a: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Lecture-video insights &amp; citation analysis</a:t>
            </a:r>
            <a:endParaRPr lang="en-US" sz="3000" b="1" u="sng" dirty="0">
              <a:solidFill>
                <a:schemeClr val="bg1"/>
              </a:solidFill>
              <a:latin typeface="+mj-lt"/>
              <a:ea typeface="Calibri" panose="020F0502020204030204" pitchFamily="34" charset="0"/>
              <a:cs typeface="Calibri" panose="020F0502020204030204" pitchFamily="34" charset="0"/>
              <a:sym typeface="Quicksand Bold"/>
            </a:endParaRPr>
          </a:p>
          <a:p>
            <a:pPr marL="514350" indent="-514350" algn="just">
              <a:spcBef>
                <a:spcPct val="0"/>
              </a:spcBef>
              <a:buFont typeface="+mj-lt"/>
              <a:buAutoNum type="arabicPeriod"/>
            </a:pPr>
            <a:r>
              <a:rPr lang="en-US" sz="3200" b="1" u="sng" dirty="0">
                <a:solidFill>
                  <a:schemeClr val="bg1"/>
                </a:solidFill>
                <a:latin typeface="+mj-lt"/>
                <a:ea typeface="Calibri" panose="020F0502020204030204" pitchFamily="34" charset="0"/>
                <a:cs typeface="Calibri" panose="020F0502020204030204" pitchFamily="34" charset="0"/>
                <a:sym typeface="Quicksand Bold"/>
              </a:rPr>
              <a:t>Business Intelligence:</a:t>
            </a:r>
          </a:p>
          <a:p>
            <a:pPr marL="604518" lvl="1" indent="-302259">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Report &amp; filing analysis</a:t>
            </a:r>
          </a:p>
          <a:p>
            <a:pPr marL="604518" lvl="1" indent="-302259">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Meeting summaries &amp; action-item extraction</a:t>
            </a:r>
          </a:p>
          <a:p>
            <a:pPr marL="604518" lvl="1" indent="-302259">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Customer-feedback analytics</a:t>
            </a:r>
            <a:endParaRPr lang="en-US" sz="3000" b="1" u="sng" dirty="0">
              <a:solidFill>
                <a:schemeClr val="bg1"/>
              </a:solidFill>
              <a:latin typeface="+mj-lt"/>
              <a:ea typeface="Calibri" panose="020F0502020204030204" pitchFamily="34" charset="0"/>
              <a:cs typeface="Calibri" panose="020F0502020204030204" pitchFamily="34" charset="0"/>
              <a:sym typeface="Quicksand Bold"/>
            </a:endParaRPr>
          </a:p>
          <a:p>
            <a:pPr marL="514350" indent="-514350" algn="just">
              <a:spcBef>
                <a:spcPct val="0"/>
              </a:spcBef>
              <a:buFont typeface="+mj-lt"/>
              <a:buAutoNum type="arabicPeriod"/>
            </a:pPr>
            <a:r>
              <a:rPr lang="en-US" sz="3200" b="1" u="sng" dirty="0">
                <a:solidFill>
                  <a:schemeClr val="bg1"/>
                </a:solidFill>
                <a:latin typeface="+mj-lt"/>
                <a:ea typeface="Calibri" panose="020F0502020204030204" pitchFamily="34" charset="0"/>
                <a:cs typeface="Calibri" panose="020F0502020204030204" pitchFamily="34" charset="0"/>
                <a:sym typeface="Quicksand Bold"/>
              </a:rPr>
              <a:t>Healthcare &amp; Life Sciences:</a:t>
            </a: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Summarize clinical trial reports &amp; research papers</a:t>
            </a: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Extract insights from patient records &amp; EHRs</a:t>
            </a:r>
            <a:endParaRPr lang="en-US" sz="3000" b="1" u="sng" dirty="0">
              <a:solidFill>
                <a:schemeClr val="bg1"/>
              </a:solidFill>
              <a:latin typeface="+mj-lt"/>
              <a:ea typeface="Calibri" panose="020F0502020204030204" pitchFamily="34" charset="0"/>
              <a:cs typeface="Calibri" panose="020F0502020204030204" pitchFamily="34" charset="0"/>
              <a:sym typeface="Quicksand Bold"/>
            </a:endParaRPr>
          </a:p>
        </p:txBody>
      </p:sp>
      <p:pic>
        <p:nvPicPr>
          <p:cNvPr id="29" name="object 13">
            <a:extLst>
              <a:ext uri="{FF2B5EF4-FFF2-40B4-BE49-F238E27FC236}">
                <a16:creationId xmlns:a16="http://schemas.microsoft.com/office/drawing/2014/main" id="{F108930A-EF82-CD1F-F257-91308415E7C9}"/>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628710E0-942E-CCCC-AB30-68174FCFC5A4}"/>
              </a:ext>
            </a:extLst>
          </p:cNvPr>
          <p:cNvPicPr/>
          <p:nvPr/>
        </p:nvPicPr>
        <p:blipFill>
          <a:blip r:embed="rId3" cstate="print"/>
          <a:stretch>
            <a:fillRect/>
          </a:stretch>
        </p:blipFill>
        <p:spPr>
          <a:xfrm>
            <a:off x="381000" y="1385404"/>
            <a:ext cx="1814703" cy="379796"/>
          </a:xfrm>
          <a:prstGeom prst="rect">
            <a:avLst/>
          </a:prstGeom>
        </p:spPr>
      </p:pic>
      <p:grpSp>
        <p:nvGrpSpPr>
          <p:cNvPr id="31" name="Group 16">
            <a:extLst>
              <a:ext uri="{FF2B5EF4-FFF2-40B4-BE49-F238E27FC236}">
                <a16:creationId xmlns:a16="http://schemas.microsoft.com/office/drawing/2014/main" id="{B73761FA-30E1-C486-2DBC-2DFBF7B2D747}"/>
              </a:ext>
            </a:extLst>
          </p:cNvPr>
          <p:cNvGrpSpPr/>
          <p:nvPr/>
        </p:nvGrpSpPr>
        <p:grpSpPr>
          <a:xfrm rot="-4011154">
            <a:off x="11220530" y="-706248"/>
            <a:ext cx="17403374" cy="15009081"/>
            <a:chOff x="0" y="0"/>
            <a:chExt cx="4583605" cy="3953009"/>
          </a:xfrm>
        </p:grpSpPr>
        <p:sp>
          <p:nvSpPr>
            <p:cNvPr id="32" name="Freeform 17">
              <a:extLst>
                <a:ext uri="{FF2B5EF4-FFF2-40B4-BE49-F238E27FC236}">
                  <a16:creationId xmlns:a16="http://schemas.microsoft.com/office/drawing/2014/main" id="{67C5BEAF-EFB6-4D21-0A54-086A62A82B72}"/>
                </a:ext>
              </a:extLst>
            </p:cNvPr>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sp>
        <p:sp>
          <p:nvSpPr>
            <p:cNvPr id="33" name="TextBox 18">
              <a:extLst>
                <a:ext uri="{FF2B5EF4-FFF2-40B4-BE49-F238E27FC236}">
                  <a16:creationId xmlns:a16="http://schemas.microsoft.com/office/drawing/2014/main" id="{B5242C71-8E14-E0A7-CA8A-64D41B93A84D}"/>
                </a:ext>
              </a:extLst>
            </p:cNvPr>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Tree>
    <p:extLst>
      <p:ext uri="{BB962C8B-B14F-4D97-AF65-F5344CB8AC3E}">
        <p14:creationId xmlns:p14="http://schemas.microsoft.com/office/powerpoint/2010/main" val="559765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A3744-C209-1E81-C230-AB4249B446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AC30207-BDD1-176C-9292-82608EDA4982}"/>
              </a:ext>
            </a:extLst>
          </p:cNvPr>
          <p:cNvSpPr/>
          <p:nvPr/>
        </p:nvSpPr>
        <p:spPr>
          <a:xfrm>
            <a:off x="0" y="0"/>
            <a:ext cx="18288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en-IN" sz="2800" dirty="0"/>
          </a:p>
          <a:p>
            <a:pPr algn="ctr"/>
            <a:endParaRPr lang="en-US" dirty="0"/>
          </a:p>
        </p:txBody>
      </p:sp>
      <p:sp>
        <p:nvSpPr>
          <p:cNvPr id="27" name="TextBox 14">
            <a:extLst>
              <a:ext uri="{FF2B5EF4-FFF2-40B4-BE49-F238E27FC236}">
                <a16:creationId xmlns:a16="http://schemas.microsoft.com/office/drawing/2014/main" id="{792541BC-9457-95BF-09BF-66A2DD3BAA07}"/>
              </a:ext>
            </a:extLst>
          </p:cNvPr>
          <p:cNvSpPr txBox="1"/>
          <p:nvPr/>
        </p:nvSpPr>
        <p:spPr>
          <a:xfrm>
            <a:off x="2798596" y="1741387"/>
            <a:ext cx="11868718" cy="947375"/>
          </a:xfrm>
          <a:prstGeom prst="rect">
            <a:avLst/>
          </a:prstGeom>
        </p:spPr>
        <p:txBody>
          <a:bodyPr wrap="square" lIns="0" tIns="0" rIns="0" bIns="0" rtlCol="0" anchor="t">
            <a:spAutoFit/>
          </a:bodyPr>
          <a:lstStyle/>
          <a:p>
            <a:pPr algn="ctr">
              <a:lnSpc>
                <a:spcPts val="7775"/>
              </a:lnSpc>
            </a:pPr>
            <a:r>
              <a:rPr lang="en-IN" sz="5400" b="1" dirty="0">
                <a:solidFill>
                  <a:srgbClr val="00BCD2"/>
                </a:solidFill>
              </a:rPr>
              <a:t>FUTURE ENHANCEMENTS</a:t>
            </a:r>
            <a:endParaRPr lang="en-US" sz="54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endParaRPr>
          </a:p>
        </p:txBody>
      </p:sp>
      <p:pic>
        <p:nvPicPr>
          <p:cNvPr id="29" name="object 13">
            <a:extLst>
              <a:ext uri="{FF2B5EF4-FFF2-40B4-BE49-F238E27FC236}">
                <a16:creationId xmlns:a16="http://schemas.microsoft.com/office/drawing/2014/main" id="{57F93EA0-1C30-127A-55D5-54A2AA641405}"/>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EC6F85E3-BD34-3378-373C-807A18B1319B}"/>
              </a:ext>
            </a:extLst>
          </p:cNvPr>
          <p:cNvPicPr/>
          <p:nvPr/>
        </p:nvPicPr>
        <p:blipFill>
          <a:blip r:embed="rId3" cstate="print"/>
          <a:stretch>
            <a:fillRect/>
          </a:stretch>
        </p:blipFill>
        <p:spPr>
          <a:xfrm>
            <a:off x="381000" y="1385404"/>
            <a:ext cx="1814703" cy="452154"/>
          </a:xfrm>
          <a:prstGeom prst="rect">
            <a:avLst/>
          </a:prstGeom>
        </p:spPr>
      </p:pic>
      <p:grpSp>
        <p:nvGrpSpPr>
          <p:cNvPr id="31" name="Group 16">
            <a:extLst>
              <a:ext uri="{FF2B5EF4-FFF2-40B4-BE49-F238E27FC236}">
                <a16:creationId xmlns:a16="http://schemas.microsoft.com/office/drawing/2014/main" id="{9001C3CB-94DA-D2CE-C01A-C62ED4B0DE95}"/>
              </a:ext>
            </a:extLst>
          </p:cNvPr>
          <p:cNvGrpSpPr/>
          <p:nvPr/>
        </p:nvGrpSpPr>
        <p:grpSpPr>
          <a:xfrm rot="-4011154">
            <a:off x="11525331" y="-630048"/>
            <a:ext cx="17403374" cy="15009081"/>
            <a:chOff x="0" y="0"/>
            <a:chExt cx="4583605" cy="3953009"/>
          </a:xfrm>
        </p:grpSpPr>
        <p:sp>
          <p:nvSpPr>
            <p:cNvPr id="32" name="Freeform 17">
              <a:extLst>
                <a:ext uri="{FF2B5EF4-FFF2-40B4-BE49-F238E27FC236}">
                  <a16:creationId xmlns:a16="http://schemas.microsoft.com/office/drawing/2014/main" id="{E786FE8D-2D5B-EC7B-A0C6-24F7B76CD7ED}"/>
                </a:ext>
              </a:extLst>
            </p:cNvPr>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sp>
        <p:sp>
          <p:nvSpPr>
            <p:cNvPr id="33" name="TextBox 18">
              <a:extLst>
                <a:ext uri="{FF2B5EF4-FFF2-40B4-BE49-F238E27FC236}">
                  <a16:creationId xmlns:a16="http://schemas.microsoft.com/office/drawing/2014/main" id="{F93B77C7-2670-B904-76EA-74A0C1B05698}"/>
                </a:ext>
              </a:extLst>
            </p:cNvPr>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
        <p:nvSpPr>
          <p:cNvPr id="37" name="TextBox 36">
            <a:extLst>
              <a:ext uri="{FF2B5EF4-FFF2-40B4-BE49-F238E27FC236}">
                <a16:creationId xmlns:a16="http://schemas.microsoft.com/office/drawing/2014/main" id="{51611C0B-07D8-6415-06D5-EC494755E210}"/>
              </a:ext>
            </a:extLst>
          </p:cNvPr>
          <p:cNvSpPr txBox="1"/>
          <p:nvPr/>
        </p:nvSpPr>
        <p:spPr>
          <a:xfrm>
            <a:off x="14126257" y="920927"/>
            <a:ext cx="3002725" cy="180690"/>
          </a:xfrm>
          <a:prstGeom prst="rect">
            <a:avLst/>
          </a:prstGeom>
        </p:spPr>
        <p:txBody>
          <a:bodyPr lIns="0" tIns="0" rIns="0" bIns="0" rtlCol="0" anchor="t">
            <a:spAutoFit/>
          </a:bodyPr>
          <a:lstStyle/>
          <a:p>
            <a:pPr algn="r">
              <a:lnSpc>
                <a:spcPts val="1387"/>
              </a:lnSpc>
            </a:pPr>
            <a:endParaRPr lang="en-US" sz="1576" dirty="0">
              <a:solidFill>
                <a:srgbClr val="FFFFFF"/>
              </a:solidFill>
              <a:latin typeface="Arial"/>
              <a:ea typeface="Arial"/>
              <a:cs typeface="Arial"/>
              <a:sym typeface="Arial"/>
            </a:endParaRPr>
          </a:p>
        </p:txBody>
      </p:sp>
      <p:sp>
        <p:nvSpPr>
          <p:cNvPr id="39" name="TextBox 38">
            <a:extLst>
              <a:ext uri="{FF2B5EF4-FFF2-40B4-BE49-F238E27FC236}">
                <a16:creationId xmlns:a16="http://schemas.microsoft.com/office/drawing/2014/main" id="{EA81558E-F11C-6A28-A7F9-7981B2E4B7DB}"/>
              </a:ext>
            </a:extLst>
          </p:cNvPr>
          <p:cNvSpPr txBox="1"/>
          <p:nvPr/>
        </p:nvSpPr>
        <p:spPr>
          <a:xfrm>
            <a:off x="11721551" y="920927"/>
            <a:ext cx="811975" cy="180690"/>
          </a:xfrm>
          <a:prstGeom prst="rect">
            <a:avLst/>
          </a:prstGeom>
        </p:spPr>
        <p:txBody>
          <a:bodyPr lIns="0" tIns="0" rIns="0" bIns="0" rtlCol="0" anchor="t">
            <a:spAutoFit/>
          </a:bodyPr>
          <a:lstStyle/>
          <a:p>
            <a:pPr algn="r">
              <a:lnSpc>
                <a:spcPts val="1387"/>
              </a:lnSpc>
            </a:pPr>
            <a:endParaRPr lang="en-US" sz="1576" dirty="0">
              <a:solidFill>
                <a:srgbClr val="FFFFFF"/>
              </a:solidFill>
              <a:latin typeface="Arial"/>
              <a:ea typeface="Arial"/>
              <a:cs typeface="Arial"/>
              <a:sym typeface="Arial"/>
            </a:endParaRPr>
          </a:p>
        </p:txBody>
      </p:sp>
      <p:sp>
        <p:nvSpPr>
          <p:cNvPr id="2" name="TextBox 1">
            <a:extLst>
              <a:ext uri="{FF2B5EF4-FFF2-40B4-BE49-F238E27FC236}">
                <a16:creationId xmlns:a16="http://schemas.microsoft.com/office/drawing/2014/main" id="{022FBAF5-89B8-450F-6DFB-6F312BB5D78E}"/>
              </a:ext>
            </a:extLst>
          </p:cNvPr>
          <p:cNvSpPr txBox="1"/>
          <p:nvPr/>
        </p:nvSpPr>
        <p:spPr>
          <a:xfrm rot="10800000" flipV="1">
            <a:off x="1352278" y="3469780"/>
            <a:ext cx="15377160" cy="4832092"/>
          </a:xfrm>
          <a:prstGeom prst="rect">
            <a:avLst/>
          </a:prstGeom>
          <a:noFill/>
        </p:spPr>
        <p:txBody>
          <a:bodyPr wrap="square" rtlCol="0">
            <a:spAutoFit/>
          </a:bodyPr>
          <a:lstStyle/>
          <a:p>
            <a:pPr marL="457200" indent="-457200">
              <a:buFont typeface="Arial" panose="020B0604020202020204" pitchFamily="34" charset="0"/>
              <a:buChar char="•"/>
            </a:pPr>
            <a:r>
              <a:rPr lang="en-IN" sz="2800" b="1" dirty="0">
                <a:solidFill>
                  <a:schemeClr val="bg1"/>
                </a:solidFill>
              </a:rPr>
              <a:t>Integrate Layout-Aware Models</a:t>
            </a:r>
            <a:r>
              <a:rPr lang="en-IN" sz="2800" dirty="0">
                <a:solidFill>
                  <a:schemeClr val="bg1"/>
                </a:solidFill>
              </a:rPr>
              <a:t>: Enhance RAG accuracy by incorporating domain-specific agents powered by layout-aware models (e.g., LayoutLMv3) for better document structure understanding.</a:t>
            </a:r>
          </a:p>
          <a:p>
            <a:endParaRPr lang="en-IN" sz="2800" dirty="0">
              <a:solidFill>
                <a:schemeClr val="bg1"/>
              </a:solidFill>
            </a:endParaRPr>
          </a:p>
          <a:p>
            <a:pPr marL="457200" indent="-457200">
              <a:buFont typeface="Arial" panose="020B0604020202020204" pitchFamily="34" charset="0"/>
              <a:buChar char="•"/>
            </a:pPr>
            <a:r>
              <a:rPr lang="en-US" sz="2800" b="1" dirty="0">
                <a:solidFill>
                  <a:schemeClr val="bg1"/>
                </a:solidFill>
              </a:rPr>
              <a:t>Enable Natural Language SQL Editing</a:t>
            </a:r>
            <a:r>
              <a:rPr lang="en-US" sz="2800" dirty="0">
                <a:solidFill>
                  <a:schemeClr val="bg1"/>
                </a:solidFill>
              </a:rPr>
              <a:t>: Allow users to refine or edit auto-generated SQL queries through conversational feedback loops for more transparency and control.</a:t>
            </a:r>
            <a:endParaRPr lang="en-IN" sz="2800" dirty="0">
              <a:solidFill>
                <a:schemeClr val="bg1"/>
              </a:solidFill>
            </a:endParaRPr>
          </a:p>
          <a:p>
            <a:endParaRPr lang="en-IN" sz="2800" dirty="0">
              <a:solidFill>
                <a:schemeClr val="bg1"/>
              </a:solidFill>
            </a:endParaRPr>
          </a:p>
          <a:p>
            <a:pPr marL="457200" indent="-457200">
              <a:buFont typeface="Arial" panose="020B0604020202020204" pitchFamily="34" charset="0"/>
              <a:buChar char="•"/>
            </a:pPr>
            <a:r>
              <a:rPr lang="en-US" sz="2800" b="1" dirty="0">
                <a:solidFill>
                  <a:schemeClr val="bg1"/>
                </a:solidFill>
              </a:rPr>
              <a:t>Role-Based Agent Routing</a:t>
            </a:r>
            <a:r>
              <a:rPr lang="en-US" sz="2800" dirty="0">
                <a:solidFill>
                  <a:schemeClr val="bg1"/>
                </a:solidFill>
              </a:rPr>
              <a:t>: Introduce user-role-based agent routing (e.g., finance, legal) to personalize answers based on context and permissions</a:t>
            </a:r>
          </a:p>
          <a:p>
            <a:endParaRPr lang="en-US" sz="2800" dirty="0">
              <a:solidFill>
                <a:schemeClr val="bg1"/>
              </a:solidFill>
            </a:endParaRPr>
          </a:p>
          <a:p>
            <a:pPr marL="457200" indent="-457200">
              <a:buFont typeface="Arial" panose="020B0604020202020204" pitchFamily="34" charset="0"/>
              <a:buChar char="•"/>
            </a:pPr>
            <a:r>
              <a:rPr lang="en-US" sz="2800" b="1" dirty="0">
                <a:solidFill>
                  <a:schemeClr val="bg1"/>
                </a:solidFill>
              </a:rPr>
              <a:t>Evaluation and Monitoring Dashboard</a:t>
            </a:r>
            <a:r>
              <a:rPr lang="en-US" sz="2800" dirty="0">
                <a:solidFill>
                  <a:schemeClr val="bg1"/>
                </a:solidFill>
              </a:rPr>
              <a:t>: Build a metrics dashboard to track retrieval accuracy, LLM performance, query success rates, and hallucination detection.</a:t>
            </a:r>
            <a:endParaRPr lang="en-IN" sz="2800" dirty="0">
              <a:solidFill>
                <a:schemeClr val="bg1"/>
              </a:solidFill>
            </a:endParaRPr>
          </a:p>
        </p:txBody>
      </p:sp>
    </p:spTree>
    <p:extLst>
      <p:ext uri="{BB962C8B-B14F-4D97-AF65-F5344CB8AC3E}">
        <p14:creationId xmlns:p14="http://schemas.microsoft.com/office/powerpoint/2010/main" val="2875908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0DF19-05A6-0948-01E8-68AE45D1D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CC0998-A848-1EF2-9AAC-4B596E1EDA66}"/>
              </a:ext>
            </a:extLst>
          </p:cNvPr>
          <p:cNvSpPr/>
          <p:nvPr/>
        </p:nvSpPr>
        <p:spPr>
          <a:xfrm>
            <a:off x="0" y="0"/>
            <a:ext cx="18288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14">
            <a:extLst>
              <a:ext uri="{FF2B5EF4-FFF2-40B4-BE49-F238E27FC236}">
                <a16:creationId xmlns:a16="http://schemas.microsoft.com/office/drawing/2014/main" id="{3A1CAA71-D624-8C55-315E-94D78788036A}"/>
              </a:ext>
            </a:extLst>
          </p:cNvPr>
          <p:cNvSpPr txBox="1"/>
          <p:nvPr/>
        </p:nvSpPr>
        <p:spPr>
          <a:xfrm>
            <a:off x="2819400" y="1771257"/>
            <a:ext cx="11868718" cy="933012"/>
          </a:xfrm>
          <a:prstGeom prst="rect">
            <a:avLst/>
          </a:prstGeom>
        </p:spPr>
        <p:txBody>
          <a:bodyPr wrap="square" lIns="0" tIns="0" rIns="0" bIns="0" rtlCol="0" anchor="t">
            <a:spAutoFit/>
          </a:bodyPr>
          <a:lstStyle/>
          <a:p>
            <a:pPr algn="ctr">
              <a:lnSpc>
                <a:spcPts val="7775"/>
              </a:lnSpc>
            </a:pPr>
            <a:r>
              <a:rPr lang="en-US" sz="54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CONCLUSION</a:t>
            </a:r>
          </a:p>
        </p:txBody>
      </p:sp>
      <p:sp>
        <p:nvSpPr>
          <p:cNvPr id="28" name="TextBox 15">
            <a:extLst>
              <a:ext uri="{FF2B5EF4-FFF2-40B4-BE49-F238E27FC236}">
                <a16:creationId xmlns:a16="http://schemas.microsoft.com/office/drawing/2014/main" id="{2A340FFE-CA83-7CFE-63ED-6A68F1D1B265}"/>
              </a:ext>
            </a:extLst>
          </p:cNvPr>
          <p:cNvSpPr txBox="1"/>
          <p:nvPr/>
        </p:nvSpPr>
        <p:spPr>
          <a:xfrm>
            <a:off x="1506582" y="2918162"/>
            <a:ext cx="15562217" cy="70155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nchor="t">
            <a:spAutoFit/>
          </a:bodyPr>
          <a:lstStyle/>
          <a:p>
            <a:pPr marL="457200" indent="-457200">
              <a:lnSpc>
                <a:spcPct val="200000"/>
              </a:lnSpc>
              <a:buFont typeface="Arial" panose="020B0604020202020204" pitchFamily="34" charset="0"/>
              <a:buChar char="•"/>
            </a:pPr>
            <a:r>
              <a:rPr lang="en-US" sz="2800" b="1" dirty="0" err="1">
                <a:solidFill>
                  <a:schemeClr val="bg1"/>
                </a:solidFill>
                <a:latin typeface="Calibri" panose="020F0502020204030204" pitchFamily="34" charset="0"/>
                <a:ea typeface="Calibri"/>
                <a:cs typeface="Calibri"/>
              </a:rPr>
              <a:t>InsightPulse</a:t>
            </a:r>
            <a:r>
              <a:rPr lang="en-US" sz="2800" b="1" dirty="0">
                <a:solidFill>
                  <a:schemeClr val="bg1"/>
                </a:solidFill>
                <a:latin typeface="Calibri" panose="020F0502020204030204" pitchFamily="34" charset="0"/>
                <a:ea typeface="Calibri"/>
                <a:cs typeface="Calibri"/>
              </a:rPr>
              <a:t> demonstrates how Large Language Models can be effectively integrated with document retrieval systems to build intelligent, interactive document analysis tools.</a:t>
            </a:r>
          </a:p>
          <a:p>
            <a:pPr marL="457200" indent="-457200">
              <a:lnSpc>
                <a:spcPct val="200000"/>
              </a:lnSpc>
              <a:buFont typeface="Arial" panose="020B0604020202020204" pitchFamily="34" charset="0"/>
              <a:buChar char="•"/>
            </a:pPr>
            <a:r>
              <a:rPr lang="en-US" sz="2800" b="1" dirty="0">
                <a:solidFill>
                  <a:schemeClr val="bg1"/>
                </a:solidFill>
                <a:latin typeface="Calibri" panose="020F0502020204030204" pitchFamily="34" charset="0"/>
                <a:ea typeface="Calibri"/>
                <a:cs typeface="Calibri"/>
              </a:rPr>
              <a:t>Through a modular agentic architecture, it handles diverse tasks such as summarization, question answering, and SQL-based data exploration with precision.</a:t>
            </a:r>
          </a:p>
          <a:p>
            <a:pPr marL="457200" indent="-457200">
              <a:lnSpc>
                <a:spcPct val="200000"/>
              </a:lnSpc>
              <a:buFont typeface="Arial" panose="020B0604020202020204" pitchFamily="34" charset="0"/>
              <a:buChar char="•"/>
            </a:pPr>
            <a:r>
              <a:rPr lang="en-US" sz="2800" b="1" dirty="0">
                <a:solidFill>
                  <a:schemeClr val="bg1"/>
                </a:solidFill>
                <a:latin typeface="Calibri" panose="020F0502020204030204" pitchFamily="34" charset="0"/>
                <a:ea typeface="Calibri"/>
                <a:cs typeface="Calibri"/>
              </a:rPr>
              <a:t>By combining RAG pipelines, structured agent responses, and local LLM support, the system ensures both accuracy and data privacy.</a:t>
            </a:r>
          </a:p>
          <a:p>
            <a:pPr marL="457200" indent="-457200">
              <a:lnSpc>
                <a:spcPct val="200000"/>
              </a:lnSpc>
              <a:buFont typeface="Arial" panose="020B0604020202020204" pitchFamily="34" charset="0"/>
              <a:buChar char="•"/>
            </a:pPr>
            <a:r>
              <a:rPr lang="en-US" sz="2800" b="1" dirty="0">
                <a:solidFill>
                  <a:schemeClr val="bg1"/>
                </a:solidFill>
                <a:latin typeface="Calibri" panose="020F0502020204030204" pitchFamily="34" charset="0"/>
                <a:ea typeface="Calibri"/>
                <a:cs typeface="Calibri"/>
              </a:rPr>
              <a:t>The project highlights the potential of hybrid AI systems to bring scalable, context-aware insights from unstructured and structured data alike.</a:t>
            </a:r>
            <a:endParaRPr lang="en-IN" sz="2800" b="1" dirty="0">
              <a:solidFill>
                <a:schemeClr val="bg1"/>
              </a:solidFill>
              <a:latin typeface="Calibri" panose="020F0502020204030204" pitchFamily="34" charset="0"/>
              <a:ea typeface="Calibri"/>
              <a:cs typeface="Calibri"/>
            </a:endParaRPr>
          </a:p>
        </p:txBody>
      </p:sp>
      <p:pic>
        <p:nvPicPr>
          <p:cNvPr id="29" name="object 13">
            <a:extLst>
              <a:ext uri="{FF2B5EF4-FFF2-40B4-BE49-F238E27FC236}">
                <a16:creationId xmlns:a16="http://schemas.microsoft.com/office/drawing/2014/main" id="{0AD22CDC-8D21-D365-4D60-EC740B1855F4}"/>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1CFA7033-B647-9E64-577C-0767D2151954}"/>
              </a:ext>
            </a:extLst>
          </p:cNvPr>
          <p:cNvPicPr/>
          <p:nvPr/>
        </p:nvPicPr>
        <p:blipFill>
          <a:blip r:embed="rId3" cstate="print"/>
          <a:stretch>
            <a:fillRect/>
          </a:stretch>
        </p:blipFill>
        <p:spPr>
          <a:xfrm>
            <a:off x="381000" y="1385404"/>
            <a:ext cx="1814703" cy="452154"/>
          </a:xfrm>
          <a:prstGeom prst="rect">
            <a:avLst/>
          </a:prstGeom>
        </p:spPr>
      </p:pic>
      <p:grpSp>
        <p:nvGrpSpPr>
          <p:cNvPr id="31" name="Group 16">
            <a:extLst>
              <a:ext uri="{FF2B5EF4-FFF2-40B4-BE49-F238E27FC236}">
                <a16:creationId xmlns:a16="http://schemas.microsoft.com/office/drawing/2014/main" id="{B118B850-9899-3D58-5F7F-A6434EEACD75}"/>
              </a:ext>
            </a:extLst>
          </p:cNvPr>
          <p:cNvGrpSpPr/>
          <p:nvPr/>
        </p:nvGrpSpPr>
        <p:grpSpPr>
          <a:xfrm rot="-4011154">
            <a:off x="11601532" y="-706247"/>
            <a:ext cx="17403374" cy="15009081"/>
            <a:chOff x="0" y="0"/>
            <a:chExt cx="4583605" cy="3953009"/>
          </a:xfrm>
        </p:grpSpPr>
        <p:sp>
          <p:nvSpPr>
            <p:cNvPr id="32" name="Freeform 17">
              <a:extLst>
                <a:ext uri="{FF2B5EF4-FFF2-40B4-BE49-F238E27FC236}">
                  <a16:creationId xmlns:a16="http://schemas.microsoft.com/office/drawing/2014/main" id="{F08C7EC2-9B24-D8AB-D394-C71B3508603B}"/>
                </a:ext>
              </a:extLst>
            </p:cNvPr>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sp>
        <p:sp>
          <p:nvSpPr>
            <p:cNvPr id="33" name="TextBox 18">
              <a:extLst>
                <a:ext uri="{FF2B5EF4-FFF2-40B4-BE49-F238E27FC236}">
                  <a16:creationId xmlns:a16="http://schemas.microsoft.com/office/drawing/2014/main" id="{A032AC62-DB87-347F-8B5B-983A0DD8D031}"/>
                </a:ext>
              </a:extLst>
            </p:cNvPr>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Tree>
    <p:extLst>
      <p:ext uri="{BB962C8B-B14F-4D97-AF65-F5344CB8AC3E}">
        <p14:creationId xmlns:p14="http://schemas.microsoft.com/office/powerpoint/2010/main" val="250970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p:cNvGrpSpPr/>
        <p:nvPr/>
      </p:nvGrpSpPr>
      <p:grpSpPr>
        <a:xfrm>
          <a:off x="0" y="0"/>
          <a:ext cx="0" cy="0"/>
          <a:chOff x="0" y="0"/>
          <a:chExt cx="0" cy="0"/>
        </a:xfrm>
      </p:grpSpPr>
      <p:grpSp>
        <p:nvGrpSpPr>
          <p:cNvPr id="3" name="Group 3"/>
          <p:cNvGrpSpPr/>
          <p:nvPr/>
        </p:nvGrpSpPr>
        <p:grpSpPr>
          <a:xfrm rot="374770">
            <a:off x="-1666180" y="6478089"/>
            <a:ext cx="20251759" cy="18180272"/>
            <a:chOff x="0" y="0"/>
            <a:chExt cx="5333797" cy="4788220"/>
          </a:xfrm>
        </p:grpSpPr>
        <p:sp>
          <p:nvSpPr>
            <p:cNvPr id="4" name="Freeform 4"/>
            <p:cNvSpPr/>
            <p:nvPr/>
          </p:nvSpPr>
          <p:spPr>
            <a:xfrm>
              <a:off x="0" y="0"/>
              <a:ext cx="5333797" cy="4788220"/>
            </a:xfrm>
            <a:custGeom>
              <a:avLst/>
              <a:gdLst/>
              <a:ahLst/>
              <a:cxnLst/>
              <a:rect l="l" t="t" r="r" b="b"/>
              <a:pathLst>
                <a:path w="5333797" h="4788220">
                  <a:moveTo>
                    <a:pt x="0" y="0"/>
                  </a:moveTo>
                  <a:lnTo>
                    <a:pt x="5333797" y="0"/>
                  </a:lnTo>
                  <a:lnTo>
                    <a:pt x="5333797" y="4788220"/>
                  </a:lnTo>
                  <a:lnTo>
                    <a:pt x="0" y="4788220"/>
                  </a:lnTo>
                  <a:close/>
                </a:path>
              </a:pathLst>
            </a:custGeom>
            <a:gradFill rotWithShape="1">
              <a:gsLst>
                <a:gs pos="0">
                  <a:srgbClr val="27DDDF">
                    <a:alpha val="0"/>
                  </a:srgbClr>
                </a:gs>
                <a:gs pos="100000">
                  <a:srgbClr val="27DDDF">
                    <a:alpha val="100000"/>
                  </a:srgbClr>
                </a:gs>
              </a:gsLst>
              <a:lin ang="5400000"/>
            </a:gradFill>
          </p:spPr>
        </p:sp>
        <p:sp>
          <p:nvSpPr>
            <p:cNvPr id="5" name="TextBox 5"/>
            <p:cNvSpPr txBox="1"/>
            <p:nvPr/>
          </p:nvSpPr>
          <p:spPr>
            <a:xfrm>
              <a:off x="0" y="19050"/>
              <a:ext cx="5333797" cy="4769170"/>
            </a:xfrm>
            <a:prstGeom prst="rect">
              <a:avLst/>
            </a:prstGeom>
          </p:spPr>
          <p:txBody>
            <a:bodyPr lIns="50800" tIns="50800" rIns="50800" bIns="50800" rtlCol="0" anchor="ctr"/>
            <a:lstStyle/>
            <a:p>
              <a:pPr algn="ctr">
                <a:lnSpc>
                  <a:spcPts val="1387"/>
                </a:lnSpc>
              </a:pPr>
              <a:endParaRPr/>
            </a:p>
          </p:txBody>
        </p:sp>
      </p:grpSp>
      <p:sp>
        <p:nvSpPr>
          <p:cNvPr id="27" name="TextBox 27"/>
          <p:cNvSpPr txBox="1"/>
          <p:nvPr/>
        </p:nvSpPr>
        <p:spPr>
          <a:xfrm>
            <a:off x="2080871" y="4001801"/>
            <a:ext cx="14126257" cy="1910779"/>
          </a:xfrm>
          <a:prstGeom prst="rect">
            <a:avLst/>
          </a:prstGeom>
        </p:spPr>
        <p:txBody>
          <a:bodyPr lIns="0" tIns="0" rIns="0" bIns="0" rtlCol="0" anchor="t">
            <a:spAutoFit/>
          </a:bodyPr>
          <a:lstStyle/>
          <a:p>
            <a:pPr algn="ctr">
              <a:lnSpc>
                <a:spcPts val="14851"/>
              </a:lnSpc>
            </a:pPr>
            <a:r>
              <a:rPr lang="en-US" sz="14279" b="1" spc="-599" dirty="0">
                <a:solidFill>
                  <a:srgbClr val="FFFFFF"/>
                </a:solidFill>
                <a:latin typeface="Calibri" panose="020F0502020204030204" pitchFamily="34" charset="0"/>
                <a:ea typeface="Calibri" panose="020F0502020204030204" pitchFamily="34" charset="0"/>
                <a:cs typeface="Calibri" panose="020F0502020204030204" pitchFamily="34" charset="0"/>
                <a:sym typeface="Arial Bold"/>
              </a:rPr>
              <a:t>Thank You</a:t>
            </a:r>
          </a:p>
        </p:txBody>
      </p:sp>
      <p:pic>
        <p:nvPicPr>
          <p:cNvPr id="29" name="object 13">
            <a:extLst>
              <a:ext uri="{FF2B5EF4-FFF2-40B4-BE49-F238E27FC236}">
                <a16:creationId xmlns:a16="http://schemas.microsoft.com/office/drawing/2014/main" id="{DDB8FA11-BBEC-4375-8532-23A82FC645C1}"/>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AB844BEB-0841-4613-9558-4009E5618237}"/>
              </a:ext>
            </a:extLst>
          </p:cNvPr>
          <p:cNvPicPr/>
          <p:nvPr/>
        </p:nvPicPr>
        <p:blipFill>
          <a:blip r:embed="rId3" cstate="print"/>
          <a:stretch>
            <a:fillRect/>
          </a:stretch>
        </p:blipFill>
        <p:spPr>
          <a:xfrm>
            <a:off x="381000" y="1385404"/>
            <a:ext cx="1814703" cy="4521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p:cNvGrpSpPr/>
        <p:nvPr/>
      </p:nvGrpSpPr>
      <p:grpSpPr>
        <a:xfrm>
          <a:off x="0" y="0"/>
          <a:ext cx="0" cy="0"/>
          <a:chOff x="0" y="0"/>
          <a:chExt cx="0" cy="0"/>
        </a:xfrm>
      </p:grpSpPr>
      <p:grpSp>
        <p:nvGrpSpPr>
          <p:cNvPr id="3" name="Group 3"/>
          <p:cNvGrpSpPr/>
          <p:nvPr/>
        </p:nvGrpSpPr>
        <p:grpSpPr>
          <a:xfrm rot="-4011154">
            <a:off x="11459280" y="1196864"/>
            <a:ext cx="17403374" cy="18180272"/>
            <a:chOff x="0" y="0"/>
            <a:chExt cx="4583605" cy="4788220"/>
          </a:xfrm>
        </p:grpSpPr>
        <p:sp>
          <p:nvSpPr>
            <p:cNvPr id="4" name="Freeform 4"/>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sp>
        <p:sp>
          <p:nvSpPr>
            <p:cNvPr id="5" name="TextBox 5"/>
            <p:cNvSpPr txBox="1"/>
            <p:nvPr/>
          </p:nvSpPr>
          <p:spPr>
            <a:xfrm>
              <a:off x="0" y="19050"/>
              <a:ext cx="4583605" cy="4769170"/>
            </a:xfrm>
            <a:prstGeom prst="rect">
              <a:avLst/>
            </a:prstGeom>
          </p:spPr>
          <p:txBody>
            <a:bodyPr lIns="50800" tIns="50800" rIns="50800" bIns="50800" rtlCol="0" anchor="ctr"/>
            <a:lstStyle/>
            <a:p>
              <a:pPr algn="ctr">
                <a:lnSpc>
                  <a:spcPts val="1387"/>
                </a:lnSpc>
              </a:pPr>
              <a:endParaRPr sz="2400"/>
            </a:p>
          </p:txBody>
        </p:sp>
      </p:grpSp>
      <p:grpSp>
        <p:nvGrpSpPr>
          <p:cNvPr id="11" name="Group 11"/>
          <p:cNvGrpSpPr/>
          <p:nvPr/>
        </p:nvGrpSpPr>
        <p:grpSpPr>
          <a:xfrm>
            <a:off x="2054482" y="4949018"/>
            <a:ext cx="5784422" cy="3959411"/>
            <a:chOff x="0" y="0"/>
            <a:chExt cx="1523469" cy="1042808"/>
          </a:xfrm>
        </p:grpSpPr>
        <p:sp>
          <p:nvSpPr>
            <p:cNvPr id="12" name="Freeform 12"/>
            <p:cNvSpPr/>
            <p:nvPr/>
          </p:nvSpPr>
          <p:spPr>
            <a:xfrm>
              <a:off x="0" y="0"/>
              <a:ext cx="1523469" cy="1042808"/>
            </a:xfrm>
            <a:custGeom>
              <a:avLst/>
              <a:gdLst/>
              <a:ahLst/>
              <a:cxnLst/>
              <a:rect l="l" t="t" r="r" b="b"/>
              <a:pathLst>
                <a:path w="1523469" h="1042808">
                  <a:moveTo>
                    <a:pt x="68259" y="0"/>
                  </a:moveTo>
                  <a:lnTo>
                    <a:pt x="1455210" y="0"/>
                  </a:lnTo>
                  <a:cubicBezTo>
                    <a:pt x="1473314" y="0"/>
                    <a:pt x="1490675" y="7192"/>
                    <a:pt x="1503476" y="19993"/>
                  </a:cubicBezTo>
                  <a:cubicBezTo>
                    <a:pt x="1516278" y="32794"/>
                    <a:pt x="1523469" y="50155"/>
                    <a:pt x="1523469" y="68259"/>
                  </a:cubicBezTo>
                  <a:lnTo>
                    <a:pt x="1523469" y="974549"/>
                  </a:lnTo>
                  <a:cubicBezTo>
                    <a:pt x="1523469" y="1012247"/>
                    <a:pt x="1492908" y="1042808"/>
                    <a:pt x="1455210" y="1042808"/>
                  </a:cubicBezTo>
                  <a:lnTo>
                    <a:pt x="68259" y="1042808"/>
                  </a:lnTo>
                  <a:cubicBezTo>
                    <a:pt x="50155" y="1042808"/>
                    <a:pt x="32794" y="1035616"/>
                    <a:pt x="19993" y="1022815"/>
                  </a:cubicBezTo>
                  <a:cubicBezTo>
                    <a:pt x="7192" y="1010014"/>
                    <a:pt x="0" y="992652"/>
                    <a:pt x="0" y="974549"/>
                  </a:cubicBezTo>
                  <a:lnTo>
                    <a:pt x="0" y="68259"/>
                  </a:lnTo>
                  <a:cubicBezTo>
                    <a:pt x="0" y="30561"/>
                    <a:pt x="30561" y="0"/>
                    <a:pt x="68259" y="0"/>
                  </a:cubicBezTo>
                  <a:close/>
                </a:path>
              </a:pathLst>
            </a:custGeom>
            <a:gradFill rotWithShape="1">
              <a:gsLst>
                <a:gs pos="0">
                  <a:srgbClr val="141519">
                    <a:alpha val="0"/>
                  </a:srgbClr>
                </a:gs>
                <a:gs pos="100000">
                  <a:srgbClr val="141519">
                    <a:alpha val="57000"/>
                  </a:srgbClr>
                </a:gs>
              </a:gsLst>
              <a:lin ang="5400000"/>
            </a:gradFill>
          </p:spPr>
        </p:sp>
        <p:sp>
          <p:nvSpPr>
            <p:cNvPr id="13" name="TextBox 13"/>
            <p:cNvSpPr txBox="1"/>
            <p:nvPr/>
          </p:nvSpPr>
          <p:spPr>
            <a:xfrm>
              <a:off x="0" y="19050"/>
              <a:ext cx="1523469" cy="1023758"/>
            </a:xfrm>
            <a:prstGeom prst="rect">
              <a:avLst/>
            </a:prstGeom>
          </p:spPr>
          <p:txBody>
            <a:bodyPr lIns="50800" tIns="50800" rIns="50800" bIns="50800" rtlCol="0" anchor="ctr"/>
            <a:lstStyle/>
            <a:p>
              <a:pPr algn="ctr">
                <a:lnSpc>
                  <a:spcPts val="1387"/>
                </a:lnSpc>
              </a:pPr>
              <a:endParaRPr/>
            </a:p>
          </p:txBody>
        </p:sp>
      </p:grpSp>
      <p:grpSp>
        <p:nvGrpSpPr>
          <p:cNvPr id="14" name="Group 14"/>
          <p:cNvGrpSpPr/>
          <p:nvPr/>
        </p:nvGrpSpPr>
        <p:grpSpPr>
          <a:xfrm>
            <a:off x="2181186" y="2765121"/>
            <a:ext cx="5434050" cy="705218"/>
            <a:chOff x="0" y="0"/>
            <a:chExt cx="1417549" cy="183966"/>
          </a:xfrm>
        </p:grpSpPr>
        <p:sp>
          <p:nvSpPr>
            <p:cNvPr id="15" name="Freeform 15"/>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16" name="TextBox 16"/>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17" name="Group 17"/>
          <p:cNvGrpSpPr/>
          <p:nvPr/>
        </p:nvGrpSpPr>
        <p:grpSpPr>
          <a:xfrm>
            <a:off x="2181186" y="3756218"/>
            <a:ext cx="5434050" cy="705218"/>
            <a:chOff x="0" y="0"/>
            <a:chExt cx="1417549" cy="183966"/>
          </a:xfrm>
        </p:grpSpPr>
        <p:sp>
          <p:nvSpPr>
            <p:cNvPr id="18" name="Freeform 18"/>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19" name="TextBox 19"/>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20" name="Group 20"/>
          <p:cNvGrpSpPr/>
          <p:nvPr/>
        </p:nvGrpSpPr>
        <p:grpSpPr>
          <a:xfrm>
            <a:off x="2181186" y="4746071"/>
            <a:ext cx="5434050" cy="705218"/>
            <a:chOff x="0" y="0"/>
            <a:chExt cx="1417549" cy="183966"/>
          </a:xfrm>
        </p:grpSpPr>
        <p:sp>
          <p:nvSpPr>
            <p:cNvPr id="21" name="Freeform 21"/>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22" name="TextBox 22"/>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23" name="Group 23"/>
          <p:cNvGrpSpPr/>
          <p:nvPr/>
        </p:nvGrpSpPr>
        <p:grpSpPr>
          <a:xfrm>
            <a:off x="2181186" y="5735924"/>
            <a:ext cx="5434050" cy="705218"/>
            <a:chOff x="0" y="0"/>
            <a:chExt cx="1417549" cy="183966"/>
          </a:xfrm>
        </p:grpSpPr>
        <p:sp>
          <p:nvSpPr>
            <p:cNvPr id="24" name="Freeform 24"/>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25" name="TextBox 25"/>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26" name="Group 26"/>
          <p:cNvGrpSpPr/>
          <p:nvPr/>
        </p:nvGrpSpPr>
        <p:grpSpPr>
          <a:xfrm>
            <a:off x="2181186" y="6725777"/>
            <a:ext cx="5434050" cy="705218"/>
            <a:chOff x="0" y="0"/>
            <a:chExt cx="1417549" cy="183966"/>
          </a:xfrm>
        </p:grpSpPr>
        <p:sp>
          <p:nvSpPr>
            <p:cNvPr id="27" name="Freeform 27"/>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28" name="TextBox 28"/>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29" name="Group 29"/>
          <p:cNvGrpSpPr/>
          <p:nvPr/>
        </p:nvGrpSpPr>
        <p:grpSpPr>
          <a:xfrm>
            <a:off x="2181186" y="7715629"/>
            <a:ext cx="5434050" cy="705218"/>
            <a:chOff x="0" y="0"/>
            <a:chExt cx="1417549" cy="183966"/>
          </a:xfrm>
        </p:grpSpPr>
        <p:sp>
          <p:nvSpPr>
            <p:cNvPr id="30" name="Freeform 30"/>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txBody>
            <a:bodyPr/>
            <a:lstStyle/>
            <a:p>
              <a:endParaRPr lang="en-IN" dirty="0"/>
            </a:p>
          </p:txBody>
        </p:sp>
        <p:sp>
          <p:nvSpPr>
            <p:cNvPr id="31" name="TextBox 31"/>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32" name="Group 32"/>
          <p:cNvGrpSpPr/>
          <p:nvPr/>
        </p:nvGrpSpPr>
        <p:grpSpPr>
          <a:xfrm>
            <a:off x="2181186" y="8705482"/>
            <a:ext cx="5434050" cy="705218"/>
            <a:chOff x="0" y="0"/>
            <a:chExt cx="1417549" cy="183966"/>
          </a:xfrm>
        </p:grpSpPr>
        <p:sp>
          <p:nvSpPr>
            <p:cNvPr id="33" name="Freeform 33"/>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34" name="TextBox 34"/>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sp>
        <p:nvSpPr>
          <p:cNvPr id="39" name="TextBox 39"/>
          <p:cNvSpPr txBox="1"/>
          <p:nvPr/>
        </p:nvSpPr>
        <p:spPr>
          <a:xfrm>
            <a:off x="2362201" y="3017892"/>
            <a:ext cx="3088392" cy="254365"/>
          </a:xfrm>
          <a:prstGeom prst="rect">
            <a:avLst/>
          </a:prstGeom>
        </p:spPr>
        <p:txBody>
          <a:bodyPr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rPr>
              <a:t>Introduction</a:t>
            </a:r>
            <a:endParaRPr lang="en-US" sz="2400" b="1" dirty="0">
              <a:solidFill>
                <a:schemeClr val="bg1"/>
              </a:solidFill>
              <a:effectLst>
                <a:outerShdw blurRad="38100" dist="38100" dir="2700000" algn="tl">
                  <a:srgbClr val="000000">
                    <a:alpha val="43137"/>
                  </a:srgbClr>
                </a:outerShdw>
              </a:effectLst>
              <a:ea typeface="Arial"/>
              <a:cs typeface="Arial"/>
              <a:sym typeface="Arial"/>
            </a:endParaRPr>
          </a:p>
        </p:txBody>
      </p:sp>
      <p:sp>
        <p:nvSpPr>
          <p:cNvPr id="40" name="TextBox 40"/>
          <p:cNvSpPr txBox="1"/>
          <p:nvPr/>
        </p:nvSpPr>
        <p:spPr>
          <a:xfrm>
            <a:off x="2403104" y="5021348"/>
            <a:ext cx="3088392" cy="254365"/>
          </a:xfrm>
          <a:prstGeom prst="rect">
            <a:avLst/>
          </a:prstGeom>
        </p:spPr>
        <p:txBody>
          <a:bodyPr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rPr>
              <a:t>Project Objectives</a:t>
            </a:r>
            <a:endParaRPr lang="en-US" sz="2400" b="1" dirty="0">
              <a:solidFill>
                <a:schemeClr val="bg1"/>
              </a:solidFill>
              <a:effectLst>
                <a:outerShdw blurRad="38100" dist="38100" dir="2700000" algn="tl">
                  <a:srgbClr val="000000">
                    <a:alpha val="43137"/>
                  </a:srgbClr>
                </a:outerShdw>
              </a:effectLst>
              <a:ea typeface="Arial"/>
              <a:cs typeface="Arial"/>
              <a:sym typeface="Arial"/>
            </a:endParaRPr>
          </a:p>
        </p:txBody>
      </p:sp>
      <p:sp>
        <p:nvSpPr>
          <p:cNvPr id="41" name="TextBox 41"/>
          <p:cNvSpPr txBox="1"/>
          <p:nvPr/>
        </p:nvSpPr>
        <p:spPr>
          <a:xfrm>
            <a:off x="5491496" y="1276859"/>
            <a:ext cx="7323733" cy="854786"/>
          </a:xfrm>
          <a:prstGeom prst="rect">
            <a:avLst/>
          </a:prstGeom>
        </p:spPr>
        <p:txBody>
          <a:bodyPr wrap="square" lIns="0" tIns="0" rIns="0" bIns="0" rtlCol="0" anchor="t">
            <a:spAutoFit/>
          </a:bodyPr>
          <a:lstStyle/>
          <a:p>
            <a:pPr algn="ctr">
              <a:lnSpc>
                <a:spcPts val="6406"/>
              </a:lnSpc>
            </a:pPr>
            <a:r>
              <a:rPr lang="en-US" sz="7280" b="1" spc="-116" dirty="0">
                <a:solidFill>
                  <a:srgbClr val="04B9CF"/>
                </a:solidFill>
                <a:latin typeface="Calibri" panose="020F0502020204030204" pitchFamily="34" charset="0"/>
                <a:ea typeface="Calibri" panose="020F0502020204030204" pitchFamily="34" charset="0"/>
                <a:cs typeface="Calibri" panose="020F0502020204030204" pitchFamily="34" charset="0"/>
                <a:sym typeface="Arial Bold"/>
              </a:rPr>
              <a:t>Table</a:t>
            </a:r>
            <a:r>
              <a:rPr lang="en-US" sz="7280" b="1" spc="-116" dirty="0">
                <a:solidFill>
                  <a:srgbClr val="27DDDF"/>
                </a:solidFill>
                <a:latin typeface="Calibri" panose="020F0502020204030204" pitchFamily="34" charset="0"/>
                <a:ea typeface="Calibri" panose="020F0502020204030204" pitchFamily="34" charset="0"/>
                <a:cs typeface="Calibri" panose="020F0502020204030204" pitchFamily="34" charset="0"/>
                <a:sym typeface="Arial Bold"/>
              </a:rPr>
              <a:t> of Content</a:t>
            </a:r>
          </a:p>
        </p:txBody>
      </p:sp>
      <p:sp>
        <p:nvSpPr>
          <p:cNvPr id="42" name="TextBox 42"/>
          <p:cNvSpPr txBox="1"/>
          <p:nvPr/>
        </p:nvSpPr>
        <p:spPr>
          <a:xfrm>
            <a:off x="2362201" y="4039611"/>
            <a:ext cx="4943572" cy="254365"/>
          </a:xfrm>
          <a:prstGeom prst="rect">
            <a:avLst/>
          </a:prstGeom>
        </p:spPr>
        <p:txBody>
          <a:bodyPr wrap="square" lIns="0" tIns="0" rIns="0" bIns="0" rtlCol="0" anchor="t">
            <a:spAutoFit/>
          </a:bodyPr>
          <a:lstStyle/>
          <a:p>
            <a:pPr marL="342900" indent="-342900">
              <a:lnSpc>
                <a:spcPts val="1793"/>
              </a:lnSpc>
              <a:buFont typeface="Arial" panose="020B0604020202020204" pitchFamily="34" charset="0"/>
              <a:buChar char="•"/>
            </a:pPr>
            <a:r>
              <a:rPr lang="en-US" sz="2400" b="1">
                <a:solidFill>
                  <a:schemeClr val="bg1"/>
                </a:solidFill>
                <a:effectLst>
                  <a:outerShdw blurRad="38100" dist="38100" dir="2700000" algn="tl">
                    <a:srgbClr val="000000">
                      <a:alpha val="43137"/>
                    </a:srgbClr>
                  </a:outerShdw>
                </a:effectLst>
              </a:rPr>
              <a:t>Problem Statement</a:t>
            </a:r>
            <a:endParaRPr lang="en-US" sz="2400" b="1">
              <a:solidFill>
                <a:schemeClr val="bg1"/>
              </a:solidFill>
              <a:effectLst>
                <a:outerShdw blurRad="38100" dist="38100" dir="2700000" algn="tl">
                  <a:srgbClr val="000000">
                    <a:alpha val="43137"/>
                  </a:srgbClr>
                </a:outerShdw>
              </a:effectLst>
              <a:ea typeface="Arial"/>
              <a:cs typeface="Arial"/>
              <a:sym typeface="Arial"/>
            </a:endParaRPr>
          </a:p>
        </p:txBody>
      </p:sp>
      <p:sp>
        <p:nvSpPr>
          <p:cNvPr id="43" name="TextBox 43"/>
          <p:cNvSpPr txBox="1"/>
          <p:nvPr/>
        </p:nvSpPr>
        <p:spPr>
          <a:xfrm>
            <a:off x="2362201" y="7028371"/>
            <a:ext cx="3088392" cy="254365"/>
          </a:xfrm>
          <a:prstGeom prst="rect">
            <a:avLst/>
          </a:prstGeom>
        </p:spPr>
        <p:txBody>
          <a:bodyPr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rPr>
              <a:t>System Architecture</a:t>
            </a:r>
            <a:endParaRPr lang="en-US" sz="2400" b="1" dirty="0">
              <a:solidFill>
                <a:schemeClr val="bg1"/>
              </a:solidFill>
              <a:effectLst>
                <a:outerShdw blurRad="38100" dist="38100" dir="2700000" algn="tl">
                  <a:srgbClr val="000000">
                    <a:alpha val="43137"/>
                  </a:srgbClr>
                </a:outerShdw>
              </a:effectLst>
              <a:ea typeface="Arial"/>
              <a:cs typeface="Arial"/>
              <a:sym typeface="Arial"/>
            </a:endParaRPr>
          </a:p>
        </p:txBody>
      </p:sp>
      <p:sp>
        <p:nvSpPr>
          <p:cNvPr id="45" name="TextBox 45"/>
          <p:cNvSpPr txBox="1"/>
          <p:nvPr/>
        </p:nvSpPr>
        <p:spPr>
          <a:xfrm>
            <a:off x="2362200" y="7968400"/>
            <a:ext cx="6739219" cy="254365"/>
          </a:xfrm>
          <a:prstGeom prst="rect">
            <a:avLst/>
          </a:prstGeom>
        </p:spPr>
        <p:txBody>
          <a:bodyPr wrap="square"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rPr>
              <a:t>Document Processing Pipeline </a:t>
            </a:r>
            <a:endParaRPr lang="en-US" sz="2400" b="1" dirty="0">
              <a:solidFill>
                <a:schemeClr val="bg1"/>
              </a:solidFill>
              <a:effectLst>
                <a:outerShdw blurRad="38100" dist="38100" dir="2700000" algn="tl">
                  <a:srgbClr val="000000">
                    <a:alpha val="43137"/>
                  </a:srgbClr>
                </a:outerShdw>
              </a:effectLst>
              <a:ea typeface="Arial"/>
              <a:cs typeface="Arial"/>
              <a:sym typeface="Arial"/>
            </a:endParaRPr>
          </a:p>
        </p:txBody>
      </p:sp>
      <p:sp>
        <p:nvSpPr>
          <p:cNvPr id="46" name="TextBox 46"/>
          <p:cNvSpPr txBox="1"/>
          <p:nvPr/>
        </p:nvSpPr>
        <p:spPr>
          <a:xfrm>
            <a:off x="2362201" y="8958253"/>
            <a:ext cx="4643536" cy="254365"/>
          </a:xfrm>
          <a:prstGeom prst="rect">
            <a:avLst/>
          </a:prstGeom>
        </p:spPr>
        <p:txBody>
          <a:bodyPr wrap="square"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ea typeface="Arial"/>
                <a:cs typeface="Arial"/>
                <a:sym typeface="Arial"/>
              </a:rPr>
              <a:t>Core Features</a:t>
            </a:r>
          </a:p>
        </p:txBody>
      </p:sp>
      <p:pic>
        <p:nvPicPr>
          <p:cNvPr id="62" name="object 13">
            <a:extLst>
              <a:ext uri="{FF2B5EF4-FFF2-40B4-BE49-F238E27FC236}">
                <a16:creationId xmlns:a16="http://schemas.microsoft.com/office/drawing/2014/main" id="{DDB8FA11-BBEC-4375-8532-23A82FC645C1}"/>
              </a:ext>
            </a:extLst>
          </p:cNvPr>
          <p:cNvPicPr/>
          <p:nvPr/>
        </p:nvPicPr>
        <p:blipFill>
          <a:blip r:embed="rId2" cstate="print"/>
          <a:stretch>
            <a:fillRect/>
          </a:stretch>
        </p:blipFill>
        <p:spPr>
          <a:xfrm>
            <a:off x="552911" y="154996"/>
            <a:ext cx="1302200" cy="1158078"/>
          </a:xfrm>
          <a:prstGeom prst="rect">
            <a:avLst/>
          </a:prstGeom>
        </p:spPr>
      </p:pic>
      <p:pic>
        <p:nvPicPr>
          <p:cNvPr id="63" name="object 14">
            <a:extLst>
              <a:ext uri="{FF2B5EF4-FFF2-40B4-BE49-F238E27FC236}">
                <a16:creationId xmlns:a16="http://schemas.microsoft.com/office/drawing/2014/main" id="{AB844BEB-0841-4613-9558-4009E5618237}"/>
              </a:ext>
            </a:extLst>
          </p:cNvPr>
          <p:cNvPicPr/>
          <p:nvPr/>
        </p:nvPicPr>
        <p:blipFill>
          <a:blip r:embed="rId3" cstate="print"/>
          <a:stretch>
            <a:fillRect/>
          </a:stretch>
        </p:blipFill>
        <p:spPr>
          <a:xfrm>
            <a:off x="381000" y="1385404"/>
            <a:ext cx="1814703" cy="452154"/>
          </a:xfrm>
          <a:prstGeom prst="rect">
            <a:avLst/>
          </a:prstGeom>
        </p:spPr>
      </p:pic>
      <p:grpSp>
        <p:nvGrpSpPr>
          <p:cNvPr id="65" name="Group 14"/>
          <p:cNvGrpSpPr/>
          <p:nvPr/>
        </p:nvGrpSpPr>
        <p:grpSpPr>
          <a:xfrm>
            <a:off x="10840217" y="2765121"/>
            <a:ext cx="5434050" cy="705218"/>
            <a:chOff x="0" y="0"/>
            <a:chExt cx="1417549" cy="183966"/>
          </a:xfrm>
        </p:grpSpPr>
        <p:sp>
          <p:nvSpPr>
            <p:cNvPr id="66" name="Freeform 15"/>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67" name="TextBox 16"/>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68" name="Group 17"/>
          <p:cNvGrpSpPr/>
          <p:nvPr/>
        </p:nvGrpSpPr>
        <p:grpSpPr>
          <a:xfrm>
            <a:off x="10840217" y="3756218"/>
            <a:ext cx="5434050" cy="705218"/>
            <a:chOff x="0" y="0"/>
            <a:chExt cx="1417549" cy="183966"/>
          </a:xfrm>
        </p:grpSpPr>
        <p:sp>
          <p:nvSpPr>
            <p:cNvPr id="69" name="Freeform 18"/>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70" name="TextBox 19"/>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71" name="Group 20"/>
          <p:cNvGrpSpPr/>
          <p:nvPr/>
        </p:nvGrpSpPr>
        <p:grpSpPr>
          <a:xfrm>
            <a:off x="10840217" y="4746071"/>
            <a:ext cx="5434050" cy="705218"/>
            <a:chOff x="0" y="0"/>
            <a:chExt cx="1417549" cy="183966"/>
          </a:xfrm>
        </p:grpSpPr>
        <p:sp>
          <p:nvSpPr>
            <p:cNvPr id="72" name="Freeform 21"/>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73" name="TextBox 22"/>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74" name="Group 23"/>
          <p:cNvGrpSpPr/>
          <p:nvPr/>
        </p:nvGrpSpPr>
        <p:grpSpPr>
          <a:xfrm>
            <a:off x="10840217" y="5735924"/>
            <a:ext cx="5434050" cy="705218"/>
            <a:chOff x="0" y="0"/>
            <a:chExt cx="1417549" cy="183966"/>
          </a:xfrm>
        </p:grpSpPr>
        <p:sp>
          <p:nvSpPr>
            <p:cNvPr id="75" name="Freeform 24"/>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76" name="TextBox 25"/>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grpSp>
        <p:nvGrpSpPr>
          <p:cNvPr id="83" name="Group 32"/>
          <p:cNvGrpSpPr/>
          <p:nvPr/>
        </p:nvGrpSpPr>
        <p:grpSpPr>
          <a:xfrm>
            <a:off x="10840217" y="6844329"/>
            <a:ext cx="5434050" cy="705218"/>
            <a:chOff x="0" y="0"/>
            <a:chExt cx="1417549" cy="183966"/>
          </a:xfrm>
        </p:grpSpPr>
        <p:sp>
          <p:nvSpPr>
            <p:cNvPr id="84" name="Freeform 33"/>
            <p:cNvSpPr/>
            <p:nvPr/>
          </p:nvSpPr>
          <p:spPr>
            <a:xfrm>
              <a:off x="0" y="0"/>
              <a:ext cx="1417549" cy="183966"/>
            </a:xfrm>
            <a:custGeom>
              <a:avLst/>
              <a:gdLst/>
              <a:ahLst/>
              <a:cxnLst/>
              <a:rect l="l" t="t" r="r" b="b"/>
              <a:pathLst>
                <a:path w="1417549" h="183966">
                  <a:moveTo>
                    <a:pt x="29919" y="0"/>
                  </a:moveTo>
                  <a:lnTo>
                    <a:pt x="1387630" y="0"/>
                  </a:lnTo>
                  <a:cubicBezTo>
                    <a:pt x="1404154" y="0"/>
                    <a:pt x="1417549" y="13395"/>
                    <a:pt x="1417549" y="29919"/>
                  </a:cubicBezTo>
                  <a:lnTo>
                    <a:pt x="1417549" y="154047"/>
                  </a:lnTo>
                  <a:cubicBezTo>
                    <a:pt x="1417549" y="170571"/>
                    <a:pt x="1404154" y="183966"/>
                    <a:pt x="1387630" y="183966"/>
                  </a:cubicBezTo>
                  <a:lnTo>
                    <a:pt x="29919" y="183966"/>
                  </a:lnTo>
                  <a:cubicBezTo>
                    <a:pt x="13395" y="183966"/>
                    <a:pt x="0" y="170571"/>
                    <a:pt x="0" y="154047"/>
                  </a:cubicBezTo>
                  <a:lnTo>
                    <a:pt x="0" y="29919"/>
                  </a:lnTo>
                  <a:cubicBezTo>
                    <a:pt x="0" y="13395"/>
                    <a:pt x="13395" y="0"/>
                    <a:pt x="29919" y="0"/>
                  </a:cubicBezTo>
                  <a:close/>
                </a:path>
              </a:pathLst>
            </a:custGeom>
            <a:solidFill>
              <a:srgbClr val="202127"/>
            </a:solidFill>
          </p:spPr>
        </p:sp>
        <p:sp>
          <p:nvSpPr>
            <p:cNvPr id="85" name="TextBox 34"/>
            <p:cNvSpPr txBox="1"/>
            <p:nvPr/>
          </p:nvSpPr>
          <p:spPr>
            <a:xfrm>
              <a:off x="0" y="19050"/>
              <a:ext cx="1417549" cy="164916"/>
            </a:xfrm>
            <a:prstGeom prst="rect">
              <a:avLst/>
            </a:prstGeom>
          </p:spPr>
          <p:txBody>
            <a:bodyPr lIns="50800" tIns="50800" rIns="50800" bIns="50800" rtlCol="0" anchor="ctr"/>
            <a:lstStyle/>
            <a:p>
              <a:pPr algn="ctr">
                <a:lnSpc>
                  <a:spcPts val="1387"/>
                </a:lnSpc>
              </a:pPr>
              <a:endParaRPr/>
            </a:p>
          </p:txBody>
        </p:sp>
      </p:grpSp>
      <p:sp>
        <p:nvSpPr>
          <p:cNvPr id="86" name="TextBox 39"/>
          <p:cNvSpPr txBox="1"/>
          <p:nvPr/>
        </p:nvSpPr>
        <p:spPr>
          <a:xfrm>
            <a:off x="11129863" y="3017893"/>
            <a:ext cx="5862737" cy="251992"/>
          </a:xfrm>
          <a:prstGeom prst="rect">
            <a:avLst/>
          </a:prstGeom>
        </p:spPr>
        <p:txBody>
          <a:bodyPr wrap="square"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Arial"/>
                <a:ea typeface="Arial"/>
                <a:cs typeface="Arial"/>
                <a:sym typeface="Arial"/>
              </a:rPr>
              <a:t>Tools and Technologies</a:t>
            </a:r>
          </a:p>
        </p:txBody>
      </p:sp>
      <p:sp>
        <p:nvSpPr>
          <p:cNvPr id="87" name="TextBox 40"/>
          <p:cNvSpPr txBox="1"/>
          <p:nvPr/>
        </p:nvSpPr>
        <p:spPr>
          <a:xfrm>
            <a:off x="10940844" y="3993061"/>
            <a:ext cx="5623069" cy="254365"/>
          </a:xfrm>
          <a:prstGeom prst="rect">
            <a:avLst/>
          </a:prstGeom>
        </p:spPr>
        <p:txBody>
          <a:bodyPr wrap="square"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mj-lt"/>
                <a:ea typeface="Arial"/>
                <a:cs typeface="Arial"/>
                <a:sym typeface="Arial"/>
              </a:rPr>
              <a:t>Identified Gaps and Applied Solutions</a:t>
            </a:r>
          </a:p>
        </p:txBody>
      </p:sp>
      <p:sp>
        <p:nvSpPr>
          <p:cNvPr id="88" name="TextBox 42"/>
          <p:cNvSpPr txBox="1"/>
          <p:nvPr/>
        </p:nvSpPr>
        <p:spPr>
          <a:xfrm>
            <a:off x="11157702" y="4998842"/>
            <a:ext cx="5595230" cy="251992"/>
          </a:xfrm>
          <a:prstGeom prst="rect">
            <a:avLst/>
          </a:prstGeom>
        </p:spPr>
        <p:txBody>
          <a:bodyPr wrap="square"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mj-lt"/>
                <a:ea typeface="Arial"/>
                <a:cs typeface="Arial"/>
                <a:sym typeface="Arial"/>
              </a:rPr>
              <a:t>Use Cases and Applications</a:t>
            </a:r>
          </a:p>
        </p:txBody>
      </p:sp>
      <p:sp>
        <p:nvSpPr>
          <p:cNvPr id="93" name="TextBox 46"/>
          <p:cNvSpPr txBox="1"/>
          <p:nvPr/>
        </p:nvSpPr>
        <p:spPr>
          <a:xfrm>
            <a:off x="11097548" y="7086379"/>
            <a:ext cx="3948824" cy="251992"/>
          </a:xfrm>
          <a:prstGeom prst="rect">
            <a:avLst/>
          </a:prstGeom>
        </p:spPr>
        <p:txBody>
          <a:bodyPr wrap="square"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rPr>
              <a:t>Conclusion</a:t>
            </a:r>
            <a:endParaRPr lang="en-US" sz="2400" b="1" dirty="0">
              <a:solidFill>
                <a:schemeClr val="bg1"/>
              </a:solidFill>
              <a:effectLst>
                <a:outerShdw blurRad="38100" dist="38100" dir="2700000" algn="tl">
                  <a:srgbClr val="000000">
                    <a:alpha val="43137"/>
                  </a:srgbClr>
                </a:outerShdw>
              </a:effectLst>
              <a:latin typeface="Arial"/>
              <a:ea typeface="Arial"/>
              <a:cs typeface="Arial"/>
              <a:sym typeface="Arial"/>
            </a:endParaRPr>
          </a:p>
        </p:txBody>
      </p:sp>
      <p:sp>
        <p:nvSpPr>
          <p:cNvPr id="91" name="TextBox 43"/>
          <p:cNvSpPr txBox="1"/>
          <p:nvPr/>
        </p:nvSpPr>
        <p:spPr>
          <a:xfrm>
            <a:off x="2403104" y="6016580"/>
            <a:ext cx="3088392" cy="254365"/>
          </a:xfrm>
          <a:prstGeom prst="rect">
            <a:avLst/>
          </a:prstGeom>
        </p:spPr>
        <p:txBody>
          <a:bodyPr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rPr>
              <a:t>Literature Review</a:t>
            </a:r>
            <a:endParaRPr lang="en-US" sz="2400" b="1" dirty="0">
              <a:solidFill>
                <a:schemeClr val="bg1"/>
              </a:solidFill>
              <a:effectLst>
                <a:outerShdw blurRad="38100" dist="38100" dir="2700000" algn="tl">
                  <a:srgbClr val="000000">
                    <a:alpha val="43137"/>
                  </a:srgbClr>
                </a:outerShdw>
              </a:effectLst>
              <a:ea typeface="Arial"/>
              <a:cs typeface="Arial"/>
              <a:sym typeface="Arial"/>
            </a:endParaRPr>
          </a:p>
        </p:txBody>
      </p:sp>
      <p:sp>
        <p:nvSpPr>
          <p:cNvPr id="94" name="TextBox 44"/>
          <p:cNvSpPr txBox="1"/>
          <p:nvPr/>
        </p:nvSpPr>
        <p:spPr>
          <a:xfrm>
            <a:off x="11097548" y="5982506"/>
            <a:ext cx="4643536" cy="485197"/>
          </a:xfrm>
          <a:prstGeom prst="rect">
            <a:avLst/>
          </a:prstGeom>
        </p:spPr>
        <p:txBody>
          <a:bodyPr wrap="square" lIns="0" tIns="0" rIns="0" bIns="0" rtlCol="0" anchor="t">
            <a:spAutoFit/>
          </a:bodyPr>
          <a:lstStyle/>
          <a:p>
            <a:pPr marL="342900" indent="-342900">
              <a:lnSpc>
                <a:spcPts val="1793"/>
              </a:lnSpc>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rPr>
              <a:t>Future Enhancements</a:t>
            </a:r>
            <a:endParaRPr lang="en-US" sz="2400" b="1" dirty="0">
              <a:solidFill>
                <a:schemeClr val="bg1"/>
              </a:solidFill>
              <a:effectLst>
                <a:outerShdw blurRad="38100" dist="38100" dir="2700000" algn="tl">
                  <a:srgbClr val="000000">
                    <a:alpha val="43137"/>
                  </a:srgbClr>
                </a:outerShdw>
              </a:effectLst>
              <a:latin typeface="Arial"/>
              <a:ea typeface="Arial"/>
              <a:cs typeface="Arial"/>
              <a:sym typeface="Arial"/>
            </a:endParaRPr>
          </a:p>
          <a:p>
            <a:pPr>
              <a:lnSpc>
                <a:spcPts val="1793"/>
              </a:lnSpc>
            </a:pPr>
            <a:endParaRPr lang="en-US" sz="2400" b="1" dirty="0">
              <a:solidFill>
                <a:schemeClr val="bg1"/>
              </a:solidFill>
              <a:effectLst>
                <a:outerShdw blurRad="38100" dist="38100" dir="2700000" algn="tl">
                  <a:srgbClr val="000000">
                    <a:alpha val="43137"/>
                  </a:srgbClr>
                </a:outerShdw>
              </a:effectLst>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5240"/>
            <a:ext cx="18669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14"/>
          <p:cNvSpPr txBox="1"/>
          <p:nvPr/>
        </p:nvSpPr>
        <p:spPr>
          <a:xfrm>
            <a:off x="1204011" y="1707637"/>
            <a:ext cx="14737079" cy="953338"/>
          </a:xfrm>
          <a:prstGeom prst="rect">
            <a:avLst/>
          </a:prstGeom>
        </p:spPr>
        <p:txBody>
          <a:bodyPr wrap="square" lIns="0" tIns="0" rIns="0" bIns="0" rtlCol="0" anchor="t">
            <a:spAutoFit/>
          </a:bodyPr>
          <a:lstStyle/>
          <a:p>
            <a:pPr algn="ctr">
              <a:lnSpc>
                <a:spcPts val="7775"/>
              </a:lnSpc>
            </a:pPr>
            <a:r>
              <a:rPr lang="en-US" sz="6000" b="1" spc="-128" dirty="0">
                <a:solidFill>
                  <a:srgbClr val="01B9CF"/>
                </a:solidFill>
                <a:latin typeface="Calibri" panose="020F0502020204030204" pitchFamily="34" charset="0"/>
                <a:ea typeface="Calibri" panose="020F0502020204030204" pitchFamily="34" charset="0"/>
                <a:cs typeface="Calibri" panose="020F0502020204030204" pitchFamily="34" charset="0"/>
                <a:sym typeface="Arial Bold"/>
              </a:rPr>
              <a:t>INTRODUCTION</a:t>
            </a:r>
          </a:p>
        </p:txBody>
      </p:sp>
      <p:sp>
        <p:nvSpPr>
          <p:cNvPr id="28" name="TextBox 15"/>
          <p:cNvSpPr txBox="1"/>
          <p:nvPr/>
        </p:nvSpPr>
        <p:spPr>
          <a:xfrm>
            <a:off x="1617209" y="3545195"/>
            <a:ext cx="14859000" cy="3877985"/>
          </a:xfrm>
          <a:prstGeom prst="rect">
            <a:avLst/>
          </a:prstGeom>
        </p:spPr>
        <p:txBody>
          <a:bodyPr wrap="square" lIns="0" tIns="0" rIns="0" bIns="0" rtlCol="0" anchor="t">
            <a:spAutoFit/>
          </a:bodyPr>
          <a:lstStyle/>
          <a:p>
            <a:pPr algn="just">
              <a:spcBef>
                <a:spcPct val="0"/>
              </a:spcBef>
            </a:pPr>
            <a:r>
              <a:rPr lang="en-US" sz="2800" b="1" dirty="0">
                <a:solidFill>
                  <a:schemeClr val="bg1"/>
                </a:solidFill>
                <a:cs typeface="Arial" panose="020B0604020202020204" pitchFamily="34" charset="0"/>
                <a:sym typeface="Arial"/>
              </a:rPr>
              <a:t>In today's data-driven world, professionals and researchers encounter vast amounts of unstructured data daily. Traditional data analysis tools fail to extract meaningful insights from unstructured formats like PDFs, YouTube transcripts, and DOCX files. Recognizing this challenge, the project </a:t>
            </a:r>
            <a:r>
              <a:rPr lang="en-US" sz="2800" b="1" dirty="0" err="1">
                <a:solidFill>
                  <a:schemeClr val="bg1"/>
                </a:solidFill>
                <a:cs typeface="Arial" panose="020B0604020202020204" pitchFamily="34" charset="0"/>
                <a:sym typeface="Arial"/>
              </a:rPr>
              <a:t>InsightPulse</a:t>
            </a:r>
            <a:r>
              <a:rPr lang="en-US" sz="2800" b="1" dirty="0">
                <a:solidFill>
                  <a:schemeClr val="bg1"/>
                </a:solidFill>
                <a:cs typeface="Arial" panose="020B0604020202020204" pitchFamily="34" charset="0"/>
                <a:sym typeface="Arial"/>
              </a:rPr>
              <a:t> was developed. </a:t>
            </a:r>
            <a:r>
              <a:rPr lang="en-US" sz="2800" b="1" dirty="0" err="1">
                <a:solidFill>
                  <a:schemeClr val="bg1"/>
                </a:solidFill>
                <a:cs typeface="Arial" panose="020B0604020202020204" pitchFamily="34" charset="0"/>
                <a:sym typeface="Arial"/>
              </a:rPr>
              <a:t>InsightPulse</a:t>
            </a:r>
            <a:r>
              <a:rPr lang="en-US" sz="2800" b="1" dirty="0">
                <a:solidFill>
                  <a:schemeClr val="bg1"/>
                </a:solidFill>
                <a:cs typeface="Arial" panose="020B0604020202020204" pitchFamily="34" charset="0"/>
                <a:sym typeface="Arial"/>
              </a:rPr>
              <a:t> is a comprehensive solution leveraging the power of Large Language Models (LLMs) and retrieval-augmented generation (RAG) pipelines to perform smart analysis on documents and multimedia transcripts. The goal is to minimize the manual effort required to analyze lengthy documents or videos by transforming the way users interact with content. With </a:t>
            </a:r>
            <a:r>
              <a:rPr lang="en-US" sz="2800" b="1" dirty="0" err="1">
                <a:solidFill>
                  <a:schemeClr val="bg1"/>
                </a:solidFill>
                <a:cs typeface="Arial" panose="020B0604020202020204" pitchFamily="34" charset="0"/>
                <a:sym typeface="Arial"/>
              </a:rPr>
              <a:t>InsightPulse</a:t>
            </a:r>
            <a:r>
              <a:rPr lang="en-US" sz="2800" b="1" dirty="0">
                <a:solidFill>
                  <a:schemeClr val="bg1"/>
                </a:solidFill>
                <a:cs typeface="Arial" panose="020B0604020202020204" pitchFamily="34" charset="0"/>
                <a:sym typeface="Arial"/>
              </a:rPr>
              <a:t>, users can simply upload their files or provide a YouTube video URL and receive intelligent summaries, answers, and data breakdowns in a conversational manner</a:t>
            </a:r>
          </a:p>
        </p:txBody>
      </p:sp>
      <p:pic>
        <p:nvPicPr>
          <p:cNvPr id="29" name="object 13">
            <a:extLst>
              <a:ext uri="{FF2B5EF4-FFF2-40B4-BE49-F238E27FC236}">
                <a16:creationId xmlns:a16="http://schemas.microsoft.com/office/drawing/2014/main" id="{DDB8FA11-BBEC-4375-8532-23A82FC645C1}"/>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AB844BEB-0841-4613-9558-4009E5618237}"/>
              </a:ext>
            </a:extLst>
          </p:cNvPr>
          <p:cNvPicPr/>
          <p:nvPr/>
        </p:nvPicPr>
        <p:blipFill>
          <a:blip r:embed="rId3" cstate="print"/>
          <a:stretch>
            <a:fillRect/>
          </a:stretch>
        </p:blipFill>
        <p:spPr>
          <a:xfrm>
            <a:off x="381000" y="1385404"/>
            <a:ext cx="1814703" cy="452154"/>
          </a:xfrm>
          <a:prstGeom prst="rect">
            <a:avLst/>
          </a:prstGeom>
        </p:spPr>
      </p:pic>
      <p:grpSp>
        <p:nvGrpSpPr>
          <p:cNvPr id="31" name="Group 16"/>
          <p:cNvGrpSpPr/>
          <p:nvPr/>
        </p:nvGrpSpPr>
        <p:grpSpPr>
          <a:xfrm rot="-4011154">
            <a:off x="10881713" y="-1605408"/>
            <a:ext cx="17403374" cy="15009081"/>
            <a:chOff x="0" y="0"/>
            <a:chExt cx="4583605" cy="3953009"/>
          </a:xfrm>
        </p:grpSpPr>
        <p:sp>
          <p:nvSpPr>
            <p:cNvPr id="32" name="Freeform 17"/>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sp>
        <p:sp>
          <p:nvSpPr>
            <p:cNvPr id="33" name="TextBox 18"/>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9999"/>
            <a:ext cx="18288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14"/>
          <p:cNvSpPr txBox="1"/>
          <p:nvPr/>
        </p:nvSpPr>
        <p:spPr>
          <a:xfrm>
            <a:off x="2880360" y="1385404"/>
            <a:ext cx="11868718" cy="925382"/>
          </a:xfrm>
          <a:prstGeom prst="rect">
            <a:avLst/>
          </a:prstGeom>
        </p:spPr>
        <p:txBody>
          <a:bodyPr wrap="square" lIns="0" tIns="0" rIns="0" bIns="0" rtlCol="0" anchor="t">
            <a:spAutoFit/>
          </a:bodyPr>
          <a:lstStyle/>
          <a:p>
            <a:pPr algn="ctr">
              <a:lnSpc>
                <a:spcPts val="7775"/>
              </a:lnSpc>
            </a:pPr>
            <a:r>
              <a:rPr lang="en-US" sz="54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PROBLEM STATEMENT</a:t>
            </a:r>
          </a:p>
        </p:txBody>
      </p:sp>
      <p:sp>
        <p:nvSpPr>
          <p:cNvPr id="28" name="TextBox 15"/>
          <p:cNvSpPr txBox="1"/>
          <p:nvPr/>
        </p:nvSpPr>
        <p:spPr>
          <a:xfrm>
            <a:off x="1553780" y="3139152"/>
            <a:ext cx="14859000" cy="603216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nchor="t">
            <a:spAutoFit/>
          </a:bodyPr>
          <a:lstStyle/>
          <a:p>
            <a:pPr algn="just">
              <a:spcBef>
                <a:spcPct val="0"/>
              </a:spcBef>
            </a:pPr>
            <a:r>
              <a:rPr lang="en-US" sz="2800" dirty="0">
                <a:solidFill>
                  <a:schemeClr val="bg1"/>
                </a:solidFill>
                <a:sym typeface="Arial"/>
              </a:rPr>
              <a:t>Data exists in many formats, including PDF reports, research papers, Word documents, spreadsheets, and video lectures. The real challenge is that extracting insights from these sources typically requires significant manual effort and time.</a:t>
            </a:r>
          </a:p>
          <a:p>
            <a:pPr algn="just">
              <a:spcBef>
                <a:spcPct val="0"/>
              </a:spcBef>
            </a:pPr>
            <a:r>
              <a:rPr lang="en-US" sz="2800" dirty="0">
                <a:solidFill>
                  <a:schemeClr val="bg1"/>
                </a:solidFill>
                <a:latin typeface="Calibri" panose="020F0502020204030204" pitchFamily="34" charset="0"/>
                <a:sym typeface="Arial"/>
              </a:rPr>
              <a:t>                                              </a:t>
            </a:r>
          </a:p>
          <a:p>
            <a:pPr algn="just">
              <a:spcBef>
                <a:spcPct val="0"/>
              </a:spcBef>
            </a:pPr>
            <a:endParaRPr lang="en-US" sz="2800" dirty="0">
              <a:solidFill>
                <a:schemeClr val="bg1"/>
              </a:solidFill>
              <a:latin typeface="Calibri" panose="020F0502020204030204" pitchFamily="34" charset="0"/>
              <a:sym typeface="Arial"/>
            </a:endParaRPr>
          </a:p>
          <a:p>
            <a:pPr algn="just">
              <a:spcBef>
                <a:spcPct val="0"/>
              </a:spcBef>
            </a:pPr>
            <a:r>
              <a:rPr lang="en-US" sz="2800" dirty="0">
                <a:solidFill>
                  <a:schemeClr val="bg1"/>
                </a:solidFill>
                <a:latin typeface="Calibri" panose="020F0502020204030204" pitchFamily="34" charset="0"/>
                <a:sym typeface="Arial"/>
              </a:rPr>
              <a:t>               </a:t>
            </a:r>
            <a:r>
              <a:rPr lang="en-US" sz="2800" dirty="0">
                <a:solidFill>
                  <a:schemeClr val="bg1"/>
                </a:solidFill>
                <a:sym typeface="Arial"/>
              </a:rPr>
              <a:t>   </a:t>
            </a:r>
          </a:p>
          <a:p>
            <a:pPr marL="457200" indent="-457200" algn="just">
              <a:spcBef>
                <a:spcPct val="0"/>
              </a:spcBef>
              <a:buFont typeface="Arial" panose="020B0604020202020204" pitchFamily="34" charset="0"/>
              <a:buChar char="•"/>
            </a:pPr>
            <a:r>
              <a:rPr lang="en-US" sz="2800" dirty="0">
                <a:solidFill>
                  <a:schemeClr val="bg1"/>
                </a:solidFill>
                <a:sym typeface="Arial"/>
              </a:rPr>
              <a:t>Manual reading and summarization of long documents is inefficient.</a:t>
            </a:r>
          </a:p>
          <a:p>
            <a:pPr marL="457200" indent="-457200" algn="just">
              <a:spcBef>
                <a:spcPct val="0"/>
              </a:spcBef>
              <a:buFont typeface="Arial" panose="020B0604020202020204" pitchFamily="34" charset="0"/>
              <a:buChar char="•"/>
            </a:pPr>
            <a:r>
              <a:rPr lang="en-US" sz="2800" dirty="0">
                <a:solidFill>
                  <a:schemeClr val="bg1"/>
                </a:solidFill>
                <a:sym typeface="Arial"/>
              </a:rPr>
              <a:t>Lack of real-time conversational interfaces for interacting with content. Inability to query databases without SQL knowledge.</a:t>
            </a:r>
          </a:p>
          <a:p>
            <a:pPr marL="457200" indent="-457200" algn="just">
              <a:spcBef>
                <a:spcPct val="0"/>
              </a:spcBef>
              <a:buFont typeface="Arial" panose="020B0604020202020204" pitchFamily="34" charset="0"/>
              <a:buChar char="•"/>
            </a:pPr>
            <a:r>
              <a:rPr lang="en-US" sz="2800" dirty="0">
                <a:solidFill>
                  <a:schemeClr val="bg1"/>
                </a:solidFill>
                <a:sym typeface="Arial"/>
              </a:rPr>
              <a:t>Absence of tools that consolidate multimedia and textual information in a unified analysis platform.</a:t>
            </a:r>
          </a:p>
          <a:p>
            <a:pPr algn="just">
              <a:spcBef>
                <a:spcPct val="0"/>
              </a:spcBef>
            </a:pPr>
            <a:endParaRPr lang="en-US" sz="2800" b="1" dirty="0">
              <a:solidFill>
                <a:schemeClr val="bg1"/>
              </a:solidFill>
              <a:sym typeface="Arial"/>
            </a:endParaRPr>
          </a:p>
          <a:p>
            <a:pPr algn="just">
              <a:spcBef>
                <a:spcPct val="0"/>
              </a:spcBef>
            </a:pPr>
            <a:r>
              <a:rPr lang="en-US" sz="2799" b="1" u="sng" dirty="0">
                <a:solidFill>
                  <a:schemeClr val="bg1"/>
                </a:solidFill>
                <a:latin typeface="+mj-lt"/>
                <a:ea typeface="Calibri" panose="020F0502020204030204" pitchFamily="34" charset="0"/>
                <a:cs typeface="Calibri" panose="020F0502020204030204" pitchFamily="34" charset="0"/>
                <a:sym typeface="Quicksand Bold"/>
              </a:rPr>
              <a:t>Solution Goal</a:t>
            </a:r>
            <a:r>
              <a:rPr lang="en-US" sz="2799" b="1" dirty="0">
                <a:solidFill>
                  <a:schemeClr val="bg1"/>
                </a:solidFill>
                <a:latin typeface="Calibri" panose="020F0502020204030204" pitchFamily="34" charset="0"/>
                <a:ea typeface="Calibri" panose="020F0502020204030204" pitchFamily="34" charset="0"/>
                <a:cs typeface="Calibri" panose="020F0502020204030204" pitchFamily="34" charset="0"/>
                <a:sym typeface="Quicksand Bold"/>
              </a:rPr>
              <a:t>:</a:t>
            </a:r>
            <a:r>
              <a:rPr lang="en-US" sz="2799" dirty="0">
                <a:solidFill>
                  <a:schemeClr val="bg1"/>
                </a:solidFill>
                <a:latin typeface="Calibri" panose="020F0502020204030204" pitchFamily="34" charset="0"/>
                <a:ea typeface="Calibri" panose="020F0502020204030204" pitchFamily="34" charset="0"/>
                <a:cs typeface="Calibri" panose="020F0502020204030204" pitchFamily="34" charset="0"/>
                <a:sym typeface="Quicksand"/>
              </a:rPr>
              <a:t> </a:t>
            </a:r>
            <a:r>
              <a:rPr lang="en-US" sz="2799" dirty="0">
                <a:solidFill>
                  <a:schemeClr val="bg1"/>
                </a:solidFill>
                <a:ea typeface="Calibri" panose="020F0502020204030204" pitchFamily="34" charset="0"/>
                <a:cs typeface="Calibri" panose="020F0502020204030204" pitchFamily="34" charset="0"/>
                <a:sym typeface="Quicksand"/>
              </a:rPr>
              <a:t>A context-aware document intelligence system leveraging local LLMs and semantic search for accurate, privacy-preserving insights from diverse document types</a:t>
            </a:r>
          </a:p>
          <a:p>
            <a:pPr algn="just">
              <a:spcBef>
                <a:spcPct val="0"/>
              </a:spcBef>
            </a:pPr>
            <a:endParaRPr lang="en-US" sz="2800" b="1" dirty="0">
              <a:solidFill>
                <a:schemeClr val="bg1"/>
              </a:solidFill>
              <a:sym typeface="Arial"/>
            </a:endParaRPr>
          </a:p>
        </p:txBody>
      </p:sp>
      <p:pic>
        <p:nvPicPr>
          <p:cNvPr id="29" name="object 13">
            <a:extLst>
              <a:ext uri="{FF2B5EF4-FFF2-40B4-BE49-F238E27FC236}">
                <a16:creationId xmlns:a16="http://schemas.microsoft.com/office/drawing/2014/main" id="{DDB8FA11-BBEC-4375-8532-23A82FC645C1}"/>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AB844BEB-0841-4613-9558-4009E5618237}"/>
              </a:ext>
            </a:extLst>
          </p:cNvPr>
          <p:cNvPicPr/>
          <p:nvPr/>
        </p:nvPicPr>
        <p:blipFill>
          <a:blip r:embed="rId3" cstate="print"/>
          <a:stretch>
            <a:fillRect/>
          </a:stretch>
        </p:blipFill>
        <p:spPr>
          <a:xfrm>
            <a:off x="381000" y="1385404"/>
            <a:ext cx="1814703" cy="452154"/>
          </a:xfrm>
          <a:prstGeom prst="rect">
            <a:avLst/>
          </a:prstGeom>
        </p:spPr>
      </p:pic>
      <p:grpSp>
        <p:nvGrpSpPr>
          <p:cNvPr id="31" name="Group 16"/>
          <p:cNvGrpSpPr/>
          <p:nvPr/>
        </p:nvGrpSpPr>
        <p:grpSpPr>
          <a:xfrm rot="-4011154">
            <a:off x="11220530" y="-706248"/>
            <a:ext cx="17403374" cy="15009081"/>
            <a:chOff x="0" y="0"/>
            <a:chExt cx="4583605" cy="3953009"/>
          </a:xfrm>
        </p:grpSpPr>
        <p:sp>
          <p:nvSpPr>
            <p:cNvPr id="32" name="Freeform 17"/>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txBody>
            <a:bodyPr/>
            <a:lstStyle/>
            <a:p>
              <a:r>
                <a:rPr lang="en-IN" dirty="0"/>
                <a:t> </a:t>
              </a:r>
            </a:p>
          </p:txBody>
        </p:sp>
        <p:sp>
          <p:nvSpPr>
            <p:cNvPr id="33" name="TextBox 18"/>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
        <p:nvSpPr>
          <p:cNvPr id="17" name="Rectangle 16"/>
          <p:cNvSpPr/>
          <p:nvPr/>
        </p:nvSpPr>
        <p:spPr>
          <a:xfrm>
            <a:off x="1553781" y="4787751"/>
            <a:ext cx="3114506" cy="533400"/>
          </a:xfrm>
          <a:prstGeom prst="rect">
            <a:avLst/>
          </a:prstGeom>
          <a:solidFill>
            <a:schemeClr val="bg1"/>
          </a:solidFill>
          <a:ln>
            <a:solidFill>
              <a:schemeClr val="bg1"/>
            </a:solidFill>
          </a:ln>
          <a:effectLst>
            <a:outerShdw blurRad="50800" dist="38100" dir="2700000" algn="tl" rotWithShape="0">
              <a:prstClr val="black">
                <a:alpha val="40000"/>
              </a:prstClr>
            </a:outerShdw>
            <a:reflection blurRad="6350" stA="50000" endA="300" endPos="5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ct val="0"/>
              </a:spcBef>
            </a:pPr>
            <a:r>
              <a:rPr lang="en-US" sz="2800" b="1" dirty="0">
                <a:solidFill>
                  <a:schemeClr val="tx1"/>
                </a:solidFill>
                <a:effectLst>
                  <a:outerShdw blurRad="38100" dist="38100" dir="2700000" algn="tl">
                    <a:srgbClr val="000000">
                      <a:alpha val="43137"/>
                    </a:srgbClr>
                  </a:outerShdw>
                </a:effectLst>
                <a:sym typeface="Arial"/>
              </a:rPr>
              <a:t>PROBLEMS FACED</a:t>
            </a:r>
          </a:p>
        </p:txBody>
      </p:sp>
    </p:spTree>
    <p:extLst>
      <p:ext uri="{BB962C8B-B14F-4D97-AF65-F5344CB8AC3E}">
        <p14:creationId xmlns:p14="http://schemas.microsoft.com/office/powerpoint/2010/main" val="186366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 y="-67442"/>
            <a:ext cx="18288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14"/>
          <p:cNvSpPr txBox="1"/>
          <p:nvPr/>
        </p:nvSpPr>
        <p:spPr>
          <a:xfrm>
            <a:off x="2729103" y="1385404"/>
            <a:ext cx="11868718" cy="925382"/>
          </a:xfrm>
          <a:prstGeom prst="rect">
            <a:avLst/>
          </a:prstGeom>
        </p:spPr>
        <p:txBody>
          <a:bodyPr wrap="square" lIns="0" tIns="0" rIns="0" bIns="0" rtlCol="0" anchor="t">
            <a:spAutoFit/>
          </a:bodyPr>
          <a:lstStyle/>
          <a:p>
            <a:pPr algn="ctr">
              <a:lnSpc>
                <a:spcPts val="7775"/>
              </a:lnSpc>
            </a:pPr>
            <a:r>
              <a:rPr lang="en-US" sz="54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PROJECT OBJECTIVES</a:t>
            </a:r>
          </a:p>
        </p:txBody>
      </p:sp>
      <p:sp>
        <p:nvSpPr>
          <p:cNvPr id="28" name="TextBox 15"/>
          <p:cNvSpPr txBox="1"/>
          <p:nvPr/>
        </p:nvSpPr>
        <p:spPr>
          <a:xfrm>
            <a:off x="1447800" y="2765920"/>
            <a:ext cx="14859000" cy="6463308"/>
          </a:xfrm>
          <a:prstGeom prst="rect">
            <a:avLst/>
          </a:prstGeom>
        </p:spPr>
        <p:txBody>
          <a:bodyPr wrap="square" lIns="0" tIns="0" rIns="0" bIns="0" rtlCol="0" anchor="t">
            <a:spAutoFit/>
          </a:bodyPr>
          <a:lstStyle/>
          <a:p>
            <a:pPr marL="457200" indent="-457200" algn="just">
              <a:spcBef>
                <a:spcPct val="0"/>
              </a:spcBef>
              <a:buFont typeface="Arial" panose="020B0604020202020204" pitchFamily="34" charset="0"/>
              <a:buChar char="•"/>
            </a:pPr>
            <a:r>
              <a:rPr lang="en-US" sz="2800" dirty="0">
                <a:solidFill>
                  <a:schemeClr val="bg1"/>
                </a:solidFill>
                <a:latin typeface="+mj-lt"/>
                <a:sym typeface="Arial"/>
              </a:rPr>
              <a:t>Design and implement a user-friendly web-based application that supports document and video transcript analysis.</a:t>
            </a:r>
          </a:p>
          <a:p>
            <a:pPr marL="457200" indent="-457200" algn="just">
              <a:spcBef>
                <a:spcPct val="0"/>
              </a:spcBef>
              <a:buFont typeface="Arial" panose="020B0604020202020204" pitchFamily="34" charset="0"/>
              <a:buChar char="•"/>
            </a:pPr>
            <a:endParaRPr lang="en-US" sz="2800" dirty="0">
              <a:solidFill>
                <a:schemeClr val="bg1"/>
              </a:solidFill>
              <a:latin typeface="+mj-lt"/>
              <a:sym typeface="Arial"/>
            </a:endParaRPr>
          </a:p>
          <a:p>
            <a:pPr marL="457200" indent="-457200" algn="just">
              <a:spcBef>
                <a:spcPct val="0"/>
              </a:spcBef>
              <a:buFont typeface="Arial" panose="020B0604020202020204" pitchFamily="34" charset="0"/>
              <a:buChar char="•"/>
            </a:pPr>
            <a:r>
              <a:rPr lang="en-US" sz="2800" dirty="0">
                <a:solidFill>
                  <a:schemeClr val="bg1"/>
                </a:solidFill>
                <a:latin typeface="+mj-lt"/>
                <a:sym typeface="Arial"/>
              </a:rPr>
              <a:t>Integrate multiple agents for document, database, and multimedia content handling using </a:t>
            </a:r>
            <a:r>
              <a:rPr lang="en-US" sz="2800" dirty="0" err="1">
                <a:solidFill>
                  <a:schemeClr val="bg1"/>
                </a:solidFill>
                <a:latin typeface="+mj-lt"/>
                <a:sym typeface="Arial"/>
              </a:rPr>
              <a:t>LangChain</a:t>
            </a:r>
            <a:r>
              <a:rPr lang="en-US" sz="2800" dirty="0">
                <a:solidFill>
                  <a:schemeClr val="bg1"/>
                </a:solidFill>
                <a:latin typeface="+mj-lt"/>
                <a:sym typeface="Arial"/>
              </a:rPr>
              <a:t>.</a:t>
            </a:r>
          </a:p>
          <a:p>
            <a:pPr algn="just">
              <a:spcBef>
                <a:spcPct val="0"/>
              </a:spcBef>
            </a:pPr>
            <a:endParaRPr lang="en-US" sz="2800" dirty="0">
              <a:solidFill>
                <a:schemeClr val="bg1"/>
              </a:solidFill>
              <a:latin typeface="+mj-lt"/>
              <a:sym typeface="Arial"/>
            </a:endParaRPr>
          </a:p>
          <a:p>
            <a:pPr marL="457200" indent="-457200" algn="just">
              <a:spcBef>
                <a:spcPct val="0"/>
              </a:spcBef>
              <a:buFont typeface="Arial" panose="020B0604020202020204" pitchFamily="34" charset="0"/>
              <a:buChar char="•"/>
            </a:pPr>
            <a:r>
              <a:rPr lang="en-US" sz="2800" dirty="0">
                <a:solidFill>
                  <a:schemeClr val="bg1"/>
                </a:solidFill>
                <a:latin typeface="+mj-lt"/>
                <a:sym typeface="Arial"/>
              </a:rPr>
              <a:t>Enable conversational interaction with documents, allowing users to ask questions and receive relevant, context-aware answers.</a:t>
            </a:r>
          </a:p>
          <a:p>
            <a:pPr algn="just">
              <a:spcBef>
                <a:spcPct val="0"/>
              </a:spcBef>
            </a:pPr>
            <a:endParaRPr lang="en-US" sz="2800" dirty="0">
              <a:solidFill>
                <a:schemeClr val="bg1"/>
              </a:solidFill>
              <a:latin typeface="+mj-lt"/>
              <a:sym typeface="Arial"/>
            </a:endParaRPr>
          </a:p>
          <a:p>
            <a:pPr marL="457200" indent="-457200" algn="just">
              <a:spcBef>
                <a:spcPct val="0"/>
              </a:spcBef>
              <a:buFont typeface="Arial" panose="020B0604020202020204" pitchFamily="34" charset="0"/>
              <a:buChar char="•"/>
            </a:pPr>
            <a:r>
              <a:rPr lang="en-US" sz="2800" dirty="0">
                <a:solidFill>
                  <a:schemeClr val="bg1"/>
                </a:solidFill>
                <a:latin typeface="+mj-lt"/>
                <a:sym typeface="Arial"/>
              </a:rPr>
              <a:t>Build support for YouTube link input that fetches video transcripts and allows users to interact with them using LLMs.</a:t>
            </a:r>
          </a:p>
          <a:p>
            <a:pPr algn="just">
              <a:spcBef>
                <a:spcPct val="0"/>
              </a:spcBef>
            </a:pPr>
            <a:endParaRPr lang="en-US" sz="2800" dirty="0">
              <a:solidFill>
                <a:schemeClr val="bg1"/>
              </a:solidFill>
              <a:latin typeface="+mj-lt"/>
              <a:sym typeface="Arial"/>
            </a:endParaRPr>
          </a:p>
          <a:p>
            <a:pPr marL="457200" indent="-457200" algn="just">
              <a:spcBef>
                <a:spcPct val="0"/>
              </a:spcBef>
              <a:buFont typeface="Arial" panose="020B0604020202020204" pitchFamily="34" charset="0"/>
              <a:buChar char="•"/>
            </a:pPr>
            <a:r>
              <a:rPr lang="en-US" sz="2800" dirty="0">
                <a:solidFill>
                  <a:schemeClr val="bg1"/>
                </a:solidFill>
                <a:latin typeface="+mj-lt"/>
                <a:sym typeface="Arial"/>
              </a:rPr>
              <a:t>Add support for SQL agents that allow users to query a connected database conversationally.</a:t>
            </a:r>
          </a:p>
          <a:p>
            <a:pPr algn="just">
              <a:spcBef>
                <a:spcPct val="0"/>
              </a:spcBef>
            </a:pPr>
            <a:endParaRPr lang="en-US" sz="2800" dirty="0">
              <a:solidFill>
                <a:schemeClr val="bg1"/>
              </a:solidFill>
              <a:latin typeface="+mj-lt"/>
              <a:sym typeface="Arial"/>
            </a:endParaRPr>
          </a:p>
          <a:p>
            <a:pPr marL="457200" indent="-457200" algn="just">
              <a:spcBef>
                <a:spcPct val="0"/>
              </a:spcBef>
              <a:buFont typeface="Arial" panose="020B0604020202020204" pitchFamily="34" charset="0"/>
              <a:buChar char="•"/>
            </a:pPr>
            <a:r>
              <a:rPr lang="en-US" sz="2800" dirty="0">
                <a:solidFill>
                  <a:schemeClr val="bg1"/>
                </a:solidFill>
                <a:latin typeface="+mj-lt"/>
                <a:sym typeface="Arial"/>
              </a:rPr>
              <a:t>Develop a modular system with flexibility for future enhancements and model integrations.</a:t>
            </a:r>
          </a:p>
        </p:txBody>
      </p:sp>
      <p:pic>
        <p:nvPicPr>
          <p:cNvPr id="29" name="object 13">
            <a:extLst>
              <a:ext uri="{FF2B5EF4-FFF2-40B4-BE49-F238E27FC236}">
                <a16:creationId xmlns:a16="http://schemas.microsoft.com/office/drawing/2014/main" id="{DDB8FA11-BBEC-4375-8532-23A82FC645C1}"/>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AB844BEB-0841-4613-9558-4009E5618237}"/>
              </a:ext>
            </a:extLst>
          </p:cNvPr>
          <p:cNvPicPr/>
          <p:nvPr/>
        </p:nvPicPr>
        <p:blipFill>
          <a:blip r:embed="rId3" cstate="print"/>
          <a:stretch>
            <a:fillRect/>
          </a:stretch>
        </p:blipFill>
        <p:spPr>
          <a:xfrm>
            <a:off x="381000" y="1385404"/>
            <a:ext cx="1814703" cy="379796"/>
          </a:xfrm>
          <a:prstGeom prst="rect">
            <a:avLst/>
          </a:prstGeom>
        </p:spPr>
      </p:pic>
      <p:grpSp>
        <p:nvGrpSpPr>
          <p:cNvPr id="31" name="Group 16"/>
          <p:cNvGrpSpPr/>
          <p:nvPr/>
        </p:nvGrpSpPr>
        <p:grpSpPr>
          <a:xfrm rot="-4011154">
            <a:off x="11220530" y="-691008"/>
            <a:ext cx="17403374" cy="15009081"/>
            <a:chOff x="0" y="0"/>
            <a:chExt cx="4583605" cy="3953009"/>
          </a:xfrm>
        </p:grpSpPr>
        <p:sp>
          <p:nvSpPr>
            <p:cNvPr id="32" name="Freeform 17"/>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sp>
        <p:sp>
          <p:nvSpPr>
            <p:cNvPr id="33" name="TextBox 18"/>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Tree>
    <p:extLst>
      <p:ext uri="{BB962C8B-B14F-4D97-AF65-F5344CB8AC3E}">
        <p14:creationId xmlns:p14="http://schemas.microsoft.com/office/powerpoint/2010/main" val="140584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01EC9-9B7D-67EB-2013-001783FF072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06D62E-BA90-1CB2-CAD8-DB9F4D959145}"/>
              </a:ext>
            </a:extLst>
          </p:cNvPr>
          <p:cNvSpPr/>
          <p:nvPr/>
        </p:nvSpPr>
        <p:spPr>
          <a:xfrm>
            <a:off x="0" y="15240"/>
            <a:ext cx="18288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14">
            <a:extLst>
              <a:ext uri="{FF2B5EF4-FFF2-40B4-BE49-F238E27FC236}">
                <a16:creationId xmlns:a16="http://schemas.microsoft.com/office/drawing/2014/main" id="{FE04F4AE-1535-81EB-578F-B71C8574A5BB}"/>
              </a:ext>
            </a:extLst>
          </p:cNvPr>
          <p:cNvSpPr txBox="1"/>
          <p:nvPr/>
        </p:nvSpPr>
        <p:spPr>
          <a:xfrm>
            <a:off x="2748614" y="1306850"/>
            <a:ext cx="11868718" cy="925382"/>
          </a:xfrm>
          <a:prstGeom prst="rect">
            <a:avLst/>
          </a:prstGeom>
        </p:spPr>
        <p:txBody>
          <a:bodyPr wrap="square" lIns="0" tIns="0" rIns="0" bIns="0" rtlCol="0" anchor="t">
            <a:spAutoFit/>
          </a:bodyPr>
          <a:lstStyle/>
          <a:p>
            <a:pPr algn="ctr">
              <a:lnSpc>
                <a:spcPts val="7775"/>
              </a:lnSpc>
            </a:pPr>
            <a:r>
              <a:rPr lang="en-US" sz="54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LITERATURE REVIEW</a:t>
            </a:r>
          </a:p>
        </p:txBody>
      </p:sp>
      <p:sp>
        <p:nvSpPr>
          <p:cNvPr id="28" name="TextBox 15">
            <a:extLst>
              <a:ext uri="{FF2B5EF4-FFF2-40B4-BE49-F238E27FC236}">
                <a16:creationId xmlns:a16="http://schemas.microsoft.com/office/drawing/2014/main" id="{32265987-DABF-68E7-2770-3C4BABD3C2C5}"/>
              </a:ext>
            </a:extLst>
          </p:cNvPr>
          <p:cNvSpPr txBox="1"/>
          <p:nvPr/>
        </p:nvSpPr>
        <p:spPr>
          <a:xfrm>
            <a:off x="1417320" y="2232232"/>
            <a:ext cx="14859000" cy="87971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nchor="t">
            <a:spAutoFit/>
          </a:bodyPr>
          <a:lstStyle/>
          <a:p>
            <a:pPr marL="457200" indent="-457200" algn="just">
              <a:lnSpc>
                <a:spcPct val="150000"/>
              </a:lnSpc>
              <a:spcBef>
                <a:spcPct val="0"/>
              </a:spcBef>
              <a:buFont typeface="Arial" panose="020B0604020202020204" pitchFamily="34" charset="0"/>
              <a:buChar char="•"/>
            </a:pPr>
            <a:r>
              <a:rPr lang="en-US" sz="3000" b="1" u="sng" dirty="0">
                <a:solidFill>
                  <a:schemeClr val="bg1"/>
                </a:solidFill>
                <a:latin typeface="+mj-lt"/>
                <a:ea typeface="Calibri" panose="020F0502020204030204" pitchFamily="34" charset="0"/>
                <a:cs typeface="Calibri" panose="020F0502020204030204" pitchFamily="34" charset="0"/>
                <a:sym typeface="Quicksand Bold"/>
              </a:rPr>
              <a:t>Foundation Models and Attention Mechanism</a:t>
            </a:r>
          </a:p>
          <a:p>
            <a:pPr marL="604519" lvl="1" indent="-302260">
              <a:lnSpc>
                <a:spcPts val="3639"/>
              </a:lnSpc>
              <a:buAutoNum type="arabicPeriod"/>
            </a:pPr>
            <a:r>
              <a:rPr lang="en-US" sz="2799" b="1" dirty="0">
                <a:solidFill>
                  <a:schemeClr val="bg1"/>
                </a:solidFill>
                <a:latin typeface="+mj-lt"/>
                <a:ea typeface="Calibri" panose="020F0502020204030204" pitchFamily="34" charset="0"/>
                <a:cs typeface="Calibri" panose="020F0502020204030204" pitchFamily="34" charset="0"/>
                <a:sym typeface="Quicksand Bold"/>
              </a:rPr>
              <a:t>Transformers (Vaswani et al., 2017):</a:t>
            </a:r>
            <a:r>
              <a:rPr lang="en-US" sz="2799" dirty="0">
                <a:solidFill>
                  <a:schemeClr val="bg1"/>
                </a:solidFill>
                <a:latin typeface="+mj-lt"/>
                <a:ea typeface="Calibri" panose="020F0502020204030204" pitchFamily="34" charset="0"/>
                <a:cs typeface="Calibri" panose="020F0502020204030204" pitchFamily="34" charset="0"/>
                <a:sym typeface="Quicksand"/>
              </a:rPr>
              <a:t> Introduced the self-attention mechanism that fundamentally transformed NLP and serves as the architecture behind modern LLMs</a:t>
            </a:r>
          </a:p>
          <a:p>
            <a:pPr marL="604519" lvl="1" indent="-302260">
              <a:lnSpc>
                <a:spcPts val="3639"/>
              </a:lnSpc>
              <a:buAutoNum type="arabicPeriod"/>
            </a:pPr>
            <a:r>
              <a:rPr lang="en-US" sz="2799" b="1" dirty="0">
                <a:solidFill>
                  <a:schemeClr val="bg1"/>
                </a:solidFill>
                <a:latin typeface="+mj-lt"/>
                <a:ea typeface="Calibri" panose="020F0502020204030204" pitchFamily="34" charset="0"/>
                <a:cs typeface="Calibri" panose="020F0502020204030204" pitchFamily="34" charset="0"/>
                <a:sym typeface="Quicksand Bold"/>
              </a:rPr>
              <a:t>BERT (Devlin et al., 2019) and Sentence-BERT (Reimers &amp; </a:t>
            </a:r>
            <a:r>
              <a:rPr lang="en-US" sz="2799" b="1" dirty="0" err="1">
                <a:solidFill>
                  <a:schemeClr val="bg1"/>
                </a:solidFill>
                <a:latin typeface="+mj-lt"/>
                <a:ea typeface="Calibri" panose="020F0502020204030204" pitchFamily="34" charset="0"/>
                <a:cs typeface="Calibri" panose="020F0502020204030204" pitchFamily="34" charset="0"/>
                <a:sym typeface="Quicksand Bold"/>
              </a:rPr>
              <a:t>Gurevych</a:t>
            </a:r>
            <a:r>
              <a:rPr lang="en-US" sz="2799" b="1" dirty="0">
                <a:solidFill>
                  <a:schemeClr val="bg1"/>
                </a:solidFill>
                <a:latin typeface="+mj-lt"/>
                <a:ea typeface="Calibri" panose="020F0502020204030204" pitchFamily="34" charset="0"/>
                <a:cs typeface="Calibri" panose="020F0502020204030204" pitchFamily="34" charset="0"/>
                <a:sym typeface="Quicksand Bold"/>
              </a:rPr>
              <a:t>, 2019): </a:t>
            </a:r>
            <a:r>
              <a:rPr lang="en-US" sz="2799" dirty="0">
                <a:solidFill>
                  <a:schemeClr val="bg1"/>
                </a:solidFill>
                <a:latin typeface="+mj-lt"/>
                <a:ea typeface="Calibri" panose="020F0502020204030204" pitchFamily="34" charset="0"/>
                <a:cs typeface="Calibri" panose="020F0502020204030204" pitchFamily="34" charset="0"/>
                <a:sym typeface="Quicksand"/>
              </a:rPr>
              <a:t>Advanced dense embeddings enabling semantic search capabilities beyond traditional lexical matching</a:t>
            </a:r>
            <a:endParaRPr lang="en-US" sz="2800" b="1" dirty="0">
              <a:solidFill>
                <a:schemeClr val="bg1"/>
              </a:solidFill>
              <a:latin typeface="+mj-lt"/>
              <a:ea typeface="Calibri" panose="020F0502020204030204" pitchFamily="34" charset="0"/>
              <a:cs typeface="Calibri" panose="020F0502020204030204" pitchFamily="34" charset="0"/>
              <a:sym typeface="Quicksand Bold"/>
            </a:endParaRPr>
          </a:p>
          <a:p>
            <a:pPr marL="457200" indent="-457200" algn="just">
              <a:lnSpc>
                <a:spcPct val="150000"/>
              </a:lnSpc>
              <a:spcBef>
                <a:spcPct val="0"/>
              </a:spcBef>
              <a:buFont typeface="Arial" panose="020B0604020202020204" pitchFamily="34" charset="0"/>
              <a:buChar char="•"/>
            </a:pPr>
            <a:r>
              <a:rPr lang="en-US" sz="3000" b="1" u="sng" dirty="0">
                <a:solidFill>
                  <a:schemeClr val="bg1"/>
                </a:solidFill>
                <a:latin typeface="+mj-lt"/>
                <a:ea typeface="Calibri" panose="020F0502020204030204" pitchFamily="34" charset="0"/>
                <a:cs typeface="Calibri" panose="020F0502020204030204" pitchFamily="34" charset="0"/>
                <a:sym typeface="Quicksand Bold"/>
              </a:rPr>
              <a:t>Retrieval and Knowledge Integration</a:t>
            </a:r>
          </a:p>
          <a:p>
            <a:pPr marL="604519" lvl="1" indent="-302260">
              <a:lnSpc>
                <a:spcPts val="3639"/>
              </a:lnSpc>
              <a:buAutoNum type="arabicPeriod"/>
            </a:pPr>
            <a:r>
              <a:rPr lang="en-US" sz="2799" b="1" dirty="0">
                <a:solidFill>
                  <a:schemeClr val="bg1"/>
                </a:solidFill>
                <a:latin typeface="+mj-lt"/>
                <a:ea typeface="Calibri" panose="020F0502020204030204" pitchFamily="34" charset="0"/>
                <a:cs typeface="Calibri" panose="020F0502020204030204" pitchFamily="34" charset="0"/>
                <a:sym typeface="Quicksand Bold"/>
              </a:rPr>
              <a:t>Retrieval-Augmented Generation (Lewis et al., 2020): </a:t>
            </a:r>
            <a:r>
              <a:rPr lang="en-US" sz="2799" dirty="0">
                <a:solidFill>
                  <a:schemeClr val="bg1"/>
                </a:solidFill>
                <a:latin typeface="+mj-lt"/>
                <a:ea typeface="Calibri" panose="020F0502020204030204" pitchFamily="34" charset="0"/>
                <a:cs typeface="Calibri" panose="020F0502020204030204" pitchFamily="34" charset="0"/>
                <a:sym typeface="Quicksand"/>
              </a:rPr>
              <a:t>Pioneered the integration of external knowledge retrieval with generative text models to enhance factual accuracy</a:t>
            </a:r>
          </a:p>
          <a:p>
            <a:pPr marL="604519" lvl="1" indent="-302260">
              <a:lnSpc>
                <a:spcPts val="3639"/>
              </a:lnSpc>
              <a:buAutoNum type="arabicPeriod"/>
            </a:pPr>
            <a:r>
              <a:rPr lang="en-US" sz="2799" b="1" dirty="0">
                <a:solidFill>
                  <a:schemeClr val="bg1"/>
                </a:solidFill>
                <a:latin typeface="+mj-lt"/>
                <a:ea typeface="Calibri" panose="020F0502020204030204" pitchFamily="34" charset="0"/>
                <a:cs typeface="Calibri" panose="020F0502020204030204" pitchFamily="34" charset="0"/>
                <a:sym typeface="Quicksand Bold"/>
              </a:rPr>
              <a:t>Vector databases and hybrid retrieval systems (</a:t>
            </a:r>
            <a:r>
              <a:rPr lang="en-US" sz="2799" b="1" dirty="0" err="1">
                <a:solidFill>
                  <a:schemeClr val="bg1"/>
                </a:solidFill>
                <a:latin typeface="+mj-lt"/>
                <a:ea typeface="Calibri" panose="020F0502020204030204" pitchFamily="34" charset="0"/>
                <a:cs typeface="Calibri" panose="020F0502020204030204" pitchFamily="34" charset="0"/>
                <a:sym typeface="Quicksand Bold"/>
              </a:rPr>
              <a:t>Karpukhin</a:t>
            </a:r>
            <a:r>
              <a:rPr lang="en-US" sz="2799" b="1" dirty="0">
                <a:solidFill>
                  <a:schemeClr val="bg1"/>
                </a:solidFill>
                <a:latin typeface="+mj-lt"/>
                <a:ea typeface="Calibri" panose="020F0502020204030204" pitchFamily="34" charset="0"/>
                <a:cs typeface="Calibri" panose="020F0502020204030204" pitchFamily="34" charset="0"/>
                <a:sym typeface="Quicksand Bold"/>
              </a:rPr>
              <a:t> et al., 2020): </a:t>
            </a:r>
            <a:r>
              <a:rPr lang="en-US" sz="2799" dirty="0">
                <a:solidFill>
                  <a:schemeClr val="bg1"/>
                </a:solidFill>
                <a:latin typeface="+mj-lt"/>
                <a:ea typeface="Calibri" panose="020F0502020204030204" pitchFamily="34" charset="0"/>
                <a:cs typeface="Calibri" panose="020F0502020204030204" pitchFamily="34" charset="0"/>
                <a:sym typeface="Quicksand"/>
              </a:rPr>
              <a:t>Enabling efficient similarity search across large document collections</a:t>
            </a:r>
            <a:endParaRPr lang="en-US" sz="2800" b="1" dirty="0">
              <a:solidFill>
                <a:schemeClr val="bg1"/>
              </a:solidFill>
              <a:latin typeface="+mj-lt"/>
              <a:ea typeface="Calibri" panose="020F0502020204030204" pitchFamily="34" charset="0"/>
              <a:cs typeface="Calibri" panose="020F0502020204030204" pitchFamily="34" charset="0"/>
              <a:sym typeface="Quicksand Bold"/>
            </a:endParaRPr>
          </a:p>
          <a:p>
            <a:pPr marL="457200" indent="-457200" algn="just">
              <a:lnSpc>
                <a:spcPct val="150000"/>
              </a:lnSpc>
              <a:spcBef>
                <a:spcPct val="0"/>
              </a:spcBef>
              <a:buFont typeface="Arial" panose="020B0604020202020204" pitchFamily="34" charset="0"/>
              <a:buChar char="•"/>
            </a:pPr>
            <a:r>
              <a:rPr lang="en-US" sz="3000" b="1" u="sng" dirty="0">
                <a:solidFill>
                  <a:schemeClr val="bg1"/>
                </a:solidFill>
                <a:latin typeface="+mj-lt"/>
                <a:ea typeface="Calibri" panose="020F0502020204030204" pitchFamily="34" charset="0"/>
                <a:cs typeface="Calibri" panose="020F0502020204030204" pitchFamily="34" charset="0"/>
                <a:sym typeface="Quicksand Bold"/>
              </a:rPr>
              <a:t>Multimodal Processing and System Integration</a:t>
            </a:r>
          </a:p>
          <a:p>
            <a:pPr marL="604519" lvl="1" indent="-302260">
              <a:lnSpc>
                <a:spcPts val="3639"/>
              </a:lnSpc>
              <a:buAutoNum type="arabicPeriod"/>
            </a:pPr>
            <a:r>
              <a:rPr lang="en-US" sz="2799" b="1" dirty="0">
                <a:solidFill>
                  <a:schemeClr val="bg1"/>
                </a:solidFill>
                <a:latin typeface="+mj-lt"/>
                <a:ea typeface="Calibri" panose="020F0502020204030204" pitchFamily="34" charset="0"/>
                <a:cs typeface="Calibri" panose="020F0502020204030204" pitchFamily="34" charset="0"/>
                <a:sym typeface="Quicksand Bold"/>
              </a:rPr>
              <a:t>Whisper (Radford et al., 2022):</a:t>
            </a:r>
            <a:r>
              <a:rPr lang="en-US" sz="2799" dirty="0">
                <a:solidFill>
                  <a:schemeClr val="bg1"/>
                </a:solidFill>
                <a:latin typeface="+mj-lt"/>
                <a:ea typeface="Calibri" panose="020F0502020204030204" pitchFamily="34" charset="0"/>
                <a:cs typeface="Calibri" panose="020F0502020204030204" pitchFamily="34" charset="0"/>
                <a:sym typeface="Quicksand"/>
              </a:rPr>
              <a:t> Robust speech recognition model supporting multilingual audio transcription with high accuracy</a:t>
            </a:r>
          </a:p>
          <a:p>
            <a:pPr marL="604519" lvl="1" indent="-302260">
              <a:lnSpc>
                <a:spcPts val="3639"/>
              </a:lnSpc>
              <a:buAutoNum type="arabicPeriod"/>
            </a:pPr>
            <a:r>
              <a:rPr lang="en-US" sz="2799" b="1" dirty="0" err="1">
                <a:solidFill>
                  <a:schemeClr val="bg1"/>
                </a:solidFill>
                <a:latin typeface="+mj-lt"/>
                <a:ea typeface="Calibri" panose="020F0502020204030204" pitchFamily="34" charset="0"/>
                <a:cs typeface="Calibri" panose="020F0502020204030204" pitchFamily="34" charset="0"/>
                <a:sym typeface="Quicksand Bold"/>
              </a:rPr>
              <a:t>LangChain</a:t>
            </a:r>
            <a:r>
              <a:rPr lang="en-US" sz="2799" b="1" dirty="0">
                <a:solidFill>
                  <a:schemeClr val="bg1"/>
                </a:solidFill>
                <a:latin typeface="+mj-lt"/>
                <a:ea typeface="Calibri" panose="020F0502020204030204" pitchFamily="34" charset="0"/>
                <a:cs typeface="Calibri" panose="020F0502020204030204" pitchFamily="34" charset="0"/>
                <a:sym typeface="Quicksand Bold"/>
              </a:rPr>
              <a:t> (Chase, 2023):</a:t>
            </a:r>
            <a:r>
              <a:rPr lang="en-US" sz="2799" dirty="0">
                <a:solidFill>
                  <a:schemeClr val="bg1"/>
                </a:solidFill>
                <a:latin typeface="+mj-lt"/>
                <a:ea typeface="Calibri" panose="020F0502020204030204" pitchFamily="34" charset="0"/>
                <a:cs typeface="Calibri" panose="020F0502020204030204" pitchFamily="34" charset="0"/>
                <a:sym typeface="Quicksand"/>
              </a:rPr>
              <a:t> Framework for orchestrating complex document processing workflows with modular agent architectures</a:t>
            </a:r>
          </a:p>
          <a:p>
            <a:pPr algn="just">
              <a:lnSpc>
                <a:spcPct val="150000"/>
              </a:lnSpc>
              <a:spcBef>
                <a:spcPct val="0"/>
              </a:spcBef>
            </a:pPr>
            <a:endPar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Quicksand Bold"/>
            </a:endParaRPr>
          </a:p>
          <a:p>
            <a:pPr algn="just">
              <a:lnSpc>
                <a:spcPct val="150000"/>
              </a:lnSpc>
              <a:spcBef>
                <a:spcPct val="0"/>
              </a:spcBef>
            </a:pPr>
            <a:endParaRPr lang="en-US" sz="2800" b="1" dirty="0">
              <a:solidFill>
                <a:schemeClr val="bg1"/>
              </a:solidFill>
              <a:sym typeface="Arial"/>
            </a:endParaRPr>
          </a:p>
        </p:txBody>
      </p:sp>
      <p:pic>
        <p:nvPicPr>
          <p:cNvPr id="29" name="object 13">
            <a:extLst>
              <a:ext uri="{FF2B5EF4-FFF2-40B4-BE49-F238E27FC236}">
                <a16:creationId xmlns:a16="http://schemas.microsoft.com/office/drawing/2014/main" id="{36108FB5-C5EF-F555-714C-0FB7D3B9B204}"/>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8572DE00-B2D4-08DF-7FB2-B802833CA471}"/>
              </a:ext>
            </a:extLst>
          </p:cNvPr>
          <p:cNvPicPr/>
          <p:nvPr/>
        </p:nvPicPr>
        <p:blipFill>
          <a:blip r:embed="rId3" cstate="print"/>
          <a:stretch>
            <a:fillRect/>
          </a:stretch>
        </p:blipFill>
        <p:spPr>
          <a:xfrm>
            <a:off x="381000" y="1385404"/>
            <a:ext cx="1814703" cy="336716"/>
          </a:xfrm>
          <a:prstGeom prst="rect">
            <a:avLst/>
          </a:prstGeom>
        </p:spPr>
      </p:pic>
      <p:grpSp>
        <p:nvGrpSpPr>
          <p:cNvPr id="31" name="Group 16">
            <a:extLst>
              <a:ext uri="{FF2B5EF4-FFF2-40B4-BE49-F238E27FC236}">
                <a16:creationId xmlns:a16="http://schemas.microsoft.com/office/drawing/2014/main" id="{B04E0E34-9C6D-BC09-4EBE-D28C3E9B1132}"/>
              </a:ext>
            </a:extLst>
          </p:cNvPr>
          <p:cNvGrpSpPr/>
          <p:nvPr/>
        </p:nvGrpSpPr>
        <p:grpSpPr>
          <a:xfrm rot="-4011154">
            <a:off x="11220530" y="-523368"/>
            <a:ext cx="17403374" cy="15009081"/>
            <a:chOff x="0" y="0"/>
            <a:chExt cx="4583605" cy="3953009"/>
          </a:xfrm>
        </p:grpSpPr>
        <p:sp>
          <p:nvSpPr>
            <p:cNvPr id="32" name="Freeform 17">
              <a:extLst>
                <a:ext uri="{FF2B5EF4-FFF2-40B4-BE49-F238E27FC236}">
                  <a16:creationId xmlns:a16="http://schemas.microsoft.com/office/drawing/2014/main" id="{DB3A9D61-76CD-54FB-D5AE-54208157EA2B}"/>
                </a:ext>
              </a:extLst>
            </p:cNvPr>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sp>
        <p:sp>
          <p:nvSpPr>
            <p:cNvPr id="33" name="TextBox 18">
              <a:extLst>
                <a:ext uri="{FF2B5EF4-FFF2-40B4-BE49-F238E27FC236}">
                  <a16:creationId xmlns:a16="http://schemas.microsoft.com/office/drawing/2014/main" id="{D50A8B47-F5DA-C433-E801-BC787C313781}"/>
                </a:ext>
              </a:extLst>
            </p:cNvPr>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
        <p:nvSpPr>
          <p:cNvPr id="37" name="TextBox 36">
            <a:extLst>
              <a:ext uri="{FF2B5EF4-FFF2-40B4-BE49-F238E27FC236}">
                <a16:creationId xmlns:a16="http://schemas.microsoft.com/office/drawing/2014/main" id="{1AE050E4-920A-DDEB-FB64-AF37D82E1EF4}"/>
              </a:ext>
            </a:extLst>
          </p:cNvPr>
          <p:cNvSpPr txBox="1"/>
          <p:nvPr/>
        </p:nvSpPr>
        <p:spPr>
          <a:xfrm>
            <a:off x="14179694" y="907211"/>
            <a:ext cx="3002725" cy="180690"/>
          </a:xfrm>
          <a:prstGeom prst="rect">
            <a:avLst/>
          </a:prstGeom>
        </p:spPr>
        <p:txBody>
          <a:bodyPr lIns="0" tIns="0" rIns="0" bIns="0" rtlCol="0" anchor="t">
            <a:spAutoFit/>
          </a:bodyPr>
          <a:lstStyle/>
          <a:p>
            <a:pPr algn="r">
              <a:lnSpc>
                <a:spcPts val="1387"/>
              </a:lnSpc>
            </a:pPr>
            <a:endParaRPr lang="en-US" sz="1576" dirty="0">
              <a:solidFill>
                <a:srgbClr val="FFFFFF"/>
              </a:solidFill>
              <a:latin typeface="Arial"/>
              <a:ea typeface="Arial"/>
              <a:cs typeface="Arial"/>
              <a:sym typeface="Arial"/>
            </a:endParaRPr>
          </a:p>
        </p:txBody>
      </p:sp>
      <p:sp>
        <p:nvSpPr>
          <p:cNvPr id="39" name="TextBox 38">
            <a:extLst>
              <a:ext uri="{FF2B5EF4-FFF2-40B4-BE49-F238E27FC236}">
                <a16:creationId xmlns:a16="http://schemas.microsoft.com/office/drawing/2014/main" id="{A1B6FEDA-4B37-C0D1-349C-DCD802A85D78}"/>
              </a:ext>
            </a:extLst>
          </p:cNvPr>
          <p:cNvSpPr txBox="1"/>
          <p:nvPr/>
        </p:nvSpPr>
        <p:spPr>
          <a:xfrm>
            <a:off x="11721551" y="920927"/>
            <a:ext cx="811975" cy="180690"/>
          </a:xfrm>
          <a:prstGeom prst="rect">
            <a:avLst/>
          </a:prstGeom>
        </p:spPr>
        <p:txBody>
          <a:bodyPr lIns="0" tIns="0" rIns="0" bIns="0" rtlCol="0" anchor="t">
            <a:spAutoFit/>
          </a:bodyPr>
          <a:lstStyle/>
          <a:p>
            <a:pPr algn="r">
              <a:lnSpc>
                <a:spcPts val="1387"/>
              </a:lnSpc>
            </a:pPr>
            <a:endParaRPr lang="en-US" sz="1576"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417248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6A32AA9E-8372-AAA1-2016-6367EA33EF4A}"/>
            </a:ext>
          </a:extLst>
        </p:cNvPr>
        <p:cNvGrpSpPr/>
        <p:nvPr/>
      </p:nvGrpSpPr>
      <p:grpSpPr>
        <a:xfrm>
          <a:off x="0" y="0"/>
          <a:ext cx="0" cy="0"/>
          <a:chOff x="0" y="0"/>
          <a:chExt cx="0" cy="0"/>
        </a:xfrm>
      </p:grpSpPr>
      <p:pic>
        <p:nvPicPr>
          <p:cNvPr id="34" name="object 13">
            <a:extLst>
              <a:ext uri="{FF2B5EF4-FFF2-40B4-BE49-F238E27FC236}">
                <a16:creationId xmlns:a16="http://schemas.microsoft.com/office/drawing/2014/main" id="{F67880AB-41AD-1B34-8961-F539EAE77D28}"/>
              </a:ext>
            </a:extLst>
          </p:cNvPr>
          <p:cNvPicPr/>
          <p:nvPr/>
        </p:nvPicPr>
        <p:blipFill>
          <a:blip r:embed="rId2" cstate="print"/>
          <a:stretch>
            <a:fillRect/>
          </a:stretch>
        </p:blipFill>
        <p:spPr>
          <a:xfrm>
            <a:off x="552911" y="154996"/>
            <a:ext cx="1005317" cy="950260"/>
          </a:xfrm>
          <a:prstGeom prst="rect">
            <a:avLst/>
          </a:prstGeom>
        </p:spPr>
      </p:pic>
      <p:pic>
        <p:nvPicPr>
          <p:cNvPr id="35" name="object 14">
            <a:extLst>
              <a:ext uri="{FF2B5EF4-FFF2-40B4-BE49-F238E27FC236}">
                <a16:creationId xmlns:a16="http://schemas.microsoft.com/office/drawing/2014/main" id="{295F6788-5A98-4426-CA1F-18D9BD3C3A93}"/>
              </a:ext>
            </a:extLst>
          </p:cNvPr>
          <p:cNvPicPr/>
          <p:nvPr/>
        </p:nvPicPr>
        <p:blipFill>
          <a:blip r:embed="rId3" cstate="print"/>
          <a:stretch>
            <a:fillRect/>
          </a:stretch>
        </p:blipFill>
        <p:spPr>
          <a:xfrm>
            <a:off x="262247" y="1251807"/>
            <a:ext cx="1592041" cy="318557"/>
          </a:xfrm>
          <a:prstGeom prst="rect">
            <a:avLst/>
          </a:prstGeom>
        </p:spPr>
      </p:pic>
      <p:sp>
        <p:nvSpPr>
          <p:cNvPr id="3" name="Rectangle 2">
            <a:extLst>
              <a:ext uri="{FF2B5EF4-FFF2-40B4-BE49-F238E27FC236}">
                <a16:creationId xmlns:a16="http://schemas.microsoft.com/office/drawing/2014/main" id="{FBBA6CB9-506D-ACB2-59D4-2D710B77C6AA}"/>
              </a:ext>
            </a:extLst>
          </p:cNvPr>
          <p:cNvSpPr/>
          <p:nvPr/>
        </p:nvSpPr>
        <p:spPr>
          <a:xfrm>
            <a:off x="4572000" y="4820335"/>
            <a:ext cx="9144000" cy="369332"/>
          </a:xfrm>
          <a:prstGeom prst="rect">
            <a:avLst/>
          </a:prstGeom>
        </p:spPr>
        <p:txBody>
          <a:bodyPr>
            <a:spAutoFit/>
          </a:bodyPr>
          <a:lstStyle/>
          <a:p>
            <a:pPr algn="just">
              <a:spcBef>
                <a:spcPct val="0"/>
              </a:spcBef>
            </a:pPr>
            <a:endParaRPr lang="en-US" b="1">
              <a:solidFill>
                <a:schemeClr val="bg1"/>
              </a:solidFill>
              <a:sym typeface="Arial"/>
            </a:endParaRPr>
          </a:p>
        </p:txBody>
      </p:sp>
      <p:pic>
        <p:nvPicPr>
          <p:cNvPr id="6" name="Picture 5">
            <a:extLst>
              <a:ext uri="{FF2B5EF4-FFF2-40B4-BE49-F238E27FC236}">
                <a16:creationId xmlns:a16="http://schemas.microsoft.com/office/drawing/2014/main" id="{DD81CFC7-89D7-9617-04FD-E31D9707D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777" y="1716915"/>
            <a:ext cx="16442445" cy="8240275"/>
          </a:xfrm>
          <a:prstGeom prst="rect">
            <a:avLst/>
          </a:prstGeom>
        </p:spPr>
      </p:pic>
      <p:sp>
        <p:nvSpPr>
          <p:cNvPr id="8" name="TextBox 7">
            <a:extLst>
              <a:ext uri="{FF2B5EF4-FFF2-40B4-BE49-F238E27FC236}">
                <a16:creationId xmlns:a16="http://schemas.microsoft.com/office/drawing/2014/main" id="{8D39C1AE-14AD-ABD0-9B09-F34740B2117C}"/>
              </a:ext>
            </a:extLst>
          </p:cNvPr>
          <p:cNvSpPr txBox="1"/>
          <p:nvPr/>
        </p:nvSpPr>
        <p:spPr>
          <a:xfrm>
            <a:off x="4571999" y="487755"/>
            <a:ext cx="9144000" cy="923330"/>
          </a:xfrm>
          <a:prstGeom prst="rect">
            <a:avLst/>
          </a:prstGeom>
          <a:noFill/>
        </p:spPr>
        <p:txBody>
          <a:bodyPr wrap="square">
            <a:spAutoFit/>
          </a:bodyPr>
          <a:lstStyle/>
          <a:p>
            <a:pPr algn="ctr"/>
            <a:r>
              <a:rPr lang="en-US" sz="54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SYSTEM ARCHITECTURE</a:t>
            </a:r>
            <a:endParaRPr lang="en-IN" sz="5400" dirty="0"/>
          </a:p>
        </p:txBody>
      </p:sp>
    </p:spTree>
    <p:extLst>
      <p:ext uri="{BB962C8B-B14F-4D97-AF65-F5344CB8AC3E}">
        <p14:creationId xmlns:p14="http://schemas.microsoft.com/office/powerpoint/2010/main" val="421081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AC027-2753-680C-6B2C-1B30517A196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6944567-D679-9560-1BDB-35106DA1FAE6}"/>
              </a:ext>
            </a:extLst>
          </p:cNvPr>
          <p:cNvSpPr/>
          <p:nvPr/>
        </p:nvSpPr>
        <p:spPr>
          <a:xfrm>
            <a:off x="0" y="0"/>
            <a:ext cx="18288000" cy="10782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14">
            <a:extLst>
              <a:ext uri="{FF2B5EF4-FFF2-40B4-BE49-F238E27FC236}">
                <a16:creationId xmlns:a16="http://schemas.microsoft.com/office/drawing/2014/main" id="{5F91FD4D-8349-075C-5E86-3121CFCB669B}"/>
              </a:ext>
            </a:extLst>
          </p:cNvPr>
          <p:cNvSpPr txBox="1"/>
          <p:nvPr/>
        </p:nvSpPr>
        <p:spPr>
          <a:xfrm>
            <a:off x="3003901" y="1475100"/>
            <a:ext cx="11868718" cy="933012"/>
          </a:xfrm>
          <a:prstGeom prst="rect">
            <a:avLst/>
          </a:prstGeom>
        </p:spPr>
        <p:txBody>
          <a:bodyPr wrap="square" lIns="0" tIns="0" rIns="0" bIns="0" rtlCol="0" anchor="t">
            <a:spAutoFit/>
          </a:bodyPr>
          <a:lstStyle/>
          <a:p>
            <a:pPr algn="ctr">
              <a:lnSpc>
                <a:spcPts val="7775"/>
              </a:lnSpc>
            </a:pPr>
            <a:r>
              <a:rPr lang="en-US" sz="5400" b="1" spc="-128" dirty="0">
                <a:solidFill>
                  <a:srgbClr val="00BCD2"/>
                </a:solidFill>
                <a:latin typeface="Calibri" panose="020F0502020204030204" pitchFamily="34" charset="0"/>
                <a:ea typeface="Calibri" panose="020F0502020204030204" pitchFamily="34" charset="0"/>
                <a:cs typeface="Calibri" panose="020F0502020204030204" pitchFamily="34" charset="0"/>
                <a:sym typeface="Arial Bold"/>
              </a:rPr>
              <a:t>DOCUMENT PROCESSING PIPELINE</a:t>
            </a:r>
          </a:p>
        </p:txBody>
      </p:sp>
      <p:sp>
        <p:nvSpPr>
          <p:cNvPr id="28" name="TextBox 15">
            <a:extLst>
              <a:ext uri="{FF2B5EF4-FFF2-40B4-BE49-F238E27FC236}">
                <a16:creationId xmlns:a16="http://schemas.microsoft.com/office/drawing/2014/main" id="{C61D6AC2-C3BD-1AAF-DDCF-BA7224B64963}"/>
              </a:ext>
            </a:extLst>
          </p:cNvPr>
          <p:cNvSpPr txBox="1"/>
          <p:nvPr/>
        </p:nvSpPr>
        <p:spPr>
          <a:xfrm>
            <a:off x="1508760" y="2788174"/>
            <a:ext cx="14859000" cy="6924973"/>
          </a:xfrm>
          <a:prstGeom prst="rect">
            <a:avLst/>
          </a:prstGeom>
        </p:spPr>
        <p:txBody>
          <a:bodyPr wrap="square" lIns="0" tIns="0" rIns="0" bIns="0" rtlCol="0" anchor="t">
            <a:spAutoFit/>
          </a:bodyPr>
          <a:lstStyle/>
          <a:p>
            <a:pPr marL="514350" indent="-514350" algn="just">
              <a:spcBef>
                <a:spcPct val="0"/>
              </a:spcBef>
              <a:buFont typeface="+mj-lt"/>
              <a:buAutoNum type="arabicPeriod"/>
            </a:pPr>
            <a:r>
              <a:rPr lang="en-US" sz="3000" b="1" u="sng" dirty="0">
                <a:solidFill>
                  <a:schemeClr val="bg1"/>
                </a:solidFill>
                <a:latin typeface="+mj-lt"/>
                <a:ea typeface="Calibri" panose="020F0502020204030204" pitchFamily="34" charset="0"/>
                <a:cs typeface="Calibri" panose="020F0502020204030204" pitchFamily="34" charset="0"/>
                <a:sym typeface="Quicksand Bold"/>
              </a:rPr>
              <a:t>File Ingestion</a:t>
            </a: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Detects format (PDF, Word, TXT, CSV, YouTube) and Validates</a:t>
            </a: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Converts audio to text </a:t>
            </a:r>
            <a:endParaRPr lang="en-US" sz="3000" b="1" dirty="0">
              <a:solidFill>
                <a:schemeClr val="bg1"/>
              </a:solidFill>
              <a:latin typeface="+mj-lt"/>
              <a:ea typeface="Calibri" panose="020F0502020204030204" pitchFamily="34" charset="0"/>
              <a:cs typeface="Calibri" panose="020F0502020204030204" pitchFamily="34" charset="0"/>
              <a:sym typeface="Quicksand Bold"/>
            </a:endParaRPr>
          </a:p>
          <a:p>
            <a:pPr marL="514350" indent="-514350" algn="just">
              <a:spcBef>
                <a:spcPct val="0"/>
              </a:spcBef>
              <a:buFont typeface="+mj-lt"/>
              <a:buAutoNum type="arabicPeriod"/>
            </a:pPr>
            <a:r>
              <a:rPr lang="en-US" sz="3000" b="1" u="sng" dirty="0">
                <a:solidFill>
                  <a:schemeClr val="bg1"/>
                </a:solidFill>
                <a:latin typeface="+mj-lt"/>
                <a:ea typeface="Calibri" panose="020F0502020204030204" pitchFamily="34" charset="0"/>
                <a:cs typeface="Calibri" panose="020F0502020204030204" pitchFamily="34" charset="0"/>
                <a:sym typeface="Quicksand Bold"/>
              </a:rPr>
              <a:t>Efficient Parsing</a:t>
            </a: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Uses </a:t>
            </a:r>
            <a:r>
              <a:rPr lang="en-US" sz="3200" dirty="0" err="1">
                <a:solidFill>
                  <a:schemeClr val="bg1"/>
                </a:solidFill>
                <a:latin typeface="+mj-lt"/>
                <a:ea typeface="Calibri" panose="020F0502020204030204" pitchFamily="34" charset="0"/>
                <a:cs typeface="Calibri" panose="020F0502020204030204" pitchFamily="34" charset="0"/>
                <a:sym typeface="Quicksand"/>
              </a:rPr>
              <a:t>LangChain’s</a:t>
            </a:r>
            <a:r>
              <a:rPr lang="en-US" sz="3200" dirty="0">
                <a:solidFill>
                  <a:schemeClr val="bg1"/>
                </a:solidFill>
                <a:latin typeface="+mj-lt"/>
                <a:ea typeface="Calibri" panose="020F0502020204030204" pitchFamily="34" charset="0"/>
                <a:cs typeface="Calibri" panose="020F0502020204030204" pitchFamily="34" charset="0"/>
                <a:sym typeface="Quicksand"/>
              </a:rPr>
              <a:t> document </a:t>
            </a:r>
            <a:r>
              <a:rPr lang="en-US" sz="3200" dirty="0" err="1">
                <a:solidFill>
                  <a:schemeClr val="bg1"/>
                </a:solidFill>
                <a:latin typeface="+mj-lt"/>
                <a:ea typeface="Calibri" panose="020F0502020204030204" pitchFamily="34" charset="0"/>
                <a:cs typeface="Calibri" panose="020F0502020204030204" pitchFamily="34" charset="0"/>
                <a:sym typeface="Quicksand"/>
              </a:rPr>
              <a:t>loaderes</a:t>
            </a:r>
            <a:endParaRPr lang="en-US" sz="3200" dirty="0">
              <a:solidFill>
                <a:schemeClr val="bg1"/>
              </a:solidFill>
              <a:latin typeface="+mj-lt"/>
              <a:ea typeface="Calibri" panose="020F0502020204030204" pitchFamily="34" charset="0"/>
              <a:cs typeface="Calibri" panose="020F0502020204030204" pitchFamily="34" charset="0"/>
              <a:sym typeface="Quicksand"/>
            </a:endParaRPr>
          </a:p>
          <a:p>
            <a:pPr marL="604519" lvl="1" indent="-302260">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Uses PyPDF2,  </a:t>
            </a:r>
            <a:r>
              <a:rPr lang="en-US" sz="3200" dirty="0" err="1">
                <a:solidFill>
                  <a:schemeClr val="bg1"/>
                </a:solidFill>
                <a:latin typeface="+mj-lt"/>
                <a:ea typeface="Calibri" panose="020F0502020204030204" pitchFamily="34" charset="0"/>
                <a:cs typeface="Calibri" panose="020F0502020204030204" pitchFamily="34" charset="0"/>
                <a:sym typeface="Quicksand"/>
              </a:rPr>
              <a:t>PDFPlumber</a:t>
            </a:r>
            <a:r>
              <a:rPr lang="en-US" sz="3200" dirty="0">
                <a:solidFill>
                  <a:schemeClr val="bg1"/>
                </a:solidFill>
                <a:latin typeface="+mj-lt"/>
                <a:ea typeface="Calibri" panose="020F0502020204030204" pitchFamily="34" charset="0"/>
                <a:cs typeface="Calibri" panose="020F0502020204030204" pitchFamily="34" charset="0"/>
                <a:sym typeface="Quicksand"/>
              </a:rPr>
              <a:t> to preserve layout and formatting.</a:t>
            </a:r>
            <a:endParaRPr lang="en-US" sz="3000" b="1" u="sng" dirty="0">
              <a:solidFill>
                <a:schemeClr val="bg1"/>
              </a:solidFill>
              <a:latin typeface="+mj-lt"/>
              <a:ea typeface="Calibri" panose="020F0502020204030204" pitchFamily="34" charset="0"/>
              <a:cs typeface="Calibri" panose="020F0502020204030204" pitchFamily="34" charset="0"/>
              <a:sym typeface="Quicksand Bold"/>
            </a:endParaRPr>
          </a:p>
          <a:p>
            <a:pPr marL="514350" indent="-514350" algn="just">
              <a:spcBef>
                <a:spcPct val="0"/>
              </a:spcBef>
              <a:buFont typeface="+mj-lt"/>
              <a:buAutoNum type="arabicPeriod"/>
            </a:pPr>
            <a:r>
              <a:rPr lang="en-US" sz="3000" b="1" u="sng" dirty="0">
                <a:solidFill>
                  <a:schemeClr val="bg1"/>
                </a:solidFill>
                <a:latin typeface="+mj-lt"/>
                <a:ea typeface="Calibri" panose="020F0502020204030204" pitchFamily="34" charset="0"/>
                <a:cs typeface="Calibri" panose="020F0502020204030204" pitchFamily="34" charset="0"/>
                <a:sym typeface="Quicksand Bold"/>
              </a:rPr>
              <a:t>Intelligent Chunking</a:t>
            </a:r>
          </a:p>
          <a:p>
            <a:pPr marL="597950" lvl="1" indent="-298975">
              <a:lnSpc>
                <a:spcPts val="3600"/>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Uses 20-30% overlap for context awareness.</a:t>
            </a:r>
          </a:p>
          <a:p>
            <a:pPr marL="597950" lvl="1" indent="-298975">
              <a:lnSpc>
                <a:spcPts val="3600"/>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Keeps chunks in the 800-1000 characters range</a:t>
            </a:r>
            <a:endParaRPr lang="en-US" sz="3000" b="1" u="sng" dirty="0">
              <a:solidFill>
                <a:schemeClr val="bg1"/>
              </a:solidFill>
              <a:latin typeface="+mj-lt"/>
              <a:ea typeface="Calibri" panose="020F0502020204030204" pitchFamily="34" charset="0"/>
              <a:cs typeface="Calibri" panose="020F0502020204030204" pitchFamily="34" charset="0"/>
              <a:sym typeface="Quicksand Bold"/>
            </a:endParaRPr>
          </a:p>
          <a:p>
            <a:pPr marL="514350" indent="-514350" algn="just">
              <a:spcBef>
                <a:spcPct val="0"/>
              </a:spcBef>
              <a:buFont typeface="+mj-lt"/>
              <a:buAutoNum type="arabicPeriod"/>
            </a:pPr>
            <a:r>
              <a:rPr lang="en-US" sz="3000" b="1" u="sng" dirty="0">
                <a:solidFill>
                  <a:schemeClr val="bg1"/>
                </a:solidFill>
                <a:latin typeface="+mj-lt"/>
                <a:ea typeface="Calibri" panose="020F0502020204030204" pitchFamily="34" charset="0"/>
                <a:cs typeface="Calibri" panose="020F0502020204030204" pitchFamily="34" charset="0"/>
                <a:sym typeface="Quicksand Bold"/>
              </a:rPr>
              <a:t>Embedding Generation</a:t>
            </a:r>
          </a:p>
          <a:p>
            <a:pPr marL="604518" lvl="1" indent="-302259">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Uses Sentence Transformers (all-MiniLM-L6-v2 by default)</a:t>
            </a:r>
          </a:p>
          <a:p>
            <a:pPr marL="604518" lvl="1" indent="-302259">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Optimized for semantic similarity</a:t>
            </a:r>
            <a:endParaRPr lang="en-US" sz="3000" b="1" u="sng" dirty="0">
              <a:solidFill>
                <a:schemeClr val="bg1"/>
              </a:solidFill>
              <a:latin typeface="+mj-lt"/>
              <a:ea typeface="Calibri" panose="020F0502020204030204" pitchFamily="34" charset="0"/>
              <a:cs typeface="Calibri" panose="020F0502020204030204" pitchFamily="34" charset="0"/>
              <a:sym typeface="Quicksand Bold"/>
            </a:endParaRPr>
          </a:p>
          <a:p>
            <a:pPr marL="514350" indent="-514350" algn="just">
              <a:spcBef>
                <a:spcPct val="0"/>
              </a:spcBef>
              <a:buFont typeface="+mj-lt"/>
              <a:buAutoNum type="arabicPeriod"/>
            </a:pPr>
            <a:r>
              <a:rPr lang="en-US" sz="3000" b="1" u="sng" dirty="0">
                <a:solidFill>
                  <a:schemeClr val="bg1"/>
                </a:solidFill>
                <a:latin typeface="+mj-lt"/>
                <a:ea typeface="Calibri" panose="020F0502020204030204" pitchFamily="34" charset="0"/>
                <a:cs typeface="Calibri" panose="020F0502020204030204" pitchFamily="34" charset="0"/>
                <a:sym typeface="Quicksand Bold"/>
              </a:rPr>
              <a:t>Vector Indexing</a:t>
            </a:r>
          </a:p>
          <a:p>
            <a:pPr marL="604518" lvl="1" indent="-302259">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Stores embeddings in Pinecone vector database</a:t>
            </a:r>
          </a:p>
          <a:p>
            <a:pPr marL="604518" lvl="1" indent="-302259">
              <a:lnSpc>
                <a:spcPts val="3639"/>
              </a:lnSpc>
              <a:buFont typeface="Arial"/>
              <a:buChar char="•"/>
            </a:pPr>
            <a:r>
              <a:rPr lang="en-US" sz="3200" dirty="0">
                <a:solidFill>
                  <a:schemeClr val="bg1"/>
                </a:solidFill>
                <a:latin typeface="+mj-lt"/>
                <a:ea typeface="Calibri" panose="020F0502020204030204" pitchFamily="34" charset="0"/>
                <a:cs typeface="Calibri" panose="020F0502020204030204" pitchFamily="34" charset="0"/>
                <a:sym typeface="Quicksand"/>
              </a:rPr>
              <a:t>Supports metadata</a:t>
            </a:r>
          </a:p>
        </p:txBody>
      </p:sp>
      <p:pic>
        <p:nvPicPr>
          <p:cNvPr id="29" name="object 13">
            <a:extLst>
              <a:ext uri="{FF2B5EF4-FFF2-40B4-BE49-F238E27FC236}">
                <a16:creationId xmlns:a16="http://schemas.microsoft.com/office/drawing/2014/main" id="{8A66E593-7FCA-407B-FA39-E465CA65FD40}"/>
              </a:ext>
            </a:extLst>
          </p:cNvPr>
          <p:cNvPicPr/>
          <p:nvPr/>
        </p:nvPicPr>
        <p:blipFill>
          <a:blip r:embed="rId2" cstate="print"/>
          <a:stretch>
            <a:fillRect/>
          </a:stretch>
        </p:blipFill>
        <p:spPr>
          <a:xfrm>
            <a:off x="552911" y="154996"/>
            <a:ext cx="1302200" cy="1158078"/>
          </a:xfrm>
          <a:prstGeom prst="rect">
            <a:avLst/>
          </a:prstGeom>
        </p:spPr>
      </p:pic>
      <p:pic>
        <p:nvPicPr>
          <p:cNvPr id="30" name="object 14">
            <a:extLst>
              <a:ext uri="{FF2B5EF4-FFF2-40B4-BE49-F238E27FC236}">
                <a16:creationId xmlns:a16="http://schemas.microsoft.com/office/drawing/2014/main" id="{C94E26A7-1620-2408-B2E1-E609B66B5460}"/>
              </a:ext>
            </a:extLst>
          </p:cNvPr>
          <p:cNvPicPr/>
          <p:nvPr/>
        </p:nvPicPr>
        <p:blipFill>
          <a:blip r:embed="rId3" cstate="print"/>
          <a:stretch>
            <a:fillRect/>
          </a:stretch>
        </p:blipFill>
        <p:spPr>
          <a:xfrm>
            <a:off x="381000" y="1385404"/>
            <a:ext cx="1814703" cy="379796"/>
          </a:xfrm>
          <a:prstGeom prst="rect">
            <a:avLst/>
          </a:prstGeom>
        </p:spPr>
      </p:pic>
      <p:grpSp>
        <p:nvGrpSpPr>
          <p:cNvPr id="31" name="Group 16">
            <a:extLst>
              <a:ext uri="{FF2B5EF4-FFF2-40B4-BE49-F238E27FC236}">
                <a16:creationId xmlns:a16="http://schemas.microsoft.com/office/drawing/2014/main" id="{70AA92C2-9131-7E84-2DBC-297E61685BC4}"/>
              </a:ext>
            </a:extLst>
          </p:cNvPr>
          <p:cNvGrpSpPr/>
          <p:nvPr/>
        </p:nvGrpSpPr>
        <p:grpSpPr>
          <a:xfrm rot="-4011154">
            <a:off x="11220530" y="-706248"/>
            <a:ext cx="17403374" cy="15009081"/>
            <a:chOff x="0" y="0"/>
            <a:chExt cx="4583605" cy="3953009"/>
          </a:xfrm>
        </p:grpSpPr>
        <p:sp>
          <p:nvSpPr>
            <p:cNvPr id="32" name="Freeform 17">
              <a:extLst>
                <a:ext uri="{FF2B5EF4-FFF2-40B4-BE49-F238E27FC236}">
                  <a16:creationId xmlns:a16="http://schemas.microsoft.com/office/drawing/2014/main" id="{E00D9996-1707-4939-B562-E9C632EAEB8E}"/>
                </a:ext>
              </a:extLst>
            </p:cNvPr>
            <p:cNvSpPr/>
            <p:nvPr/>
          </p:nvSpPr>
          <p:spPr>
            <a:xfrm>
              <a:off x="0" y="0"/>
              <a:ext cx="4583605" cy="3953009"/>
            </a:xfrm>
            <a:custGeom>
              <a:avLst/>
              <a:gdLst/>
              <a:ahLst/>
              <a:cxnLst/>
              <a:rect l="l" t="t" r="r" b="b"/>
              <a:pathLst>
                <a:path w="4583605" h="3953009">
                  <a:moveTo>
                    <a:pt x="0" y="0"/>
                  </a:moveTo>
                  <a:lnTo>
                    <a:pt x="4583605" y="0"/>
                  </a:lnTo>
                  <a:lnTo>
                    <a:pt x="4583605" y="3953009"/>
                  </a:lnTo>
                  <a:lnTo>
                    <a:pt x="0" y="3953009"/>
                  </a:lnTo>
                  <a:close/>
                </a:path>
              </a:pathLst>
            </a:custGeom>
            <a:gradFill rotWithShape="1">
              <a:gsLst>
                <a:gs pos="0">
                  <a:srgbClr val="27DDDF">
                    <a:alpha val="0"/>
                  </a:srgbClr>
                </a:gs>
                <a:gs pos="100000">
                  <a:srgbClr val="27DDDF">
                    <a:alpha val="100000"/>
                  </a:srgbClr>
                </a:gs>
              </a:gsLst>
              <a:lin ang="5400000"/>
            </a:gradFill>
          </p:spPr>
        </p:sp>
        <p:sp>
          <p:nvSpPr>
            <p:cNvPr id="33" name="TextBox 18">
              <a:extLst>
                <a:ext uri="{FF2B5EF4-FFF2-40B4-BE49-F238E27FC236}">
                  <a16:creationId xmlns:a16="http://schemas.microsoft.com/office/drawing/2014/main" id="{02F152F4-3D38-0EB5-89A5-67A7CD0AC2FA}"/>
                </a:ext>
              </a:extLst>
            </p:cNvPr>
            <p:cNvSpPr txBox="1"/>
            <p:nvPr/>
          </p:nvSpPr>
          <p:spPr>
            <a:xfrm>
              <a:off x="0" y="19050"/>
              <a:ext cx="4583605" cy="3933959"/>
            </a:xfrm>
            <a:prstGeom prst="rect">
              <a:avLst/>
            </a:prstGeom>
          </p:spPr>
          <p:txBody>
            <a:bodyPr lIns="50800" tIns="50800" rIns="50800" bIns="50800" rtlCol="0" anchor="ctr"/>
            <a:lstStyle/>
            <a:p>
              <a:pPr algn="ctr">
                <a:lnSpc>
                  <a:spcPts val="1387"/>
                </a:lnSpc>
              </a:pPr>
              <a:endParaRPr/>
            </a:p>
          </p:txBody>
        </p:sp>
      </p:grpSp>
    </p:spTree>
    <p:extLst>
      <p:ext uri="{BB962C8B-B14F-4D97-AF65-F5344CB8AC3E}">
        <p14:creationId xmlns:p14="http://schemas.microsoft.com/office/powerpoint/2010/main" val="118089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TotalTime>
  <Words>1372</Words>
  <Application>Microsoft Office PowerPoint</Application>
  <PresentationFormat>Custom</PresentationFormat>
  <Paragraphs>171</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Green Modern Finance Business Report Presentation</dc:title>
  <dc:creator>dell</dc:creator>
  <cp:lastModifiedBy>Prashant Mishra</cp:lastModifiedBy>
  <cp:revision>11</cp:revision>
  <dcterms:created xsi:type="dcterms:W3CDTF">2006-08-16T00:00:00Z</dcterms:created>
  <dcterms:modified xsi:type="dcterms:W3CDTF">2025-06-16T16:16:25Z</dcterms:modified>
  <dc:identifier>DAGqVgZd3sM</dc:identifier>
</cp:coreProperties>
</file>