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gxia Yu" initials="MOU" lastIdx="1" clrIdx="0">
    <p:extLst>
      <p:ext uri="{19B8F6BF-5375-455C-9EA6-DF929625EA0E}">
        <p15:presenceInfo xmlns:p15="http://schemas.microsoft.com/office/powerpoint/2012/main" userId="Mengxia Y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81"/>
    <p:restoredTop sz="94603"/>
  </p:normalViewPr>
  <p:slideViewPr>
    <p:cSldViewPr snapToGrid="0" snapToObjects="1">
      <p:cViewPr varScale="1">
        <p:scale>
          <a:sx n="76" d="100"/>
          <a:sy n="76" d="100"/>
        </p:scale>
        <p:origin x="200"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5EDE4-20CB-5943-A2B5-188131AE2986}" type="datetimeFigureOut">
              <a:rPr kumimoji="1" lang="zh-CN" altLang="en-US" smtClean="0"/>
              <a:t>2020/8/21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579BD-DDC5-F142-87EC-453164C15837}" type="slidenum">
              <a:rPr kumimoji="1" lang="zh-CN" altLang="en-US" smtClean="0"/>
              <a:t>‹#›</a:t>
            </a:fld>
            <a:endParaRPr kumimoji="1" lang="zh-CN" altLang="en-US"/>
          </a:p>
        </p:txBody>
      </p:sp>
    </p:spTree>
    <p:extLst>
      <p:ext uri="{BB962C8B-B14F-4D97-AF65-F5344CB8AC3E}">
        <p14:creationId xmlns:p14="http://schemas.microsoft.com/office/powerpoint/2010/main" val="253560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1</a:t>
            </a:fld>
            <a:endParaRPr kumimoji="1" lang="zh-CN" altLang="en-US"/>
          </a:p>
        </p:txBody>
      </p:sp>
    </p:spTree>
    <p:extLst>
      <p:ext uri="{BB962C8B-B14F-4D97-AF65-F5344CB8AC3E}">
        <p14:creationId xmlns:p14="http://schemas.microsoft.com/office/powerpoint/2010/main" val="336699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3</a:t>
            </a:fld>
            <a:endParaRPr kumimoji="1" lang="zh-CN" altLang="en-US"/>
          </a:p>
        </p:txBody>
      </p:sp>
    </p:spTree>
    <p:extLst>
      <p:ext uri="{BB962C8B-B14F-4D97-AF65-F5344CB8AC3E}">
        <p14:creationId xmlns:p14="http://schemas.microsoft.com/office/powerpoint/2010/main" val="16486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4</a:t>
            </a:fld>
            <a:endParaRPr kumimoji="1" lang="zh-CN" altLang="en-US"/>
          </a:p>
        </p:txBody>
      </p:sp>
    </p:spTree>
    <p:extLst>
      <p:ext uri="{BB962C8B-B14F-4D97-AF65-F5344CB8AC3E}">
        <p14:creationId xmlns:p14="http://schemas.microsoft.com/office/powerpoint/2010/main" val="4035958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GraphSAGE cites </a:t>
            </a:r>
            <a:r>
              <a:rPr kumimoji="1" lang="en-US" altLang="zh-CN" dirty="0" err="1"/>
              <a:t>DeepWalk</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5</a:t>
            </a:fld>
            <a:endParaRPr kumimoji="1" lang="zh-CN" altLang="en-US"/>
          </a:p>
        </p:txBody>
      </p:sp>
    </p:spTree>
    <p:extLst>
      <p:ext uri="{BB962C8B-B14F-4D97-AF65-F5344CB8AC3E}">
        <p14:creationId xmlns:p14="http://schemas.microsoft.com/office/powerpoint/2010/main" val="55328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More examples</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6</a:t>
            </a:fld>
            <a:endParaRPr kumimoji="1" lang="zh-CN" altLang="en-US"/>
          </a:p>
        </p:txBody>
      </p:sp>
    </p:spTree>
    <p:extLst>
      <p:ext uri="{BB962C8B-B14F-4D97-AF65-F5344CB8AC3E}">
        <p14:creationId xmlns:p14="http://schemas.microsoft.com/office/powerpoint/2010/main" val="245972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More examples</a:t>
            </a:r>
            <a:endParaRPr kumimoji="1" lang="zh-CN" altLang="en-US" dirty="0"/>
          </a:p>
        </p:txBody>
      </p:sp>
      <p:sp>
        <p:nvSpPr>
          <p:cNvPr id="4" name="灯片编号占位符 3"/>
          <p:cNvSpPr>
            <a:spLocks noGrp="1"/>
          </p:cNvSpPr>
          <p:nvPr>
            <p:ph type="sldNum" sz="quarter" idx="5"/>
          </p:nvPr>
        </p:nvSpPr>
        <p:spPr/>
        <p:txBody>
          <a:bodyPr/>
          <a:lstStyle/>
          <a:p>
            <a:fld id="{8E8579BD-DDC5-F142-87EC-453164C15837}" type="slidenum">
              <a:rPr kumimoji="1" lang="zh-CN" altLang="en-US" smtClean="0"/>
              <a:t>7</a:t>
            </a:fld>
            <a:endParaRPr kumimoji="1" lang="zh-CN" altLang="en-US"/>
          </a:p>
        </p:txBody>
      </p:sp>
    </p:spTree>
    <p:extLst>
      <p:ext uri="{BB962C8B-B14F-4D97-AF65-F5344CB8AC3E}">
        <p14:creationId xmlns:p14="http://schemas.microsoft.com/office/powerpoint/2010/main" val="335720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3F056-74C5-724F-AF35-E75A7A78447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55AFD26-0F50-6442-B538-A5BC7BA31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2E13D87-6A1C-9A42-A6E6-A7C514A0989E}"/>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5" name="页脚占位符 4">
            <a:extLst>
              <a:ext uri="{FF2B5EF4-FFF2-40B4-BE49-F238E27FC236}">
                <a16:creationId xmlns:a16="http://schemas.microsoft.com/office/drawing/2014/main" id="{0DB18521-B7D9-F843-A3D4-3C41021983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E6F3C7-F857-2D41-8CC4-560260E2DC6C}"/>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96134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E31D-5776-0343-A21B-F4132D93FBD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7CEA24E-916A-F64E-A582-21E0A0C8CF1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535B050-DA97-E14E-8192-89B0E8B08046}"/>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5" name="页脚占位符 4">
            <a:extLst>
              <a:ext uri="{FF2B5EF4-FFF2-40B4-BE49-F238E27FC236}">
                <a16:creationId xmlns:a16="http://schemas.microsoft.com/office/drawing/2014/main" id="{B449AC51-A04E-4049-8AFF-47F0305AAD7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E06A6D-E14B-AF40-8000-558CF0B29C26}"/>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63575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590208-4299-7443-99C8-B7961172E93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50DE8DF-FBFE-CD40-A69C-73D7EEC0508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F0580A-1DE8-2A4A-8442-2ADE8D387D8D}"/>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5" name="页脚占位符 4">
            <a:extLst>
              <a:ext uri="{FF2B5EF4-FFF2-40B4-BE49-F238E27FC236}">
                <a16:creationId xmlns:a16="http://schemas.microsoft.com/office/drawing/2014/main" id="{D3C29F73-70D3-D444-944A-CE10AE24F46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2B95B4-38E2-1D41-BB9F-0D3E6A0C879E}"/>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44936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F309B-86DD-AA48-9386-658F4E290BF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D488ACC-EFBD-C04C-8CFD-2B1F674880F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CA75E6-243B-8145-AEC2-CE505A80566C}"/>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5" name="页脚占位符 4">
            <a:extLst>
              <a:ext uri="{FF2B5EF4-FFF2-40B4-BE49-F238E27FC236}">
                <a16:creationId xmlns:a16="http://schemas.microsoft.com/office/drawing/2014/main" id="{B26AB897-B85D-DC41-90AC-79CF51157D1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6BD30ED-707E-114E-AE06-C8EF219B6B88}"/>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70475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2E856-8EAA-5E4D-A6A8-0DA34BAEF62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2B41B09-E540-A041-B976-046FF87D9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5134553-DA8B-D844-B05A-0DC262FAD37A}"/>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5" name="页脚占位符 4">
            <a:extLst>
              <a:ext uri="{FF2B5EF4-FFF2-40B4-BE49-F238E27FC236}">
                <a16:creationId xmlns:a16="http://schemas.microsoft.com/office/drawing/2014/main" id="{A0774814-57DD-B648-B4B1-7D4514CC84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444775A-4D11-9446-B308-F6F795C35B5F}"/>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239800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88A46-20B6-DB42-BED7-993F581C972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773EADC-BE54-184E-A6B2-7EC86CB657A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A01972E-C090-6840-8887-766BA757CF1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6ECC770-0FA1-D044-91B8-EA5FC7A2957F}"/>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6" name="页脚占位符 5">
            <a:extLst>
              <a:ext uri="{FF2B5EF4-FFF2-40B4-BE49-F238E27FC236}">
                <a16:creationId xmlns:a16="http://schemas.microsoft.com/office/drawing/2014/main" id="{BC32644E-BE24-6C49-ABF8-9414ECF4F8B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219A91-8EEA-7842-ABFA-553C71EE35DA}"/>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296942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DCDC1-C2FA-594F-B3BD-9830C9DA28B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CFC36EB-A1FE-6E4C-A413-7FC334E83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BC13056-165D-2146-BD1D-84C2C5CD676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E1AC437-1670-AA49-93FA-A11CE8D1C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957A868-6896-3F4C-83D0-2F388593D64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4827DD1-9996-4F46-921A-9708CC3B610A}"/>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8" name="页脚占位符 7">
            <a:extLst>
              <a:ext uri="{FF2B5EF4-FFF2-40B4-BE49-F238E27FC236}">
                <a16:creationId xmlns:a16="http://schemas.microsoft.com/office/drawing/2014/main" id="{2FEE8D5C-C6F0-414C-984C-64D46EC75C9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91F3495-A2E6-CF44-B13D-FD2254EB61A3}"/>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0683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08079-AF67-2E47-A76A-0CF7C9A0B9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4491B0C-5343-6542-8999-DA9BC16DB67A}"/>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4" name="页脚占位符 3">
            <a:extLst>
              <a:ext uri="{FF2B5EF4-FFF2-40B4-BE49-F238E27FC236}">
                <a16:creationId xmlns:a16="http://schemas.microsoft.com/office/drawing/2014/main" id="{C6FDDE16-81B5-424D-BA4A-A133CEBFDDC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0E637D7-2F13-AB4C-9613-E49EC177B705}"/>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81377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3EBC2F-4646-8342-B3E7-208CE0A10968}"/>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3" name="页脚占位符 2">
            <a:extLst>
              <a:ext uri="{FF2B5EF4-FFF2-40B4-BE49-F238E27FC236}">
                <a16:creationId xmlns:a16="http://schemas.microsoft.com/office/drawing/2014/main" id="{984054FE-B986-6941-B47C-E716B965389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1638753-3CE6-9746-BB1B-8BAFA8743F9F}"/>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15548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48F3B-7BDA-B344-A7A7-BC0F8CD9DB4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F285E2-711E-294C-A865-10B9B25B3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DF03D40-348A-FE41-9E37-91FEB1D2A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1E1F1A7-67D9-5B47-A7B8-1A89D38D0AA2}"/>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6" name="页脚占位符 5">
            <a:extLst>
              <a:ext uri="{FF2B5EF4-FFF2-40B4-BE49-F238E27FC236}">
                <a16:creationId xmlns:a16="http://schemas.microsoft.com/office/drawing/2014/main" id="{70109184-EFC6-A047-8E67-7B5B8C44D6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7F83557-9671-EB43-8298-88788AA1BC6B}"/>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354226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3255-8963-5D4B-8922-13D4CD58F4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3FBD31F-A042-9949-A2DF-E8C83CE38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B88DD28-6402-DD4A-8C28-B1F665FB6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324E09A-FDEF-2443-A9E1-19F53E79BCA9}"/>
              </a:ext>
            </a:extLst>
          </p:cNvPr>
          <p:cNvSpPr>
            <a:spLocks noGrp="1"/>
          </p:cNvSpPr>
          <p:nvPr>
            <p:ph type="dt" sz="half" idx="10"/>
          </p:nvPr>
        </p:nvSpPr>
        <p:spPr/>
        <p:txBody>
          <a:bodyPr/>
          <a:lstStyle/>
          <a:p>
            <a:fld id="{A155353B-C118-C14B-A6B8-9547A3B174A3}" type="datetimeFigureOut">
              <a:rPr kumimoji="1" lang="zh-CN" altLang="en-US" smtClean="0"/>
              <a:t>2020/8/21</a:t>
            </a:fld>
            <a:endParaRPr kumimoji="1" lang="zh-CN" altLang="en-US"/>
          </a:p>
        </p:txBody>
      </p:sp>
      <p:sp>
        <p:nvSpPr>
          <p:cNvPr id="6" name="页脚占位符 5">
            <a:extLst>
              <a:ext uri="{FF2B5EF4-FFF2-40B4-BE49-F238E27FC236}">
                <a16:creationId xmlns:a16="http://schemas.microsoft.com/office/drawing/2014/main" id="{EF60149E-12BA-6F46-A455-3D5B4B3A8D5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C0CED1-39D0-E345-975F-686D9AA58144}"/>
              </a:ext>
            </a:extLst>
          </p:cNvPr>
          <p:cNvSpPr>
            <a:spLocks noGrp="1"/>
          </p:cNvSpPr>
          <p:nvPr>
            <p:ph type="sldNum" sz="quarter" idx="12"/>
          </p:nvPr>
        </p:nvSpPr>
        <p:spPr/>
        <p:txBody>
          <a:body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157855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3DD640-A5DC-0C46-9D64-CDCC9F4E4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D0A037F-7DB0-C64F-869A-9347E4532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34E6B8D-2684-614D-8E98-AA1F27F3B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5353B-C118-C14B-A6B8-9547A3B174A3}" type="datetimeFigureOut">
              <a:rPr kumimoji="1" lang="zh-CN" altLang="en-US" smtClean="0"/>
              <a:t>2020/8/21</a:t>
            </a:fld>
            <a:endParaRPr kumimoji="1" lang="zh-CN" altLang="en-US"/>
          </a:p>
        </p:txBody>
      </p:sp>
      <p:sp>
        <p:nvSpPr>
          <p:cNvPr id="5" name="页脚占位符 4">
            <a:extLst>
              <a:ext uri="{FF2B5EF4-FFF2-40B4-BE49-F238E27FC236}">
                <a16:creationId xmlns:a16="http://schemas.microsoft.com/office/drawing/2014/main" id="{71D1B8F3-AFEC-6342-9ABB-15B1919AA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C9D0912-C8B3-A24A-AF00-22EA2ECEC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0197D-2EAC-AF41-BFAA-279592DFC837}" type="slidenum">
              <a:rPr kumimoji="1" lang="zh-CN" altLang="en-US" smtClean="0"/>
              <a:t>‹#›</a:t>
            </a:fld>
            <a:endParaRPr kumimoji="1" lang="zh-CN" altLang="en-US"/>
          </a:p>
        </p:txBody>
      </p:sp>
    </p:spTree>
    <p:extLst>
      <p:ext uri="{BB962C8B-B14F-4D97-AF65-F5344CB8AC3E}">
        <p14:creationId xmlns:p14="http://schemas.microsoft.com/office/powerpoint/2010/main" val="91991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949005" y="1593472"/>
            <a:ext cx="3237917" cy="248554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7003225" y="2933612"/>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7309722" y="3632357"/>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rgbClr val="C00000"/>
                </a:solidFill>
                <a:latin typeface="Calibri" panose="020F0502020204030204" pitchFamily="34" charset="0"/>
                <a:cs typeface="Calibri" panose="020F0502020204030204" pitchFamily="34" charset="0"/>
              </a:rPr>
              <a:t>node2vec</a:t>
            </a: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8204308" y="2035696"/>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9363184" y="4926138"/>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word2vec</a:t>
            </a: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9098893" y="4186666"/>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8836875" y="4719784"/>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7686898" y="2603297"/>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9820289" y="3898660"/>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6873621" y="5256595"/>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7260941" y="4906357"/>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8193251" y="5141174"/>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9350723" y="865357"/>
            <a:ext cx="517349"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9862310" y="68218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10220545" y="3745133"/>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10464387" y="3499915"/>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757735" y="5676610"/>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6580002" y="5937005"/>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9550400" y="1525377"/>
            <a:ext cx="721433"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10264456" y="1421385"/>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4054419" y="4079016"/>
            <a:ext cx="1789171" cy="847121"/>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GraphSAGE</a:t>
            </a: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5843590" y="4269357"/>
            <a:ext cx="1466132" cy="23322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397043" y="787584"/>
            <a:ext cx="6648388" cy="2887652"/>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zh-CN" sz="2000" dirty="0">
                <a:solidFill>
                  <a:schemeClr val="tx1"/>
                </a:solidFill>
                <a:latin typeface="Calibri" panose="020F0502020204030204" pitchFamily="34" charset="0"/>
                <a:cs typeface="Calibri" panose="020F0502020204030204" pitchFamily="34" charset="0"/>
              </a:rPr>
              <a:t>Text From </a:t>
            </a:r>
            <a:r>
              <a:rPr lang="en" altLang="zh-CN" sz="2000" b="1" dirty="0">
                <a:solidFill>
                  <a:schemeClr val="accent6">
                    <a:lumMod val="75000"/>
                  </a:schemeClr>
                </a:solidFill>
                <a:latin typeface="Calibri" panose="020F0502020204030204" pitchFamily="34" charset="0"/>
                <a:cs typeface="Calibri" panose="020F0502020204030204" pitchFamily="34" charset="0"/>
              </a:rPr>
              <a:t>GCN</a:t>
            </a:r>
            <a:r>
              <a:rPr lang="en" altLang="zh-CN" sz="2000" dirty="0">
                <a:solidFill>
                  <a:schemeClr val="tx1"/>
                </a:solidFill>
                <a:latin typeface="Calibri" panose="020F0502020204030204" pitchFamily="34" charset="0"/>
                <a:cs typeface="Calibri" panose="020F0502020204030204" pitchFamily="34" charset="0"/>
              </a:rPr>
              <a:t>: </a:t>
            </a:r>
            <a:r>
              <a:rPr lang="zh-CN" altLang="en-US" sz="2000" dirty="0">
                <a:solidFill>
                  <a:schemeClr val="tx1"/>
                </a:solidFill>
                <a:latin typeface="Calibri" panose="020F0502020204030204" pitchFamily="34" charset="0"/>
                <a:cs typeface="Calibri" panose="020F0502020204030204" pitchFamily="34" charset="0"/>
              </a:rPr>
              <a:t>“</a:t>
            </a:r>
            <a:r>
              <a:rPr lang="en" altLang="zh-CN" sz="2000" dirty="0">
                <a:latin typeface="Calibri" panose="020F0502020204030204" pitchFamily="34" charset="0"/>
                <a:cs typeface="Calibri" panose="020F0502020204030204" pitchFamily="34" charset="0"/>
              </a:rPr>
              <a:t>DeepWalk (</a:t>
            </a:r>
            <a:r>
              <a:rPr lang="en" altLang="zh-CN" sz="2000" dirty="0" err="1">
                <a:latin typeface="Calibri" panose="020F0502020204030204" pitchFamily="34" charset="0"/>
                <a:cs typeface="Calibri" panose="020F0502020204030204" pitchFamily="34" charset="0"/>
              </a:rPr>
              <a:t>Perozzi</a:t>
            </a:r>
            <a:r>
              <a:rPr lang="en" altLang="zh-CN" sz="2000" dirty="0">
                <a:latin typeface="Calibri" panose="020F0502020204030204" pitchFamily="34" charset="0"/>
                <a:cs typeface="Calibri" panose="020F0502020204030204" pitchFamily="34" charset="0"/>
              </a:rPr>
              <a:t> et al., 2014) learns embeddings via the prediction of the local neighborhood of nodes, sampled from random walks on the graph</a:t>
            </a:r>
            <a:r>
              <a:rPr lang="en" altLang="zh-CN" sz="2000" b="1" dirty="0">
                <a:latin typeface="Calibri" panose="020F0502020204030204" pitchFamily="34" charset="0"/>
                <a:cs typeface="Calibri" panose="020F0502020204030204" pitchFamily="34" charset="0"/>
              </a:rPr>
              <a:t>. LINE (Tang et al., 2015) and node2vec </a:t>
            </a:r>
            <a:r>
              <a:rPr lang="en" altLang="zh-CN" sz="2000" b="1" dirty="0">
                <a:solidFill>
                  <a:srgbClr val="C00000"/>
                </a:solidFill>
                <a:latin typeface="Calibri" panose="020F0502020204030204" pitchFamily="34" charset="0"/>
                <a:cs typeface="Calibri" panose="020F0502020204030204" pitchFamily="34" charset="0"/>
              </a:rPr>
              <a:t>(Grover &amp; Leskovec, 2016) </a:t>
            </a:r>
            <a:r>
              <a:rPr lang="en" altLang="zh-CN" sz="2000" b="1" dirty="0">
                <a:latin typeface="Calibri" panose="020F0502020204030204" pitchFamily="34" charset="0"/>
                <a:cs typeface="Calibri" panose="020F0502020204030204" pitchFamily="34" charset="0"/>
              </a:rPr>
              <a:t>extend DeepWalk with more sophisticated random walk or breadth-first search schemes. </a:t>
            </a:r>
            <a:r>
              <a:rPr lang="en" altLang="zh-CN" sz="2000" dirty="0">
                <a:latin typeface="Calibri" panose="020F0502020204030204" pitchFamily="34" charset="0"/>
                <a:cs typeface="Calibri" panose="020F0502020204030204" pitchFamily="34" charset="0"/>
              </a:rPr>
              <a:t>For all these methods, however, a multistep pipeline including random walk generation and semi-supervised training is required where each step has to be optimized separately. </a:t>
            </a:r>
            <a:r>
              <a:rPr lang="zh-CN" altLang="en-US" sz="2000" dirty="0">
                <a:solidFill>
                  <a:schemeClr val="tx1"/>
                </a:solidFill>
                <a:latin typeface="Calibri" panose="020F0502020204030204" pitchFamily="34" charset="0"/>
                <a:cs typeface="Calibri" panose="020F0502020204030204" pitchFamily="34" charset="0"/>
              </a:rPr>
              <a:t>”</a:t>
            </a:r>
            <a:endParaRPr lang="en" altLang="zh-CN" sz="2000" dirty="0">
              <a:solidFill>
                <a:schemeClr val="tx1"/>
              </a:solidFill>
              <a:latin typeface="Calibri" panose="020F0502020204030204" pitchFamily="34" charset="0"/>
              <a:cs typeface="Calibri" panose="020F0502020204030204" pitchFamily="34" charset="0"/>
            </a:endParaRP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3154546" y="4502577"/>
            <a:ext cx="899873" cy="20018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4659442" y="4926137"/>
            <a:ext cx="289563" cy="47553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2682122" y="4474479"/>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4446777" y="5396801"/>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8186922" y="1030062"/>
            <a:ext cx="1363478"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chemeClr val="accent6">
                    <a:lumMod val="75000"/>
                  </a:schemeClr>
                </a:solidFill>
                <a:latin typeface="Calibri" panose="020F0502020204030204" pitchFamily="34" charset="0"/>
                <a:cs typeface="Calibri" panose="020F0502020204030204" pitchFamily="34" charset="0"/>
              </a:rPr>
              <a:t>GCN</a:t>
            </a: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630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CA3D319-9138-034E-9BFC-6F4F14A1EDF1}"/>
              </a:ext>
            </a:extLst>
          </p:cNvPr>
          <p:cNvPicPr>
            <a:picLocks noChangeAspect="1"/>
          </p:cNvPicPr>
          <p:nvPr/>
        </p:nvPicPr>
        <p:blipFill>
          <a:blip r:embed="rId2"/>
          <a:stretch>
            <a:fillRect/>
          </a:stretch>
        </p:blipFill>
        <p:spPr>
          <a:xfrm>
            <a:off x="1171074" y="433692"/>
            <a:ext cx="14108742" cy="7249920"/>
          </a:xfrm>
          <a:prstGeom prst="rect">
            <a:avLst/>
          </a:prstGeom>
        </p:spPr>
      </p:pic>
      <p:sp>
        <p:nvSpPr>
          <p:cNvPr id="12" name="矩形 11">
            <a:extLst>
              <a:ext uri="{FF2B5EF4-FFF2-40B4-BE49-F238E27FC236}">
                <a16:creationId xmlns:a16="http://schemas.microsoft.com/office/drawing/2014/main" id="{02718DAE-E615-5349-9EBA-131741DD7EC0}"/>
              </a:ext>
            </a:extLst>
          </p:cNvPr>
          <p:cNvSpPr/>
          <p:nvPr/>
        </p:nvSpPr>
        <p:spPr>
          <a:xfrm>
            <a:off x="10026316" y="4203031"/>
            <a:ext cx="272716" cy="256673"/>
          </a:xfrm>
          <a:prstGeom prst="rect">
            <a:avLst/>
          </a:prstGeom>
          <a:solidFill>
            <a:schemeClr val="accent4">
              <a:lumMod val="20000"/>
              <a:lumOff val="8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a:extLst>
              <a:ext uri="{FF2B5EF4-FFF2-40B4-BE49-F238E27FC236}">
                <a16:creationId xmlns:a16="http://schemas.microsoft.com/office/drawing/2014/main" id="{B9FF3097-E2E5-AF40-9D0C-6C216FB6E73F}"/>
              </a:ext>
            </a:extLst>
          </p:cNvPr>
          <p:cNvCxnSpPr>
            <a:cxnSpLocks/>
          </p:cNvCxnSpPr>
          <p:nvPr/>
        </p:nvCxnSpPr>
        <p:spPr>
          <a:xfrm flipH="1" flipV="1">
            <a:off x="9290162" y="1"/>
            <a:ext cx="1008870" cy="4203030"/>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4" name="直线连接符 23">
            <a:extLst>
              <a:ext uri="{FF2B5EF4-FFF2-40B4-BE49-F238E27FC236}">
                <a16:creationId xmlns:a16="http://schemas.microsoft.com/office/drawing/2014/main" id="{C46CF371-4F59-554A-A069-D367FDF71A27}"/>
              </a:ext>
            </a:extLst>
          </p:cNvPr>
          <p:cNvCxnSpPr>
            <a:cxnSpLocks/>
          </p:cNvCxnSpPr>
          <p:nvPr/>
        </p:nvCxnSpPr>
        <p:spPr>
          <a:xfrm flipH="1">
            <a:off x="9290162" y="4459704"/>
            <a:ext cx="1008870" cy="766012"/>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8" name="直线连接符 27">
            <a:extLst>
              <a:ext uri="{FF2B5EF4-FFF2-40B4-BE49-F238E27FC236}">
                <a16:creationId xmlns:a16="http://schemas.microsoft.com/office/drawing/2014/main" id="{324E7D3D-C9FC-8545-8472-B5BFC9034704}"/>
              </a:ext>
            </a:extLst>
          </p:cNvPr>
          <p:cNvCxnSpPr>
            <a:cxnSpLocks/>
          </p:cNvCxnSpPr>
          <p:nvPr/>
        </p:nvCxnSpPr>
        <p:spPr>
          <a:xfrm flipH="1">
            <a:off x="0" y="4459704"/>
            <a:ext cx="10026316" cy="766012"/>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0" name="直线连接符 9">
            <a:extLst>
              <a:ext uri="{FF2B5EF4-FFF2-40B4-BE49-F238E27FC236}">
                <a16:creationId xmlns:a16="http://schemas.microsoft.com/office/drawing/2014/main" id="{CA484657-545F-8F44-B836-E2628AC52111}"/>
              </a:ext>
            </a:extLst>
          </p:cNvPr>
          <p:cNvCxnSpPr>
            <a:cxnSpLocks/>
          </p:cNvCxnSpPr>
          <p:nvPr/>
        </p:nvCxnSpPr>
        <p:spPr>
          <a:xfrm flipH="1" flipV="1">
            <a:off x="0" y="0"/>
            <a:ext cx="10026316" cy="4203031"/>
          </a:xfrm>
          <a:prstGeom prst="line">
            <a:avLst/>
          </a:prstGeom>
          <a:ln>
            <a:solidFill>
              <a:schemeClr val="accent4"/>
            </a:solidFill>
          </a:ln>
        </p:spPr>
        <p:style>
          <a:lnRef idx="1">
            <a:schemeClr val="accent3"/>
          </a:lnRef>
          <a:fillRef idx="0">
            <a:schemeClr val="accent3"/>
          </a:fillRef>
          <a:effectRef idx="0">
            <a:schemeClr val="accent3"/>
          </a:effectRef>
          <a:fontRef idx="minor">
            <a:schemeClr val="tx1"/>
          </a:fontRef>
        </p:style>
      </p:cxnSp>
      <p:pic>
        <p:nvPicPr>
          <p:cNvPr id="5" name="图片 4">
            <a:extLst>
              <a:ext uri="{FF2B5EF4-FFF2-40B4-BE49-F238E27FC236}">
                <a16:creationId xmlns:a16="http://schemas.microsoft.com/office/drawing/2014/main" id="{B40C59DA-0D80-F744-BAA5-098710DA3A38}"/>
              </a:ext>
            </a:extLst>
          </p:cNvPr>
          <p:cNvPicPr>
            <a:picLocks noChangeAspect="1"/>
          </p:cNvPicPr>
          <p:nvPr/>
        </p:nvPicPr>
        <p:blipFill>
          <a:blip r:embed="rId3"/>
          <a:stretch>
            <a:fillRect/>
          </a:stretch>
        </p:blipFill>
        <p:spPr>
          <a:xfrm>
            <a:off x="0" y="0"/>
            <a:ext cx="9290162" cy="5225716"/>
          </a:xfrm>
          <a:prstGeom prst="rect">
            <a:avLst/>
          </a:prstGeom>
        </p:spPr>
      </p:pic>
    </p:spTree>
    <p:extLst>
      <p:ext uri="{BB962C8B-B14F-4D97-AF65-F5344CB8AC3E}">
        <p14:creationId xmlns:p14="http://schemas.microsoft.com/office/powerpoint/2010/main" val="406232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766487" y="1593472"/>
            <a:ext cx="3252732" cy="248554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7003225" y="2933612"/>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7309722" y="3632357"/>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err="1">
                <a:solidFill>
                  <a:srgbClr val="C00000"/>
                </a:solidFill>
                <a:latin typeface="Calibri" panose="020F0502020204030204" pitchFamily="34" charset="0"/>
                <a:cs typeface="Calibri" panose="020F0502020204030204" pitchFamily="34" charset="0"/>
              </a:rPr>
              <a:t>DeepWalk</a:t>
            </a: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8204308" y="2035696"/>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9363184" y="4926138"/>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Word2Vec</a:t>
            </a: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9098893" y="4186666"/>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8836875" y="4719784"/>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7686898" y="2603297"/>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9820289" y="3898660"/>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6873621" y="5256595"/>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7260941" y="4906357"/>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8193251" y="5141174"/>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9694918" y="865357"/>
            <a:ext cx="173154"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9862310" y="68218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10220545" y="3745133"/>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10464387" y="3499915"/>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757735" y="5676610"/>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6580002" y="5937005"/>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9982422" y="1525377"/>
            <a:ext cx="289411"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10264456" y="1421385"/>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4054419" y="4079017"/>
            <a:ext cx="1424135" cy="827340"/>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err="1">
                <a:latin typeface="Calibri" panose="020F0502020204030204" pitchFamily="34" charset="0"/>
                <a:cs typeface="Calibri" panose="020F0502020204030204" pitchFamily="34" charset="0"/>
              </a:rPr>
              <a:t>PinSAGE</a:t>
            </a: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5478554" y="4269357"/>
            <a:ext cx="1831168" cy="22333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389230" y="706197"/>
            <a:ext cx="6648388" cy="2821211"/>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zh-CN" dirty="0">
                <a:solidFill>
                  <a:schemeClr val="tx1"/>
                </a:solidFill>
              </a:rPr>
              <a:t>Text From </a:t>
            </a:r>
            <a:r>
              <a:rPr lang="en" altLang="zh-CN" b="1" dirty="0">
                <a:solidFill>
                  <a:schemeClr val="accent6">
                    <a:lumMod val="75000"/>
                  </a:schemeClr>
                </a:solidFill>
              </a:rPr>
              <a:t>GraphSAGE</a:t>
            </a:r>
            <a:r>
              <a:rPr lang="en" altLang="zh-CN" dirty="0">
                <a:solidFill>
                  <a:schemeClr val="tx1"/>
                </a:solidFill>
              </a:rPr>
              <a:t>: </a:t>
            </a:r>
            <a:r>
              <a:rPr lang="zh-CN" altLang="en-US" dirty="0">
                <a:solidFill>
                  <a:schemeClr val="tx1"/>
                </a:solidFill>
              </a:rPr>
              <a:t>“</a:t>
            </a:r>
            <a:r>
              <a:rPr lang="en" altLang="zh-CN" dirty="0">
                <a:solidFill>
                  <a:schemeClr val="tx1"/>
                </a:solidFill>
              </a:rPr>
              <a:t>Experimental set-up. </a:t>
            </a:r>
            <a:r>
              <a:rPr lang="en" altLang="zh-CN" b="1" dirty="0">
                <a:solidFill>
                  <a:schemeClr val="tx1"/>
                </a:solidFill>
              </a:rPr>
              <a:t>To contextualize the empirical results on our inductive benchmarks, we compare against four baselines: a random </a:t>
            </a:r>
            <a:r>
              <a:rPr lang="en" altLang="zh-CN" b="1" dirty="0" err="1">
                <a:solidFill>
                  <a:schemeClr val="tx1"/>
                </a:solidFill>
              </a:rPr>
              <a:t>classifer</a:t>
            </a:r>
            <a:r>
              <a:rPr lang="en" altLang="zh-CN" b="1" dirty="0">
                <a:solidFill>
                  <a:schemeClr val="tx1"/>
                </a:solidFill>
              </a:rPr>
              <a:t>, a logistic regression feature-based classifier (that ignores graph structure), the DeepWalk algorithm </a:t>
            </a:r>
            <a:r>
              <a:rPr lang="en" altLang="zh-CN" b="1" dirty="0">
                <a:solidFill>
                  <a:srgbClr val="C00000"/>
                </a:solidFill>
              </a:rPr>
              <a:t>[28] </a:t>
            </a:r>
            <a:r>
              <a:rPr lang="en" altLang="zh-CN" b="1" dirty="0">
                <a:solidFill>
                  <a:schemeClr val="tx1"/>
                </a:solidFill>
              </a:rPr>
              <a:t>as a representative factorization-based approach, and a concatenation of the raw features and DeepWalk embeddings.</a:t>
            </a:r>
            <a:r>
              <a:rPr lang="en" altLang="zh-CN" dirty="0">
                <a:solidFill>
                  <a:schemeClr val="tx1"/>
                </a:solidFill>
              </a:rPr>
              <a:t> We also compare four variants of GraphSAGE that use the different aggregator functions (Section 3.3). </a:t>
            </a:r>
            <a:r>
              <a:rPr lang="zh-CN" altLang="en-US" dirty="0">
                <a:solidFill>
                  <a:schemeClr val="tx1"/>
                </a:solidFill>
              </a:rPr>
              <a:t>”</a:t>
            </a:r>
            <a:endParaRPr lang="en" altLang="zh-CN" dirty="0">
              <a:solidFill>
                <a:schemeClr val="tx1"/>
              </a:solidFill>
            </a:endParaRP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3154546" y="4492687"/>
            <a:ext cx="899873" cy="21007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4659442" y="4906357"/>
            <a:ext cx="107045" cy="49531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2682122" y="4474479"/>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4446777" y="5396801"/>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8019219" y="1030062"/>
            <a:ext cx="1963203"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chemeClr val="accent6">
                    <a:lumMod val="75000"/>
                  </a:schemeClr>
                </a:solidFill>
                <a:latin typeface="Calibri" panose="020F0502020204030204" pitchFamily="34" charset="0"/>
                <a:cs typeface="Calibri" panose="020F0502020204030204" pitchFamily="34" charset="0"/>
              </a:rPr>
              <a:t>GraphSAGE</a:t>
            </a: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23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026698" y="1558921"/>
            <a:ext cx="3252732" cy="248554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6263436" y="2899061"/>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6569933" y="3597806"/>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rgbClr val="C00000"/>
                </a:solidFill>
                <a:latin typeface="Calibri" panose="020F0502020204030204" pitchFamily="34" charset="0"/>
                <a:cs typeface="Calibri" panose="020F0502020204030204" pitchFamily="34" charset="0"/>
              </a:rPr>
              <a:t>GCN</a:t>
            </a: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7464519" y="2001145"/>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8623395" y="4891587"/>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Word2Vec</a:t>
            </a: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8359104" y="4152115"/>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8097086" y="4685233"/>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6947109" y="2568746"/>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9080500" y="3864109"/>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6133832" y="5222044"/>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6521152" y="4871806"/>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7453462" y="5106623"/>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8955129" y="830806"/>
            <a:ext cx="173154"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9122521" y="647633"/>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9480756" y="3710582"/>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9724598" y="346536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017946" y="5642059"/>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5840213" y="590245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9242633" y="1490826"/>
            <a:ext cx="289411"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9524667" y="138683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3314630" y="4044466"/>
            <a:ext cx="1424135" cy="827340"/>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latin typeface="Calibri" panose="020F0502020204030204" pitchFamily="34" charset="0"/>
                <a:cs typeface="Calibri" panose="020F0502020204030204" pitchFamily="34" charset="0"/>
              </a:rPr>
              <a:t>GCMC</a:t>
            </a: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4738765" y="4234806"/>
            <a:ext cx="1831168" cy="22333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681859" y="595821"/>
            <a:ext cx="5732620" cy="2968534"/>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 altLang="zh-CN" sz="1900" dirty="0">
                <a:latin typeface="Calibri" panose="020F0502020204030204" pitchFamily="34" charset="0"/>
                <a:cs typeface="Calibri" panose="020F0502020204030204" pitchFamily="34" charset="0"/>
              </a:rPr>
              <a:t>Text From </a:t>
            </a:r>
            <a:r>
              <a:rPr lang="en" altLang="zh-CN" sz="1900" b="1" dirty="0">
                <a:solidFill>
                  <a:schemeClr val="accent6">
                    <a:lumMod val="75000"/>
                  </a:schemeClr>
                </a:solidFill>
                <a:latin typeface="Calibri" panose="020F0502020204030204" pitchFamily="34" charset="0"/>
                <a:cs typeface="Calibri" panose="020F0502020204030204" pitchFamily="34" charset="0"/>
              </a:rPr>
              <a:t>GraphSAGE</a:t>
            </a:r>
            <a:r>
              <a:rPr lang="en" altLang="zh-CN" sz="1900" dirty="0">
                <a:latin typeface="Calibri" panose="020F0502020204030204" pitchFamily="34" charset="0"/>
                <a:cs typeface="Calibri" panose="020F0502020204030204" pitchFamily="34" charset="0"/>
              </a:rPr>
              <a:t>: “We also compare four variants of GraphSAGE that use the different aggregator functions (Section 3.3). </a:t>
            </a:r>
            <a:r>
              <a:rPr lang="en" altLang="zh-CN" sz="1900" b="1" dirty="0">
                <a:latin typeface="Calibri" panose="020F0502020204030204" pitchFamily="34" charset="0"/>
                <a:cs typeface="Calibri" panose="020F0502020204030204" pitchFamily="34" charset="0"/>
              </a:rPr>
              <a:t>Since, the "convolutional" variant of GraphSAGE is an extended, inductive version of </a:t>
            </a:r>
            <a:r>
              <a:rPr lang="en" altLang="zh-CN" sz="1900" b="1" dirty="0" err="1">
                <a:latin typeface="Calibri" panose="020F0502020204030204" pitchFamily="34" charset="0"/>
                <a:cs typeface="Calibri" panose="020F0502020204030204" pitchFamily="34" charset="0"/>
              </a:rPr>
              <a:t>Kipf</a:t>
            </a:r>
            <a:r>
              <a:rPr lang="en" altLang="zh-CN" sz="1900" b="1" dirty="0">
                <a:latin typeface="Calibri" panose="020F0502020204030204" pitchFamily="34" charset="0"/>
                <a:cs typeface="Calibri" panose="020F0502020204030204" pitchFamily="34" charset="0"/>
              </a:rPr>
              <a:t> et </a:t>
            </a:r>
            <a:r>
              <a:rPr lang="en" altLang="zh-CN" sz="1900" b="1" dirty="0" err="1">
                <a:latin typeface="Calibri" panose="020F0502020204030204" pitchFamily="34" charset="0"/>
                <a:cs typeface="Calibri" panose="020F0502020204030204" pitchFamily="34" charset="0"/>
              </a:rPr>
              <a:t>al's</a:t>
            </a:r>
            <a:r>
              <a:rPr lang="en" altLang="zh-CN" sz="1900" b="1" dirty="0">
                <a:latin typeface="Calibri" panose="020F0502020204030204" pitchFamily="34" charset="0"/>
                <a:cs typeface="Calibri" panose="020F0502020204030204" pitchFamily="34" charset="0"/>
              </a:rPr>
              <a:t> semi-supervised GCN </a:t>
            </a:r>
            <a:r>
              <a:rPr lang="en" altLang="zh-CN" sz="1900" b="1" dirty="0">
                <a:solidFill>
                  <a:srgbClr val="C00000"/>
                </a:solidFill>
                <a:latin typeface="Calibri" panose="020F0502020204030204" pitchFamily="34" charset="0"/>
                <a:cs typeface="Calibri" panose="020F0502020204030204" pitchFamily="34" charset="0"/>
              </a:rPr>
              <a:t>[17] </a:t>
            </a:r>
            <a:r>
              <a:rPr lang="en" altLang="zh-CN" sz="1900" b="1" dirty="0">
                <a:latin typeface="Calibri" panose="020F0502020204030204" pitchFamily="34" charset="0"/>
                <a:cs typeface="Calibri" panose="020F0502020204030204" pitchFamily="34" charset="0"/>
              </a:rPr>
              <a:t>, we term this variant GraphSAGE-GCN.</a:t>
            </a:r>
            <a:r>
              <a:rPr lang="en" altLang="zh-CN" sz="1900" dirty="0">
                <a:latin typeface="Calibri" panose="020F0502020204030204" pitchFamily="34" charset="0"/>
                <a:cs typeface="Calibri" panose="020F0502020204030204" pitchFamily="34" charset="0"/>
              </a:rPr>
              <a:t> We test unsupervised variants of GraphSAGE trained according to the loss in Equation (1), as well as supervised variants that are trained directly on classification cross-entropy loss. ”</a:t>
            </a:r>
          </a:p>
          <a:p>
            <a:endParaRPr lang="en" altLang="zh-CN" dirty="0">
              <a:solidFill>
                <a:schemeClr val="tx1"/>
              </a:solidFill>
            </a:endParaRP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2414757" y="4458136"/>
            <a:ext cx="899873" cy="21007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3919653" y="4871806"/>
            <a:ext cx="107045" cy="49531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1942333" y="4439928"/>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3706988" y="5362250"/>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7279430" y="995511"/>
            <a:ext cx="1963203"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b="1" dirty="0">
                <a:solidFill>
                  <a:schemeClr val="accent6">
                    <a:lumMod val="75000"/>
                  </a:schemeClr>
                </a:solidFill>
                <a:latin typeface="Calibri" panose="020F0502020204030204" pitchFamily="34" charset="0"/>
                <a:cs typeface="Calibri" panose="020F0502020204030204" pitchFamily="34" charset="0"/>
              </a:rPr>
              <a:t>GraphSAGE</a:t>
            </a: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801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66000"/>
          </a:schemeClr>
        </a:solidFill>
        <a:effectLst/>
      </p:bgPr>
    </p:bg>
    <p:spTree>
      <p:nvGrpSpPr>
        <p:cNvPr id="1" name=""/>
        <p:cNvGrpSpPr/>
        <p:nvPr/>
      </p:nvGrpSpPr>
      <p:grpSpPr>
        <a:xfrm>
          <a:off x="0" y="0"/>
          <a:ext cx="0" cy="0"/>
          <a:chOff x="0" y="0"/>
          <a:chExt cx="0" cy="0"/>
        </a:xfrm>
      </p:grpSpPr>
      <p:cxnSp>
        <p:nvCxnSpPr>
          <p:cNvPr id="112" name="直线箭头连接符 111">
            <a:extLst>
              <a:ext uri="{FF2B5EF4-FFF2-40B4-BE49-F238E27FC236}">
                <a16:creationId xmlns:a16="http://schemas.microsoft.com/office/drawing/2014/main" id="{B033A795-262A-8847-823C-B82B671E32D0}"/>
              </a:ext>
            </a:extLst>
          </p:cNvPr>
          <p:cNvCxnSpPr>
            <a:cxnSpLocks/>
            <a:stCxn id="105" idx="0"/>
            <a:endCxn id="3" idx="2"/>
          </p:cNvCxnSpPr>
          <p:nvPr/>
        </p:nvCxnSpPr>
        <p:spPr>
          <a:xfrm flipV="1">
            <a:off x="4026698" y="1558921"/>
            <a:ext cx="3252732" cy="248554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8634CF39-A355-BA41-864D-95FE1108E263}"/>
              </a:ext>
            </a:extLst>
          </p:cNvPr>
          <p:cNvCxnSpPr>
            <a:cxnSpLocks/>
            <a:stCxn id="28" idx="1"/>
          </p:cNvCxnSpPr>
          <p:nvPr/>
        </p:nvCxnSpPr>
        <p:spPr>
          <a:xfrm flipH="1">
            <a:off x="6263436" y="2899061"/>
            <a:ext cx="683673" cy="18686"/>
          </a:xfrm>
          <a:prstGeom prst="line">
            <a:avLst/>
          </a:prstGeom>
          <a:ln w="25400">
            <a:solidFill>
              <a:schemeClr val="accent2">
                <a:lumMod val="75000"/>
              </a:schemeClr>
            </a:solidFill>
            <a:prstDash val="dash"/>
          </a:ln>
        </p:spPr>
        <p:style>
          <a:lnRef idx="1">
            <a:schemeClr val="dk1"/>
          </a:lnRef>
          <a:fillRef idx="0">
            <a:schemeClr val="dk1"/>
          </a:fillRef>
          <a:effectRef idx="0">
            <a:schemeClr val="dk1"/>
          </a:effectRef>
          <a:fontRef idx="minor">
            <a:schemeClr val="tx1"/>
          </a:fontRef>
        </p:style>
      </p:cxnSp>
      <p:sp>
        <p:nvSpPr>
          <p:cNvPr id="4" name="椭圆 3">
            <a:extLst>
              <a:ext uri="{FF2B5EF4-FFF2-40B4-BE49-F238E27FC236}">
                <a16:creationId xmlns:a16="http://schemas.microsoft.com/office/drawing/2014/main" id="{9B86182F-309C-BD4E-88A7-FBF200E3D62E}"/>
              </a:ext>
            </a:extLst>
          </p:cNvPr>
          <p:cNvSpPr/>
          <p:nvPr/>
        </p:nvSpPr>
        <p:spPr>
          <a:xfrm>
            <a:off x="6569933" y="3597806"/>
            <a:ext cx="1789171" cy="127400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solidFill>
                <a:srgbClr val="C00000"/>
              </a:solidFill>
              <a:latin typeface="Calibri" panose="020F0502020204030204" pitchFamily="34" charset="0"/>
              <a:cs typeface="Calibri" panose="020F0502020204030204" pitchFamily="34" charset="0"/>
            </a:endParaRPr>
          </a:p>
        </p:txBody>
      </p:sp>
      <p:cxnSp>
        <p:nvCxnSpPr>
          <p:cNvPr id="19" name="直线箭头连接符 18">
            <a:extLst>
              <a:ext uri="{FF2B5EF4-FFF2-40B4-BE49-F238E27FC236}">
                <a16:creationId xmlns:a16="http://schemas.microsoft.com/office/drawing/2014/main" id="{F4E8B3BC-6920-6C4E-8BDE-FD72453F1C57}"/>
              </a:ext>
            </a:extLst>
          </p:cNvPr>
          <p:cNvCxnSpPr>
            <a:cxnSpLocks/>
            <a:endCxn id="4" idx="0"/>
          </p:cNvCxnSpPr>
          <p:nvPr/>
        </p:nvCxnSpPr>
        <p:spPr>
          <a:xfrm flipH="1">
            <a:off x="7464519" y="2001145"/>
            <a:ext cx="361955" cy="159666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4EEEE7FB-1FC2-1845-85A6-9C8F723331DA}"/>
              </a:ext>
            </a:extLst>
          </p:cNvPr>
          <p:cNvSpPr/>
          <p:nvPr/>
        </p:nvSpPr>
        <p:spPr>
          <a:xfrm>
            <a:off x="8623395" y="4891587"/>
            <a:ext cx="1634014" cy="920123"/>
          </a:xfrm>
          <a:prstGeom prst="ellipse">
            <a:avLst/>
          </a:prstGeom>
          <a:solidFill>
            <a:srgbClr val="FFFFFF"/>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latin typeface="Calibri" panose="020F0502020204030204" pitchFamily="34" charset="0"/>
              <a:cs typeface="Calibri" panose="020F0502020204030204" pitchFamily="34" charset="0"/>
            </a:endParaRPr>
          </a:p>
        </p:txBody>
      </p:sp>
      <p:cxnSp>
        <p:nvCxnSpPr>
          <p:cNvPr id="21" name="直线箭头连接符 20">
            <a:extLst>
              <a:ext uri="{FF2B5EF4-FFF2-40B4-BE49-F238E27FC236}">
                <a16:creationId xmlns:a16="http://schemas.microsoft.com/office/drawing/2014/main" id="{D5706766-4E8B-4949-A0D1-F2A80D1BC289}"/>
              </a:ext>
            </a:extLst>
          </p:cNvPr>
          <p:cNvCxnSpPr>
            <a:cxnSpLocks/>
            <a:endCxn id="4" idx="6"/>
          </p:cNvCxnSpPr>
          <p:nvPr/>
        </p:nvCxnSpPr>
        <p:spPr>
          <a:xfrm flipH="1">
            <a:off x="8359104" y="4152115"/>
            <a:ext cx="765568" cy="826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58D9B24F-2099-604B-898A-298BC58BC8CD}"/>
              </a:ext>
            </a:extLst>
          </p:cNvPr>
          <p:cNvCxnSpPr>
            <a:cxnSpLocks/>
            <a:stCxn id="4" idx="5"/>
            <a:endCxn id="14" idx="2"/>
          </p:cNvCxnSpPr>
          <p:nvPr/>
        </p:nvCxnSpPr>
        <p:spPr>
          <a:xfrm>
            <a:off x="8097086" y="4685233"/>
            <a:ext cx="526309" cy="666416"/>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B3E5C349-C895-6C49-B60E-D0BA7BE7F171}"/>
              </a:ext>
            </a:extLst>
          </p:cNvPr>
          <p:cNvSpPr/>
          <p:nvPr/>
        </p:nvSpPr>
        <p:spPr>
          <a:xfrm>
            <a:off x="6947109" y="2568746"/>
            <a:ext cx="1363478" cy="6606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solidFill>
                  <a:schemeClr val="tx1"/>
                </a:solidFill>
                <a:latin typeface="Calibri" panose="020F0502020204030204" pitchFamily="34" charset="0"/>
                <a:cs typeface="Calibri" panose="020F0502020204030204" pitchFamily="34" charset="0"/>
              </a:rPr>
              <a:t>citation context</a:t>
            </a:r>
            <a:endParaRPr kumimoji="1" lang="zh-CN" altLang="en-US" dirty="0">
              <a:solidFill>
                <a:schemeClr val="tx1"/>
              </a:solidFill>
              <a:latin typeface="Calibri" panose="020F0502020204030204" pitchFamily="34" charset="0"/>
              <a:cs typeface="Calibri" panose="020F0502020204030204" pitchFamily="34" charset="0"/>
            </a:endParaRPr>
          </a:p>
        </p:txBody>
      </p:sp>
      <p:sp>
        <p:nvSpPr>
          <p:cNvPr id="40" name="椭圆 39">
            <a:extLst>
              <a:ext uri="{FF2B5EF4-FFF2-40B4-BE49-F238E27FC236}">
                <a16:creationId xmlns:a16="http://schemas.microsoft.com/office/drawing/2014/main" id="{55BD0A76-4986-1C4D-A72F-11E43F195DC6}"/>
              </a:ext>
            </a:extLst>
          </p:cNvPr>
          <p:cNvSpPr/>
          <p:nvPr/>
        </p:nvSpPr>
        <p:spPr>
          <a:xfrm rot="2642623">
            <a:off x="9080500" y="3864109"/>
            <a:ext cx="468893" cy="477007"/>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A4D8EA85-E625-F346-BCE5-04F7FA4545D9}"/>
              </a:ext>
            </a:extLst>
          </p:cNvPr>
          <p:cNvSpPr/>
          <p:nvPr/>
        </p:nvSpPr>
        <p:spPr>
          <a:xfrm rot="18641834">
            <a:off x="6133832" y="5222044"/>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45" name="直线箭头连接符 44">
            <a:extLst>
              <a:ext uri="{FF2B5EF4-FFF2-40B4-BE49-F238E27FC236}">
                <a16:creationId xmlns:a16="http://schemas.microsoft.com/office/drawing/2014/main" id="{0972208D-205F-2147-9630-946CCB59D0A2}"/>
              </a:ext>
            </a:extLst>
          </p:cNvPr>
          <p:cNvCxnSpPr>
            <a:cxnSpLocks/>
            <a:stCxn id="4" idx="4"/>
            <a:endCxn id="44" idx="6"/>
          </p:cNvCxnSpPr>
          <p:nvPr/>
        </p:nvCxnSpPr>
        <p:spPr>
          <a:xfrm flipH="1">
            <a:off x="6521152" y="4871806"/>
            <a:ext cx="943367" cy="41475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449B90EE-EB0B-C749-A3F7-6BE2797CD1BC}"/>
              </a:ext>
            </a:extLst>
          </p:cNvPr>
          <p:cNvSpPr txBox="1"/>
          <p:nvPr/>
        </p:nvSpPr>
        <p:spPr>
          <a:xfrm>
            <a:off x="7453462" y="5106623"/>
            <a:ext cx="622884" cy="378264"/>
          </a:xfrm>
          <a:prstGeom prst="rect">
            <a:avLst/>
          </a:prstGeom>
          <a:noFill/>
          <a:ln w="19050">
            <a:solidFill>
              <a:schemeClr val="accent4">
                <a:lumMod val="20000"/>
                <a:lumOff val="80000"/>
              </a:schemeClr>
            </a:solidFill>
          </a:ln>
        </p:spPr>
        <p:txBody>
          <a:bodyPr wrap="square" rtlCol="0">
            <a:spAutoFit/>
          </a:bodyPr>
          <a:lstStyle/>
          <a:p>
            <a:r>
              <a:rPr kumimoji="1" lang="en-US" altLang="zh-CN" b="1" dirty="0">
                <a:latin typeface="Calibri" panose="020F0502020204030204" pitchFamily="34" charset="0"/>
                <a:cs typeface="Calibri" panose="020F0502020204030204" pitchFamily="34" charset="0"/>
              </a:rPr>
              <a:t>…</a:t>
            </a:r>
            <a:endParaRPr kumimoji="1" lang="zh-CN" altLang="en-US" b="1" dirty="0">
              <a:latin typeface="Calibri" panose="020F0502020204030204" pitchFamily="34" charset="0"/>
              <a:cs typeface="Calibri" panose="020F0502020204030204" pitchFamily="34" charset="0"/>
            </a:endParaRPr>
          </a:p>
        </p:txBody>
      </p:sp>
      <p:cxnSp>
        <p:nvCxnSpPr>
          <p:cNvPr id="53" name="直线箭头连接符 52">
            <a:extLst>
              <a:ext uri="{FF2B5EF4-FFF2-40B4-BE49-F238E27FC236}">
                <a16:creationId xmlns:a16="http://schemas.microsoft.com/office/drawing/2014/main" id="{A7CFED1C-E267-8449-AEC0-246DCD4AF301}"/>
              </a:ext>
            </a:extLst>
          </p:cNvPr>
          <p:cNvCxnSpPr>
            <a:cxnSpLocks/>
            <a:stCxn id="54" idx="7"/>
            <a:endCxn id="3" idx="7"/>
          </p:cNvCxnSpPr>
          <p:nvPr/>
        </p:nvCxnSpPr>
        <p:spPr>
          <a:xfrm flipH="1">
            <a:off x="8955129" y="830806"/>
            <a:ext cx="173154" cy="329724"/>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B653AAAD-BA07-2941-84F6-16D2508BB242}"/>
              </a:ext>
            </a:extLst>
          </p:cNvPr>
          <p:cNvSpPr/>
          <p:nvPr/>
        </p:nvSpPr>
        <p:spPr>
          <a:xfrm rot="12610101">
            <a:off x="9122521" y="647633"/>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1" name="直线箭头连接符 60">
            <a:extLst>
              <a:ext uri="{FF2B5EF4-FFF2-40B4-BE49-F238E27FC236}">
                <a16:creationId xmlns:a16="http://schemas.microsoft.com/office/drawing/2014/main" id="{6F78533E-9A5F-1646-A11B-A1583ADB379D}"/>
              </a:ext>
            </a:extLst>
          </p:cNvPr>
          <p:cNvCxnSpPr>
            <a:cxnSpLocks/>
            <a:stCxn id="40" idx="0"/>
          </p:cNvCxnSpPr>
          <p:nvPr/>
        </p:nvCxnSpPr>
        <p:spPr>
          <a:xfrm flipV="1">
            <a:off x="9480756" y="3710582"/>
            <a:ext cx="280572" cy="220592"/>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2" name="椭圆 61">
            <a:extLst>
              <a:ext uri="{FF2B5EF4-FFF2-40B4-BE49-F238E27FC236}">
                <a16:creationId xmlns:a16="http://schemas.microsoft.com/office/drawing/2014/main" id="{83FF4F26-229D-3445-AFCE-F6D05F50A189}"/>
              </a:ext>
            </a:extLst>
          </p:cNvPr>
          <p:cNvSpPr/>
          <p:nvPr/>
        </p:nvSpPr>
        <p:spPr>
          <a:xfrm rot="15653025">
            <a:off x="9724598" y="346536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66" name="直线箭头连接符 65">
            <a:extLst>
              <a:ext uri="{FF2B5EF4-FFF2-40B4-BE49-F238E27FC236}">
                <a16:creationId xmlns:a16="http://schemas.microsoft.com/office/drawing/2014/main" id="{F2095BB6-E932-574D-95FE-CAF17EE6A3DB}"/>
              </a:ext>
            </a:extLst>
          </p:cNvPr>
          <p:cNvCxnSpPr>
            <a:cxnSpLocks/>
            <a:stCxn id="67" idx="0"/>
            <a:endCxn id="44" idx="2"/>
          </p:cNvCxnSpPr>
          <p:nvPr/>
        </p:nvCxnSpPr>
        <p:spPr>
          <a:xfrm flipV="1">
            <a:off x="6017946" y="5642059"/>
            <a:ext cx="197459" cy="263291"/>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7" name="椭圆 66">
            <a:extLst>
              <a:ext uri="{FF2B5EF4-FFF2-40B4-BE49-F238E27FC236}">
                <a16:creationId xmlns:a16="http://schemas.microsoft.com/office/drawing/2014/main" id="{FDBD94A0-156B-3344-9FA6-28361576E310}"/>
              </a:ext>
            </a:extLst>
          </p:cNvPr>
          <p:cNvSpPr/>
          <p:nvPr/>
        </p:nvSpPr>
        <p:spPr>
          <a:xfrm rot="684744">
            <a:off x="5840213" y="590245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cxnSp>
        <p:nvCxnSpPr>
          <p:cNvPr id="75" name="直线箭头连接符 74">
            <a:extLst>
              <a:ext uri="{FF2B5EF4-FFF2-40B4-BE49-F238E27FC236}">
                <a16:creationId xmlns:a16="http://schemas.microsoft.com/office/drawing/2014/main" id="{929A5F2F-F879-904C-94FB-5F5987B73468}"/>
              </a:ext>
            </a:extLst>
          </p:cNvPr>
          <p:cNvCxnSpPr>
            <a:cxnSpLocks/>
            <a:stCxn id="76" idx="7"/>
            <a:endCxn id="3" idx="6"/>
          </p:cNvCxnSpPr>
          <p:nvPr/>
        </p:nvCxnSpPr>
        <p:spPr>
          <a:xfrm flipH="1">
            <a:off x="9242633" y="1490826"/>
            <a:ext cx="289411" cy="6809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62020212-83FA-0449-85A3-E0E83A0F17BD}"/>
              </a:ext>
            </a:extLst>
          </p:cNvPr>
          <p:cNvSpPr/>
          <p:nvPr/>
        </p:nvSpPr>
        <p:spPr>
          <a:xfrm rot="14477309">
            <a:off x="9524667" y="1386834"/>
            <a:ext cx="297498" cy="292964"/>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05" name="椭圆 104">
            <a:extLst>
              <a:ext uri="{FF2B5EF4-FFF2-40B4-BE49-F238E27FC236}">
                <a16:creationId xmlns:a16="http://schemas.microsoft.com/office/drawing/2014/main" id="{D0564BA5-4009-744C-823A-C79A2712D84D}"/>
              </a:ext>
            </a:extLst>
          </p:cNvPr>
          <p:cNvSpPr/>
          <p:nvPr/>
        </p:nvSpPr>
        <p:spPr>
          <a:xfrm>
            <a:off x="3314630" y="4044466"/>
            <a:ext cx="1424135" cy="827340"/>
          </a:xfrm>
          <a:prstGeom prst="ellipse">
            <a:avLst/>
          </a:prstGeom>
          <a:solidFill>
            <a:schemeClr val="bg1"/>
          </a:solid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latin typeface="Calibri" panose="020F0502020204030204" pitchFamily="34" charset="0"/>
              <a:cs typeface="Calibri" panose="020F0502020204030204" pitchFamily="34" charset="0"/>
            </a:endParaRPr>
          </a:p>
        </p:txBody>
      </p:sp>
      <p:cxnSp>
        <p:nvCxnSpPr>
          <p:cNvPr id="106" name="直线箭头连接符 105">
            <a:extLst>
              <a:ext uri="{FF2B5EF4-FFF2-40B4-BE49-F238E27FC236}">
                <a16:creationId xmlns:a16="http://schemas.microsoft.com/office/drawing/2014/main" id="{473C53AD-8D05-354F-88FC-FF6CBFF8A2EB}"/>
              </a:ext>
            </a:extLst>
          </p:cNvPr>
          <p:cNvCxnSpPr>
            <a:cxnSpLocks/>
            <a:stCxn id="105" idx="6"/>
            <a:endCxn id="4" idx="2"/>
          </p:cNvCxnSpPr>
          <p:nvPr/>
        </p:nvCxnSpPr>
        <p:spPr>
          <a:xfrm flipV="1">
            <a:off x="4738765" y="4234806"/>
            <a:ext cx="1831168" cy="223330"/>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F751CC5E-BA23-0048-8157-8C8DB66DF17D}"/>
              </a:ext>
            </a:extLst>
          </p:cNvPr>
          <p:cNvSpPr/>
          <p:nvPr/>
        </p:nvSpPr>
        <p:spPr>
          <a:xfrm>
            <a:off x="681859" y="595820"/>
            <a:ext cx="5647102" cy="3015929"/>
          </a:xfrm>
          <a:prstGeom prst="rect">
            <a:avLst/>
          </a:prstGeom>
          <a:solidFill>
            <a:schemeClr val="bg1"/>
          </a:solidFill>
          <a:ln w="1905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nchorCtr="0"/>
          <a:lstStyle/>
          <a:p>
            <a:endParaRPr lang="en" altLang="zh-CN" dirty="0">
              <a:solidFill>
                <a:schemeClr val="tx1"/>
              </a:solidFill>
            </a:endParaRPr>
          </a:p>
        </p:txBody>
      </p:sp>
      <p:cxnSp>
        <p:nvCxnSpPr>
          <p:cNvPr id="119" name="直线箭头连接符 118">
            <a:extLst>
              <a:ext uri="{FF2B5EF4-FFF2-40B4-BE49-F238E27FC236}">
                <a16:creationId xmlns:a16="http://schemas.microsoft.com/office/drawing/2014/main" id="{6E71F29E-4815-FB47-95DE-41CD290F95C0}"/>
              </a:ext>
            </a:extLst>
          </p:cNvPr>
          <p:cNvCxnSpPr>
            <a:cxnSpLocks/>
            <a:stCxn id="128" idx="5"/>
            <a:endCxn id="105" idx="2"/>
          </p:cNvCxnSpPr>
          <p:nvPr/>
        </p:nvCxnSpPr>
        <p:spPr>
          <a:xfrm flipV="1">
            <a:off x="2414757" y="4458136"/>
            <a:ext cx="899873" cy="210073"/>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CB151B8E-87B5-A141-84CB-2A73300A3B9B}"/>
              </a:ext>
            </a:extLst>
          </p:cNvPr>
          <p:cNvCxnSpPr>
            <a:cxnSpLocks/>
            <a:stCxn id="131" idx="7"/>
            <a:endCxn id="105" idx="4"/>
          </p:cNvCxnSpPr>
          <p:nvPr/>
        </p:nvCxnSpPr>
        <p:spPr>
          <a:xfrm flipV="1">
            <a:off x="3919653" y="4871806"/>
            <a:ext cx="107045" cy="495319"/>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9B5EDDB6-0381-9F4D-81D1-1777E83B2D15}"/>
              </a:ext>
            </a:extLst>
          </p:cNvPr>
          <p:cNvSpPr/>
          <p:nvPr/>
        </p:nvSpPr>
        <p:spPr>
          <a:xfrm rot="18641834">
            <a:off x="1942333" y="4439928"/>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131" name="椭圆 130">
            <a:extLst>
              <a:ext uri="{FF2B5EF4-FFF2-40B4-BE49-F238E27FC236}">
                <a16:creationId xmlns:a16="http://schemas.microsoft.com/office/drawing/2014/main" id="{842D0D4D-CE53-7E44-A829-E0CC552A54DA}"/>
              </a:ext>
            </a:extLst>
          </p:cNvPr>
          <p:cNvSpPr/>
          <p:nvPr/>
        </p:nvSpPr>
        <p:spPr>
          <a:xfrm rot="18641834">
            <a:off x="3706988" y="5362250"/>
            <a:ext cx="468893" cy="484531"/>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latin typeface="Calibri" panose="020F0502020204030204" pitchFamily="34" charset="0"/>
              <a:cs typeface="Calibri" panose="020F0502020204030204" pitchFamily="34" charset="0"/>
            </a:endParaRPr>
          </a:p>
        </p:txBody>
      </p:sp>
      <p:sp>
        <p:nvSpPr>
          <p:cNvPr id="3" name="椭圆 2">
            <a:extLst>
              <a:ext uri="{FF2B5EF4-FFF2-40B4-BE49-F238E27FC236}">
                <a16:creationId xmlns:a16="http://schemas.microsoft.com/office/drawing/2014/main" id="{C8CDF892-6BEB-974F-9ACB-EA4D957824FF}"/>
              </a:ext>
            </a:extLst>
          </p:cNvPr>
          <p:cNvSpPr/>
          <p:nvPr/>
        </p:nvSpPr>
        <p:spPr>
          <a:xfrm>
            <a:off x="7279430" y="995511"/>
            <a:ext cx="1963203" cy="1126820"/>
          </a:xfrm>
          <a:prstGeom prst="ellipse">
            <a:avLst/>
          </a:prstGeom>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b="1"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892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972CE1-3974-2F41-B2C9-F1A10E2C47E6}"/>
              </a:ext>
            </a:extLst>
          </p:cNvPr>
          <p:cNvSpPr>
            <a:spLocks noGrp="1"/>
          </p:cNvSpPr>
          <p:nvPr>
            <p:ph idx="1"/>
          </p:nvPr>
        </p:nvSpPr>
        <p:spPr>
          <a:xfrm>
            <a:off x="672662" y="322182"/>
            <a:ext cx="10846676" cy="5060731"/>
          </a:xfrm>
        </p:spPr>
        <p:txBody>
          <a:bodyPr>
            <a:normAutofit fontScale="25000" lnSpcReduction="20000"/>
          </a:bodyPr>
          <a:lstStyle/>
          <a:p>
            <a:pPr>
              <a:lnSpc>
                <a:spcPct val="120000"/>
              </a:lnSpc>
            </a:pPr>
            <a:r>
              <a:rPr lang="en" altLang="zh-CN" sz="5600" dirty="0"/>
              <a:t>4755450 3144218 Inductive Representation Learning on Large Graphs ===CITES=== Semi-Supervised Classification with Graph Convolutional Networks [17]::We also compare four variants of GraphSAGE that use the different aggregator functions (Section 3.3). </a:t>
            </a:r>
            <a:r>
              <a:rPr lang="en" altLang="zh-CN" sz="5600" b="1" dirty="0"/>
              <a:t>Since, the "convolutional" variant of GraphSAGE is an extended, inductive version of </a:t>
            </a:r>
            <a:r>
              <a:rPr lang="en" altLang="zh-CN" sz="5600" b="1" dirty="0" err="1"/>
              <a:t>Kipf</a:t>
            </a:r>
            <a:r>
              <a:rPr lang="en" altLang="zh-CN" sz="5600" b="1" dirty="0"/>
              <a:t> et </a:t>
            </a:r>
            <a:r>
              <a:rPr lang="en" altLang="zh-CN" sz="5600" b="1" dirty="0" err="1"/>
              <a:t>al's</a:t>
            </a:r>
            <a:r>
              <a:rPr lang="en" altLang="zh-CN" sz="5600" b="1" dirty="0"/>
              <a:t> semi-supervised GCN </a:t>
            </a:r>
            <a:r>
              <a:rPr lang="en" altLang="zh-CN" sz="5600" b="1" dirty="0">
                <a:solidFill>
                  <a:srgbClr val="C00000"/>
                </a:solidFill>
              </a:rPr>
              <a:t>[17] </a:t>
            </a:r>
            <a:r>
              <a:rPr lang="en" altLang="zh-CN" sz="5600" b="1" dirty="0"/>
              <a:t>, we term this variant GraphSAGE-GCN. </a:t>
            </a:r>
            <a:r>
              <a:rPr lang="en" altLang="zh-CN" sz="5600" dirty="0"/>
              <a:t>We test unsupervised variants of GraphSAGE trained according to the loss in Equation (1), as well as supervised variants that are trained directly on classification cross-entropy loss.</a:t>
            </a:r>
          </a:p>
          <a:p>
            <a:pPr>
              <a:lnSpc>
                <a:spcPct val="120000"/>
              </a:lnSpc>
            </a:pPr>
            <a:r>
              <a:rPr lang="en" altLang="zh-CN" sz="5600" dirty="0"/>
              <a:t>46949657 26988 Graph Convolutional Neural Networks for Web-Scale Recommender Systems ===CITES=== node2vec: Scalable Feature Learning for Networks [17]::Following on this work, a number of authors proposed improvements, extensions, and approximations of these spectral convolutions [6, 10, 11, 13, 18, 21, 24, 29, 31] , leading to new state-of-the-art results on benchmarks such as node classification, link prediction, as well as recommender system tasks (e.g., the </a:t>
            </a:r>
            <a:r>
              <a:rPr lang="en" altLang="zh-CN" sz="5600" dirty="0" err="1"/>
              <a:t>MovieLens</a:t>
            </a:r>
            <a:r>
              <a:rPr lang="en" altLang="zh-CN" sz="5600" dirty="0"/>
              <a:t> benchmark [24] ). </a:t>
            </a:r>
            <a:r>
              <a:rPr lang="en" altLang="zh-CN" sz="5600" b="1" dirty="0"/>
              <a:t>These approaches have consistently outperformed techniques based upon matrix factorization or random walks (e.g., node2vec </a:t>
            </a:r>
            <a:r>
              <a:rPr lang="en" altLang="zh-CN" sz="5600" b="1" dirty="0">
                <a:solidFill>
                  <a:srgbClr val="C00000"/>
                </a:solidFill>
              </a:rPr>
              <a:t>[17] </a:t>
            </a:r>
            <a:r>
              <a:rPr lang="en" altLang="zh-CN" sz="5600" b="1" dirty="0"/>
              <a:t>and DeepWalk [26] ), and their success has led to a surge of interest in applying GCN-based methods to applications ranging from recommender systems [24] to drug design [20, 31] . </a:t>
            </a:r>
            <a:r>
              <a:rPr lang="en" altLang="zh-CN" sz="5600" dirty="0"/>
              <a:t>Hamilton et al. (2017b) [19] and [6] provide comprehensive surveys of recent advancements.</a:t>
            </a:r>
            <a:br>
              <a:rPr lang="en" altLang="zh-CN" sz="5600" dirty="0"/>
            </a:br>
            <a:endParaRPr lang="en" altLang="zh-CN" sz="5600" dirty="0"/>
          </a:p>
          <a:p>
            <a:pPr>
              <a:lnSpc>
                <a:spcPct val="120000"/>
              </a:lnSpc>
            </a:pPr>
            <a:r>
              <a:rPr lang="en" altLang="zh-CN" sz="5600" dirty="0"/>
              <a:t>46949657 3144218 Graph Convolutional Neural Networks for Web-Scale Recommender Systems ===CITES=== Semi-Supervised Classification with Graph Convolutional Networks [21]::We then concatenate the aggregated neighborhood vector n u with u's current representation h u and transform the concatenated vector through another dense neural network layer (Line 2). </a:t>
            </a:r>
            <a:r>
              <a:rPr lang="en" altLang="zh-CN" sz="5600" b="1" dirty="0"/>
              <a:t>Empirically we observe significant performance gains when using concatenation operation instead of the average operation as in </a:t>
            </a:r>
            <a:r>
              <a:rPr lang="en" altLang="zh-CN" sz="5600" b="1" dirty="0">
                <a:solidFill>
                  <a:srgbClr val="C00000"/>
                </a:solidFill>
              </a:rPr>
              <a:t>[21] </a:t>
            </a:r>
            <a:r>
              <a:rPr lang="en" altLang="zh-CN" sz="5600" b="1" dirty="0"/>
              <a:t>. </a:t>
            </a:r>
            <a:r>
              <a:rPr lang="en" altLang="zh-CN" sz="5600" dirty="0"/>
              <a:t>Additionally, the normalization in Line 3 makes training more stable, and it is more efficient to perform approximate nearest neighbor search for normalized embeddings (Section 3.5).</a:t>
            </a:r>
          </a:p>
          <a:p>
            <a:pPr>
              <a:lnSpc>
                <a:spcPct val="120000"/>
              </a:lnSpc>
            </a:pPr>
            <a:r>
              <a:rPr lang="en" altLang="zh-CN" sz="5600" dirty="0"/>
              <a:t>4755450	3051291	Inductive Representation Learning on Large Graphs ===CITES=== DeepWalk: Online Learning of Social Representations	[28]::In all these experiments, we perform predictions on nodes that are not seen during training, and, in the case of the PPI dataset, we test on entirely unseen </a:t>
            </a:r>
            <a:r>
              <a:rPr lang="en" altLang="zh-CN" sz="5600" dirty="0" err="1"/>
              <a:t>graphs.Experimental</a:t>
            </a:r>
            <a:r>
              <a:rPr lang="en" altLang="zh-CN" sz="5600" dirty="0"/>
              <a:t> set-up</a:t>
            </a:r>
            <a:r>
              <a:rPr lang="en" altLang="zh-CN" sz="5600" b="1" dirty="0"/>
              <a:t>. To contextualize the empirical results on our inductive benchmarks, we compare against four baselines: a random </a:t>
            </a:r>
            <a:r>
              <a:rPr lang="en" altLang="zh-CN" sz="5600" b="1" dirty="0" err="1"/>
              <a:t>classifer</a:t>
            </a:r>
            <a:r>
              <a:rPr lang="en" altLang="zh-CN" sz="5600" b="1" dirty="0"/>
              <a:t>, a logistic regression feature-based classifier (that ignores graph structure), the DeepWalk algorithm [28] as a representative factorization-based approach, and a concatenation of the raw features and DeepWalk embeddings.</a:t>
            </a:r>
            <a:r>
              <a:rPr lang="en" altLang="zh-CN" sz="5600" dirty="0"/>
              <a:t> We also compare four variants of GraphSAGE that use the different aggregator functions (Section 3.3). </a:t>
            </a:r>
            <a:br>
              <a:rPr lang="en" altLang="zh-CN" sz="5600" dirty="0"/>
            </a:br>
            <a:endParaRPr lang="en" altLang="zh-CN" sz="5600" dirty="0"/>
          </a:p>
          <a:p>
            <a:pPr marL="0" indent="0">
              <a:lnSpc>
                <a:spcPct val="120000"/>
              </a:lnSpc>
              <a:buNone/>
            </a:pPr>
            <a:endParaRPr kumimoji="1" lang="zh-CN" altLang="en-US" dirty="0"/>
          </a:p>
        </p:txBody>
      </p:sp>
    </p:spTree>
    <p:extLst>
      <p:ext uri="{BB962C8B-B14F-4D97-AF65-F5344CB8AC3E}">
        <p14:creationId xmlns:p14="http://schemas.microsoft.com/office/powerpoint/2010/main" val="363049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260882-7485-6E4C-AE2C-B59A0E068B42}"/>
              </a:ext>
            </a:extLst>
          </p:cNvPr>
          <p:cNvSpPr>
            <a:spLocks noGrp="1"/>
          </p:cNvSpPr>
          <p:nvPr>
            <p:ph idx="1"/>
          </p:nvPr>
        </p:nvSpPr>
        <p:spPr>
          <a:xfrm>
            <a:off x="606973" y="903890"/>
            <a:ext cx="10515600" cy="5402317"/>
          </a:xfrm>
        </p:spPr>
        <p:txBody>
          <a:bodyPr>
            <a:normAutofit fontScale="40000" lnSpcReduction="20000"/>
          </a:bodyPr>
          <a:lstStyle/>
          <a:p>
            <a:pPr>
              <a:lnSpc>
                <a:spcPct val="120000"/>
              </a:lnSpc>
            </a:pPr>
            <a:r>
              <a:rPr lang="en" altLang="zh-CN" sz="2900" dirty="0"/>
              <a:t>26988 3051291 node2vec: Scalable Feature Learning for Networks ===CITES=== DeepWalk: Online Learning of Social Representations [24,::We achieve this by developing a family of biased random walks, which efficiently explore diverse neighborhoods of a given node. </a:t>
            </a:r>
            <a:r>
              <a:rPr lang="en" altLang="zh-CN" sz="2900" b="1" dirty="0"/>
              <a:t>The resulting algorithm is flexible, giving us control over the search space through tunable parameters, in contrast to rigid search procedures in prior work </a:t>
            </a:r>
            <a:r>
              <a:rPr lang="en" altLang="zh-CN" sz="2900" b="1" dirty="0">
                <a:solidFill>
                  <a:srgbClr val="C00000"/>
                </a:solidFill>
              </a:rPr>
              <a:t>[24, </a:t>
            </a:r>
            <a:r>
              <a:rPr lang="en" altLang="zh-CN" sz="2900" b="1" dirty="0"/>
              <a:t>28] . </a:t>
            </a:r>
            <a:r>
              <a:rPr lang="en" altLang="zh-CN" sz="2900" dirty="0"/>
              <a:t>Consequently, our method generalizes prior work and can model the full spectrum of equivalences observed in networks. </a:t>
            </a:r>
          </a:p>
          <a:p>
            <a:pPr>
              <a:lnSpc>
                <a:spcPct val="120000"/>
              </a:lnSpc>
            </a:pPr>
            <a:r>
              <a:rPr lang="en" altLang="zh-CN" sz="2900" dirty="0"/>
              <a:t>3332112 26988 Community Aware Random Walk for Network Embedding ===CITES=== node2vec: Scalable Feature Learning for Networks [24]::Some previous researches tried to embed community information on nodes' representation. </a:t>
            </a:r>
            <a:r>
              <a:rPr lang="en" altLang="zh-CN" sz="2900" b="1" dirty="0"/>
              <a:t>For instance, Grover et al. in </a:t>
            </a:r>
            <a:r>
              <a:rPr lang="en" altLang="zh-CN" sz="2900" b="1" dirty="0">
                <a:solidFill>
                  <a:srgbClr val="C00000"/>
                </a:solidFill>
              </a:rPr>
              <a:t>[24] </a:t>
            </a:r>
            <a:r>
              <a:rPr lang="en" altLang="zh-CN" sz="2900" b="1" dirty="0"/>
              <a:t>only consider the community members that their distance to the source nodes is less than 2.</a:t>
            </a:r>
            <a:r>
              <a:rPr lang="en" altLang="zh-CN" sz="2900" dirty="0"/>
              <a:t> However, in real-world networks which communities have thousands of members, Node2vec would not be able to consider information about the nodes that their distance is more than two from the source of random walk because Node2vec creates second order random walks. </a:t>
            </a:r>
            <a:br>
              <a:rPr lang="en" altLang="zh-CN" sz="2900" dirty="0"/>
            </a:br>
            <a:endParaRPr lang="en" altLang="zh-CN" sz="2900" dirty="0"/>
          </a:p>
          <a:p>
            <a:pPr>
              <a:lnSpc>
                <a:spcPct val="120000"/>
              </a:lnSpc>
            </a:pPr>
            <a:r>
              <a:rPr lang="en" altLang="zh-CN" sz="2900" dirty="0"/>
              <a:t>46949657 3144218 Graph Convolutional Neural Networks for Web-Scale Recommender Systems ===CITES=== Semi-Supervised Classification with Graph Convolutional Networks [21]::We then concatenate the aggregated neighborhood vector n u with u's current representation h u and transform the concatenated vector through another dense neural network layer (Line 2). </a:t>
            </a:r>
            <a:r>
              <a:rPr lang="en" altLang="zh-CN" sz="2900" b="1" dirty="0"/>
              <a:t>Empirically we observe significant performance gains when using concatenation operation instead of the average operation as in </a:t>
            </a:r>
            <a:r>
              <a:rPr lang="en" altLang="zh-CN" sz="2900" b="1" dirty="0">
                <a:solidFill>
                  <a:srgbClr val="C00000"/>
                </a:solidFill>
              </a:rPr>
              <a:t>[21] </a:t>
            </a:r>
            <a:r>
              <a:rPr lang="en" altLang="zh-CN" sz="2900" b="1" dirty="0"/>
              <a:t>.</a:t>
            </a:r>
            <a:r>
              <a:rPr lang="en" altLang="zh-CN" sz="2900" dirty="0"/>
              <a:t> Additionally, the normalization in Line 3 makes training more stable, and it is more efficient to perform approximate nearest neighbor search for normalized embeddings (Section 3.5). </a:t>
            </a:r>
            <a:br>
              <a:rPr lang="en" altLang="zh-CN" sz="2900" dirty="0"/>
            </a:br>
            <a:endParaRPr lang="en" altLang="zh-CN" sz="2900" dirty="0"/>
          </a:p>
          <a:p>
            <a:pPr>
              <a:lnSpc>
                <a:spcPct val="120000"/>
              </a:lnSpc>
            </a:pPr>
            <a:r>
              <a:rPr lang="en" altLang="zh-CN" sz="2900" dirty="0"/>
              <a:t>4755450 3051291 Inductive Representation Learning on Large Graphs ===CITES=== DeepWalk: Online Learning of Social Representations [28]::We use two evolving document graphs based on citation data and Reddit post data (predicting paper and post categories, respectively), and a multigraph generalization experiment based on a dataset of protein-protein interactions (predicting protein functions). </a:t>
            </a:r>
            <a:r>
              <a:rPr lang="en" altLang="zh-CN" sz="2900" b="1" dirty="0"/>
              <a:t>Using these benchmarks, we show that our approach is able to effectively generate representations for unseen nodes and outperform relevant baselines by a significant margin: across domains, our supervised approach improves classification F1-scores by an average of 51% compared to using node features alone and GraphSAGE consistently outperforms a strong, transductive baseline </a:t>
            </a:r>
            <a:r>
              <a:rPr lang="en" altLang="zh-CN" sz="2900" b="1" dirty="0">
                <a:solidFill>
                  <a:srgbClr val="C00000"/>
                </a:solidFill>
              </a:rPr>
              <a:t>[28] </a:t>
            </a:r>
            <a:r>
              <a:rPr lang="en" altLang="zh-CN" sz="2900" b="1" dirty="0"/>
              <a:t>, despite this baseline taking ∼100× longer to run on unseen nodes. </a:t>
            </a:r>
            <a:r>
              <a:rPr lang="en" altLang="zh-CN" sz="2900" dirty="0"/>
              <a:t>We also show that the new aggregator architectures we propose provide significant gains (7.4% on average) compared to an aggregator inspired by graph convolutional networks [17] . </a:t>
            </a:r>
          </a:p>
          <a:p>
            <a:pPr>
              <a:lnSpc>
                <a:spcPct val="120000"/>
              </a:lnSpc>
            </a:pPr>
            <a:endParaRPr kumimoji="1" lang="zh-CN" altLang="en-US" sz="1200" dirty="0"/>
          </a:p>
        </p:txBody>
      </p:sp>
    </p:spTree>
    <p:extLst>
      <p:ext uri="{BB962C8B-B14F-4D97-AF65-F5344CB8AC3E}">
        <p14:creationId xmlns:p14="http://schemas.microsoft.com/office/powerpoint/2010/main" val="2228962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1288</Words>
  <Application>Microsoft Macintosh PowerPoint</Application>
  <PresentationFormat>宽屏</PresentationFormat>
  <Paragraphs>43</Paragraphs>
  <Slides>7</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Mengxia Yu</dc:creator>
  <cp:lastModifiedBy>Mengxia Yu</cp:lastModifiedBy>
  <cp:revision>25</cp:revision>
  <dcterms:created xsi:type="dcterms:W3CDTF">2020-08-18T14:22:58Z</dcterms:created>
  <dcterms:modified xsi:type="dcterms:W3CDTF">2020-08-21T04:05:48Z</dcterms:modified>
</cp:coreProperties>
</file>