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9" r:id="rId3"/>
    <p:sldId id="260" r:id="rId4"/>
    <p:sldId id="257"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xia Yu" initials="MOU" lastIdx="1" clrIdx="0">
    <p:extLst>
      <p:ext uri="{19B8F6BF-5375-455C-9EA6-DF929625EA0E}">
        <p15:presenceInfo xmlns:p15="http://schemas.microsoft.com/office/powerpoint/2012/main" userId="Mengxia 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2"/>
    <p:restoredTop sz="94622"/>
  </p:normalViewPr>
  <p:slideViewPr>
    <p:cSldViewPr snapToGrid="0" snapToObjects="1">
      <p:cViewPr varScale="1">
        <p:scale>
          <a:sx n="80" d="100"/>
          <a:sy n="80"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5EDE4-20CB-5943-A2B5-188131AE2986}" type="datetimeFigureOut">
              <a:rPr kumimoji="1" lang="zh-CN" altLang="en-US" smtClean="0"/>
              <a:t>2020/8/20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579BD-DDC5-F142-87EC-453164C15837}" type="slidenum">
              <a:rPr kumimoji="1" lang="zh-CN" altLang="en-US" smtClean="0"/>
              <a:t>‹#›</a:t>
            </a:fld>
            <a:endParaRPr kumimoji="1" lang="zh-CN" altLang="en-US"/>
          </a:p>
        </p:txBody>
      </p:sp>
    </p:spTree>
    <p:extLst>
      <p:ext uri="{BB962C8B-B14F-4D97-AF65-F5344CB8AC3E}">
        <p14:creationId xmlns:p14="http://schemas.microsoft.com/office/powerpoint/2010/main" val="253560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1</a:t>
            </a:fld>
            <a:endParaRPr kumimoji="1" lang="zh-CN" altLang="en-US"/>
          </a:p>
        </p:txBody>
      </p:sp>
    </p:spTree>
    <p:extLst>
      <p:ext uri="{BB962C8B-B14F-4D97-AF65-F5344CB8AC3E}">
        <p14:creationId xmlns:p14="http://schemas.microsoft.com/office/powerpoint/2010/main" val="164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2</a:t>
            </a:fld>
            <a:endParaRPr kumimoji="1" lang="zh-CN" altLang="en-US"/>
          </a:p>
        </p:txBody>
      </p:sp>
    </p:spTree>
    <p:extLst>
      <p:ext uri="{BB962C8B-B14F-4D97-AF65-F5344CB8AC3E}">
        <p14:creationId xmlns:p14="http://schemas.microsoft.com/office/powerpoint/2010/main" val="403595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3</a:t>
            </a:fld>
            <a:endParaRPr kumimoji="1" lang="zh-CN" altLang="en-US"/>
          </a:p>
        </p:txBody>
      </p:sp>
    </p:spTree>
    <p:extLst>
      <p:ext uri="{BB962C8B-B14F-4D97-AF65-F5344CB8AC3E}">
        <p14:creationId xmlns:p14="http://schemas.microsoft.com/office/powerpoint/2010/main" val="55328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More examples</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5</a:t>
            </a:fld>
            <a:endParaRPr kumimoji="1" lang="zh-CN" altLang="en-US"/>
          </a:p>
        </p:txBody>
      </p:sp>
    </p:spTree>
    <p:extLst>
      <p:ext uri="{BB962C8B-B14F-4D97-AF65-F5344CB8AC3E}">
        <p14:creationId xmlns:p14="http://schemas.microsoft.com/office/powerpoint/2010/main" val="24597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More examples</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6</a:t>
            </a:fld>
            <a:endParaRPr kumimoji="1" lang="zh-CN" altLang="en-US"/>
          </a:p>
        </p:txBody>
      </p:sp>
    </p:spTree>
    <p:extLst>
      <p:ext uri="{BB962C8B-B14F-4D97-AF65-F5344CB8AC3E}">
        <p14:creationId xmlns:p14="http://schemas.microsoft.com/office/powerpoint/2010/main" val="335720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3F056-74C5-724F-AF35-E75A7A78447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55AFD26-0F50-6442-B538-A5BC7BA31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2E13D87-6A1C-9A42-A6E6-A7C514A0989E}"/>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0DB18521-B7D9-F843-A3D4-3C41021983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E6F3C7-F857-2D41-8CC4-560260E2DC6C}"/>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96134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E31D-5776-0343-A21B-F4132D93FB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7CEA24E-916A-F64E-A582-21E0A0C8CF1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535B050-DA97-E14E-8192-89B0E8B08046}"/>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B449AC51-A04E-4049-8AFF-47F0305AAD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E06A6D-E14B-AF40-8000-558CF0B29C26}"/>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63575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590208-4299-7443-99C8-B7961172E93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50DE8DF-FBFE-CD40-A69C-73D7EEC0508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F0580A-1DE8-2A4A-8442-2ADE8D387D8D}"/>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D3C29F73-70D3-D444-944A-CE10AE24F46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2B95B4-38E2-1D41-BB9F-0D3E6A0C879E}"/>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44936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F309B-86DD-AA48-9386-658F4E290BF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D488ACC-EFBD-C04C-8CFD-2B1F674880F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CA75E6-243B-8145-AEC2-CE505A80566C}"/>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B26AB897-B85D-DC41-90AC-79CF51157D1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6BD30ED-707E-114E-AE06-C8EF219B6B88}"/>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70475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2E856-8EAA-5E4D-A6A8-0DA34BAEF62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2B41B09-E540-A041-B976-046FF87D9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134553-DA8B-D844-B05A-0DC262FAD37A}"/>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A0774814-57DD-B648-B4B1-7D4514CC84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444775A-4D11-9446-B308-F6F795C35B5F}"/>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239800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88A46-20B6-DB42-BED7-993F581C972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773EADC-BE54-184E-A6B2-7EC86CB657A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A01972E-C090-6840-8887-766BA757CF1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6ECC770-0FA1-D044-91B8-EA5FC7A2957F}"/>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6" name="页脚占位符 5">
            <a:extLst>
              <a:ext uri="{FF2B5EF4-FFF2-40B4-BE49-F238E27FC236}">
                <a16:creationId xmlns:a16="http://schemas.microsoft.com/office/drawing/2014/main" id="{BC32644E-BE24-6C49-ABF8-9414ECF4F8B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219A91-8EEA-7842-ABFA-553C71EE35DA}"/>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296942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DCDC1-C2FA-594F-B3BD-9830C9DA28B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CFC36EB-A1FE-6E4C-A413-7FC334E83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BC13056-165D-2146-BD1D-84C2C5CD676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E1AC437-1670-AA49-93FA-A11CE8D1C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957A868-6896-3F4C-83D0-2F388593D64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4827DD1-9996-4F46-921A-9708CC3B610A}"/>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8" name="页脚占位符 7">
            <a:extLst>
              <a:ext uri="{FF2B5EF4-FFF2-40B4-BE49-F238E27FC236}">
                <a16:creationId xmlns:a16="http://schemas.microsoft.com/office/drawing/2014/main" id="{2FEE8D5C-C6F0-414C-984C-64D46EC75C9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91F3495-A2E6-CF44-B13D-FD2254EB61A3}"/>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0683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08079-AF67-2E47-A76A-0CF7C9A0B9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4491B0C-5343-6542-8999-DA9BC16DB67A}"/>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4" name="页脚占位符 3">
            <a:extLst>
              <a:ext uri="{FF2B5EF4-FFF2-40B4-BE49-F238E27FC236}">
                <a16:creationId xmlns:a16="http://schemas.microsoft.com/office/drawing/2014/main" id="{C6FDDE16-81B5-424D-BA4A-A133CEBFDDC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0E637D7-2F13-AB4C-9613-E49EC177B705}"/>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81377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3EBC2F-4646-8342-B3E7-208CE0A10968}"/>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3" name="页脚占位符 2">
            <a:extLst>
              <a:ext uri="{FF2B5EF4-FFF2-40B4-BE49-F238E27FC236}">
                <a16:creationId xmlns:a16="http://schemas.microsoft.com/office/drawing/2014/main" id="{984054FE-B986-6941-B47C-E716B965389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1638753-3CE6-9746-BB1B-8BAFA8743F9F}"/>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15548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48F3B-7BDA-B344-A7A7-BC0F8CD9DB4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F285E2-711E-294C-A865-10B9B25B3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DF03D40-348A-FE41-9E37-91FEB1D2A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E1F1A7-67D9-5B47-A7B8-1A89D38D0AA2}"/>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6" name="页脚占位符 5">
            <a:extLst>
              <a:ext uri="{FF2B5EF4-FFF2-40B4-BE49-F238E27FC236}">
                <a16:creationId xmlns:a16="http://schemas.microsoft.com/office/drawing/2014/main" id="{70109184-EFC6-A047-8E67-7B5B8C44D6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7F83557-9671-EB43-8298-88788AA1BC6B}"/>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54226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3255-8963-5D4B-8922-13D4CD58F4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3FBD31F-A042-9949-A2DF-E8C83CE38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B88DD28-6402-DD4A-8C28-B1F665FB6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324E09A-FDEF-2443-A9E1-19F53E79BCA9}"/>
              </a:ext>
            </a:extLst>
          </p:cNvPr>
          <p:cNvSpPr>
            <a:spLocks noGrp="1"/>
          </p:cNvSpPr>
          <p:nvPr>
            <p:ph type="dt" sz="half" idx="10"/>
          </p:nvPr>
        </p:nvSpPr>
        <p:spPr/>
        <p:txBody>
          <a:bodyPr/>
          <a:lstStyle/>
          <a:p>
            <a:fld id="{A155353B-C118-C14B-A6B8-9547A3B174A3}" type="datetimeFigureOut">
              <a:rPr kumimoji="1" lang="zh-CN" altLang="en-US" smtClean="0"/>
              <a:t>2020/8/20</a:t>
            </a:fld>
            <a:endParaRPr kumimoji="1" lang="zh-CN" altLang="en-US"/>
          </a:p>
        </p:txBody>
      </p:sp>
      <p:sp>
        <p:nvSpPr>
          <p:cNvPr id="6" name="页脚占位符 5">
            <a:extLst>
              <a:ext uri="{FF2B5EF4-FFF2-40B4-BE49-F238E27FC236}">
                <a16:creationId xmlns:a16="http://schemas.microsoft.com/office/drawing/2014/main" id="{EF60149E-12BA-6F46-A455-3D5B4B3A8D5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C0CED1-39D0-E345-975F-686D9AA58144}"/>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57855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3DD640-A5DC-0C46-9D64-CDCC9F4E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D0A037F-7DB0-C64F-869A-9347E4532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4E6B8D-2684-614D-8E98-AA1F27F3B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5353B-C118-C14B-A6B8-9547A3B174A3}" type="datetimeFigureOut">
              <a:rPr kumimoji="1" lang="zh-CN" altLang="en-US" smtClean="0"/>
              <a:t>2020/8/20</a:t>
            </a:fld>
            <a:endParaRPr kumimoji="1" lang="zh-CN" altLang="en-US"/>
          </a:p>
        </p:txBody>
      </p:sp>
      <p:sp>
        <p:nvSpPr>
          <p:cNvPr id="5" name="页脚占位符 4">
            <a:extLst>
              <a:ext uri="{FF2B5EF4-FFF2-40B4-BE49-F238E27FC236}">
                <a16:creationId xmlns:a16="http://schemas.microsoft.com/office/drawing/2014/main" id="{71D1B8F3-AFEC-6342-9ABB-15B1919AA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C9D0912-C8B3-A24A-AF00-22EA2ECEC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91991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989225" y="1992057"/>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7225963" y="3332197"/>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7532460" y="4030942"/>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err="1">
                <a:solidFill>
                  <a:srgbClr val="C00000"/>
                </a:solidFill>
                <a:latin typeface="Calibri" panose="020F0502020204030204" pitchFamily="34" charset="0"/>
                <a:cs typeface="Calibri" panose="020F0502020204030204" pitchFamily="34" charset="0"/>
              </a:rPr>
              <a:t>DeepWalk</a:t>
            </a: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8427046" y="2434281"/>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9585922" y="5324723"/>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Word2Vec</a:t>
            </a: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9321631" y="4585251"/>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9059613" y="5118369"/>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7909636" y="3001882"/>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10043027" y="4297245"/>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7096359" y="5655180"/>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7483679" y="5304942"/>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8415989" y="5539759"/>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9917656" y="1263942"/>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10085048" y="1080769"/>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10443283" y="4143718"/>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10687125" y="3898500"/>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980473" y="6075195"/>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6802740" y="6335590"/>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10205160" y="1923962"/>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10487194" y="1819970"/>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4277157" y="4477602"/>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err="1">
                <a:latin typeface="Calibri" panose="020F0502020204030204" pitchFamily="34" charset="0"/>
                <a:cs typeface="Calibri" panose="020F0502020204030204" pitchFamily="34" charset="0"/>
              </a:rPr>
              <a:t>PinSAGE</a:t>
            </a: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5701292" y="4667942"/>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151285" y="88386"/>
            <a:ext cx="7291673" cy="4057131"/>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zh-CN" dirty="0">
                <a:solidFill>
                  <a:schemeClr val="tx1"/>
                </a:solidFill>
              </a:rPr>
              <a:t>Text From </a:t>
            </a:r>
            <a:r>
              <a:rPr lang="en" altLang="zh-CN" b="1" dirty="0">
                <a:solidFill>
                  <a:schemeClr val="accent6">
                    <a:lumMod val="75000"/>
                  </a:schemeClr>
                </a:solidFill>
              </a:rPr>
              <a:t>GraphSAGE</a:t>
            </a:r>
            <a:r>
              <a:rPr lang="en" altLang="zh-CN" dirty="0">
                <a:solidFill>
                  <a:schemeClr val="tx1"/>
                </a:solidFill>
              </a:rPr>
              <a:t>: “We use two evolving document graphs based on citation data and Reddit post data (predicting paper and post categories, respectively), and a multigraph generalization experiment based on a dataset of protein-protein interactions (predicting protein functions). </a:t>
            </a:r>
            <a:r>
              <a:rPr lang="en" altLang="zh-CN" b="1" dirty="0">
                <a:solidFill>
                  <a:schemeClr val="tx1"/>
                </a:solidFill>
              </a:rPr>
              <a:t>Using these benchmarks, we show that our approach is able to effectively generate representations for unseen nodes and outperform relevant baselines by a significant margin: across domains, our supervised approach improves classification F1-scores by an average of 51% compared to using node features alone and GraphSAGE consistently outperforms a strong, transductive baseline </a:t>
            </a:r>
            <a:r>
              <a:rPr lang="en" altLang="zh-CN" b="1" dirty="0">
                <a:solidFill>
                  <a:srgbClr val="C00000"/>
                </a:solidFill>
              </a:rPr>
              <a:t>[28] </a:t>
            </a:r>
            <a:r>
              <a:rPr lang="en" altLang="zh-CN" b="1" dirty="0">
                <a:solidFill>
                  <a:schemeClr val="tx1"/>
                </a:solidFill>
              </a:rPr>
              <a:t>, despite this baseline taking ∼100× longer to run on unseen nodes. </a:t>
            </a:r>
            <a:r>
              <a:rPr lang="en" altLang="zh-CN" dirty="0">
                <a:solidFill>
                  <a:schemeClr val="tx1"/>
                </a:solidFill>
              </a:rPr>
              <a:t>We also show that the new aggregator architectures we propose provide significant gains (7.4% on average) compared to an aggregator inspired by graph convolutional networks [17] . ”</a:t>
            </a: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3377284" y="4891272"/>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4882180" y="5304942"/>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2904860" y="4873064"/>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4669515" y="5795386"/>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8241957" y="1428647"/>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chemeClr val="accent6">
                    <a:lumMod val="75000"/>
                  </a:schemeClr>
                </a:solidFill>
                <a:latin typeface="Calibri" panose="020F0502020204030204" pitchFamily="34" charset="0"/>
                <a:cs typeface="Calibri" panose="020F0502020204030204" pitchFamily="34" charset="0"/>
              </a:rPr>
              <a:t>GraphSAGE</a:t>
            </a: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23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026698" y="1558921"/>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6263436" y="2899061"/>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6569933" y="3597806"/>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rgbClr val="C00000"/>
                </a:solidFill>
                <a:latin typeface="Calibri" panose="020F0502020204030204" pitchFamily="34" charset="0"/>
                <a:cs typeface="Calibri" panose="020F0502020204030204" pitchFamily="34" charset="0"/>
              </a:rPr>
              <a:t>GCN</a:t>
            </a: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7464519" y="2001145"/>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8623395" y="4891587"/>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Word2Vec</a:t>
            </a: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8359104" y="4152115"/>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097086" y="4685233"/>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6947109" y="2568746"/>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080500" y="3864109"/>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133832" y="5222044"/>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6521152" y="4871806"/>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7453462" y="5106623"/>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8955129" y="830806"/>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122521" y="647633"/>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9480756" y="3710582"/>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9724598" y="346536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017946" y="5642059"/>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5840213" y="590245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242633" y="1490826"/>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9524667" y="138683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3314630" y="4044466"/>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GCMC</a:t>
            </a: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4738765" y="4234806"/>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681859" y="595821"/>
            <a:ext cx="5732620" cy="2968534"/>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zh-CN" sz="1900" dirty="0">
                <a:latin typeface="Calibri" panose="020F0502020204030204" pitchFamily="34" charset="0"/>
                <a:cs typeface="Calibri" panose="020F0502020204030204" pitchFamily="34" charset="0"/>
              </a:rPr>
              <a:t>Text From </a:t>
            </a:r>
            <a:r>
              <a:rPr lang="en" altLang="zh-CN" sz="1900" b="1" dirty="0">
                <a:solidFill>
                  <a:schemeClr val="accent6">
                    <a:lumMod val="75000"/>
                  </a:schemeClr>
                </a:solidFill>
                <a:latin typeface="Calibri" panose="020F0502020204030204" pitchFamily="34" charset="0"/>
                <a:cs typeface="Calibri" panose="020F0502020204030204" pitchFamily="34" charset="0"/>
              </a:rPr>
              <a:t>GraphSAGE</a:t>
            </a:r>
            <a:r>
              <a:rPr lang="en" altLang="zh-CN" sz="1900" dirty="0">
                <a:latin typeface="Calibri" panose="020F0502020204030204" pitchFamily="34" charset="0"/>
                <a:cs typeface="Calibri" panose="020F0502020204030204" pitchFamily="34" charset="0"/>
              </a:rPr>
              <a:t>: “We also compare four variants of GraphSAGE that use the different aggregator functions (Section 3.3). </a:t>
            </a:r>
            <a:r>
              <a:rPr lang="en" altLang="zh-CN" sz="1900" b="1" dirty="0">
                <a:latin typeface="Calibri" panose="020F0502020204030204" pitchFamily="34" charset="0"/>
                <a:cs typeface="Calibri" panose="020F0502020204030204" pitchFamily="34" charset="0"/>
              </a:rPr>
              <a:t>Since, the "convolutional" variant of GraphSAGE is an extended, inductive version of </a:t>
            </a:r>
            <a:r>
              <a:rPr lang="en" altLang="zh-CN" sz="1900" b="1" dirty="0" err="1">
                <a:latin typeface="Calibri" panose="020F0502020204030204" pitchFamily="34" charset="0"/>
                <a:cs typeface="Calibri" panose="020F0502020204030204" pitchFamily="34" charset="0"/>
              </a:rPr>
              <a:t>Kipf</a:t>
            </a:r>
            <a:r>
              <a:rPr lang="en" altLang="zh-CN" sz="1900" b="1" dirty="0">
                <a:latin typeface="Calibri" panose="020F0502020204030204" pitchFamily="34" charset="0"/>
                <a:cs typeface="Calibri" panose="020F0502020204030204" pitchFamily="34" charset="0"/>
              </a:rPr>
              <a:t> et </a:t>
            </a:r>
            <a:r>
              <a:rPr lang="en" altLang="zh-CN" sz="1900" b="1" dirty="0" err="1">
                <a:latin typeface="Calibri" panose="020F0502020204030204" pitchFamily="34" charset="0"/>
                <a:cs typeface="Calibri" panose="020F0502020204030204" pitchFamily="34" charset="0"/>
              </a:rPr>
              <a:t>al's</a:t>
            </a:r>
            <a:r>
              <a:rPr lang="en" altLang="zh-CN" sz="1900" b="1" dirty="0">
                <a:latin typeface="Calibri" panose="020F0502020204030204" pitchFamily="34" charset="0"/>
                <a:cs typeface="Calibri" panose="020F0502020204030204" pitchFamily="34" charset="0"/>
              </a:rPr>
              <a:t> semi-supervised GCN </a:t>
            </a:r>
            <a:r>
              <a:rPr lang="en" altLang="zh-CN" sz="1900" b="1" dirty="0">
                <a:solidFill>
                  <a:srgbClr val="C00000"/>
                </a:solidFill>
                <a:latin typeface="Calibri" panose="020F0502020204030204" pitchFamily="34" charset="0"/>
                <a:cs typeface="Calibri" panose="020F0502020204030204" pitchFamily="34" charset="0"/>
              </a:rPr>
              <a:t>[17] </a:t>
            </a:r>
            <a:r>
              <a:rPr lang="en" altLang="zh-CN" sz="1900" b="1" dirty="0">
                <a:latin typeface="Calibri" panose="020F0502020204030204" pitchFamily="34" charset="0"/>
                <a:cs typeface="Calibri" panose="020F0502020204030204" pitchFamily="34" charset="0"/>
              </a:rPr>
              <a:t>, we term this variant GraphSAGE-GCN.</a:t>
            </a:r>
            <a:r>
              <a:rPr lang="en" altLang="zh-CN" sz="1900" dirty="0">
                <a:latin typeface="Calibri" panose="020F0502020204030204" pitchFamily="34" charset="0"/>
                <a:cs typeface="Calibri" panose="020F0502020204030204" pitchFamily="34" charset="0"/>
              </a:rPr>
              <a:t> We test unsupervised variants of GraphSAGE trained according to the loss in Equation (1), as well as supervised variants that are trained directly on classification cross-entropy loss. ”</a:t>
            </a:r>
          </a:p>
          <a:p>
            <a:endParaRPr lang="en" altLang="zh-CN" dirty="0">
              <a:solidFill>
                <a:schemeClr val="tx1"/>
              </a:solidFill>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2414757" y="4458136"/>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3919653" y="4871806"/>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1942333" y="4439928"/>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3706988" y="5362250"/>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7279430" y="995511"/>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chemeClr val="accent6">
                    <a:lumMod val="75000"/>
                  </a:schemeClr>
                </a:solidFill>
                <a:latin typeface="Calibri" panose="020F0502020204030204" pitchFamily="34" charset="0"/>
                <a:cs typeface="Calibri" panose="020F0502020204030204" pitchFamily="34" charset="0"/>
              </a:rPr>
              <a:t>GraphSAGE</a:t>
            </a: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801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026698" y="1558921"/>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6263436" y="2899061"/>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6569933" y="3597806"/>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7464519" y="2001145"/>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8623395" y="4891587"/>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8359104" y="4152115"/>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097086" y="4685233"/>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6947109" y="2568746"/>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080500" y="3864109"/>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133832" y="5222044"/>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6521152" y="4871806"/>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7453462" y="5106623"/>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8955129" y="830806"/>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122521" y="647633"/>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9480756" y="3710582"/>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9724598" y="346536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017946" y="5642059"/>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5840213" y="590245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242633" y="1490826"/>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9524667" y="138683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3314630" y="4044466"/>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4738765" y="4234806"/>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681859" y="595820"/>
            <a:ext cx="5647102" cy="30159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endParaRPr lang="en" altLang="zh-CN" dirty="0">
              <a:solidFill>
                <a:schemeClr val="tx1"/>
              </a:solidFill>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2414757" y="4458136"/>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3919653" y="4871806"/>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1942333" y="4439928"/>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3706988" y="5362250"/>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7279430" y="995511"/>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892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A3D319-9138-034E-9BFC-6F4F14A1EDF1}"/>
              </a:ext>
            </a:extLst>
          </p:cNvPr>
          <p:cNvPicPr>
            <a:picLocks noChangeAspect="1"/>
          </p:cNvPicPr>
          <p:nvPr/>
        </p:nvPicPr>
        <p:blipFill>
          <a:blip r:embed="rId2"/>
          <a:stretch>
            <a:fillRect/>
          </a:stretch>
        </p:blipFill>
        <p:spPr>
          <a:xfrm>
            <a:off x="1171074" y="433692"/>
            <a:ext cx="14108742" cy="7249920"/>
          </a:xfrm>
          <a:prstGeom prst="rect">
            <a:avLst/>
          </a:prstGeom>
        </p:spPr>
      </p:pic>
      <p:sp>
        <p:nvSpPr>
          <p:cNvPr id="12" name="矩形 11">
            <a:extLst>
              <a:ext uri="{FF2B5EF4-FFF2-40B4-BE49-F238E27FC236}">
                <a16:creationId xmlns:a16="http://schemas.microsoft.com/office/drawing/2014/main" id="{02718DAE-E615-5349-9EBA-131741DD7EC0}"/>
              </a:ext>
            </a:extLst>
          </p:cNvPr>
          <p:cNvSpPr/>
          <p:nvPr/>
        </p:nvSpPr>
        <p:spPr>
          <a:xfrm>
            <a:off x="10026316" y="4203031"/>
            <a:ext cx="272716" cy="256673"/>
          </a:xfrm>
          <a:prstGeom prst="rect">
            <a:avLst/>
          </a:prstGeom>
          <a:solidFill>
            <a:schemeClr val="accent4">
              <a:lumMod val="20000"/>
              <a:lumOff val="8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a:extLst>
              <a:ext uri="{FF2B5EF4-FFF2-40B4-BE49-F238E27FC236}">
                <a16:creationId xmlns:a16="http://schemas.microsoft.com/office/drawing/2014/main" id="{B9FF3097-E2E5-AF40-9D0C-6C216FB6E73F}"/>
              </a:ext>
            </a:extLst>
          </p:cNvPr>
          <p:cNvCxnSpPr>
            <a:cxnSpLocks/>
          </p:cNvCxnSpPr>
          <p:nvPr/>
        </p:nvCxnSpPr>
        <p:spPr>
          <a:xfrm flipH="1" flipV="1">
            <a:off x="9290162" y="1"/>
            <a:ext cx="1008870" cy="420303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4" name="直线连接符 23">
            <a:extLst>
              <a:ext uri="{FF2B5EF4-FFF2-40B4-BE49-F238E27FC236}">
                <a16:creationId xmlns:a16="http://schemas.microsoft.com/office/drawing/2014/main" id="{C46CF371-4F59-554A-A069-D367FDF71A27}"/>
              </a:ext>
            </a:extLst>
          </p:cNvPr>
          <p:cNvCxnSpPr>
            <a:cxnSpLocks/>
          </p:cNvCxnSpPr>
          <p:nvPr/>
        </p:nvCxnSpPr>
        <p:spPr>
          <a:xfrm flipH="1">
            <a:off x="9290162" y="4459704"/>
            <a:ext cx="1008870" cy="766012"/>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8" name="直线连接符 27">
            <a:extLst>
              <a:ext uri="{FF2B5EF4-FFF2-40B4-BE49-F238E27FC236}">
                <a16:creationId xmlns:a16="http://schemas.microsoft.com/office/drawing/2014/main" id="{324E7D3D-C9FC-8545-8472-B5BFC9034704}"/>
              </a:ext>
            </a:extLst>
          </p:cNvPr>
          <p:cNvCxnSpPr>
            <a:cxnSpLocks/>
          </p:cNvCxnSpPr>
          <p:nvPr/>
        </p:nvCxnSpPr>
        <p:spPr>
          <a:xfrm flipH="1">
            <a:off x="0" y="4459704"/>
            <a:ext cx="10026316" cy="766012"/>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0" name="直线连接符 9">
            <a:extLst>
              <a:ext uri="{FF2B5EF4-FFF2-40B4-BE49-F238E27FC236}">
                <a16:creationId xmlns:a16="http://schemas.microsoft.com/office/drawing/2014/main" id="{CA484657-545F-8F44-B836-E2628AC52111}"/>
              </a:ext>
            </a:extLst>
          </p:cNvPr>
          <p:cNvCxnSpPr>
            <a:cxnSpLocks/>
          </p:cNvCxnSpPr>
          <p:nvPr/>
        </p:nvCxnSpPr>
        <p:spPr>
          <a:xfrm flipH="1" flipV="1">
            <a:off x="0" y="0"/>
            <a:ext cx="10026316" cy="4203031"/>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pic>
        <p:nvPicPr>
          <p:cNvPr id="3" name="图片 2">
            <a:extLst>
              <a:ext uri="{FF2B5EF4-FFF2-40B4-BE49-F238E27FC236}">
                <a16:creationId xmlns:a16="http://schemas.microsoft.com/office/drawing/2014/main" id="{FE90B1B5-C593-D74F-B447-925F763214C4}"/>
              </a:ext>
            </a:extLst>
          </p:cNvPr>
          <p:cNvPicPr>
            <a:picLocks noChangeAspect="1"/>
          </p:cNvPicPr>
          <p:nvPr/>
        </p:nvPicPr>
        <p:blipFill>
          <a:blip r:embed="rId3"/>
          <a:stretch>
            <a:fillRect/>
          </a:stretch>
        </p:blipFill>
        <p:spPr>
          <a:xfrm>
            <a:off x="0" y="0"/>
            <a:ext cx="9290162" cy="5225716"/>
          </a:xfrm>
          <a:prstGeom prst="rect">
            <a:avLst/>
          </a:prstGeom>
        </p:spPr>
      </p:pic>
    </p:spTree>
    <p:extLst>
      <p:ext uri="{BB962C8B-B14F-4D97-AF65-F5344CB8AC3E}">
        <p14:creationId xmlns:p14="http://schemas.microsoft.com/office/powerpoint/2010/main" val="406232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972CE1-3974-2F41-B2C9-F1A10E2C47E6}"/>
              </a:ext>
            </a:extLst>
          </p:cNvPr>
          <p:cNvSpPr>
            <a:spLocks noGrp="1"/>
          </p:cNvSpPr>
          <p:nvPr>
            <p:ph idx="1"/>
          </p:nvPr>
        </p:nvSpPr>
        <p:spPr>
          <a:xfrm>
            <a:off x="672662" y="1119351"/>
            <a:ext cx="10846676" cy="5060731"/>
          </a:xfrm>
        </p:spPr>
        <p:txBody>
          <a:bodyPr>
            <a:normAutofit fontScale="25000" lnSpcReduction="20000"/>
          </a:bodyPr>
          <a:lstStyle/>
          <a:p>
            <a:pPr>
              <a:lnSpc>
                <a:spcPct val="120000"/>
              </a:lnSpc>
            </a:pPr>
            <a:r>
              <a:rPr lang="en" altLang="zh-CN" sz="5600" dirty="0"/>
              <a:t>4755450 3144218 Inductive Representation Learning on Large Graphs ===CITES=== Semi-Supervised Classification with Graph Convolutional Networks [17]::We also compare four variants of GraphSAGE that use the different aggregator functions (Section 3.3). </a:t>
            </a:r>
            <a:r>
              <a:rPr lang="en" altLang="zh-CN" sz="5600" b="1" dirty="0"/>
              <a:t>Since, the "convolutional" variant of GraphSAGE is an extended, inductive version of </a:t>
            </a:r>
            <a:r>
              <a:rPr lang="en" altLang="zh-CN" sz="5600" b="1" dirty="0" err="1"/>
              <a:t>Kipf</a:t>
            </a:r>
            <a:r>
              <a:rPr lang="en" altLang="zh-CN" sz="5600" b="1" dirty="0"/>
              <a:t> et </a:t>
            </a:r>
            <a:r>
              <a:rPr lang="en" altLang="zh-CN" sz="5600" b="1" dirty="0" err="1"/>
              <a:t>al's</a:t>
            </a:r>
            <a:r>
              <a:rPr lang="en" altLang="zh-CN" sz="5600" b="1" dirty="0"/>
              <a:t> semi-supervised GCN </a:t>
            </a:r>
            <a:r>
              <a:rPr lang="en" altLang="zh-CN" sz="5600" b="1" dirty="0">
                <a:solidFill>
                  <a:srgbClr val="C00000"/>
                </a:solidFill>
              </a:rPr>
              <a:t>[17] </a:t>
            </a:r>
            <a:r>
              <a:rPr lang="en" altLang="zh-CN" sz="5600" b="1" dirty="0"/>
              <a:t>, we term this variant GraphSAGE-GCN. </a:t>
            </a:r>
            <a:r>
              <a:rPr lang="en" altLang="zh-CN" sz="5600" dirty="0"/>
              <a:t>We test unsupervised variants of GraphSAGE trained according to the loss in Equation (1), as well as supervised variants that are trained directly on classification cross-entropy loss.</a:t>
            </a:r>
          </a:p>
          <a:p>
            <a:pPr>
              <a:lnSpc>
                <a:spcPct val="120000"/>
              </a:lnSpc>
            </a:pPr>
            <a:r>
              <a:rPr lang="en" altLang="zh-CN" sz="5600" dirty="0"/>
              <a:t>46949657 26988 Graph Convolutional Neural Networks for Web-Scale Recommender Systems ===CITES=== node2vec: Scalable Feature Learning for Networks [17]::Following on this work, a number of authors proposed improvements, extensions, and approximations of these spectral convolutions [6, 10, 11, 13, 18, 21, 24, 29, 31] , leading to new state-of-the-art results on benchmarks such as node classification, link prediction, as well as recommender system tasks (e.g., the </a:t>
            </a:r>
            <a:r>
              <a:rPr lang="en" altLang="zh-CN" sz="5600" dirty="0" err="1"/>
              <a:t>MovieLens</a:t>
            </a:r>
            <a:r>
              <a:rPr lang="en" altLang="zh-CN" sz="5600" dirty="0"/>
              <a:t> benchmark [24] ). </a:t>
            </a:r>
            <a:r>
              <a:rPr lang="en" altLang="zh-CN" sz="5600" b="1" dirty="0"/>
              <a:t>These approaches have consistently outperformed techniques based upon matrix factorization or random walks (e.g., node2vec </a:t>
            </a:r>
            <a:r>
              <a:rPr lang="en" altLang="zh-CN" sz="5600" b="1" dirty="0">
                <a:solidFill>
                  <a:srgbClr val="C00000"/>
                </a:solidFill>
              </a:rPr>
              <a:t>[17] </a:t>
            </a:r>
            <a:r>
              <a:rPr lang="en" altLang="zh-CN" sz="5600" b="1" dirty="0"/>
              <a:t>and DeepWalk [26] ), and their success has led to a surge of interest in applying GCN-based methods to applications ranging from recommender systems [24] to drug design [20, 31] . </a:t>
            </a:r>
            <a:r>
              <a:rPr lang="en" altLang="zh-CN" sz="5600" dirty="0"/>
              <a:t>Hamilton et al. (2017b) [19] and [6] provide comprehensive surveys of recent advancements.</a:t>
            </a:r>
            <a:br>
              <a:rPr lang="en" altLang="zh-CN" sz="5600" dirty="0"/>
            </a:br>
            <a:endParaRPr lang="en" altLang="zh-CN" sz="5600" dirty="0"/>
          </a:p>
          <a:p>
            <a:pPr>
              <a:lnSpc>
                <a:spcPct val="120000"/>
              </a:lnSpc>
            </a:pPr>
            <a:r>
              <a:rPr lang="en" altLang="zh-CN" sz="5600" dirty="0"/>
              <a:t>46949657 3144218 Graph Convolutional Neural Networks for Web-Scale Recommender Systems ===CITES=== Semi-Supervised Classification with Graph Convolutional Networks [21]::We then concatenate the aggregated neighborhood vector n u with u's current representation h u and transform the concatenated vector through another dense neural network layer (Line 2). </a:t>
            </a:r>
            <a:r>
              <a:rPr lang="en" altLang="zh-CN" sz="5600" b="1" dirty="0"/>
              <a:t>Empirically we observe significant performance gains when using concatenation operation instead of the average operation as in </a:t>
            </a:r>
            <a:r>
              <a:rPr lang="en" altLang="zh-CN" sz="5600" b="1" dirty="0">
                <a:solidFill>
                  <a:srgbClr val="C00000"/>
                </a:solidFill>
              </a:rPr>
              <a:t>[21] </a:t>
            </a:r>
            <a:r>
              <a:rPr lang="en" altLang="zh-CN" sz="5600" b="1" dirty="0"/>
              <a:t>. </a:t>
            </a:r>
            <a:r>
              <a:rPr lang="en" altLang="zh-CN" sz="5600" dirty="0"/>
              <a:t>Additionally, the normalization in Line 3 makes training more stable, and it is more efficient to perform approximate nearest neighbor search for normalized embeddings (Section 3.5).</a:t>
            </a:r>
            <a:br>
              <a:rPr lang="en" altLang="zh-CN" sz="5600" dirty="0"/>
            </a:br>
            <a:endParaRPr lang="en" altLang="zh-CN" sz="5600" dirty="0"/>
          </a:p>
          <a:p>
            <a:pPr marL="0" indent="0">
              <a:lnSpc>
                <a:spcPct val="120000"/>
              </a:lnSpc>
              <a:buNone/>
            </a:pPr>
            <a:endParaRPr kumimoji="1" lang="zh-CN" altLang="en-US" dirty="0"/>
          </a:p>
        </p:txBody>
      </p:sp>
    </p:spTree>
    <p:extLst>
      <p:ext uri="{BB962C8B-B14F-4D97-AF65-F5344CB8AC3E}">
        <p14:creationId xmlns:p14="http://schemas.microsoft.com/office/powerpoint/2010/main" val="363049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260882-7485-6E4C-AE2C-B59A0E068B42}"/>
              </a:ext>
            </a:extLst>
          </p:cNvPr>
          <p:cNvSpPr>
            <a:spLocks noGrp="1"/>
          </p:cNvSpPr>
          <p:nvPr>
            <p:ph idx="1"/>
          </p:nvPr>
        </p:nvSpPr>
        <p:spPr>
          <a:xfrm>
            <a:off x="606973" y="903890"/>
            <a:ext cx="10515600" cy="5402317"/>
          </a:xfrm>
        </p:spPr>
        <p:txBody>
          <a:bodyPr>
            <a:normAutofit fontScale="40000" lnSpcReduction="20000"/>
          </a:bodyPr>
          <a:lstStyle/>
          <a:p>
            <a:pPr>
              <a:lnSpc>
                <a:spcPct val="120000"/>
              </a:lnSpc>
            </a:pPr>
            <a:r>
              <a:rPr lang="en" altLang="zh-CN" sz="2900" dirty="0"/>
              <a:t>26988 3051291 node2vec: Scalable Feature Learning for Networks ===CITES=== DeepWalk: Online Learning of Social Representations [24,::We achieve this by developing a family of biased random walks, which efficiently explore diverse neighborhoods of a given node. </a:t>
            </a:r>
            <a:r>
              <a:rPr lang="en" altLang="zh-CN" sz="2900" b="1" dirty="0"/>
              <a:t>The resulting algorithm is flexible, giving us control over the search space through tunable parameters, in contrast to rigid search procedures in prior work </a:t>
            </a:r>
            <a:r>
              <a:rPr lang="en" altLang="zh-CN" sz="2900" b="1" dirty="0">
                <a:solidFill>
                  <a:srgbClr val="C00000"/>
                </a:solidFill>
              </a:rPr>
              <a:t>[24, </a:t>
            </a:r>
            <a:r>
              <a:rPr lang="en" altLang="zh-CN" sz="2900" b="1" dirty="0"/>
              <a:t>28] . </a:t>
            </a:r>
            <a:r>
              <a:rPr lang="en" altLang="zh-CN" sz="2900" dirty="0"/>
              <a:t>Consequently, our method generalizes prior work and can model the full spectrum of equivalences observed in networks. </a:t>
            </a:r>
          </a:p>
          <a:p>
            <a:pPr>
              <a:lnSpc>
                <a:spcPct val="120000"/>
              </a:lnSpc>
            </a:pPr>
            <a:r>
              <a:rPr lang="en" altLang="zh-CN" sz="2900" dirty="0"/>
              <a:t>3332112 26988 Community Aware Random Walk for Network Embedding ===CITES=== node2vec: Scalable Feature Learning for Networks [24]::Some previous researches tried to embed community information on nodes' representation. </a:t>
            </a:r>
            <a:r>
              <a:rPr lang="en" altLang="zh-CN" sz="2900" b="1" dirty="0"/>
              <a:t>For instance, Grover et al. in </a:t>
            </a:r>
            <a:r>
              <a:rPr lang="en" altLang="zh-CN" sz="2900" b="1" dirty="0">
                <a:solidFill>
                  <a:srgbClr val="C00000"/>
                </a:solidFill>
              </a:rPr>
              <a:t>[24] </a:t>
            </a:r>
            <a:r>
              <a:rPr lang="en" altLang="zh-CN" sz="2900" b="1" dirty="0"/>
              <a:t>only consider the community members that their distance to the source nodes is less than 2.</a:t>
            </a:r>
            <a:r>
              <a:rPr lang="en" altLang="zh-CN" sz="2900" dirty="0"/>
              <a:t> However, in real-world networks which communities have thousands of members, Node2vec would not be able to consider information about the nodes that their distance is more than two from the source of random walk because Node2vec creates second order random walks. </a:t>
            </a:r>
            <a:br>
              <a:rPr lang="en" altLang="zh-CN" sz="2900" dirty="0"/>
            </a:br>
            <a:endParaRPr lang="en" altLang="zh-CN" sz="2900" dirty="0"/>
          </a:p>
          <a:p>
            <a:pPr>
              <a:lnSpc>
                <a:spcPct val="120000"/>
              </a:lnSpc>
            </a:pPr>
            <a:r>
              <a:rPr lang="en" altLang="zh-CN" sz="2900" dirty="0"/>
              <a:t>46949657 3144218 Graph Convolutional Neural Networks for Web-Scale Recommender Systems ===CITES=== Semi-Supervised Classification with Graph Convolutional Networks [21]::We then concatenate the aggregated neighborhood vector n u with u's current representation h u and transform the concatenated vector through another dense neural network layer (Line 2). </a:t>
            </a:r>
            <a:r>
              <a:rPr lang="en" altLang="zh-CN" sz="2900" b="1" dirty="0"/>
              <a:t>Empirically we observe significant performance gains when using concatenation operation instead of the average operation as in </a:t>
            </a:r>
            <a:r>
              <a:rPr lang="en" altLang="zh-CN" sz="2900" b="1" dirty="0">
                <a:solidFill>
                  <a:srgbClr val="C00000"/>
                </a:solidFill>
              </a:rPr>
              <a:t>[21] </a:t>
            </a:r>
            <a:r>
              <a:rPr lang="en" altLang="zh-CN" sz="2900" b="1" dirty="0"/>
              <a:t>.</a:t>
            </a:r>
            <a:r>
              <a:rPr lang="en" altLang="zh-CN" sz="2900" dirty="0"/>
              <a:t> Additionally, the normalization in Line 3 makes training more stable, and it is more efficient to perform approximate nearest neighbor search for normalized embeddings (Section 3.5). </a:t>
            </a:r>
            <a:br>
              <a:rPr lang="en" altLang="zh-CN" sz="2900" dirty="0"/>
            </a:br>
            <a:endParaRPr lang="en" altLang="zh-CN" sz="2900" dirty="0"/>
          </a:p>
          <a:p>
            <a:pPr>
              <a:lnSpc>
                <a:spcPct val="120000"/>
              </a:lnSpc>
            </a:pPr>
            <a:r>
              <a:rPr lang="en" altLang="zh-CN" sz="2900" dirty="0"/>
              <a:t>4755450 3051291 Inductive Representation Learning on Large Graphs ===CITES=== DeepWalk: Online Learning of Social Representations [28]::We use two evolving document graphs based on citation data and Reddit post data (predicting paper and post categories, respectively), and a multigraph generalization experiment based on a dataset of protein-protein interactions (predicting protein functions). </a:t>
            </a:r>
            <a:r>
              <a:rPr lang="en" altLang="zh-CN" sz="2900" b="1" dirty="0"/>
              <a:t>Using these benchmarks, we show that our approach is able to effectively generate representations for unseen nodes and outperform relevant baselines by a significant margin: across domains, our supervised approach improves classification F1-scores by an average of 51% compared to using node features alone and GraphSAGE consistently outperforms a strong, transductive baseline </a:t>
            </a:r>
            <a:r>
              <a:rPr lang="en" altLang="zh-CN" sz="2900" b="1" dirty="0">
                <a:solidFill>
                  <a:srgbClr val="C00000"/>
                </a:solidFill>
              </a:rPr>
              <a:t>[28] </a:t>
            </a:r>
            <a:r>
              <a:rPr lang="en" altLang="zh-CN" sz="2900" b="1" dirty="0"/>
              <a:t>, despite this baseline taking ∼100× longer to run on unseen nodes. </a:t>
            </a:r>
            <a:r>
              <a:rPr lang="en" altLang="zh-CN" sz="2900" dirty="0"/>
              <a:t>We also show that the new aggregator architectures we propose provide significant gains (7.4% on average) compared to an aggregator inspired by graph convolutional networks [17] . </a:t>
            </a:r>
          </a:p>
          <a:p>
            <a:pPr>
              <a:lnSpc>
                <a:spcPct val="120000"/>
              </a:lnSpc>
            </a:pPr>
            <a:endParaRPr kumimoji="1" lang="zh-CN" altLang="en-US" sz="1200" dirty="0"/>
          </a:p>
        </p:txBody>
      </p:sp>
    </p:spTree>
    <p:extLst>
      <p:ext uri="{BB962C8B-B14F-4D97-AF65-F5344CB8AC3E}">
        <p14:creationId xmlns:p14="http://schemas.microsoft.com/office/powerpoint/2010/main" val="2228962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1127</Words>
  <Application>Microsoft Macintosh PowerPoint</Application>
  <PresentationFormat>宽屏</PresentationFormat>
  <Paragraphs>33</Paragraphs>
  <Slides>6</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Mengxia Yu</dc:creator>
  <cp:lastModifiedBy>Mengxia Yu</cp:lastModifiedBy>
  <cp:revision>21</cp:revision>
  <dcterms:created xsi:type="dcterms:W3CDTF">2020-08-18T14:22:58Z</dcterms:created>
  <dcterms:modified xsi:type="dcterms:W3CDTF">2020-08-20T18:25:55Z</dcterms:modified>
</cp:coreProperties>
</file>