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7" r:id="rId6"/>
    <p:sldId id="268" r:id="rId7"/>
    <p:sldId id="269" r:id="rId8"/>
    <p:sldId id="262" r:id="rId9"/>
    <p:sldId id="265" r:id="rId10"/>
    <p:sldId id="263" r:id="rId11"/>
    <p:sldId id="271" r:id="rId12"/>
    <p:sldId id="272" r:id="rId13"/>
    <p:sldId id="264" r:id="rId14"/>
    <p:sldId id="270"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p:scale>
          <a:sx n="75" d="100"/>
          <a:sy n="75" d="100"/>
        </p:scale>
        <p:origin x="1674"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50E3-3A9A-4D86-A809-99D99ABE3717}"/>
              </a:ext>
            </a:extLst>
          </p:cNvPr>
          <p:cNvSpPr>
            <a:spLocks noGrp="1"/>
          </p:cNvSpPr>
          <p:nvPr>
            <p:ph type="ctrTitle"/>
          </p:nvPr>
        </p:nvSpPr>
        <p:spPr/>
        <p:txBody>
          <a:bodyPr/>
          <a:lstStyle/>
          <a:p>
            <a:r>
              <a:rPr lang="en-GB" dirty="0"/>
              <a:t>StudyPy Abstract Redesign</a:t>
            </a:r>
          </a:p>
        </p:txBody>
      </p:sp>
    </p:spTree>
    <p:extLst>
      <p:ext uri="{BB962C8B-B14F-4D97-AF65-F5344CB8AC3E}">
        <p14:creationId xmlns:p14="http://schemas.microsoft.com/office/powerpoint/2010/main" val="156981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Pick a topic focus:</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9" name="Rectangle: Rounded Corners 8">
            <a:extLst>
              <a:ext uri="{FF2B5EF4-FFF2-40B4-BE49-F238E27FC236}">
                <a16:creationId xmlns:a16="http://schemas.microsoft.com/office/drawing/2014/main" id="{A85ECB95-D171-4B40-9806-FB5338EF7F95}"/>
              </a:ext>
            </a:extLst>
          </p:cNvPr>
          <p:cNvSpPr/>
          <p:nvPr/>
        </p:nvSpPr>
        <p:spPr>
          <a:xfrm>
            <a:off x="4233330" y="4063627"/>
            <a:ext cx="3725335" cy="1336984"/>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Algorithms</a:t>
            </a:r>
          </a:p>
        </p:txBody>
      </p:sp>
      <p:sp>
        <p:nvSpPr>
          <p:cNvPr id="10" name="Rectangle: Rounded Corners 9">
            <a:extLst>
              <a:ext uri="{FF2B5EF4-FFF2-40B4-BE49-F238E27FC236}">
                <a16:creationId xmlns:a16="http://schemas.microsoft.com/office/drawing/2014/main" id="{D0B42BB5-99F1-4378-9CCA-7093D1FBA7D5}"/>
              </a:ext>
            </a:extLst>
          </p:cNvPr>
          <p:cNvSpPr/>
          <p:nvPr/>
        </p:nvSpPr>
        <p:spPr>
          <a:xfrm>
            <a:off x="4233330" y="2152005"/>
            <a:ext cx="3725335" cy="1336984"/>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Structures</a:t>
            </a:r>
          </a:p>
        </p:txBody>
      </p:sp>
      <p:sp>
        <p:nvSpPr>
          <p:cNvPr id="11" name="TextBox 10">
            <a:extLst>
              <a:ext uri="{FF2B5EF4-FFF2-40B4-BE49-F238E27FC236}">
                <a16:creationId xmlns:a16="http://schemas.microsoft.com/office/drawing/2014/main" id="{A91247F6-47BD-4E55-899B-C8545132B824}"/>
              </a:ext>
            </a:extLst>
          </p:cNvPr>
          <p:cNvSpPr txBox="1"/>
          <p:nvPr/>
        </p:nvSpPr>
        <p:spPr>
          <a:xfrm>
            <a:off x="172994" y="122568"/>
            <a:ext cx="2224217" cy="369332"/>
          </a:xfrm>
          <a:prstGeom prst="rect">
            <a:avLst/>
          </a:prstGeom>
          <a:noFill/>
        </p:spPr>
        <p:txBody>
          <a:bodyPr wrap="square" rtlCol="0">
            <a:spAutoFit/>
          </a:bodyPr>
          <a:lstStyle/>
          <a:p>
            <a:r>
              <a:rPr lang="en-GB" dirty="0"/>
              <a:t>DSA Menu</a:t>
            </a:r>
          </a:p>
        </p:txBody>
      </p:sp>
    </p:spTree>
    <p:extLst>
      <p:ext uri="{BB962C8B-B14F-4D97-AF65-F5344CB8AC3E}">
        <p14:creationId xmlns:p14="http://schemas.microsoft.com/office/powerpoint/2010/main" val="55462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Pick a topic focus:</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11" name="TextBox 10">
            <a:extLst>
              <a:ext uri="{FF2B5EF4-FFF2-40B4-BE49-F238E27FC236}">
                <a16:creationId xmlns:a16="http://schemas.microsoft.com/office/drawing/2014/main" id="{A91247F6-47BD-4E55-899B-C8545132B824}"/>
              </a:ext>
            </a:extLst>
          </p:cNvPr>
          <p:cNvSpPr txBox="1"/>
          <p:nvPr/>
        </p:nvSpPr>
        <p:spPr>
          <a:xfrm>
            <a:off x="172994" y="122568"/>
            <a:ext cx="2875006" cy="369332"/>
          </a:xfrm>
          <a:prstGeom prst="rect">
            <a:avLst/>
          </a:prstGeom>
          <a:noFill/>
        </p:spPr>
        <p:txBody>
          <a:bodyPr wrap="square" rtlCol="0">
            <a:spAutoFit/>
          </a:bodyPr>
          <a:lstStyle/>
          <a:p>
            <a:r>
              <a:rPr lang="en-GB" dirty="0"/>
              <a:t>Data Structure Menu</a:t>
            </a:r>
          </a:p>
        </p:txBody>
      </p:sp>
      <p:sp>
        <p:nvSpPr>
          <p:cNvPr id="8" name="Rectangle: Rounded Corners 7">
            <a:extLst>
              <a:ext uri="{FF2B5EF4-FFF2-40B4-BE49-F238E27FC236}">
                <a16:creationId xmlns:a16="http://schemas.microsoft.com/office/drawing/2014/main" id="{3EFA2409-8093-472C-9255-B9C8A5CACFE4}"/>
              </a:ext>
            </a:extLst>
          </p:cNvPr>
          <p:cNvSpPr/>
          <p:nvPr/>
        </p:nvSpPr>
        <p:spPr>
          <a:xfrm>
            <a:off x="4233332" y="2040878"/>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Types</a:t>
            </a:r>
          </a:p>
        </p:txBody>
      </p:sp>
      <p:sp>
        <p:nvSpPr>
          <p:cNvPr id="12" name="Rectangle: Rounded Corners 11">
            <a:extLst>
              <a:ext uri="{FF2B5EF4-FFF2-40B4-BE49-F238E27FC236}">
                <a16:creationId xmlns:a16="http://schemas.microsoft.com/office/drawing/2014/main" id="{3558CE97-3774-43AC-A67A-EC623407A0B6}"/>
              </a:ext>
            </a:extLst>
          </p:cNvPr>
          <p:cNvSpPr/>
          <p:nvPr/>
        </p:nvSpPr>
        <p:spPr>
          <a:xfrm>
            <a:off x="4233331" y="3859283"/>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Trees &amp; Graphs</a:t>
            </a:r>
          </a:p>
        </p:txBody>
      </p:sp>
      <p:sp>
        <p:nvSpPr>
          <p:cNvPr id="13" name="Rectangle: Rounded Corners 12">
            <a:extLst>
              <a:ext uri="{FF2B5EF4-FFF2-40B4-BE49-F238E27FC236}">
                <a16:creationId xmlns:a16="http://schemas.microsoft.com/office/drawing/2014/main" id="{C7F386D8-C922-4D44-B512-AC9A03C61355}"/>
              </a:ext>
            </a:extLst>
          </p:cNvPr>
          <p:cNvSpPr/>
          <p:nvPr/>
        </p:nvSpPr>
        <p:spPr>
          <a:xfrm>
            <a:off x="4233331" y="4836227"/>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Recursion</a:t>
            </a:r>
          </a:p>
        </p:txBody>
      </p:sp>
      <p:sp>
        <p:nvSpPr>
          <p:cNvPr id="14" name="Rectangle: Rounded Corners 13">
            <a:extLst>
              <a:ext uri="{FF2B5EF4-FFF2-40B4-BE49-F238E27FC236}">
                <a16:creationId xmlns:a16="http://schemas.microsoft.com/office/drawing/2014/main" id="{4A95B6CE-84FF-49A5-8364-BBC0DE775F6E}"/>
              </a:ext>
            </a:extLst>
          </p:cNvPr>
          <p:cNvSpPr/>
          <p:nvPr/>
        </p:nvSpPr>
        <p:spPr>
          <a:xfrm>
            <a:off x="4233332" y="2882339"/>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Memory Models</a:t>
            </a:r>
          </a:p>
        </p:txBody>
      </p:sp>
    </p:spTree>
    <p:extLst>
      <p:ext uri="{BB962C8B-B14F-4D97-AF65-F5344CB8AC3E}">
        <p14:creationId xmlns:p14="http://schemas.microsoft.com/office/powerpoint/2010/main" val="140187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Pick an Algorithm topic:</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10" name="Rectangle: Rounded Corners 9">
            <a:extLst>
              <a:ext uri="{FF2B5EF4-FFF2-40B4-BE49-F238E27FC236}">
                <a16:creationId xmlns:a16="http://schemas.microsoft.com/office/drawing/2014/main" id="{D0B42BB5-99F1-4378-9CCA-7093D1FBA7D5}"/>
              </a:ext>
            </a:extLst>
          </p:cNvPr>
          <p:cNvSpPr/>
          <p:nvPr/>
        </p:nvSpPr>
        <p:spPr>
          <a:xfrm>
            <a:off x="4233332" y="2040878"/>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Algorithms Plans</a:t>
            </a:r>
          </a:p>
        </p:txBody>
      </p:sp>
      <p:sp>
        <p:nvSpPr>
          <p:cNvPr id="11" name="TextBox 10">
            <a:extLst>
              <a:ext uri="{FF2B5EF4-FFF2-40B4-BE49-F238E27FC236}">
                <a16:creationId xmlns:a16="http://schemas.microsoft.com/office/drawing/2014/main" id="{A91247F6-47BD-4E55-899B-C8545132B824}"/>
              </a:ext>
            </a:extLst>
          </p:cNvPr>
          <p:cNvSpPr txBox="1"/>
          <p:nvPr/>
        </p:nvSpPr>
        <p:spPr>
          <a:xfrm>
            <a:off x="172994" y="122568"/>
            <a:ext cx="2224217" cy="369332"/>
          </a:xfrm>
          <a:prstGeom prst="rect">
            <a:avLst/>
          </a:prstGeom>
          <a:noFill/>
        </p:spPr>
        <p:txBody>
          <a:bodyPr wrap="square" rtlCol="0">
            <a:spAutoFit/>
          </a:bodyPr>
          <a:lstStyle/>
          <a:p>
            <a:r>
              <a:rPr lang="en-GB" dirty="0"/>
              <a:t>Algorithms Menu</a:t>
            </a:r>
          </a:p>
        </p:txBody>
      </p:sp>
      <p:sp>
        <p:nvSpPr>
          <p:cNvPr id="8" name="Rectangle: Rounded Corners 7">
            <a:extLst>
              <a:ext uri="{FF2B5EF4-FFF2-40B4-BE49-F238E27FC236}">
                <a16:creationId xmlns:a16="http://schemas.microsoft.com/office/drawing/2014/main" id="{0244C3A8-A25D-4181-8FA7-8D39981C5870}"/>
              </a:ext>
            </a:extLst>
          </p:cNvPr>
          <p:cNvSpPr/>
          <p:nvPr/>
        </p:nvSpPr>
        <p:spPr>
          <a:xfrm>
            <a:off x="4233330" y="4831377"/>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Efficiency &amp; Correctness</a:t>
            </a:r>
          </a:p>
        </p:txBody>
      </p:sp>
      <p:sp>
        <p:nvSpPr>
          <p:cNvPr id="12" name="Rectangle: Rounded Corners 11">
            <a:extLst>
              <a:ext uri="{FF2B5EF4-FFF2-40B4-BE49-F238E27FC236}">
                <a16:creationId xmlns:a16="http://schemas.microsoft.com/office/drawing/2014/main" id="{B7D7C64A-B625-4218-AF19-8EB6141FB3DF}"/>
              </a:ext>
            </a:extLst>
          </p:cNvPr>
          <p:cNvSpPr/>
          <p:nvPr/>
        </p:nvSpPr>
        <p:spPr>
          <a:xfrm>
            <a:off x="4233331" y="3928122"/>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Sorting Algorithms</a:t>
            </a:r>
          </a:p>
        </p:txBody>
      </p:sp>
      <p:sp>
        <p:nvSpPr>
          <p:cNvPr id="13" name="Rectangle: Rounded Corners 12">
            <a:extLst>
              <a:ext uri="{FF2B5EF4-FFF2-40B4-BE49-F238E27FC236}">
                <a16:creationId xmlns:a16="http://schemas.microsoft.com/office/drawing/2014/main" id="{E1A4BEAA-BA89-4F5C-95C6-DCA14D33A06D}"/>
              </a:ext>
            </a:extLst>
          </p:cNvPr>
          <p:cNvSpPr/>
          <p:nvPr/>
        </p:nvSpPr>
        <p:spPr>
          <a:xfrm>
            <a:off x="4233331" y="3024867"/>
            <a:ext cx="3725335" cy="592667"/>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Searching Algorithms</a:t>
            </a:r>
          </a:p>
        </p:txBody>
      </p:sp>
    </p:spTree>
    <p:extLst>
      <p:ext uri="{BB962C8B-B14F-4D97-AF65-F5344CB8AC3E}">
        <p14:creationId xmlns:p14="http://schemas.microsoft.com/office/powerpoint/2010/main" val="353363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Chose a topic to test your self on: </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4453464" y="4079671"/>
            <a:ext cx="328506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OSI Layers 1 to 7 </a:t>
            </a:r>
          </a:p>
        </p:txBody>
      </p:sp>
      <p:sp>
        <p:nvSpPr>
          <p:cNvPr id="9" name="Rectangle: Rounded Corners 8">
            <a:extLst>
              <a:ext uri="{FF2B5EF4-FFF2-40B4-BE49-F238E27FC236}">
                <a16:creationId xmlns:a16="http://schemas.microsoft.com/office/drawing/2014/main" id="{A85ECB95-D171-4B40-9806-FB5338EF7F95}"/>
              </a:ext>
            </a:extLst>
          </p:cNvPr>
          <p:cNvSpPr/>
          <p:nvPr/>
        </p:nvSpPr>
        <p:spPr>
          <a:xfrm>
            <a:off x="4453464" y="3000888"/>
            <a:ext cx="3285067"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Protocols &amp; Models</a:t>
            </a:r>
          </a:p>
        </p:txBody>
      </p:sp>
      <p:sp>
        <p:nvSpPr>
          <p:cNvPr id="11" name="Rectangle: Rounded Corners 10">
            <a:extLst>
              <a:ext uri="{FF2B5EF4-FFF2-40B4-BE49-F238E27FC236}">
                <a16:creationId xmlns:a16="http://schemas.microsoft.com/office/drawing/2014/main" id="{CF1140E3-808E-4FD7-A0A4-FB3FC5F8817D}"/>
              </a:ext>
            </a:extLst>
          </p:cNvPr>
          <p:cNvSpPr/>
          <p:nvPr/>
        </p:nvSpPr>
        <p:spPr>
          <a:xfrm>
            <a:off x="4453464" y="1961783"/>
            <a:ext cx="328506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Components</a:t>
            </a:r>
          </a:p>
        </p:txBody>
      </p:sp>
      <p:sp>
        <p:nvSpPr>
          <p:cNvPr id="12" name="Rectangle: Rounded Corners 11">
            <a:extLst>
              <a:ext uri="{FF2B5EF4-FFF2-40B4-BE49-F238E27FC236}">
                <a16:creationId xmlns:a16="http://schemas.microsoft.com/office/drawing/2014/main" id="{C28AD3AE-9DA5-4F1E-8AA5-A55FC9346A8F}"/>
              </a:ext>
            </a:extLst>
          </p:cNvPr>
          <p:cNvSpPr/>
          <p:nvPr/>
        </p:nvSpPr>
        <p:spPr>
          <a:xfrm>
            <a:off x="4453464" y="5084525"/>
            <a:ext cx="328506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Security Fundamentals</a:t>
            </a:r>
          </a:p>
        </p:txBody>
      </p:sp>
      <p:sp>
        <p:nvSpPr>
          <p:cNvPr id="13" name="TextBox 12">
            <a:extLst>
              <a:ext uri="{FF2B5EF4-FFF2-40B4-BE49-F238E27FC236}">
                <a16:creationId xmlns:a16="http://schemas.microsoft.com/office/drawing/2014/main" id="{C49F25C6-7205-4A2A-955C-C2C6E58448C8}"/>
              </a:ext>
            </a:extLst>
          </p:cNvPr>
          <p:cNvSpPr txBox="1"/>
          <p:nvPr/>
        </p:nvSpPr>
        <p:spPr>
          <a:xfrm>
            <a:off x="172994" y="122568"/>
            <a:ext cx="2224217" cy="369332"/>
          </a:xfrm>
          <a:prstGeom prst="rect">
            <a:avLst/>
          </a:prstGeom>
          <a:noFill/>
        </p:spPr>
        <p:txBody>
          <a:bodyPr wrap="square" rtlCol="0">
            <a:spAutoFit/>
          </a:bodyPr>
          <a:lstStyle/>
          <a:p>
            <a:r>
              <a:rPr lang="en-GB" dirty="0"/>
              <a:t>Network-F Menu</a:t>
            </a:r>
          </a:p>
        </p:txBody>
      </p:sp>
    </p:spTree>
    <p:extLst>
      <p:ext uri="{BB962C8B-B14F-4D97-AF65-F5344CB8AC3E}">
        <p14:creationId xmlns:p14="http://schemas.microsoft.com/office/powerpoint/2010/main" val="294351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8621208" y="1537729"/>
            <a:ext cx="1924507" cy="2096215"/>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8068350" y="4671105"/>
            <a:ext cx="2477365"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to Menu</a:t>
            </a:r>
          </a:p>
        </p:txBody>
      </p:sp>
      <p:sp>
        <p:nvSpPr>
          <p:cNvPr id="13" name="Rectangle 12">
            <a:extLst>
              <a:ext uri="{FF2B5EF4-FFF2-40B4-BE49-F238E27FC236}">
                <a16:creationId xmlns:a16="http://schemas.microsoft.com/office/drawing/2014/main" id="{73D24DBD-2F56-4142-87EB-F1BF62801600}"/>
              </a:ext>
            </a:extLst>
          </p:cNvPr>
          <p:cNvSpPr/>
          <p:nvPr/>
        </p:nvSpPr>
        <p:spPr>
          <a:xfrm>
            <a:off x="2548466" y="1145059"/>
            <a:ext cx="5751010" cy="288155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This Quiz will test your know on (Insert Topic here)…</a:t>
            </a:r>
          </a:p>
          <a:p>
            <a:endParaRPr lang="en-GB" dirty="0"/>
          </a:p>
          <a:p>
            <a:r>
              <a:rPr lang="en-GB" dirty="0"/>
              <a:t>The following content covered will be:</a:t>
            </a:r>
          </a:p>
          <a:p>
            <a:r>
              <a:rPr lang="en-GB" dirty="0"/>
              <a:t>- etc…</a:t>
            </a:r>
          </a:p>
          <a:p>
            <a:r>
              <a:rPr lang="en-GB" dirty="0"/>
              <a:t>- etc…</a:t>
            </a:r>
          </a:p>
          <a:p>
            <a:r>
              <a:rPr lang="en-GB" dirty="0"/>
              <a:t>- etc…</a:t>
            </a:r>
          </a:p>
          <a:p>
            <a:r>
              <a:rPr lang="en-GB" dirty="0"/>
              <a:t>- etc…</a:t>
            </a:r>
          </a:p>
          <a:p>
            <a:r>
              <a:rPr lang="en-GB" dirty="0"/>
              <a:t>- etc…</a:t>
            </a:r>
          </a:p>
        </p:txBody>
      </p:sp>
      <p:sp>
        <p:nvSpPr>
          <p:cNvPr id="3" name="TextBox 2">
            <a:extLst>
              <a:ext uri="{FF2B5EF4-FFF2-40B4-BE49-F238E27FC236}">
                <a16:creationId xmlns:a16="http://schemas.microsoft.com/office/drawing/2014/main" id="{FCEF57B1-FD94-4109-8AA3-D5C7369AC7A8}"/>
              </a:ext>
            </a:extLst>
          </p:cNvPr>
          <p:cNvSpPr txBox="1"/>
          <p:nvPr/>
        </p:nvSpPr>
        <p:spPr>
          <a:xfrm>
            <a:off x="172994" y="122568"/>
            <a:ext cx="2792628" cy="369332"/>
          </a:xfrm>
          <a:prstGeom prst="rect">
            <a:avLst/>
          </a:prstGeom>
          <a:noFill/>
        </p:spPr>
        <p:txBody>
          <a:bodyPr wrap="square" rtlCol="0">
            <a:spAutoFit/>
          </a:bodyPr>
          <a:lstStyle/>
          <a:p>
            <a:r>
              <a:rPr lang="en-GB" dirty="0"/>
              <a:t>General Intro to a topic </a:t>
            </a:r>
          </a:p>
        </p:txBody>
      </p:sp>
      <p:sp>
        <p:nvSpPr>
          <p:cNvPr id="9" name="Rectangle: Rounded Corners 8">
            <a:extLst>
              <a:ext uri="{FF2B5EF4-FFF2-40B4-BE49-F238E27FC236}">
                <a16:creationId xmlns:a16="http://schemas.microsoft.com/office/drawing/2014/main" id="{B76294F1-7A6C-4C89-A36C-0EA866DB63A4}"/>
              </a:ext>
            </a:extLst>
          </p:cNvPr>
          <p:cNvSpPr/>
          <p:nvPr/>
        </p:nvSpPr>
        <p:spPr>
          <a:xfrm>
            <a:off x="1951566" y="4671106"/>
            <a:ext cx="2645834"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 Quiz</a:t>
            </a:r>
          </a:p>
        </p:txBody>
      </p:sp>
      <p:sp>
        <p:nvSpPr>
          <p:cNvPr id="10" name="Rectangle: Rounded Corners 9">
            <a:extLst>
              <a:ext uri="{FF2B5EF4-FFF2-40B4-BE49-F238E27FC236}">
                <a16:creationId xmlns:a16="http://schemas.microsoft.com/office/drawing/2014/main" id="{F455CD06-2CEE-4680-BE0F-CE7A26966E0C}"/>
              </a:ext>
            </a:extLst>
          </p:cNvPr>
          <p:cNvSpPr/>
          <p:nvPr/>
        </p:nvSpPr>
        <p:spPr>
          <a:xfrm>
            <a:off x="4948768" y="4671105"/>
            <a:ext cx="2645834"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Review Previous Attempts</a:t>
            </a:r>
          </a:p>
        </p:txBody>
      </p:sp>
    </p:spTree>
    <p:extLst>
      <p:ext uri="{BB962C8B-B14F-4D97-AF65-F5344CB8AC3E}">
        <p14:creationId xmlns:p14="http://schemas.microsoft.com/office/powerpoint/2010/main" val="224062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8621208" y="1537729"/>
            <a:ext cx="1924507" cy="2096215"/>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8068350" y="4671105"/>
            <a:ext cx="2477365"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to Menu</a:t>
            </a:r>
          </a:p>
        </p:txBody>
      </p:sp>
      <p:sp>
        <p:nvSpPr>
          <p:cNvPr id="13" name="Rectangle 12">
            <a:extLst>
              <a:ext uri="{FF2B5EF4-FFF2-40B4-BE49-F238E27FC236}">
                <a16:creationId xmlns:a16="http://schemas.microsoft.com/office/drawing/2014/main" id="{73D24DBD-2F56-4142-87EB-F1BF62801600}"/>
              </a:ext>
            </a:extLst>
          </p:cNvPr>
          <p:cNvSpPr/>
          <p:nvPr/>
        </p:nvSpPr>
        <p:spPr>
          <a:xfrm>
            <a:off x="2548466" y="1145059"/>
            <a:ext cx="5751010" cy="1217141"/>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Q1) What is the answer to so and so question?</a:t>
            </a:r>
          </a:p>
          <a:p>
            <a:endParaRPr lang="en-GB" dirty="0"/>
          </a:p>
          <a:p>
            <a:r>
              <a:rPr lang="en-GB" dirty="0"/>
              <a:t>Pick one of the options below:</a:t>
            </a:r>
          </a:p>
        </p:txBody>
      </p:sp>
      <p:sp>
        <p:nvSpPr>
          <p:cNvPr id="3" name="TextBox 2">
            <a:extLst>
              <a:ext uri="{FF2B5EF4-FFF2-40B4-BE49-F238E27FC236}">
                <a16:creationId xmlns:a16="http://schemas.microsoft.com/office/drawing/2014/main" id="{FCEF57B1-FD94-4109-8AA3-D5C7369AC7A8}"/>
              </a:ext>
            </a:extLst>
          </p:cNvPr>
          <p:cNvSpPr txBox="1"/>
          <p:nvPr/>
        </p:nvSpPr>
        <p:spPr>
          <a:xfrm>
            <a:off x="172994" y="122568"/>
            <a:ext cx="2792628" cy="369332"/>
          </a:xfrm>
          <a:prstGeom prst="rect">
            <a:avLst/>
          </a:prstGeom>
          <a:noFill/>
        </p:spPr>
        <p:txBody>
          <a:bodyPr wrap="square" rtlCol="0">
            <a:spAutoFit/>
          </a:bodyPr>
          <a:lstStyle/>
          <a:p>
            <a:r>
              <a:rPr lang="en-GB" dirty="0"/>
              <a:t>Quiz Layout Format</a:t>
            </a:r>
          </a:p>
        </p:txBody>
      </p:sp>
      <p:sp>
        <p:nvSpPr>
          <p:cNvPr id="9" name="Rectangle: Rounded Corners 8">
            <a:extLst>
              <a:ext uri="{FF2B5EF4-FFF2-40B4-BE49-F238E27FC236}">
                <a16:creationId xmlns:a16="http://schemas.microsoft.com/office/drawing/2014/main" id="{B76294F1-7A6C-4C89-A36C-0EA866DB63A4}"/>
              </a:ext>
            </a:extLst>
          </p:cNvPr>
          <p:cNvSpPr/>
          <p:nvPr/>
        </p:nvSpPr>
        <p:spPr>
          <a:xfrm>
            <a:off x="1951566" y="4671106"/>
            <a:ext cx="2645834"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Next Question</a:t>
            </a:r>
          </a:p>
        </p:txBody>
      </p:sp>
      <p:sp>
        <p:nvSpPr>
          <p:cNvPr id="10" name="Rectangle: Rounded Corners 9">
            <a:extLst>
              <a:ext uri="{FF2B5EF4-FFF2-40B4-BE49-F238E27FC236}">
                <a16:creationId xmlns:a16="http://schemas.microsoft.com/office/drawing/2014/main" id="{F455CD06-2CEE-4680-BE0F-CE7A26966E0C}"/>
              </a:ext>
            </a:extLst>
          </p:cNvPr>
          <p:cNvSpPr/>
          <p:nvPr/>
        </p:nvSpPr>
        <p:spPr>
          <a:xfrm>
            <a:off x="4948768" y="4671105"/>
            <a:ext cx="2645834"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Back to Previous </a:t>
            </a:r>
          </a:p>
        </p:txBody>
      </p:sp>
      <p:sp>
        <p:nvSpPr>
          <p:cNvPr id="2" name="Oval 1">
            <a:extLst>
              <a:ext uri="{FF2B5EF4-FFF2-40B4-BE49-F238E27FC236}">
                <a16:creationId xmlns:a16="http://schemas.microsoft.com/office/drawing/2014/main" id="{6B7AF8F2-9E39-44EE-9C69-0F0B140A704A}"/>
              </a:ext>
            </a:extLst>
          </p:cNvPr>
          <p:cNvSpPr/>
          <p:nvPr/>
        </p:nvSpPr>
        <p:spPr>
          <a:xfrm>
            <a:off x="2582332" y="2507348"/>
            <a:ext cx="488778" cy="4445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580B618-BA2D-4662-819A-42219BBD9DF1}"/>
              </a:ext>
            </a:extLst>
          </p:cNvPr>
          <p:cNvSpPr/>
          <p:nvPr/>
        </p:nvSpPr>
        <p:spPr>
          <a:xfrm>
            <a:off x="2569562" y="3093699"/>
            <a:ext cx="488778" cy="4445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1685445-F055-4348-B0A8-4338AA87A84F}"/>
              </a:ext>
            </a:extLst>
          </p:cNvPr>
          <p:cNvSpPr/>
          <p:nvPr/>
        </p:nvSpPr>
        <p:spPr>
          <a:xfrm>
            <a:off x="2574941" y="3654650"/>
            <a:ext cx="488778" cy="4445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E1D615DE-8B8E-413D-B5ED-E9CA524ED4BE}"/>
              </a:ext>
            </a:extLst>
          </p:cNvPr>
          <p:cNvSpPr/>
          <p:nvPr/>
        </p:nvSpPr>
        <p:spPr>
          <a:xfrm>
            <a:off x="2682719" y="2611236"/>
            <a:ext cx="285578" cy="274145"/>
          </a:xfrm>
          <a:prstGeom prst="ellipse">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C2DB2195-C2B9-4872-AAEA-3F2D3805A6AC}"/>
              </a:ext>
            </a:extLst>
          </p:cNvPr>
          <p:cNvSpPr txBox="1"/>
          <p:nvPr/>
        </p:nvSpPr>
        <p:spPr>
          <a:xfrm>
            <a:off x="3274483" y="2611236"/>
            <a:ext cx="4320119" cy="369332"/>
          </a:xfrm>
          <a:prstGeom prst="rect">
            <a:avLst/>
          </a:prstGeom>
          <a:noFill/>
        </p:spPr>
        <p:txBody>
          <a:bodyPr wrap="square" rtlCol="0">
            <a:spAutoFit/>
          </a:bodyPr>
          <a:lstStyle/>
          <a:p>
            <a:r>
              <a:rPr lang="en-GB" dirty="0"/>
              <a:t>Answer A</a:t>
            </a:r>
          </a:p>
        </p:txBody>
      </p:sp>
      <p:sp>
        <p:nvSpPr>
          <p:cNvPr id="15" name="TextBox 14">
            <a:extLst>
              <a:ext uri="{FF2B5EF4-FFF2-40B4-BE49-F238E27FC236}">
                <a16:creationId xmlns:a16="http://schemas.microsoft.com/office/drawing/2014/main" id="{3087A39F-6572-44BC-9B88-CC461E633BC5}"/>
              </a:ext>
            </a:extLst>
          </p:cNvPr>
          <p:cNvSpPr txBox="1"/>
          <p:nvPr/>
        </p:nvSpPr>
        <p:spPr>
          <a:xfrm>
            <a:off x="3177119" y="3168867"/>
            <a:ext cx="4320119" cy="369332"/>
          </a:xfrm>
          <a:prstGeom prst="rect">
            <a:avLst/>
          </a:prstGeom>
          <a:noFill/>
        </p:spPr>
        <p:txBody>
          <a:bodyPr wrap="square" rtlCol="0">
            <a:spAutoFit/>
          </a:bodyPr>
          <a:lstStyle/>
          <a:p>
            <a:r>
              <a:rPr lang="en-GB" dirty="0"/>
              <a:t>Answer B</a:t>
            </a:r>
          </a:p>
        </p:txBody>
      </p:sp>
      <p:sp>
        <p:nvSpPr>
          <p:cNvPr id="16" name="TextBox 15">
            <a:extLst>
              <a:ext uri="{FF2B5EF4-FFF2-40B4-BE49-F238E27FC236}">
                <a16:creationId xmlns:a16="http://schemas.microsoft.com/office/drawing/2014/main" id="{1989102F-615C-4A72-889E-D35135CE756E}"/>
              </a:ext>
            </a:extLst>
          </p:cNvPr>
          <p:cNvSpPr txBox="1"/>
          <p:nvPr/>
        </p:nvSpPr>
        <p:spPr>
          <a:xfrm>
            <a:off x="3194051" y="3729818"/>
            <a:ext cx="4320119" cy="369332"/>
          </a:xfrm>
          <a:prstGeom prst="rect">
            <a:avLst/>
          </a:prstGeom>
          <a:noFill/>
        </p:spPr>
        <p:txBody>
          <a:bodyPr wrap="square" rtlCol="0">
            <a:spAutoFit/>
          </a:bodyPr>
          <a:lstStyle/>
          <a:p>
            <a:r>
              <a:rPr lang="en-GB" dirty="0"/>
              <a:t>Answer C</a:t>
            </a:r>
          </a:p>
        </p:txBody>
      </p:sp>
    </p:spTree>
    <p:extLst>
      <p:ext uri="{BB962C8B-B14F-4D97-AF65-F5344CB8AC3E}">
        <p14:creationId xmlns:p14="http://schemas.microsoft.com/office/powerpoint/2010/main" val="360823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745067"/>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4809067" y="1081499"/>
            <a:ext cx="2912534" cy="3079123"/>
          </a:xfrm>
          <a:prstGeom prst="rect">
            <a:avLst/>
          </a:prstGeom>
        </p:spPr>
      </p:pic>
      <p:sp>
        <p:nvSpPr>
          <p:cNvPr id="7" name="Rectangle: Rounded Corners 6">
            <a:extLst>
              <a:ext uri="{FF2B5EF4-FFF2-40B4-BE49-F238E27FC236}">
                <a16:creationId xmlns:a16="http://schemas.microsoft.com/office/drawing/2014/main" id="{C5804615-7040-47C9-80D2-C14194F76721}"/>
              </a:ext>
            </a:extLst>
          </p:cNvPr>
          <p:cNvSpPr/>
          <p:nvPr/>
        </p:nvSpPr>
        <p:spPr>
          <a:xfrm>
            <a:off x="5215467" y="4772711"/>
            <a:ext cx="2099734"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8" name="TextBox 7">
            <a:extLst>
              <a:ext uri="{FF2B5EF4-FFF2-40B4-BE49-F238E27FC236}">
                <a16:creationId xmlns:a16="http://schemas.microsoft.com/office/drawing/2014/main" id="{D179E521-FA80-44FB-B0B2-48B3DF7F4017}"/>
              </a:ext>
            </a:extLst>
          </p:cNvPr>
          <p:cNvSpPr txBox="1"/>
          <p:nvPr/>
        </p:nvSpPr>
        <p:spPr>
          <a:xfrm>
            <a:off x="172994" y="122568"/>
            <a:ext cx="2224217" cy="369332"/>
          </a:xfrm>
          <a:prstGeom prst="rect">
            <a:avLst/>
          </a:prstGeom>
          <a:noFill/>
        </p:spPr>
        <p:txBody>
          <a:bodyPr wrap="square" rtlCol="0">
            <a:spAutoFit/>
          </a:bodyPr>
          <a:lstStyle/>
          <a:p>
            <a:r>
              <a:rPr lang="en-GB" dirty="0"/>
              <a:t>Start page</a:t>
            </a:r>
          </a:p>
        </p:txBody>
      </p:sp>
    </p:spTree>
    <p:extLst>
      <p:ext uri="{BB962C8B-B14F-4D97-AF65-F5344CB8AC3E}">
        <p14:creationId xmlns:p14="http://schemas.microsoft.com/office/powerpoint/2010/main" val="300338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793066" y="1675284"/>
            <a:ext cx="4910668" cy="2411934"/>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This software’s purpose is to test the users knowledge on two of the modules covered in the second semester through the use of multiple choice questions and the ability to review particular weak areas.   </a:t>
            </a:r>
          </a:p>
          <a:p>
            <a:endParaRPr lang="en-GB" dirty="0"/>
          </a:p>
          <a:p>
            <a:r>
              <a:rPr lang="en-GB" dirty="0"/>
              <a:t>- Data Structures &amp; Algorithms</a:t>
            </a:r>
          </a:p>
          <a:p>
            <a:r>
              <a:rPr lang="en-GB" dirty="0"/>
              <a:t>- Network Fundamentals</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9" name="Rectangle: Rounded Corners 8">
            <a:extLst>
              <a:ext uri="{FF2B5EF4-FFF2-40B4-BE49-F238E27FC236}">
                <a16:creationId xmlns:a16="http://schemas.microsoft.com/office/drawing/2014/main" id="{A85ECB95-D171-4B40-9806-FB5338EF7F95}"/>
              </a:ext>
            </a:extLst>
          </p:cNvPr>
          <p:cNvSpPr/>
          <p:nvPr/>
        </p:nvSpPr>
        <p:spPr>
          <a:xfrm>
            <a:off x="4605866" y="4454583"/>
            <a:ext cx="3285067"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Continue</a:t>
            </a:r>
          </a:p>
        </p:txBody>
      </p:sp>
      <p:sp>
        <p:nvSpPr>
          <p:cNvPr id="11" name="TextBox 10">
            <a:extLst>
              <a:ext uri="{FF2B5EF4-FFF2-40B4-BE49-F238E27FC236}">
                <a16:creationId xmlns:a16="http://schemas.microsoft.com/office/drawing/2014/main" id="{9A91BAF7-7BAC-4AAF-BF3C-D2DA46C345BD}"/>
              </a:ext>
            </a:extLst>
          </p:cNvPr>
          <p:cNvSpPr txBox="1"/>
          <p:nvPr/>
        </p:nvSpPr>
        <p:spPr>
          <a:xfrm>
            <a:off x="172994" y="122568"/>
            <a:ext cx="2224217" cy="369332"/>
          </a:xfrm>
          <a:prstGeom prst="rect">
            <a:avLst/>
          </a:prstGeom>
          <a:noFill/>
        </p:spPr>
        <p:txBody>
          <a:bodyPr wrap="square" rtlCol="0">
            <a:spAutoFit/>
          </a:bodyPr>
          <a:lstStyle/>
          <a:p>
            <a:r>
              <a:rPr lang="en-GB" dirty="0"/>
              <a:t>Intro page</a:t>
            </a:r>
          </a:p>
        </p:txBody>
      </p:sp>
    </p:spTree>
    <p:extLst>
      <p:ext uri="{BB962C8B-B14F-4D97-AF65-F5344CB8AC3E}">
        <p14:creationId xmlns:p14="http://schemas.microsoft.com/office/powerpoint/2010/main" val="88825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use a Guest account or are you already a user?</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4453465" y="4026448"/>
            <a:ext cx="328506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in to account</a:t>
            </a:r>
          </a:p>
        </p:txBody>
      </p:sp>
      <p:sp>
        <p:nvSpPr>
          <p:cNvPr id="9" name="Rectangle: Rounded Corners 8">
            <a:extLst>
              <a:ext uri="{FF2B5EF4-FFF2-40B4-BE49-F238E27FC236}">
                <a16:creationId xmlns:a16="http://schemas.microsoft.com/office/drawing/2014/main" id="{A85ECB95-D171-4B40-9806-FB5338EF7F95}"/>
              </a:ext>
            </a:extLst>
          </p:cNvPr>
          <p:cNvSpPr/>
          <p:nvPr/>
        </p:nvSpPr>
        <p:spPr>
          <a:xfrm>
            <a:off x="4453465" y="2995733"/>
            <a:ext cx="3285067"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Make an account</a:t>
            </a:r>
          </a:p>
        </p:txBody>
      </p:sp>
      <p:sp>
        <p:nvSpPr>
          <p:cNvPr id="10" name="Rectangle: Rounded Corners 9">
            <a:extLst>
              <a:ext uri="{FF2B5EF4-FFF2-40B4-BE49-F238E27FC236}">
                <a16:creationId xmlns:a16="http://schemas.microsoft.com/office/drawing/2014/main" id="{D0B42BB5-99F1-4378-9CCA-7093D1FBA7D5}"/>
              </a:ext>
            </a:extLst>
          </p:cNvPr>
          <p:cNvSpPr/>
          <p:nvPr/>
        </p:nvSpPr>
        <p:spPr>
          <a:xfrm>
            <a:off x="4453465" y="1965019"/>
            <a:ext cx="3285067" cy="728132"/>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 Guest Account</a:t>
            </a:r>
          </a:p>
        </p:txBody>
      </p:sp>
      <p:sp>
        <p:nvSpPr>
          <p:cNvPr id="12" name="TextBox 11">
            <a:extLst>
              <a:ext uri="{FF2B5EF4-FFF2-40B4-BE49-F238E27FC236}">
                <a16:creationId xmlns:a16="http://schemas.microsoft.com/office/drawing/2014/main" id="{F9EF2C82-1FE5-4641-BE62-8A7C0C3A3E36}"/>
              </a:ext>
            </a:extLst>
          </p:cNvPr>
          <p:cNvSpPr txBox="1"/>
          <p:nvPr/>
        </p:nvSpPr>
        <p:spPr>
          <a:xfrm>
            <a:off x="172994" y="122568"/>
            <a:ext cx="2224217" cy="369332"/>
          </a:xfrm>
          <a:prstGeom prst="rect">
            <a:avLst/>
          </a:prstGeom>
          <a:noFill/>
        </p:spPr>
        <p:txBody>
          <a:bodyPr wrap="square" rtlCol="0">
            <a:spAutoFit/>
          </a:bodyPr>
          <a:lstStyle/>
          <a:p>
            <a:r>
              <a:rPr lang="en-GB" dirty="0"/>
              <a:t>Guest or user?</a:t>
            </a:r>
          </a:p>
        </p:txBody>
      </p:sp>
    </p:spTree>
    <p:extLst>
      <p:ext uri="{BB962C8B-B14F-4D97-AF65-F5344CB8AC3E}">
        <p14:creationId xmlns:p14="http://schemas.microsoft.com/office/powerpoint/2010/main" val="111089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2031999" y="928749"/>
            <a:ext cx="6366934" cy="48621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8621208" y="1992031"/>
            <a:ext cx="1924507" cy="203458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8685189" y="5054249"/>
            <a:ext cx="179654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Submit</a:t>
            </a:r>
          </a:p>
        </p:txBody>
      </p:sp>
      <p:sp>
        <p:nvSpPr>
          <p:cNvPr id="2" name="Rectangle 1">
            <a:extLst>
              <a:ext uri="{FF2B5EF4-FFF2-40B4-BE49-F238E27FC236}">
                <a16:creationId xmlns:a16="http://schemas.microsoft.com/office/drawing/2014/main" id="{24E6A5F0-C928-4DD6-8C0A-4A5BC06CAE22}"/>
              </a:ext>
            </a:extLst>
          </p:cNvPr>
          <p:cNvSpPr/>
          <p:nvPr/>
        </p:nvSpPr>
        <p:spPr>
          <a:xfrm>
            <a:off x="2581528" y="1219200"/>
            <a:ext cx="5334000"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Input Username:</a:t>
            </a:r>
          </a:p>
        </p:txBody>
      </p:sp>
      <p:sp>
        <p:nvSpPr>
          <p:cNvPr id="11" name="Rectangle 10">
            <a:extLst>
              <a:ext uri="{FF2B5EF4-FFF2-40B4-BE49-F238E27FC236}">
                <a16:creationId xmlns:a16="http://schemas.microsoft.com/office/drawing/2014/main" id="{67995769-824B-4D95-9959-3413E18000BF}"/>
              </a:ext>
            </a:extLst>
          </p:cNvPr>
          <p:cNvSpPr/>
          <p:nvPr/>
        </p:nvSpPr>
        <p:spPr>
          <a:xfrm>
            <a:off x="2548466" y="2144093"/>
            <a:ext cx="5334000"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Create Password:</a:t>
            </a:r>
          </a:p>
        </p:txBody>
      </p:sp>
      <p:sp>
        <p:nvSpPr>
          <p:cNvPr id="12" name="Rectangle 11">
            <a:extLst>
              <a:ext uri="{FF2B5EF4-FFF2-40B4-BE49-F238E27FC236}">
                <a16:creationId xmlns:a16="http://schemas.microsoft.com/office/drawing/2014/main" id="{61F6D739-6360-4AFB-9B25-906A82750DA0}"/>
              </a:ext>
            </a:extLst>
          </p:cNvPr>
          <p:cNvSpPr/>
          <p:nvPr/>
        </p:nvSpPr>
        <p:spPr>
          <a:xfrm>
            <a:off x="2548466" y="3124200"/>
            <a:ext cx="5334000"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Re-input password:</a:t>
            </a:r>
          </a:p>
        </p:txBody>
      </p:sp>
      <p:sp>
        <p:nvSpPr>
          <p:cNvPr id="13" name="Rectangle 12">
            <a:extLst>
              <a:ext uri="{FF2B5EF4-FFF2-40B4-BE49-F238E27FC236}">
                <a16:creationId xmlns:a16="http://schemas.microsoft.com/office/drawing/2014/main" id="{73D24DBD-2F56-4142-87EB-F1BF62801600}"/>
              </a:ext>
            </a:extLst>
          </p:cNvPr>
          <p:cNvSpPr/>
          <p:nvPr/>
        </p:nvSpPr>
        <p:spPr>
          <a:xfrm>
            <a:off x="2548466" y="4026615"/>
            <a:ext cx="5367062" cy="1476718"/>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This information will give you the ability to track your progress in for your statistics for later.</a:t>
            </a:r>
          </a:p>
        </p:txBody>
      </p:sp>
      <p:sp>
        <p:nvSpPr>
          <p:cNvPr id="3" name="TextBox 2">
            <a:extLst>
              <a:ext uri="{FF2B5EF4-FFF2-40B4-BE49-F238E27FC236}">
                <a16:creationId xmlns:a16="http://schemas.microsoft.com/office/drawing/2014/main" id="{FCEF57B1-FD94-4109-8AA3-D5C7369AC7A8}"/>
              </a:ext>
            </a:extLst>
          </p:cNvPr>
          <p:cNvSpPr txBox="1"/>
          <p:nvPr/>
        </p:nvSpPr>
        <p:spPr>
          <a:xfrm>
            <a:off x="172994" y="122568"/>
            <a:ext cx="2224217" cy="369332"/>
          </a:xfrm>
          <a:prstGeom prst="rect">
            <a:avLst/>
          </a:prstGeom>
          <a:noFill/>
        </p:spPr>
        <p:txBody>
          <a:bodyPr wrap="square" rtlCol="0">
            <a:spAutoFit/>
          </a:bodyPr>
          <a:lstStyle/>
          <a:p>
            <a:r>
              <a:rPr lang="en-GB" dirty="0"/>
              <a:t>Create a Account </a:t>
            </a:r>
          </a:p>
        </p:txBody>
      </p:sp>
    </p:spTree>
    <p:extLst>
      <p:ext uri="{BB962C8B-B14F-4D97-AF65-F5344CB8AC3E}">
        <p14:creationId xmlns:p14="http://schemas.microsoft.com/office/powerpoint/2010/main" val="200104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Input details to login</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11" name="TextBox 10">
            <a:extLst>
              <a:ext uri="{FF2B5EF4-FFF2-40B4-BE49-F238E27FC236}">
                <a16:creationId xmlns:a16="http://schemas.microsoft.com/office/drawing/2014/main" id="{B0132DBC-B413-4C81-996B-0DB4978400AA}"/>
              </a:ext>
            </a:extLst>
          </p:cNvPr>
          <p:cNvSpPr txBox="1"/>
          <p:nvPr/>
        </p:nvSpPr>
        <p:spPr>
          <a:xfrm>
            <a:off x="172994" y="122568"/>
            <a:ext cx="2224217" cy="369332"/>
          </a:xfrm>
          <a:prstGeom prst="rect">
            <a:avLst/>
          </a:prstGeom>
          <a:noFill/>
        </p:spPr>
        <p:txBody>
          <a:bodyPr wrap="square" rtlCol="0">
            <a:spAutoFit/>
          </a:bodyPr>
          <a:lstStyle/>
          <a:p>
            <a:r>
              <a:rPr lang="en-GB" dirty="0"/>
              <a:t>Sign in page</a:t>
            </a:r>
          </a:p>
        </p:txBody>
      </p:sp>
      <p:sp>
        <p:nvSpPr>
          <p:cNvPr id="12" name="Rectangle 11">
            <a:extLst>
              <a:ext uri="{FF2B5EF4-FFF2-40B4-BE49-F238E27FC236}">
                <a16:creationId xmlns:a16="http://schemas.microsoft.com/office/drawing/2014/main" id="{AAA61FC8-8BEA-4C05-8592-E247BFBEBEA1}"/>
              </a:ext>
            </a:extLst>
          </p:cNvPr>
          <p:cNvSpPr/>
          <p:nvPr/>
        </p:nvSpPr>
        <p:spPr>
          <a:xfrm>
            <a:off x="3522133" y="1859249"/>
            <a:ext cx="5147734" cy="199605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13" name="Rectangle 12">
            <a:extLst>
              <a:ext uri="{FF2B5EF4-FFF2-40B4-BE49-F238E27FC236}">
                <a16:creationId xmlns:a16="http://schemas.microsoft.com/office/drawing/2014/main" id="{FA7FA521-066C-476E-B76A-0C9D9D116A70}"/>
              </a:ext>
            </a:extLst>
          </p:cNvPr>
          <p:cNvSpPr/>
          <p:nvPr/>
        </p:nvSpPr>
        <p:spPr>
          <a:xfrm>
            <a:off x="3683807" y="2112105"/>
            <a:ext cx="4809404"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Input Username:</a:t>
            </a:r>
          </a:p>
        </p:txBody>
      </p:sp>
      <p:sp>
        <p:nvSpPr>
          <p:cNvPr id="14" name="Rectangle 13">
            <a:extLst>
              <a:ext uri="{FF2B5EF4-FFF2-40B4-BE49-F238E27FC236}">
                <a16:creationId xmlns:a16="http://schemas.microsoft.com/office/drawing/2014/main" id="{351BEACB-6361-4EF6-964D-953F5294C656}"/>
              </a:ext>
            </a:extLst>
          </p:cNvPr>
          <p:cNvSpPr/>
          <p:nvPr/>
        </p:nvSpPr>
        <p:spPr>
          <a:xfrm>
            <a:off x="3683807" y="2983706"/>
            <a:ext cx="4809404" cy="609600"/>
          </a:xfrm>
          <a:prstGeom prst="rect">
            <a:avLst/>
          </a:prstGeom>
          <a:solidFill>
            <a:schemeClr val="bg1">
              <a:lumMod val="9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Input Password:</a:t>
            </a:r>
          </a:p>
        </p:txBody>
      </p:sp>
      <p:sp>
        <p:nvSpPr>
          <p:cNvPr id="16" name="Rectangle: Rounded Corners 15">
            <a:extLst>
              <a:ext uri="{FF2B5EF4-FFF2-40B4-BE49-F238E27FC236}">
                <a16:creationId xmlns:a16="http://schemas.microsoft.com/office/drawing/2014/main" id="{7ECA68B2-8B85-43FF-A5AB-12CAE087D1E7}"/>
              </a:ext>
            </a:extLst>
          </p:cNvPr>
          <p:cNvSpPr/>
          <p:nvPr/>
        </p:nvSpPr>
        <p:spPr>
          <a:xfrm>
            <a:off x="4062001" y="5082533"/>
            <a:ext cx="4067998"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Sign in</a:t>
            </a:r>
          </a:p>
        </p:txBody>
      </p:sp>
      <p:sp>
        <p:nvSpPr>
          <p:cNvPr id="17" name="Rectangle: Rounded Corners 16">
            <a:extLst>
              <a:ext uri="{FF2B5EF4-FFF2-40B4-BE49-F238E27FC236}">
                <a16:creationId xmlns:a16="http://schemas.microsoft.com/office/drawing/2014/main" id="{5306278D-6BC9-473A-A4E5-8661A1639FCF}"/>
              </a:ext>
            </a:extLst>
          </p:cNvPr>
          <p:cNvSpPr/>
          <p:nvPr/>
        </p:nvSpPr>
        <p:spPr>
          <a:xfrm>
            <a:off x="4062001" y="4123926"/>
            <a:ext cx="4067998"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Forgot Details</a:t>
            </a:r>
          </a:p>
        </p:txBody>
      </p:sp>
    </p:spTree>
    <p:extLst>
      <p:ext uri="{BB962C8B-B14F-4D97-AF65-F5344CB8AC3E}">
        <p14:creationId xmlns:p14="http://schemas.microsoft.com/office/powerpoint/2010/main" val="227373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2031999" y="928749"/>
            <a:ext cx="6366934" cy="48621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8621208" y="1992031"/>
            <a:ext cx="1924507" cy="203458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8685189" y="5054249"/>
            <a:ext cx="179654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to Menu</a:t>
            </a:r>
          </a:p>
        </p:txBody>
      </p:sp>
      <p:sp>
        <p:nvSpPr>
          <p:cNvPr id="13" name="Rectangle 12">
            <a:extLst>
              <a:ext uri="{FF2B5EF4-FFF2-40B4-BE49-F238E27FC236}">
                <a16:creationId xmlns:a16="http://schemas.microsoft.com/office/drawing/2014/main" id="{73D24DBD-2F56-4142-87EB-F1BF62801600}"/>
              </a:ext>
            </a:extLst>
          </p:cNvPr>
          <p:cNvSpPr/>
          <p:nvPr/>
        </p:nvSpPr>
        <p:spPr>
          <a:xfrm>
            <a:off x="2548466" y="1145059"/>
            <a:ext cx="5367062" cy="435827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If you have forgot your details then please consult one of our admins at the following emails:</a:t>
            </a:r>
          </a:p>
          <a:p>
            <a:endParaRPr lang="en-GB" dirty="0"/>
          </a:p>
          <a:p>
            <a:pPr marL="285750" indent="-285750">
              <a:buFontTx/>
              <a:buChar char="-"/>
            </a:pPr>
            <a:r>
              <a:rPr lang="en-GB" dirty="0"/>
              <a:t>Dharmarlou.Bowen@mail.bcu.ac.uk </a:t>
            </a:r>
          </a:p>
          <a:p>
            <a:pPr marL="285750" indent="-285750">
              <a:buFontTx/>
              <a:buChar char="-"/>
            </a:pPr>
            <a:r>
              <a:rPr lang="en-GB" dirty="0"/>
              <a:t>Stanley.Osuozah@ mail.bcu.ac.uk</a:t>
            </a:r>
          </a:p>
        </p:txBody>
      </p:sp>
      <p:sp>
        <p:nvSpPr>
          <p:cNvPr id="3" name="TextBox 2">
            <a:extLst>
              <a:ext uri="{FF2B5EF4-FFF2-40B4-BE49-F238E27FC236}">
                <a16:creationId xmlns:a16="http://schemas.microsoft.com/office/drawing/2014/main" id="{FCEF57B1-FD94-4109-8AA3-D5C7369AC7A8}"/>
              </a:ext>
            </a:extLst>
          </p:cNvPr>
          <p:cNvSpPr txBox="1"/>
          <p:nvPr/>
        </p:nvSpPr>
        <p:spPr>
          <a:xfrm>
            <a:off x="172994" y="122568"/>
            <a:ext cx="2792628" cy="369332"/>
          </a:xfrm>
          <a:prstGeom prst="rect">
            <a:avLst/>
          </a:prstGeom>
          <a:noFill/>
        </p:spPr>
        <p:txBody>
          <a:bodyPr wrap="square" rtlCol="0">
            <a:spAutoFit/>
          </a:bodyPr>
          <a:lstStyle/>
          <a:p>
            <a:r>
              <a:rPr lang="en-GB" dirty="0"/>
              <a:t>Forgot Details Page</a:t>
            </a:r>
          </a:p>
        </p:txBody>
      </p:sp>
    </p:spTree>
    <p:extLst>
      <p:ext uri="{BB962C8B-B14F-4D97-AF65-F5344CB8AC3E}">
        <p14:creationId xmlns:p14="http://schemas.microsoft.com/office/powerpoint/2010/main" val="316839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522133" y="1082617"/>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Chose a topic to test your self on: </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4453465" y="4483646"/>
            <a:ext cx="3285066"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Review Statistics (Overall)</a:t>
            </a:r>
          </a:p>
        </p:txBody>
      </p:sp>
      <p:sp>
        <p:nvSpPr>
          <p:cNvPr id="9" name="Rectangle: Rounded Corners 8">
            <a:extLst>
              <a:ext uri="{FF2B5EF4-FFF2-40B4-BE49-F238E27FC236}">
                <a16:creationId xmlns:a16="http://schemas.microsoft.com/office/drawing/2014/main" id="{A85ECB95-D171-4B40-9806-FB5338EF7F95}"/>
              </a:ext>
            </a:extLst>
          </p:cNvPr>
          <p:cNvSpPr/>
          <p:nvPr/>
        </p:nvSpPr>
        <p:spPr>
          <a:xfrm>
            <a:off x="4453465" y="3266663"/>
            <a:ext cx="3285067" cy="728133"/>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Networking Fundamentals</a:t>
            </a:r>
          </a:p>
        </p:txBody>
      </p:sp>
      <p:sp>
        <p:nvSpPr>
          <p:cNvPr id="10" name="Rectangle: Rounded Corners 9">
            <a:extLst>
              <a:ext uri="{FF2B5EF4-FFF2-40B4-BE49-F238E27FC236}">
                <a16:creationId xmlns:a16="http://schemas.microsoft.com/office/drawing/2014/main" id="{D0B42BB5-99F1-4378-9CCA-7093D1FBA7D5}"/>
              </a:ext>
            </a:extLst>
          </p:cNvPr>
          <p:cNvSpPr/>
          <p:nvPr/>
        </p:nvSpPr>
        <p:spPr>
          <a:xfrm>
            <a:off x="4453465" y="2083550"/>
            <a:ext cx="3285067" cy="728132"/>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Structure &amp; Algorithms</a:t>
            </a:r>
          </a:p>
        </p:txBody>
      </p:sp>
      <p:sp>
        <p:nvSpPr>
          <p:cNvPr id="11" name="TextBox 10">
            <a:extLst>
              <a:ext uri="{FF2B5EF4-FFF2-40B4-BE49-F238E27FC236}">
                <a16:creationId xmlns:a16="http://schemas.microsoft.com/office/drawing/2014/main" id="{2004D626-8A03-418F-9AAB-298C8B8908C2}"/>
              </a:ext>
            </a:extLst>
          </p:cNvPr>
          <p:cNvSpPr txBox="1"/>
          <p:nvPr/>
        </p:nvSpPr>
        <p:spPr>
          <a:xfrm>
            <a:off x="172994" y="122568"/>
            <a:ext cx="2224217" cy="369332"/>
          </a:xfrm>
          <a:prstGeom prst="rect">
            <a:avLst/>
          </a:prstGeom>
          <a:noFill/>
        </p:spPr>
        <p:txBody>
          <a:bodyPr wrap="square" rtlCol="0">
            <a:spAutoFit/>
          </a:bodyPr>
          <a:lstStyle/>
          <a:p>
            <a:r>
              <a:rPr lang="en-GB" dirty="0"/>
              <a:t>Main Menu</a:t>
            </a:r>
          </a:p>
        </p:txBody>
      </p:sp>
    </p:spTree>
    <p:extLst>
      <p:ext uri="{BB962C8B-B14F-4D97-AF65-F5344CB8AC3E}">
        <p14:creationId xmlns:p14="http://schemas.microsoft.com/office/powerpoint/2010/main" val="23934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CDC0B2-1D95-49E3-AE62-CA873634B614}"/>
              </a:ext>
            </a:extLst>
          </p:cNvPr>
          <p:cNvSpPr/>
          <p:nvPr/>
        </p:nvSpPr>
        <p:spPr>
          <a:xfrm>
            <a:off x="1693333" y="675866"/>
            <a:ext cx="9110134" cy="5367866"/>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53C3EAA-E248-4BB5-A0CD-9B5F150032C6}"/>
              </a:ext>
            </a:extLst>
          </p:cNvPr>
          <p:cNvSpPr/>
          <p:nvPr/>
        </p:nvSpPr>
        <p:spPr>
          <a:xfrm>
            <a:off x="3464466" y="843068"/>
            <a:ext cx="5147734" cy="59266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Overall Statistics </a:t>
            </a:r>
          </a:p>
        </p:txBody>
      </p:sp>
      <p:pic>
        <p:nvPicPr>
          <p:cNvPr id="6" name="Picture 5">
            <a:extLst>
              <a:ext uri="{FF2B5EF4-FFF2-40B4-BE49-F238E27FC236}">
                <a16:creationId xmlns:a16="http://schemas.microsoft.com/office/drawing/2014/main" id="{12AB5F31-A8E0-4C1D-8947-2F290DC0F72C}"/>
              </a:ext>
            </a:extLst>
          </p:cNvPr>
          <p:cNvPicPr>
            <a:picLocks noChangeAspect="1"/>
          </p:cNvPicPr>
          <p:nvPr/>
        </p:nvPicPr>
        <p:blipFill rotWithShape="1">
          <a:blip r:embed="rId2"/>
          <a:srcRect l="60746" t="25570" r="9977" b="23369"/>
          <a:stretch/>
        </p:blipFill>
        <p:spPr>
          <a:xfrm>
            <a:off x="9365746" y="1013767"/>
            <a:ext cx="1251454" cy="1323034"/>
          </a:xfrm>
          <a:prstGeom prst="rect">
            <a:avLst/>
          </a:prstGeom>
        </p:spPr>
      </p:pic>
      <p:sp>
        <p:nvSpPr>
          <p:cNvPr id="8" name="Rectangle: Rounded Corners 7">
            <a:extLst>
              <a:ext uri="{FF2B5EF4-FFF2-40B4-BE49-F238E27FC236}">
                <a16:creationId xmlns:a16="http://schemas.microsoft.com/office/drawing/2014/main" id="{690D3861-D697-486F-AAEB-1A97F5955FEF}"/>
              </a:ext>
            </a:extLst>
          </p:cNvPr>
          <p:cNvSpPr/>
          <p:nvPr/>
        </p:nvSpPr>
        <p:spPr>
          <a:xfrm>
            <a:off x="4395800" y="5560541"/>
            <a:ext cx="3285066" cy="346615"/>
          </a:xfrm>
          <a:prstGeom prst="round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to Menu</a:t>
            </a:r>
          </a:p>
        </p:txBody>
      </p:sp>
      <p:sp>
        <p:nvSpPr>
          <p:cNvPr id="11" name="TextBox 10">
            <a:extLst>
              <a:ext uri="{FF2B5EF4-FFF2-40B4-BE49-F238E27FC236}">
                <a16:creationId xmlns:a16="http://schemas.microsoft.com/office/drawing/2014/main" id="{8FE46942-5BDF-4779-891E-1A75A3017F4F}"/>
              </a:ext>
            </a:extLst>
          </p:cNvPr>
          <p:cNvSpPr txBox="1"/>
          <p:nvPr/>
        </p:nvSpPr>
        <p:spPr>
          <a:xfrm>
            <a:off x="172994" y="122568"/>
            <a:ext cx="2224217" cy="369332"/>
          </a:xfrm>
          <a:prstGeom prst="rect">
            <a:avLst/>
          </a:prstGeom>
          <a:noFill/>
        </p:spPr>
        <p:txBody>
          <a:bodyPr wrap="square" rtlCol="0">
            <a:spAutoFit/>
          </a:bodyPr>
          <a:lstStyle/>
          <a:p>
            <a:r>
              <a:rPr lang="en-GB" dirty="0"/>
              <a:t>Reviewing Stats</a:t>
            </a:r>
          </a:p>
        </p:txBody>
      </p:sp>
      <p:sp>
        <p:nvSpPr>
          <p:cNvPr id="12" name="Rectangle 11">
            <a:extLst>
              <a:ext uri="{FF2B5EF4-FFF2-40B4-BE49-F238E27FC236}">
                <a16:creationId xmlns:a16="http://schemas.microsoft.com/office/drawing/2014/main" id="{A4B838A8-60A6-4413-928C-04CCC3A2B594}"/>
              </a:ext>
            </a:extLst>
          </p:cNvPr>
          <p:cNvSpPr/>
          <p:nvPr/>
        </p:nvSpPr>
        <p:spPr>
          <a:xfrm>
            <a:off x="1821933" y="1602936"/>
            <a:ext cx="5277367" cy="382102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Data Structure &amp; Algorithm Average Scores :</a:t>
            </a:r>
          </a:p>
          <a:p>
            <a:pPr marL="285750" indent="-285750">
              <a:buFontTx/>
              <a:buChar char="-"/>
            </a:pPr>
            <a:r>
              <a:rPr lang="en-GB" sz="1600" dirty="0">
                <a:solidFill>
                  <a:schemeClr val="tx1"/>
                </a:solidFill>
              </a:rPr>
              <a:t>Data Types                       = 5/10 (as an example)</a:t>
            </a:r>
          </a:p>
          <a:p>
            <a:pPr marL="285750" indent="-285750">
              <a:buFontTx/>
              <a:buChar char="-"/>
            </a:pPr>
            <a:r>
              <a:rPr lang="en-GB" sz="1600" dirty="0">
                <a:solidFill>
                  <a:schemeClr val="tx1"/>
                </a:solidFill>
              </a:rPr>
              <a:t>Memory Models              =  50% (essentially)</a:t>
            </a:r>
          </a:p>
          <a:p>
            <a:pPr marL="285750" indent="-285750">
              <a:buFontTx/>
              <a:buChar char="-"/>
            </a:pPr>
            <a:r>
              <a:rPr lang="en-GB" sz="1600" dirty="0">
                <a:solidFill>
                  <a:schemeClr val="tx1"/>
                </a:solidFill>
              </a:rPr>
              <a:t>Trees &amp; Graphs                =</a:t>
            </a:r>
          </a:p>
          <a:p>
            <a:pPr marL="285750" indent="-285750">
              <a:buFontTx/>
              <a:buChar char="-"/>
            </a:pPr>
            <a:r>
              <a:rPr lang="en-GB" sz="1600" dirty="0">
                <a:solidFill>
                  <a:schemeClr val="tx1"/>
                </a:solidFill>
              </a:rPr>
              <a:t>Recursion                          =</a:t>
            </a:r>
          </a:p>
          <a:p>
            <a:pPr marL="285750" indent="-285750">
              <a:buFontTx/>
              <a:buChar char="-"/>
            </a:pPr>
            <a:r>
              <a:rPr lang="en-GB" sz="1600" dirty="0">
                <a:solidFill>
                  <a:schemeClr val="tx1"/>
                </a:solidFill>
              </a:rPr>
              <a:t>Algorithm Plan                  =</a:t>
            </a:r>
          </a:p>
          <a:p>
            <a:pPr marL="285750" indent="-285750">
              <a:buFontTx/>
              <a:buChar char="-"/>
            </a:pPr>
            <a:r>
              <a:rPr lang="en-GB" sz="1600" dirty="0">
                <a:solidFill>
                  <a:schemeClr val="tx1"/>
                </a:solidFill>
              </a:rPr>
              <a:t>Searching Algorithms      =</a:t>
            </a:r>
          </a:p>
          <a:p>
            <a:pPr marL="285750" indent="-285750">
              <a:buFontTx/>
              <a:buChar char="-"/>
            </a:pPr>
            <a:r>
              <a:rPr lang="en-GB" sz="1600" dirty="0">
                <a:solidFill>
                  <a:schemeClr val="tx1"/>
                </a:solidFill>
              </a:rPr>
              <a:t>Sorting Algorithms            =</a:t>
            </a:r>
          </a:p>
          <a:p>
            <a:pPr marL="285750" indent="-285750">
              <a:buFontTx/>
              <a:buChar char="-"/>
            </a:pPr>
            <a:r>
              <a:rPr lang="en-GB" sz="1600" dirty="0">
                <a:solidFill>
                  <a:schemeClr val="tx1"/>
                </a:solidFill>
              </a:rPr>
              <a:t>Efficiency &amp; Correctness =</a:t>
            </a:r>
          </a:p>
          <a:p>
            <a:pPr marL="285750" indent="-285750">
              <a:buFontTx/>
              <a:buChar char="-"/>
            </a:pPr>
            <a:endParaRPr lang="en-GB" sz="1600" dirty="0">
              <a:solidFill>
                <a:schemeClr val="tx1"/>
              </a:solidFill>
            </a:endParaRPr>
          </a:p>
          <a:p>
            <a:r>
              <a:rPr lang="en-GB" sz="1600" dirty="0">
                <a:solidFill>
                  <a:schemeClr val="tx1"/>
                </a:solidFill>
              </a:rPr>
              <a:t>Network Fundamental Average Scores:</a:t>
            </a:r>
          </a:p>
          <a:p>
            <a:pPr marL="285750" indent="-285750">
              <a:buFontTx/>
              <a:buChar char="-"/>
            </a:pPr>
            <a:r>
              <a:rPr lang="en-GB" sz="1600" dirty="0">
                <a:solidFill>
                  <a:schemeClr val="tx1"/>
                </a:solidFill>
              </a:rPr>
              <a:t>Network Components  =</a:t>
            </a:r>
          </a:p>
          <a:p>
            <a:pPr marL="285750" indent="-285750">
              <a:buFontTx/>
              <a:buChar char="-"/>
            </a:pPr>
            <a:r>
              <a:rPr lang="en-GB" sz="1600" dirty="0">
                <a:solidFill>
                  <a:schemeClr val="tx1"/>
                </a:solidFill>
              </a:rPr>
              <a:t>Protocols &amp; Models       =</a:t>
            </a:r>
          </a:p>
          <a:p>
            <a:pPr marL="285750" indent="-285750">
              <a:buFontTx/>
              <a:buChar char="-"/>
            </a:pPr>
            <a:r>
              <a:rPr lang="en-GB" sz="1600" dirty="0">
                <a:solidFill>
                  <a:schemeClr val="tx1"/>
                </a:solidFill>
              </a:rPr>
              <a:t>OSI Layers 1 to 7            =</a:t>
            </a:r>
          </a:p>
          <a:p>
            <a:pPr marL="285750" indent="-285750">
              <a:buFontTx/>
              <a:buChar char="-"/>
            </a:pPr>
            <a:r>
              <a:rPr lang="en-GB" sz="1600" dirty="0">
                <a:solidFill>
                  <a:schemeClr val="tx1"/>
                </a:solidFill>
              </a:rPr>
              <a:t>Security Fundamentals =</a:t>
            </a:r>
          </a:p>
        </p:txBody>
      </p:sp>
      <p:sp>
        <p:nvSpPr>
          <p:cNvPr id="14" name="Rectangle 13">
            <a:extLst>
              <a:ext uri="{FF2B5EF4-FFF2-40B4-BE49-F238E27FC236}">
                <a16:creationId xmlns:a16="http://schemas.microsoft.com/office/drawing/2014/main" id="{8E3D8209-0C7F-449A-96DE-4621F59FDE27}"/>
              </a:ext>
            </a:extLst>
          </p:cNvPr>
          <p:cNvSpPr/>
          <p:nvPr/>
        </p:nvSpPr>
        <p:spPr>
          <a:xfrm>
            <a:off x="7227900" y="2819400"/>
            <a:ext cx="3464700" cy="2528365"/>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Data Structure &amp; Algorithm Overall Average: 75%</a:t>
            </a:r>
          </a:p>
          <a:p>
            <a:endParaRPr lang="en-GB" sz="1600" dirty="0">
              <a:solidFill>
                <a:schemeClr val="tx1"/>
              </a:solidFill>
            </a:endParaRPr>
          </a:p>
          <a:p>
            <a:endParaRPr lang="en-GB" sz="1600" dirty="0">
              <a:solidFill>
                <a:schemeClr val="tx1"/>
              </a:solidFill>
            </a:endParaRPr>
          </a:p>
          <a:p>
            <a:r>
              <a:rPr lang="en-GB" sz="1600" dirty="0">
                <a:solidFill>
                  <a:schemeClr val="tx1"/>
                </a:solidFill>
              </a:rPr>
              <a:t>Network Fundamentals Overall Average: 63%</a:t>
            </a:r>
          </a:p>
        </p:txBody>
      </p:sp>
    </p:spTree>
    <p:extLst>
      <p:ext uri="{BB962C8B-B14F-4D97-AF65-F5344CB8AC3E}">
        <p14:creationId xmlns:p14="http://schemas.microsoft.com/office/powerpoint/2010/main" val="1783484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126</TotalTime>
  <Words>432</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StudyPy Abstract Redesign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StudyPy Redesign</dc:title>
  <dc:creator>Marlou O_o</dc:creator>
  <cp:lastModifiedBy>Marlou O_o</cp:lastModifiedBy>
  <cp:revision>14</cp:revision>
  <dcterms:created xsi:type="dcterms:W3CDTF">2021-05-18T19:41:31Z</dcterms:created>
  <dcterms:modified xsi:type="dcterms:W3CDTF">2021-05-18T21:48:31Z</dcterms:modified>
</cp:coreProperties>
</file>