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2" r:id="rId6"/>
    <p:sldId id="274" r:id="rId7"/>
    <p:sldId id="275" r:id="rId8"/>
    <p:sldId id="276" r:id="rId9"/>
    <p:sldId id="278" r:id="rId10"/>
    <p:sldId id="279" r:id="rId11"/>
    <p:sldId id="280" r:id="rId12"/>
    <p:sldId id="273" r:id="rId13"/>
    <p:sldId id="281" r:id="rId14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BE4B3-069F-48AD-A899-2D6211E7E10D}" v="439" dt="2024-06-04T17:44:18.182"/>
    <p1510:client id="{8C5E28C5-3E2E-4591-91DA-F654289459E4}" v="166" dt="2024-06-04T18:12:44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(https:/www.assetspire.co.uk/blog/post/data-centre-costs/#:~:text=Well%20over%20half%20of%20US,per%20rack%20in%20the%20US" TargetMode="External"/><Relationship Id="rId2" Type="http://schemas.openxmlformats.org/officeDocument/2006/relationships/hyperlink" Target="https://www.datacenters.com/news/what-is-a-vcpu-and-how-do-you-calculate-vcpu-to-cp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1329542"/>
          </a:xfrm>
        </p:spPr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Cloud Migration Project Plan</a:t>
            </a:r>
            <a:endParaRPr lang="en-GB" sz="40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1995795"/>
            <a:ext cx="8735325" cy="1207649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rtl="0"/>
            <a:r>
              <a:rPr lang="en-gb"/>
              <a:t>Migrating 30 applications from on-premises infrastr</a:t>
            </a:r>
            <a:r>
              <a:rPr lang="en-GB"/>
              <a:t>u</a:t>
            </a:r>
            <a:r>
              <a:rPr lang="en-gb"/>
              <a:t>cture to </a:t>
            </a:r>
            <a:r>
              <a:rPr lang="en-gb" err="1"/>
              <a:t>aws</a:t>
            </a:r>
            <a:endParaRPr lang="en-gb">
              <a:cs typeface="Calibri"/>
            </a:endParaRPr>
          </a:p>
          <a:p>
            <a:endParaRPr lang="en-gb">
              <a:ea typeface="Calibri"/>
              <a:cs typeface="Calibri"/>
            </a:endParaRPr>
          </a:p>
          <a:p>
            <a:endParaRPr lang="en-gb" sz="20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28BB0-AED8-23F6-6431-ADED7E263EEC}"/>
              </a:ext>
            </a:extLst>
          </p:cNvPr>
          <p:cNvSpPr txBox="1"/>
          <p:nvPr/>
        </p:nvSpPr>
        <p:spPr>
          <a:xfrm>
            <a:off x="1671415" y="3200400"/>
            <a:ext cx="274320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300" cap="all">
                <a:solidFill>
                  <a:srgbClr val="009999"/>
                </a:solidFill>
                <a:ea typeface="Calibri"/>
                <a:cs typeface="Calibri"/>
              </a:rPr>
              <a:t>05/06/2024</a:t>
            </a:r>
            <a:endParaRPr lang="en-US" sz="1300"/>
          </a:p>
          <a:p>
            <a:endParaRPr lang="en-GB" sz="1300" cap="all">
              <a:solidFill>
                <a:srgbClr val="009999"/>
              </a:solidFill>
              <a:ea typeface="Calibri"/>
              <a:cs typeface="Segoe UI"/>
            </a:endParaRPr>
          </a:p>
          <a:p>
            <a:r>
              <a:rPr lang="en-GB" sz="1300" cap="all">
                <a:solidFill>
                  <a:srgbClr val="009999"/>
                </a:solidFill>
                <a:ea typeface="Calibri"/>
                <a:cs typeface="Segoe UI"/>
              </a:rPr>
              <a:t>PRESENTED BY:</a:t>
            </a:r>
            <a:endParaRPr lang="en-GB"/>
          </a:p>
          <a:p>
            <a:endParaRPr lang="en-GB" sz="1300" cap="all">
              <a:solidFill>
                <a:srgbClr val="009999"/>
              </a:solidFill>
              <a:ea typeface="Calibri"/>
              <a:cs typeface="Segoe UI"/>
            </a:endParaRPr>
          </a:p>
          <a:p>
            <a:r>
              <a:rPr lang="en-GB" sz="1300" cap="all">
                <a:solidFill>
                  <a:srgbClr val="009999"/>
                </a:solidFill>
                <a:ea typeface="Calibri"/>
                <a:cs typeface="Calibri"/>
              </a:rPr>
              <a:t>MUSTAFA HUSSEIN </a:t>
            </a:r>
            <a:r>
              <a:rPr lang="en-GB" sz="1300" cap="all">
                <a:solidFill>
                  <a:srgbClr val="FFFFFF"/>
                </a:solidFill>
                <a:ea typeface="Calibri"/>
                <a:cs typeface="Calibri"/>
              </a:rPr>
              <a:t> </a:t>
            </a:r>
            <a:endParaRPr lang="en-GB"/>
          </a:p>
          <a:p>
            <a:r>
              <a:rPr lang="en-GB" sz="1300" cap="all">
                <a:solidFill>
                  <a:srgbClr val="009999"/>
                </a:solidFill>
                <a:ea typeface="Calibri"/>
                <a:cs typeface="Calibri"/>
              </a:rPr>
              <a:t>MARK COLLINS</a:t>
            </a:r>
            <a:r>
              <a:rPr lang="en-GB" sz="1300" cap="all">
                <a:solidFill>
                  <a:srgbClr val="FFFFFF"/>
                </a:solidFill>
                <a:ea typeface="Calibri"/>
                <a:cs typeface="Calibri"/>
              </a:rPr>
              <a:t> </a:t>
            </a:r>
            <a:endParaRPr lang="en-GB"/>
          </a:p>
          <a:p>
            <a:r>
              <a:rPr lang="en-GB" sz="1300" cap="all">
                <a:solidFill>
                  <a:srgbClr val="009999"/>
                </a:solidFill>
                <a:ea typeface="Calibri"/>
                <a:cs typeface="Calibri"/>
              </a:rPr>
              <a:t>DAVID ABIODUN </a:t>
            </a:r>
            <a:r>
              <a:rPr lang="en-US" sz="1300">
                <a:solidFill>
                  <a:srgbClr val="FFFFFF"/>
                </a:solidFill>
                <a:ea typeface="Calibri"/>
                <a:cs typeface="Calibri"/>
              </a:rPr>
              <a:t> </a:t>
            </a:r>
            <a:endParaRPr lang="en-GB"/>
          </a:p>
          <a:p>
            <a:r>
              <a:rPr lang="en-GB" sz="1300" cap="all">
                <a:solidFill>
                  <a:srgbClr val="009999"/>
                </a:solidFill>
                <a:cs typeface="Segoe UI"/>
              </a:rPr>
              <a:t>MATTEO MARCHI </a:t>
            </a:r>
            <a:r>
              <a:rPr lang="en-GB" sz="1300">
                <a:cs typeface="Segoe UI"/>
              </a:rPr>
              <a:t>​</a:t>
            </a:r>
            <a:endParaRPr lang="en-GB" sz="1300">
              <a:ea typeface="Calibri"/>
              <a:cs typeface="Segoe UI"/>
            </a:endParaRPr>
          </a:p>
          <a:p>
            <a:endParaRPr lang="en-GB" sz="1300">
              <a:ea typeface="Calibri"/>
              <a:cs typeface="Segoe UI"/>
            </a:endParaRPr>
          </a:p>
          <a:p>
            <a:endParaRPr lang="en-GB" sz="1300">
              <a:solidFill>
                <a:srgbClr val="FFFFFF"/>
              </a:solidFill>
              <a:cs typeface="Segoe UI"/>
            </a:endParaRPr>
          </a:p>
          <a:p>
            <a:endParaRPr lang="en-GB" sz="1300">
              <a:solidFill>
                <a:srgbClr val="FFFFFF"/>
              </a:solidFill>
              <a:ea typeface="Calibri"/>
              <a:cs typeface="Segoe UI"/>
            </a:endParaRPr>
          </a:p>
          <a:p>
            <a:endParaRPr lang="en-GB" sz="1900" cap="all">
              <a:solidFill>
                <a:srgbClr val="009999"/>
              </a:solidFill>
              <a:ea typeface="Calibr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B20C-1D2A-A835-158D-E2BCDBBE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"/>
              </a:rPr>
              <a:t>Comparison of AWS vs On-prem</a:t>
            </a:r>
            <a:endParaRPr lang="en-GB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E72401-39A4-9D78-3AFE-71E6BB7D51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131944"/>
              </p:ext>
            </p:extLst>
          </p:nvPr>
        </p:nvGraphicFramePr>
        <p:xfrm>
          <a:off x="1219200" y="1701800"/>
          <a:ext cx="1036002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3341">
                  <a:extLst>
                    <a:ext uri="{9D8B030D-6E8A-4147-A177-3AD203B41FA5}">
                      <a16:colId xmlns:a16="http://schemas.microsoft.com/office/drawing/2014/main" val="2836559628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2522404312"/>
                    </a:ext>
                  </a:extLst>
                </a:gridCol>
                <a:gridCol w="3453341">
                  <a:extLst>
                    <a:ext uri="{9D8B030D-6E8A-4147-A177-3AD203B41FA5}">
                      <a16:colId xmlns:a16="http://schemas.microsoft.com/office/drawing/2014/main" val="4292827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AWS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On-prem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26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1st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700" b="0" i="0" u="none" strike="noStrike" noProof="0">
                          <a:solidFill>
                            <a:srgbClr val="202124"/>
                          </a:solidFill>
                          <a:latin typeface="Calibri"/>
                        </a:rPr>
                        <a:t>£137,417.30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£128,759.90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956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/>
                        <a:t>5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700" b="0" i="0" u="none" strike="noStrike" noProof="0">
                          <a:solidFill>
                            <a:srgbClr val="202124"/>
                          </a:solidFill>
                          <a:latin typeface="Calibri"/>
                        </a:rPr>
                        <a:t>£236,648.74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£512,759.90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3942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ED8705-D438-D804-2FD7-A66C7252E95D}"/>
              </a:ext>
            </a:extLst>
          </p:cNvPr>
          <p:cNvSpPr txBox="1"/>
          <p:nvPr/>
        </p:nvSpPr>
        <p:spPr>
          <a:xfrm>
            <a:off x="663730" y="6296157"/>
            <a:ext cx="797435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>
                <a:cs typeface="Calibri"/>
              </a:rPr>
              <a:t>*Conversion from USD to GBP correct as of 04/06/2024</a:t>
            </a:r>
            <a:endParaRPr lang="en-GB" sz="1200"/>
          </a:p>
        </p:txBody>
      </p:sp>
    </p:spTree>
    <p:extLst>
      <p:ext uri="{BB962C8B-B14F-4D97-AF65-F5344CB8AC3E}">
        <p14:creationId xmlns:p14="http://schemas.microsoft.com/office/powerpoint/2010/main" val="37358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Cloud Migration Project Plan</a:t>
            </a:r>
            <a:endParaRPr lang="en-GB" sz="54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4867" y="1772816"/>
            <a:ext cx="3651393" cy="4462272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 Planning and Assessment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Define Objectives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Environment Assessment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Migration Strategy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Risk and Security Assessment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Cost Estimation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32DFAEAA-D27F-C161-6839-828E5A6FE4E5}"/>
              </a:ext>
            </a:extLst>
          </p:cNvPr>
          <p:cNvSpPr txBox="1">
            <a:spLocks/>
          </p:cNvSpPr>
          <p:nvPr/>
        </p:nvSpPr>
        <p:spPr>
          <a:xfrm>
            <a:off x="4726260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 Pre-Migration Preparation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Cleanup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Setup AWS Environment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Backup Plan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EBF26737-4F04-90C9-2AA5-D6B66A8F2855}"/>
              </a:ext>
            </a:extLst>
          </p:cNvPr>
          <p:cNvSpPr txBox="1">
            <a:spLocks/>
          </p:cNvSpPr>
          <p:nvPr/>
        </p:nvSpPr>
        <p:spPr>
          <a:xfrm>
            <a:off x="8377653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 Migration Execution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Pilot Migration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Review and Adjust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Full Migration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Migration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Application Migration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Infrastructure Migration</a:t>
            </a:r>
          </a:p>
        </p:txBody>
      </p:sp>
    </p:spTree>
    <p:extLst>
      <p:ext uri="{BB962C8B-B14F-4D97-AF65-F5344CB8AC3E}">
        <p14:creationId xmlns:p14="http://schemas.microsoft.com/office/powerpoint/2010/main" val="354779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Cloud Migration Project Plan</a:t>
            </a:r>
            <a:endParaRPr lang="en-GB" sz="54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4867" y="1772816"/>
            <a:ext cx="3651393" cy="4462272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Testing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Functional Testing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Performance Testing: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Testing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Acceptance Testing (UAT)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32DFAEAA-D27F-C161-6839-828E5A6FE4E5}"/>
              </a:ext>
            </a:extLst>
          </p:cNvPr>
          <p:cNvSpPr txBox="1">
            <a:spLocks/>
          </p:cNvSpPr>
          <p:nvPr/>
        </p:nvSpPr>
        <p:spPr>
          <a:xfrm>
            <a:off x="4726260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 anchor="t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/>
                <a:ea typeface="Aptos" panose="020B0004020202020204" pitchFamily="34" charset="0"/>
                <a:cs typeface="Arial"/>
              </a:rPr>
              <a:t>5. Review and </a:t>
            </a:r>
            <a:r>
              <a:rPr lang="en-GB" sz="1800" b="1" kern="100">
                <a:latin typeface="Aptos"/>
                <a:ea typeface="Aptos" panose="020B0004020202020204" pitchFamily="34" charset="0"/>
                <a:cs typeface="Arial"/>
              </a:rPr>
              <a:t>Optimisation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04165" indent="-304165"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Post-Migration Review</a:t>
            </a:r>
          </a:p>
          <a:p>
            <a:pPr marL="304165" indent="-304165"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Optimisation</a:t>
            </a:r>
          </a:p>
          <a:p>
            <a:pPr marL="304165" indent="-304165"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Compliance Check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EBF26737-4F04-90C9-2AA5-D6B66A8F2855}"/>
              </a:ext>
            </a:extLst>
          </p:cNvPr>
          <p:cNvSpPr txBox="1">
            <a:spLocks/>
          </p:cNvSpPr>
          <p:nvPr/>
        </p:nvSpPr>
        <p:spPr>
          <a:xfrm>
            <a:off x="8377653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6. Cybersecurity Due Diligence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Review Security Policies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Vulnerability Assessment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Access Controls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Incident Response Plan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Continuous Monitoring</a:t>
            </a:r>
          </a:p>
        </p:txBody>
      </p:sp>
    </p:spTree>
    <p:extLst>
      <p:ext uri="{BB962C8B-B14F-4D97-AF65-F5344CB8AC3E}">
        <p14:creationId xmlns:p14="http://schemas.microsoft.com/office/powerpoint/2010/main" val="424059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Cloud Migration Project Plan</a:t>
            </a:r>
            <a:endParaRPr lang="en-GB" sz="54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074867" y="1772816"/>
            <a:ext cx="3651393" cy="4462272"/>
          </a:xfrm>
        </p:spPr>
        <p:txBody>
          <a:bodyPr rtlCol="0"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7. Cost Management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Track Budget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Cost Optimisation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Regular Reporting</a:t>
            </a:r>
          </a:p>
        </p:txBody>
      </p:sp>
      <p:sp>
        <p:nvSpPr>
          <p:cNvPr id="2" name="Content Placeholder 13">
            <a:extLst>
              <a:ext uri="{FF2B5EF4-FFF2-40B4-BE49-F238E27FC236}">
                <a16:creationId xmlns:a16="http://schemas.microsoft.com/office/drawing/2014/main" id="{32DFAEAA-D27F-C161-6839-828E5A6FE4E5}"/>
              </a:ext>
            </a:extLst>
          </p:cNvPr>
          <p:cNvSpPr txBox="1">
            <a:spLocks/>
          </p:cNvSpPr>
          <p:nvPr/>
        </p:nvSpPr>
        <p:spPr>
          <a:xfrm>
            <a:off x="4726260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8. Go-Live and Support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Go-Live Preparation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Go-Live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Post-Go-Live Support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13">
            <a:extLst>
              <a:ext uri="{FF2B5EF4-FFF2-40B4-BE49-F238E27FC236}">
                <a16:creationId xmlns:a16="http://schemas.microsoft.com/office/drawing/2014/main" id="{EBF26737-4F04-90C9-2AA5-D6B66A8F2855}"/>
              </a:ext>
            </a:extLst>
          </p:cNvPr>
          <p:cNvSpPr txBox="1">
            <a:spLocks/>
          </p:cNvSpPr>
          <p:nvPr/>
        </p:nvSpPr>
        <p:spPr>
          <a:xfrm>
            <a:off x="8377653" y="1772816"/>
            <a:ext cx="3651393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9. Project Closure</a:t>
            </a: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Final Review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Final Report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Handover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Celebrate Success</a:t>
            </a:r>
          </a:p>
        </p:txBody>
      </p:sp>
    </p:spTree>
    <p:extLst>
      <p:ext uri="{BB962C8B-B14F-4D97-AF65-F5344CB8AC3E}">
        <p14:creationId xmlns:p14="http://schemas.microsoft.com/office/powerpoint/2010/main" val="26343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>
                <a:effectLst/>
                <a:latin typeface="Aptos"/>
                <a:ea typeface="Aptos" panose="020B0004020202020204" pitchFamily="34" charset="0"/>
                <a:cs typeface="Arial"/>
              </a:rPr>
              <a:t>AWS Infrastructure</a:t>
            </a:r>
            <a:b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i="1" kern="100">
                <a:latin typeface="Aptos"/>
                <a:ea typeface="Aptos" panose="020B0004020202020204" pitchFamily="34" charset="0"/>
                <a:cs typeface="Arial"/>
              </a:rPr>
              <a:t>For running 30 applications using AWS Pricing Calculator</a:t>
            </a:r>
            <a:endParaRPr lang="en-GB" sz="3600" kern="100">
              <a:effectLst/>
              <a:latin typeface="Aptos"/>
              <a:ea typeface="Aptos" panose="020B0004020202020204" pitchFamily="34" charset="0"/>
              <a:cs typeface="Arial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F0983F2-9FF2-EC53-0DDA-5837F0DC9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26926"/>
              </p:ext>
            </p:extLst>
          </p:nvPr>
        </p:nvGraphicFramePr>
        <p:xfrm>
          <a:off x="1218883" y="1596932"/>
          <a:ext cx="9757083" cy="4986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3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Selection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Configuration Parameters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 Estimate Costs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6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EC2 instances for compute resources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t3.medium instances with 8 GB of memory and 2 vCPUs, running 24/7.</a:t>
                      </a:r>
                    </a:p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$0.0416 per hour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3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 for storage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500 GB of standard storage per system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$0.023 per GB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13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RDS for database services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db.t3.medium instances for database, with 100 GB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$0.0416 per hour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47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1" y="692696"/>
            <a:ext cx="10360501" cy="1223963"/>
          </a:xfrm>
        </p:spPr>
        <p:txBody>
          <a:bodyPr rtlCol="0"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0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Infrastructure Costs</a:t>
            </a:r>
            <a:b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i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Labour Cost for Migration: </a:t>
            </a:r>
            <a:r>
              <a:rPr lang="en-GB" sz="1800" kern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Estimating labour costs depends on the complexity and duration of the migration. Assuming a medium complexity migration requiring a team of 3 engineers working full-time for 3 months, with each engineer costing $100/hour</a:t>
            </a:r>
            <a:endParaRPr lang="en-GB" sz="36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F0983F2-9FF2-EC53-0DDA-5837F0DC9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404564"/>
              </p:ext>
            </p:extLst>
          </p:nvPr>
        </p:nvGraphicFramePr>
        <p:xfrm>
          <a:off x="1369698" y="2825362"/>
          <a:ext cx="9757081" cy="226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9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3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Labour Cost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Daily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3 Months </a:t>
                      </a:r>
                    </a:p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(20 working days/Month)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67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3 Engineers</a:t>
                      </a:r>
                    </a:p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/>
                        <a:t>8 hours/day</a:t>
                      </a:r>
                      <a:endParaRPr lang="en-gb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$144,000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510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AWS Infrastructure Costs</a:t>
            </a:r>
            <a:b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i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Costing calculation for running 30 applications</a:t>
            </a:r>
            <a:endParaRPr lang="en-GB" sz="36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F0983F2-9FF2-EC53-0DDA-5837F0DC92B0}"/>
              </a:ext>
            </a:extLst>
          </p:cNvPr>
          <p:cNvGraphicFramePr>
            <a:graphicFrameLocks/>
          </p:cNvGraphicFramePr>
          <p:nvPr/>
        </p:nvGraphicFramePr>
        <p:xfrm>
          <a:off x="1218883" y="1700808"/>
          <a:ext cx="9757083" cy="407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93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 Monthly Costs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Approx Monthly Costs 30 Applications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266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EC2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$898.50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473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S3</a:t>
                      </a: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$11.50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$345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672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Amazon RDS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$29.95</a:t>
                      </a:r>
                      <a:endParaRPr lang="en-GB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$967.50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30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>
                <a:effectLst/>
                <a:latin typeface="Aptos"/>
                <a:ea typeface="Aptos" panose="020B0004020202020204" pitchFamily="34" charset="0"/>
                <a:cs typeface="Arial"/>
              </a:rPr>
              <a:t>AWS Cloud Migration Costs</a:t>
            </a:r>
            <a:b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i="1" kern="100">
                <a:latin typeface="Aptos"/>
                <a:ea typeface="Aptos" panose="020B0004020202020204" pitchFamily="34" charset="0"/>
                <a:cs typeface="Arial"/>
              </a:rPr>
              <a:t>For running 30 applications</a:t>
            </a:r>
            <a:endParaRPr lang="en-GB" sz="3600" kern="100">
              <a:effectLst/>
              <a:latin typeface="Aptos"/>
              <a:ea typeface="Aptos" panose="020B0004020202020204" pitchFamily="34" charset="0"/>
              <a:cs typeface="Arial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F0983F2-9FF2-EC53-0DDA-5837F0DC9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831265"/>
              </p:ext>
            </p:extLst>
          </p:nvPr>
        </p:nvGraphicFramePr>
        <p:xfrm>
          <a:off x="1218883" y="1596932"/>
          <a:ext cx="10276129" cy="3552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792">
                  <a:extLst>
                    <a:ext uri="{9D8B030D-6E8A-4147-A177-3AD203B41FA5}">
                      <a16:colId xmlns:a16="http://schemas.microsoft.com/office/drawing/2014/main" val="1274476732"/>
                    </a:ext>
                  </a:extLst>
                </a:gridCol>
                <a:gridCol w="1949258">
                  <a:extLst>
                    <a:ext uri="{9D8B030D-6E8A-4147-A177-3AD203B41FA5}">
                      <a16:colId xmlns:a16="http://schemas.microsoft.com/office/drawing/2014/main" val="4171839129"/>
                    </a:ext>
                  </a:extLst>
                </a:gridCol>
              </a:tblGrid>
              <a:tr h="79526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Component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Unit Cost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Quantity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Monthly Cost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One-Time Cost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7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Compute Instances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$0.096/hour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 instances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$2,073.6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Storage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$0.10/GB-month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3000 GB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$300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Data Transfer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$0.09/GB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3000 GB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$270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Migration Labour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$100/hour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 engineers, 3 months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$144,000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2464986"/>
                  </a:ext>
                </a:extLst>
              </a:tr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Total Monthly Cost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kern="10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GB" sz="2000" kern="100"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$2,643.6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$144,000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19985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A0E2A2-DE05-4B90-E0F3-70517B7DA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73928"/>
              </p:ext>
            </p:extLst>
          </p:nvPr>
        </p:nvGraphicFramePr>
        <p:xfrm>
          <a:off x="1228994" y="5445224"/>
          <a:ext cx="5078109" cy="80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099">
                  <a:extLst>
                    <a:ext uri="{9D8B030D-6E8A-4147-A177-3AD203B41FA5}">
                      <a16:colId xmlns:a16="http://schemas.microsoft.com/office/drawing/2014/main" val="1453424097"/>
                    </a:ext>
                  </a:extLst>
                </a:gridCol>
                <a:gridCol w="2599010">
                  <a:extLst>
                    <a:ext uri="{9D8B030D-6E8A-4147-A177-3AD203B41FA5}">
                      <a16:colId xmlns:a16="http://schemas.microsoft.com/office/drawing/2014/main" val="125208098"/>
                    </a:ext>
                  </a:extLst>
                </a:gridCol>
              </a:tblGrid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Cost 1</a:t>
                      </a:r>
                      <a:r>
                        <a:rPr lang="en-GB" sz="2000" b="1" kern="100" baseline="300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GB" sz="2000" b="1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year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$175,723.2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1525001"/>
                  </a:ext>
                </a:extLst>
              </a:tr>
              <a:tr h="40241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GB" sz="2000" b="1" kern="100">
                          <a:effectLst/>
                          <a:latin typeface="+mn-lt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Cost 5 years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1" kern="0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$302,616</a:t>
                      </a:r>
                      <a:endParaRPr lang="en-GB" sz="2000" kern="100">
                        <a:effectLst/>
                        <a:latin typeface="+mn-lt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5159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36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On-Premises Infrastructure</a:t>
            </a:r>
            <a:br>
              <a:rPr lang="en-GB" sz="36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GB" sz="2400" i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Costing calculation for running 30 applications</a:t>
            </a:r>
            <a:endParaRPr lang="en-GB" sz="36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422004" y="1632221"/>
            <a:ext cx="3405074" cy="764348"/>
          </a:xfrm>
        </p:spPr>
        <p:txBody>
          <a:bodyPr vert="horz" lIns="121899" tIns="60949" rIns="121899" bIns="60949" rtlCol="0" anchor="t">
            <a:normAutofit fontScale="92500" lnSpcReduction="20000"/>
          </a:bodyPr>
          <a:lstStyle/>
          <a:p>
            <a:pPr marL="0" indent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-GB" sz="4500" b="1" kern="100" err="1">
                <a:solidFill>
                  <a:srgbClr val="0F4761"/>
                </a:solidFill>
                <a:latin typeface="Aptos Display"/>
                <a:ea typeface="Times New Roman" panose="02020603050405020304" pitchFamily="18" charset="0"/>
                <a:cs typeface="Times New Roman"/>
              </a:rPr>
              <a:t>CapEx</a:t>
            </a:r>
            <a:endParaRPr lang="en-GB" sz="4500" b="1" kern="100" err="1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F0983F2-9FF2-EC53-0DDA-5837F0DC9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1364826"/>
              </p:ext>
            </p:extLst>
          </p:nvPr>
        </p:nvGraphicFramePr>
        <p:xfrm>
          <a:off x="1341884" y="2530190"/>
          <a:ext cx="9937105" cy="348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3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7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67383">
                  <a:extLst>
                    <a:ext uri="{9D8B030D-6E8A-4147-A177-3AD203B41FA5}">
                      <a16:colId xmlns:a16="http://schemas.microsoft.com/office/drawing/2014/main" val="3667259038"/>
                    </a:ext>
                  </a:extLst>
                </a:gridCol>
              </a:tblGrid>
              <a:tr h="6107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Computing, Storage and Networking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GB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Labour and Bills</a:t>
                      </a:r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16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kern="100">
                          <a:effectLst/>
                          <a:latin typeface="Aptos"/>
                          <a:cs typeface="Arial"/>
                        </a:rPr>
                        <a:t> *Assume hardware refresh*</a:t>
                      </a:r>
                      <a:endParaRPr lang="en-US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kern="100">
                          <a:effectLst/>
                          <a:latin typeface="Aptos"/>
                          <a:cs typeface="Arial"/>
                        </a:rPr>
                        <a:t>Dell</a:t>
                      </a:r>
                      <a:r>
                        <a:rPr lang="en-GB" sz="1200" kern="100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</a:rPr>
                        <a:t> PowerEdge R760xs Rack server: </a:t>
                      </a:r>
                      <a:endParaRPr lang="en-US"/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200" kern="100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</a:rPr>
                        <a:t>- Intel Xeon Silver 4510 (2.4G 12C/24T) </a:t>
                      </a:r>
                      <a:r>
                        <a:rPr lang="en-GB" sz="1200" kern="100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  <a:hlinkClick r:id="rId2"/>
                        </a:rPr>
                        <a:t>Rule of Thumb</a:t>
                      </a:r>
                      <a:r>
                        <a:rPr lang="en-GB" sz="1200" kern="100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</a:rPr>
                        <a:t>  (vCPU = </a:t>
                      </a:r>
                      <a:r>
                        <a:rPr lang="en-GB" sz="1200" kern="100" err="1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</a:rPr>
                        <a:t>TxCxCPU</a:t>
                      </a:r>
                      <a:r>
                        <a:rPr lang="en-GB" sz="1200" kern="100">
                          <a:effectLst/>
                          <a:latin typeface="Aptos"/>
                          <a:ea typeface="Aptos" panose="020B0004020202020204" pitchFamily="34" charset="0"/>
                          <a:cs typeface="Arial"/>
                        </a:rPr>
                        <a:t>)</a:t>
                      </a:r>
                      <a:endParaRPr lang="en-GB" sz="1200" kern="100">
                        <a:effectLst/>
                        <a:latin typeface="Aptos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- 4 x 64GB RAM (~8GB RAM per VM)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- VM licenses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£15,879.95 Inc VAT</a:t>
                      </a:r>
                      <a:endParaRPr lang="en-gb" sz="1200"/>
                    </a:p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1 NOC engineer </a:t>
                      </a:r>
                    </a:p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Salaries ranging from £35k/y to £55k/y</a:t>
                      </a:r>
                    </a:p>
                    <a:p>
                      <a:pPr algn="ctr" rtl="0"/>
                      <a:r>
                        <a:rPr lang="en-GB" sz="1200"/>
                        <a:t>(LinkedIn)</a:t>
                      </a:r>
                    </a:p>
                    <a:p>
                      <a:pPr algn="ctr" rtl="0"/>
                      <a:r>
                        <a:rPr lang="en-GB" sz="1200"/>
                        <a:t>~£60,000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092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For the purpose of DR/BU</a:t>
                      </a:r>
                    </a:p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2 racks would be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£31,759.90</a:t>
                      </a:r>
                    </a:p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Electricity and Cooling</a:t>
                      </a:r>
                    </a:p>
                    <a:p>
                      <a:pPr algn="ctr" rtl="0"/>
                      <a:r>
                        <a:rPr lang="en-GB" sz="1200">
                          <a:hlinkClick r:id="rId3"/>
                        </a:rPr>
                        <a:t>Estimate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£18,200 - £52,600</a:t>
                      </a:r>
                    </a:p>
                    <a:p>
                      <a:pPr algn="ctr" rtl="0"/>
                      <a:r>
                        <a:rPr lang="en-GB" sz="1200"/>
                        <a:t>~£36,000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60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/>
                        <a:t>2 x Network Switches 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£1000.00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77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Costs 1</a:t>
                      </a:r>
                      <a:r>
                        <a:rPr lang="en-GB" sz="1200" kern="100" baseline="300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£32,759.90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£96,000</a:t>
                      </a:r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431748"/>
                  </a:ext>
                </a:extLst>
              </a:tr>
              <a:tr h="368059"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Total Costs 5 Years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1200"/>
                        <a:t>£512,759.90</a:t>
                      </a:r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endParaRPr lang="en-gb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980134"/>
                  </a:ext>
                </a:extLst>
              </a:tr>
            </a:tbl>
          </a:graphicData>
        </a:graphic>
      </p:graphicFrame>
      <p:sp>
        <p:nvSpPr>
          <p:cNvPr id="6" name="Content Placeholder 13">
            <a:extLst>
              <a:ext uri="{FF2B5EF4-FFF2-40B4-BE49-F238E27FC236}">
                <a16:creationId xmlns:a16="http://schemas.microsoft.com/office/drawing/2014/main" id="{F9AFFC78-B4F9-621A-71DE-7972333827E4}"/>
              </a:ext>
            </a:extLst>
          </p:cNvPr>
          <p:cNvSpPr txBox="1">
            <a:spLocks/>
          </p:cNvSpPr>
          <p:nvPr/>
        </p:nvSpPr>
        <p:spPr>
          <a:xfrm>
            <a:off x="6401715" y="1633119"/>
            <a:ext cx="3405074" cy="764348"/>
          </a:xfrm>
          <a:prstGeom prst="rect">
            <a:avLst/>
          </a:prstGeom>
        </p:spPr>
        <p:txBody>
          <a:bodyPr vert="horz" lIns="121899" tIns="60949" rIns="121899" bIns="60949" rtlCol="0" anchor="t">
            <a:normAutofit fontScale="92500" lnSpcReduction="20000"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1800"/>
              </a:spcBef>
              <a:spcAft>
                <a:spcPts val="400"/>
              </a:spcAft>
              <a:buFont typeface="Arial" pitchFamily="34" charset="0"/>
              <a:buNone/>
            </a:pPr>
            <a:r>
              <a:rPr lang="en-GB" sz="4500" b="1" kern="100">
                <a:solidFill>
                  <a:srgbClr val="0F4761"/>
                </a:solidFill>
                <a:latin typeface="Aptos Display"/>
                <a:ea typeface="Times New Roman" panose="02020603050405020304" pitchFamily="18" charset="0"/>
                <a:cs typeface="Times New Roman"/>
              </a:rPr>
              <a:t>OpEx</a:t>
            </a:r>
            <a:endParaRPr lang="en-GB" sz="4500" b="1" kern="100" err="1">
              <a:solidFill>
                <a:srgbClr val="0F4761"/>
              </a:solidFill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Font typeface="Arial" pitchFamily="34" charset="0"/>
              <a:buNone/>
            </a:pPr>
            <a:endParaRPr lang="en-GB" sz="1800" kern="10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4873beb7-5857-4685-be1f-d57550cc96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594</Words>
  <Application>Microsoft Office PowerPoint</Application>
  <PresentationFormat>Custom</PresentationFormat>
  <Paragraphs>166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Tech 16x9</vt:lpstr>
      <vt:lpstr>AWS Cloud Migration Project Plan</vt:lpstr>
      <vt:lpstr>AWS Cloud Migration Project Plan</vt:lpstr>
      <vt:lpstr>AWS Cloud Migration Project Plan</vt:lpstr>
      <vt:lpstr>AWS Cloud Migration Project Plan</vt:lpstr>
      <vt:lpstr>AWS Infrastructure For running 30 applications using AWS Pricing Calculator</vt:lpstr>
      <vt:lpstr>AWS Infrastructure Costs Labour Cost for Migration: Estimating labour costs depends on the complexity and duration of the migration. Assuming a medium complexity migration requiring a team of 3 engineers working full-time for 3 months, with each engineer costing $100/hour</vt:lpstr>
      <vt:lpstr>AWS Infrastructure Costs Costing calculation for running 30 applications</vt:lpstr>
      <vt:lpstr>AWS Cloud Migration Costs For running 30 applications</vt:lpstr>
      <vt:lpstr>On-Premises Infrastructure Costing calculation for running 30 applications</vt:lpstr>
      <vt:lpstr>Comparison of AWS vs On-prem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Migration Project Plan</dc:title>
  <dc:creator>Matteo Marchi</dc:creator>
  <cp:lastModifiedBy>David Abiodun</cp:lastModifiedBy>
  <cp:revision>2</cp:revision>
  <dcterms:created xsi:type="dcterms:W3CDTF">2024-06-03T23:20:18Z</dcterms:created>
  <dcterms:modified xsi:type="dcterms:W3CDTF">2024-06-05T18:04:54Z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