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2746" y="3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EED8C-4CD0-4753-A424-CA9921F9C770}" type="datetimeFigureOut">
              <a:rPr lang="en-GB" smtClean="0"/>
              <a:t>19/10/2024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4BC041-909C-43D8-8139-E21327AE042A}" type="slidenum">
              <a:rPr lang="en-GB" smtClean="0"/>
              <a:t>‹#›</a:t>
            </a:fld>
            <a:endParaRPr lang="en-GB"/>
          </a:p>
        </p:txBody>
      </p:sp>
    </p:spTree>
    <p:extLst>
      <p:ext uri="{BB962C8B-B14F-4D97-AF65-F5344CB8AC3E}">
        <p14:creationId xmlns:p14="http://schemas.microsoft.com/office/powerpoint/2010/main" val="2514956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separate vendors, we avoid vendor </a:t>
            </a:r>
            <a:r>
              <a:rPr lang="en-GB" dirty="0" err="1"/>
              <a:t>lockin</a:t>
            </a:r>
            <a:r>
              <a:rPr lang="en-GB" dirty="0"/>
              <a:t>. Using 2 different suppliers allows for redundancy, selecting Geo-redundant storage also allows redundancy on the storage front.</a:t>
            </a:r>
          </a:p>
        </p:txBody>
      </p:sp>
      <p:sp>
        <p:nvSpPr>
          <p:cNvPr id="4" name="Slide Number Placeholder 3"/>
          <p:cNvSpPr>
            <a:spLocks noGrp="1"/>
          </p:cNvSpPr>
          <p:nvPr>
            <p:ph type="sldNum" sz="quarter" idx="5"/>
          </p:nvPr>
        </p:nvSpPr>
        <p:spPr/>
        <p:txBody>
          <a:bodyPr/>
          <a:lstStyle/>
          <a:p>
            <a:fld id="{2356B4F0-F66B-48C8-903F-EA5F2B5647EF}" type="slidenum">
              <a:rPr lang="en-GB" smtClean="0"/>
              <a:t>2</a:t>
            </a:fld>
            <a:endParaRPr lang="en-GB"/>
          </a:p>
        </p:txBody>
      </p:sp>
    </p:spTree>
    <p:extLst>
      <p:ext uri="{BB962C8B-B14F-4D97-AF65-F5344CB8AC3E}">
        <p14:creationId xmlns:p14="http://schemas.microsoft.com/office/powerpoint/2010/main" val="790025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57422-B74A-24D9-857F-D5D4FB6589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ED18E62-47CB-4390-5462-A9EE21F799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A720ACF-7E9B-44E2-BB32-1C750492EC16}"/>
              </a:ext>
            </a:extLst>
          </p:cNvPr>
          <p:cNvSpPr>
            <a:spLocks noGrp="1"/>
          </p:cNvSpPr>
          <p:nvPr>
            <p:ph type="dt" sz="half" idx="10"/>
          </p:nvPr>
        </p:nvSpPr>
        <p:spPr/>
        <p:txBody>
          <a:bodyPr/>
          <a:lstStyle/>
          <a:p>
            <a:fld id="{FA39C06F-3E4F-4410-A95A-6D5C141DF72B}" type="datetimeFigureOut">
              <a:rPr lang="en-GB" smtClean="0"/>
              <a:t>19/10/2024</a:t>
            </a:fld>
            <a:endParaRPr lang="en-GB"/>
          </a:p>
        </p:txBody>
      </p:sp>
      <p:sp>
        <p:nvSpPr>
          <p:cNvPr id="5" name="Footer Placeholder 4">
            <a:extLst>
              <a:ext uri="{FF2B5EF4-FFF2-40B4-BE49-F238E27FC236}">
                <a16:creationId xmlns:a16="http://schemas.microsoft.com/office/drawing/2014/main" id="{9B6511B0-A7CF-ADCD-A5A1-6C20EB462D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D896C9-A887-4E3A-8D13-5DC4F9534A69}"/>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2293758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3D3B-C225-37A1-5C98-D5FD97EFF3C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5EBAAD3-0E0A-246D-88EB-7C5B2E814F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104E548-1D62-DBA5-9AA0-7BD398E19C39}"/>
              </a:ext>
            </a:extLst>
          </p:cNvPr>
          <p:cNvSpPr>
            <a:spLocks noGrp="1"/>
          </p:cNvSpPr>
          <p:nvPr>
            <p:ph type="dt" sz="half" idx="10"/>
          </p:nvPr>
        </p:nvSpPr>
        <p:spPr/>
        <p:txBody>
          <a:bodyPr/>
          <a:lstStyle/>
          <a:p>
            <a:fld id="{FA39C06F-3E4F-4410-A95A-6D5C141DF72B}" type="datetimeFigureOut">
              <a:rPr lang="en-GB" smtClean="0"/>
              <a:t>19/10/2024</a:t>
            </a:fld>
            <a:endParaRPr lang="en-GB"/>
          </a:p>
        </p:txBody>
      </p:sp>
      <p:sp>
        <p:nvSpPr>
          <p:cNvPr id="5" name="Footer Placeholder 4">
            <a:extLst>
              <a:ext uri="{FF2B5EF4-FFF2-40B4-BE49-F238E27FC236}">
                <a16:creationId xmlns:a16="http://schemas.microsoft.com/office/drawing/2014/main" id="{62A320E8-7396-3AEF-5C53-640A6704BF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4169CB-EA14-186E-CE61-964D56202892}"/>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227585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4140FA-3364-5565-E612-BC4D177434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ABD0DA2-66E8-97D0-D60D-F51A49F003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221BAC-372B-CBE0-427D-350629A3506A}"/>
              </a:ext>
            </a:extLst>
          </p:cNvPr>
          <p:cNvSpPr>
            <a:spLocks noGrp="1"/>
          </p:cNvSpPr>
          <p:nvPr>
            <p:ph type="dt" sz="half" idx="10"/>
          </p:nvPr>
        </p:nvSpPr>
        <p:spPr/>
        <p:txBody>
          <a:bodyPr/>
          <a:lstStyle/>
          <a:p>
            <a:fld id="{FA39C06F-3E4F-4410-A95A-6D5C141DF72B}" type="datetimeFigureOut">
              <a:rPr lang="en-GB" smtClean="0"/>
              <a:t>19/10/2024</a:t>
            </a:fld>
            <a:endParaRPr lang="en-GB"/>
          </a:p>
        </p:txBody>
      </p:sp>
      <p:sp>
        <p:nvSpPr>
          <p:cNvPr id="5" name="Footer Placeholder 4">
            <a:extLst>
              <a:ext uri="{FF2B5EF4-FFF2-40B4-BE49-F238E27FC236}">
                <a16:creationId xmlns:a16="http://schemas.microsoft.com/office/drawing/2014/main" id="{4D2A73BC-10E8-6B71-461F-C737AFA389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F7249C-4FAF-5808-9963-8027431CE713}"/>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3488659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68DF-2817-CCD6-2B4A-3BDFC4B28C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A92814D-28B1-B45E-AD6D-5D89B58847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99965A-F831-EF88-2372-3834C1AD8CD6}"/>
              </a:ext>
            </a:extLst>
          </p:cNvPr>
          <p:cNvSpPr>
            <a:spLocks noGrp="1"/>
          </p:cNvSpPr>
          <p:nvPr>
            <p:ph type="dt" sz="half" idx="10"/>
          </p:nvPr>
        </p:nvSpPr>
        <p:spPr/>
        <p:txBody>
          <a:bodyPr/>
          <a:lstStyle/>
          <a:p>
            <a:fld id="{FA39C06F-3E4F-4410-A95A-6D5C141DF72B}" type="datetimeFigureOut">
              <a:rPr lang="en-GB" smtClean="0"/>
              <a:t>19/10/2024</a:t>
            </a:fld>
            <a:endParaRPr lang="en-GB"/>
          </a:p>
        </p:txBody>
      </p:sp>
      <p:sp>
        <p:nvSpPr>
          <p:cNvPr id="5" name="Footer Placeholder 4">
            <a:extLst>
              <a:ext uri="{FF2B5EF4-FFF2-40B4-BE49-F238E27FC236}">
                <a16:creationId xmlns:a16="http://schemas.microsoft.com/office/drawing/2014/main" id="{3044791B-E651-5D1F-B334-AACE7F213E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670989-F6C9-C591-7011-F01E0A442A21}"/>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2028512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810D7-1104-5FB3-D2BE-DC66ED6885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C580484-2B05-CF76-0B71-CD57869AB32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B38D1A-136C-DCAF-C9C4-564303B779F7}"/>
              </a:ext>
            </a:extLst>
          </p:cNvPr>
          <p:cNvSpPr>
            <a:spLocks noGrp="1"/>
          </p:cNvSpPr>
          <p:nvPr>
            <p:ph type="dt" sz="half" idx="10"/>
          </p:nvPr>
        </p:nvSpPr>
        <p:spPr/>
        <p:txBody>
          <a:bodyPr/>
          <a:lstStyle/>
          <a:p>
            <a:fld id="{FA39C06F-3E4F-4410-A95A-6D5C141DF72B}" type="datetimeFigureOut">
              <a:rPr lang="en-GB" smtClean="0"/>
              <a:t>19/10/2024</a:t>
            </a:fld>
            <a:endParaRPr lang="en-GB"/>
          </a:p>
        </p:txBody>
      </p:sp>
      <p:sp>
        <p:nvSpPr>
          <p:cNvPr id="5" name="Footer Placeholder 4">
            <a:extLst>
              <a:ext uri="{FF2B5EF4-FFF2-40B4-BE49-F238E27FC236}">
                <a16:creationId xmlns:a16="http://schemas.microsoft.com/office/drawing/2014/main" id="{DBA3D1CF-A073-BFED-6260-5711D5C02B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B547DE1-82C4-0678-BAD9-480BA6280D2B}"/>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2460308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943F-6629-6832-2A1D-892EA0A8CD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1A264F9-BA86-B4F7-680A-DE569751E6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F43E810-0550-D9B5-B096-98E2D96312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1091EED-8755-9796-C700-ABE3A72A906D}"/>
              </a:ext>
            </a:extLst>
          </p:cNvPr>
          <p:cNvSpPr>
            <a:spLocks noGrp="1"/>
          </p:cNvSpPr>
          <p:nvPr>
            <p:ph type="dt" sz="half" idx="10"/>
          </p:nvPr>
        </p:nvSpPr>
        <p:spPr/>
        <p:txBody>
          <a:bodyPr/>
          <a:lstStyle/>
          <a:p>
            <a:fld id="{FA39C06F-3E4F-4410-A95A-6D5C141DF72B}" type="datetimeFigureOut">
              <a:rPr lang="en-GB" smtClean="0"/>
              <a:t>19/10/2024</a:t>
            </a:fld>
            <a:endParaRPr lang="en-GB"/>
          </a:p>
        </p:txBody>
      </p:sp>
      <p:sp>
        <p:nvSpPr>
          <p:cNvPr id="6" name="Footer Placeholder 5">
            <a:extLst>
              <a:ext uri="{FF2B5EF4-FFF2-40B4-BE49-F238E27FC236}">
                <a16:creationId xmlns:a16="http://schemas.microsoft.com/office/drawing/2014/main" id="{06EBAFFE-7ADB-4A15-438F-4D6B1E5C7A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9F2D7BB-501A-D4ED-D0BF-47A3AEA180A8}"/>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522149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5EA9-1429-FEBA-03B5-03523FD3EEC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2A21936-BE9A-E38E-84A9-6D1AF8F2FA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14FAC7-80A4-F257-D2E5-400E9A48E4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3BE4AAE-3711-F3A9-E322-06EF0E4902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7CDBFB-8898-FF87-C54F-73884876B8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DF3BCF8-3347-0D1A-57CC-2257A805617B}"/>
              </a:ext>
            </a:extLst>
          </p:cNvPr>
          <p:cNvSpPr>
            <a:spLocks noGrp="1"/>
          </p:cNvSpPr>
          <p:nvPr>
            <p:ph type="dt" sz="half" idx="10"/>
          </p:nvPr>
        </p:nvSpPr>
        <p:spPr/>
        <p:txBody>
          <a:bodyPr/>
          <a:lstStyle/>
          <a:p>
            <a:fld id="{FA39C06F-3E4F-4410-A95A-6D5C141DF72B}" type="datetimeFigureOut">
              <a:rPr lang="en-GB" smtClean="0"/>
              <a:t>19/10/2024</a:t>
            </a:fld>
            <a:endParaRPr lang="en-GB"/>
          </a:p>
        </p:txBody>
      </p:sp>
      <p:sp>
        <p:nvSpPr>
          <p:cNvPr id="8" name="Footer Placeholder 7">
            <a:extLst>
              <a:ext uri="{FF2B5EF4-FFF2-40B4-BE49-F238E27FC236}">
                <a16:creationId xmlns:a16="http://schemas.microsoft.com/office/drawing/2014/main" id="{8BBE7F54-9C94-6884-DA3D-EABB64483EC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6BB4B0D-5E8C-F7D9-1CB8-2E4941B7DFBB}"/>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3611489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12BDE-7910-4A1F-798E-A223758500F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230128D-D85E-1F03-30E1-0171931C8FB4}"/>
              </a:ext>
            </a:extLst>
          </p:cNvPr>
          <p:cNvSpPr>
            <a:spLocks noGrp="1"/>
          </p:cNvSpPr>
          <p:nvPr>
            <p:ph type="dt" sz="half" idx="10"/>
          </p:nvPr>
        </p:nvSpPr>
        <p:spPr/>
        <p:txBody>
          <a:bodyPr/>
          <a:lstStyle/>
          <a:p>
            <a:fld id="{FA39C06F-3E4F-4410-A95A-6D5C141DF72B}" type="datetimeFigureOut">
              <a:rPr lang="en-GB" smtClean="0"/>
              <a:t>19/10/2024</a:t>
            </a:fld>
            <a:endParaRPr lang="en-GB"/>
          </a:p>
        </p:txBody>
      </p:sp>
      <p:sp>
        <p:nvSpPr>
          <p:cNvPr id="4" name="Footer Placeholder 3">
            <a:extLst>
              <a:ext uri="{FF2B5EF4-FFF2-40B4-BE49-F238E27FC236}">
                <a16:creationId xmlns:a16="http://schemas.microsoft.com/office/drawing/2014/main" id="{B486DDB0-5819-0E69-E65A-A91341E5D79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8E1CC84-90D8-3F76-5101-218AAA9617F7}"/>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2433092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BE1241-EB19-6C91-8353-7B439AF61774}"/>
              </a:ext>
            </a:extLst>
          </p:cNvPr>
          <p:cNvSpPr>
            <a:spLocks noGrp="1"/>
          </p:cNvSpPr>
          <p:nvPr>
            <p:ph type="dt" sz="half" idx="10"/>
          </p:nvPr>
        </p:nvSpPr>
        <p:spPr/>
        <p:txBody>
          <a:bodyPr/>
          <a:lstStyle/>
          <a:p>
            <a:fld id="{FA39C06F-3E4F-4410-A95A-6D5C141DF72B}" type="datetimeFigureOut">
              <a:rPr lang="en-GB" smtClean="0"/>
              <a:t>19/10/2024</a:t>
            </a:fld>
            <a:endParaRPr lang="en-GB"/>
          </a:p>
        </p:txBody>
      </p:sp>
      <p:sp>
        <p:nvSpPr>
          <p:cNvPr id="3" name="Footer Placeholder 2">
            <a:extLst>
              <a:ext uri="{FF2B5EF4-FFF2-40B4-BE49-F238E27FC236}">
                <a16:creationId xmlns:a16="http://schemas.microsoft.com/office/drawing/2014/main" id="{C44AE8A8-A7C2-4095-7504-E54592646D4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1B54CE6-99AF-1138-D73D-4BCD3AE53730}"/>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320054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0D5B2-7DA7-FB89-ABF5-C4B90D2883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5FDCA47-34AE-C973-8665-8706EF59AA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CB71DCF-0416-8E35-07EA-B5ED0F75A8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D98C8-01CF-984C-A2F3-157B8CB0D691}"/>
              </a:ext>
            </a:extLst>
          </p:cNvPr>
          <p:cNvSpPr>
            <a:spLocks noGrp="1"/>
          </p:cNvSpPr>
          <p:nvPr>
            <p:ph type="dt" sz="half" idx="10"/>
          </p:nvPr>
        </p:nvSpPr>
        <p:spPr/>
        <p:txBody>
          <a:bodyPr/>
          <a:lstStyle/>
          <a:p>
            <a:fld id="{FA39C06F-3E4F-4410-A95A-6D5C141DF72B}" type="datetimeFigureOut">
              <a:rPr lang="en-GB" smtClean="0"/>
              <a:t>19/10/2024</a:t>
            </a:fld>
            <a:endParaRPr lang="en-GB"/>
          </a:p>
        </p:txBody>
      </p:sp>
      <p:sp>
        <p:nvSpPr>
          <p:cNvPr id="6" name="Footer Placeholder 5">
            <a:extLst>
              <a:ext uri="{FF2B5EF4-FFF2-40B4-BE49-F238E27FC236}">
                <a16:creationId xmlns:a16="http://schemas.microsoft.com/office/drawing/2014/main" id="{A9E31EB7-D495-5C21-9075-578E87F8A88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9BDE214-7F51-2FAA-6806-EDB0B5CBBF9F}"/>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148411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5FFD-C062-9D82-0231-3EB59FC539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DD10225-220F-E6D6-3EAC-BE7AA7F0A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99BF74B-94C0-8CB0-2D83-6E1822321C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19D737-C3B4-BD1E-0B3E-D933E43411B1}"/>
              </a:ext>
            </a:extLst>
          </p:cNvPr>
          <p:cNvSpPr>
            <a:spLocks noGrp="1"/>
          </p:cNvSpPr>
          <p:nvPr>
            <p:ph type="dt" sz="half" idx="10"/>
          </p:nvPr>
        </p:nvSpPr>
        <p:spPr/>
        <p:txBody>
          <a:bodyPr/>
          <a:lstStyle/>
          <a:p>
            <a:fld id="{FA39C06F-3E4F-4410-A95A-6D5C141DF72B}" type="datetimeFigureOut">
              <a:rPr lang="en-GB" smtClean="0"/>
              <a:t>19/10/2024</a:t>
            </a:fld>
            <a:endParaRPr lang="en-GB"/>
          </a:p>
        </p:txBody>
      </p:sp>
      <p:sp>
        <p:nvSpPr>
          <p:cNvPr id="6" name="Footer Placeholder 5">
            <a:extLst>
              <a:ext uri="{FF2B5EF4-FFF2-40B4-BE49-F238E27FC236}">
                <a16:creationId xmlns:a16="http://schemas.microsoft.com/office/drawing/2014/main" id="{AF70CEDF-BF09-967F-9506-6B546F697B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321702-46C0-2F09-E69D-989F4004058E}"/>
              </a:ext>
            </a:extLst>
          </p:cNvPr>
          <p:cNvSpPr>
            <a:spLocks noGrp="1"/>
          </p:cNvSpPr>
          <p:nvPr>
            <p:ph type="sldNum" sz="quarter" idx="12"/>
          </p:nvPr>
        </p:nvSpPr>
        <p:spPr/>
        <p:txBody>
          <a:bodyPr/>
          <a:lstStyle/>
          <a:p>
            <a:fld id="{F5473814-ED09-4601-A621-C1B2707D4B00}" type="slidenum">
              <a:rPr lang="en-GB" smtClean="0"/>
              <a:t>‹#›</a:t>
            </a:fld>
            <a:endParaRPr lang="en-GB"/>
          </a:p>
        </p:txBody>
      </p:sp>
    </p:spTree>
    <p:extLst>
      <p:ext uri="{BB962C8B-B14F-4D97-AF65-F5344CB8AC3E}">
        <p14:creationId xmlns:p14="http://schemas.microsoft.com/office/powerpoint/2010/main" val="3510856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E4332-6E9E-E0E9-B144-2160E2F916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807E45-7114-09A0-E2F2-72F6F131B4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9AE9F1-FD60-5B31-00E8-434B610F96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A39C06F-3E4F-4410-A95A-6D5C141DF72B}" type="datetimeFigureOut">
              <a:rPr lang="en-GB" smtClean="0"/>
              <a:t>19/10/2024</a:t>
            </a:fld>
            <a:endParaRPr lang="en-GB"/>
          </a:p>
        </p:txBody>
      </p:sp>
      <p:sp>
        <p:nvSpPr>
          <p:cNvPr id="5" name="Footer Placeholder 4">
            <a:extLst>
              <a:ext uri="{FF2B5EF4-FFF2-40B4-BE49-F238E27FC236}">
                <a16:creationId xmlns:a16="http://schemas.microsoft.com/office/drawing/2014/main" id="{2B48DBFE-0E03-11E5-FCBB-8DE5157FE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22B1952-E5D8-AD5A-6BC7-DB35E614BF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5473814-ED09-4601-A621-C1B2707D4B00}" type="slidenum">
              <a:rPr lang="en-GB" smtClean="0"/>
              <a:t>‹#›</a:t>
            </a:fld>
            <a:endParaRPr lang="en-GB"/>
          </a:p>
        </p:txBody>
      </p:sp>
    </p:spTree>
    <p:extLst>
      <p:ext uri="{BB962C8B-B14F-4D97-AF65-F5344CB8AC3E}">
        <p14:creationId xmlns:p14="http://schemas.microsoft.com/office/powerpoint/2010/main" val="4042354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B4BCC34-3B3A-747F-7953-A2BD94763145}"/>
              </a:ext>
            </a:extLst>
          </p:cNvPr>
          <p:cNvSpPr>
            <a:spLocks noGrp="1"/>
          </p:cNvSpPr>
          <p:nvPr>
            <p:ph type="body" sz="half" idx="2"/>
          </p:nvPr>
        </p:nvSpPr>
        <p:spPr>
          <a:xfrm>
            <a:off x="839788" y="3805084"/>
            <a:ext cx="10329657" cy="2880850"/>
          </a:xfrm>
        </p:spPr>
        <p:txBody>
          <a:bodyPr>
            <a:normAutofit/>
          </a:bodyPr>
          <a:lstStyle/>
          <a:p>
            <a:r>
              <a:rPr lang="en-US" b="1" dirty="0">
                <a:latin typeface="Arial" panose="020B0604020202020204" pitchFamily="34" charset="0"/>
                <a:cs typeface="Arial" panose="020B0604020202020204" pitchFamily="34" charset="0"/>
              </a:rPr>
              <a:t>High Availability (HA): </a:t>
            </a:r>
            <a:r>
              <a:rPr lang="en-US" dirty="0">
                <a:latin typeface="Arial" panose="020B0604020202020204" pitchFamily="34" charset="0"/>
                <a:cs typeface="Arial" panose="020B0604020202020204" pitchFamily="34" charset="0"/>
              </a:rPr>
              <a:t>This diagram illustrates a primary active data </a:t>
            </a:r>
            <a:r>
              <a:rPr lang="en-US" dirty="0" err="1">
                <a:latin typeface="Arial" panose="020B0604020202020204" pitchFamily="34" charset="0"/>
                <a:cs typeface="Arial" panose="020B0604020202020204" pitchFamily="34" charset="0"/>
              </a:rPr>
              <a:t>centre</a:t>
            </a:r>
            <a:r>
              <a:rPr lang="en-US" dirty="0">
                <a:latin typeface="Arial" panose="020B0604020202020204" pitchFamily="34" charset="0"/>
                <a:cs typeface="Arial" panose="020B0604020202020204" pitchFamily="34" charset="0"/>
              </a:rPr>
              <a:t> and a hot standby data </a:t>
            </a:r>
            <a:r>
              <a:rPr lang="en-US" dirty="0" err="1">
                <a:latin typeface="Arial" panose="020B0604020202020204" pitchFamily="34" charset="0"/>
                <a:cs typeface="Arial" panose="020B0604020202020204" pitchFamily="34" charset="0"/>
              </a:rPr>
              <a:t>centre</a:t>
            </a:r>
            <a:r>
              <a:rPr lang="en-US" dirty="0">
                <a:latin typeface="Arial" panose="020B0604020202020204" pitchFamily="34" charset="0"/>
                <a:cs typeface="Arial" panose="020B0604020202020204" pitchFamily="34" charset="0"/>
              </a:rPr>
              <a:t> located in different geographic zones to ensure resilience against local disasters (such as natural disasters or power outages).</a:t>
            </a:r>
          </a:p>
          <a:p>
            <a:r>
              <a:rPr lang="en-US" b="1" dirty="0">
                <a:latin typeface="Arial" panose="020B0604020202020204" pitchFamily="34" charset="0"/>
                <a:cs typeface="Arial" panose="020B0604020202020204" pitchFamily="34" charset="0"/>
              </a:rPr>
              <a:t>Real-time Data Replication: </a:t>
            </a:r>
            <a:r>
              <a:rPr lang="en-US" dirty="0">
                <a:latin typeface="Arial" panose="020B0604020202020204" pitchFamily="34" charset="0"/>
                <a:cs typeface="Arial" panose="020B0604020202020204" pitchFamily="34" charset="0"/>
              </a:rPr>
              <a:t>The data from the primary site is continuously replicated to the hot standby site. This ensures that the data is never more than 1 hour behind the primary site in case of failure.</a:t>
            </a:r>
          </a:p>
          <a:p>
            <a:r>
              <a:rPr lang="en-US" b="1" dirty="0">
                <a:latin typeface="Arial" panose="020B0604020202020204" pitchFamily="34" charset="0"/>
                <a:cs typeface="Arial" panose="020B0604020202020204" pitchFamily="34" charset="0"/>
              </a:rPr>
              <a:t>Automatic Failover: </a:t>
            </a:r>
            <a:r>
              <a:rPr lang="en-US" dirty="0">
                <a:latin typeface="Arial" panose="020B0604020202020204" pitchFamily="34" charset="0"/>
                <a:cs typeface="Arial" panose="020B0604020202020204" pitchFamily="34" charset="0"/>
              </a:rPr>
              <a:t>The system has an automatic failover mechanism that transfers operations from the primary site to the hot standby site with minimal downtime. This ensures the business can resume operations within an 8-hour (RTO) without manual intervention.</a:t>
            </a:r>
          </a:p>
          <a:p>
            <a:r>
              <a:rPr lang="en-US" b="1" dirty="0">
                <a:latin typeface="Arial" panose="020B0604020202020204" pitchFamily="34" charset="0"/>
                <a:cs typeface="Arial" panose="020B0604020202020204" pitchFamily="34" charset="0"/>
              </a:rPr>
              <a:t>Key takeaway: </a:t>
            </a:r>
            <a:r>
              <a:rPr lang="en-US" dirty="0">
                <a:latin typeface="Arial" panose="020B0604020202020204" pitchFamily="34" charset="0"/>
                <a:cs typeface="Arial" panose="020B0604020202020204" pitchFamily="34" charset="0"/>
              </a:rPr>
              <a:t>The hot standby site is always up-to-date and can immediately take over operations if the primary data </a:t>
            </a:r>
            <a:r>
              <a:rPr lang="en-US" dirty="0" err="1">
                <a:latin typeface="Arial" panose="020B0604020202020204" pitchFamily="34" charset="0"/>
                <a:cs typeface="Arial" panose="020B0604020202020204" pitchFamily="34" charset="0"/>
              </a:rPr>
              <a:t>centre</a:t>
            </a:r>
            <a:r>
              <a:rPr lang="en-US" dirty="0">
                <a:latin typeface="Arial" panose="020B0604020202020204" pitchFamily="34" charset="0"/>
                <a:cs typeface="Arial" panose="020B0604020202020204" pitchFamily="34" charset="0"/>
              </a:rPr>
              <a:t> fails.</a:t>
            </a:r>
            <a:endParaRPr lang="en-GB"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11D1A2A-081C-CF20-CE3E-2EA42A3184A6}"/>
              </a:ext>
            </a:extLst>
          </p:cNvPr>
          <p:cNvPicPr>
            <a:picLocks noChangeAspect="1"/>
          </p:cNvPicPr>
          <p:nvPr/>
        </p:nvPicPr>
        <p:blipFill>
          <a:blip r:embed="rId2"/>
          <a:stretch>
            <a:fillRect/>
          </a:stretch>
        </p:blipFill>
        <p:spPr>
          <a:xfrm>
            <a:off x="1716258" y="774492"/>
            <a:ext cx="8651631" cy="2786668"/>
          </a:xfrm>
          <a:prstGeom prst="rect">
            <a:avLst/>
          </a:prstGeom>
        </p:spPr>
      </p:pic>
    </p:spTree>
    <p:extLst>
      <p:ext uri="{BB962C8B-B14F-4D97-AF65-F5344CB8AC3E}">
        <p14:creationId xmlns:p14="http://schemas.microsoft.com/office/powerpoint/2010/main" val="76374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09DF8AC-53B9-4E38-D35A-B4A03768578C}"/>
              </a:ext>
            </a:extLst>
          </p:cNvPr>
          <p:cNvSpPr txBox="1"/>
          <p:nvPr/>
        </p:nvSpPr>
        <p:spPr>
          <a:xfrm>
            <a:off x="2098158" y="3283601"/>
            <a:ext cx="8229600" cy="3293209"/>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Cold Standby Site: </a:t>
            </a:r>
            <a:r>
              <a:rPr lang="en-US" sz="1600" dirty="0">
                <a:latin typeface="Arial" panose="020B0604020202020204" pitchFamily="34" charset="0"/>
                <a:cs typeface="Arial" panose="020B0604020202020204" pitchFamily="34" charset="0"/>
              </a:rPr>
              <a:t>This diagram shows a primary active and cold standby data </a:t>
            </a:r>
            <a:r>
              <a:rPr lang="en-US" sz="1600" dirty="0" err="1">
                <a:latin typeface="Arial" panose="020B0604020202020204" pitchFamily="34" charset="0"/>
                <a:cs typeface="Arial" panose="020B0604020202020204" pitchFamily="34" charset="0"/>
              </a:rPr>
              <a:t>centre</a:t>
            </a:r>
            <a:r>
              <a:rPr lang="en-US" sz="1600" dirty="0">
                <a:latin typeface="Arial" panose="020B0604020202020204" pitchFamily="34" charset="0"/>
                <a:cs typeface="Arial" panose="020B0604020202020204" pitchFamily="34" charset="0"/>
              </a:rPr>
              <a:t>; unlike the previous setup, the cold standby site is not continuously updated and remains inactive until needed.</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Periodic Backups: </a:t>
            </a:r>
            <a:r>
              <a:rPr lang="en-US" sz="1600" dirty="0">
                <a:latin typeface="Arial" panose="020B0604020202020204" pitchFamily="34" charset="0"/>
                <a:cs typeface="Arial" panose="020B0604020202020204" pitchFamily="34" charset="0"/>
              </a:rPr>
              <a:t>Data is backed up to the standby site periodically (e.g., once every 24 hours), meaning that in a disaster, data loss could be up to 24 hours (RPO).</a:t>
            </a:r>
          </a:p>
          <a:p>
            <a:r>
              <a:rPr lang="en-US" sz="1600" dirty="0">
                <a:latin typeface="Arial" panose="020B0604020202020204" pitchFamily="34" charset="0"/>
                <a:cs typeface="Arial" panose="020B0604020202020204" pitchFamily="34" charset="0"/>
              </a:rPr>
              <a:t>Manual Failover: Since high availability is not required, there is no automatic failover. The recovery process requires manual intervention, which extends the RTO to 72 hours.</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Key takeaway: </a:t>
            </a:r>
            <a:r>
              <a:rPr lang="en-US" sz="1600" dirty="0">
                <a:latin typeface="Arial" panose="020B0604020202020204" pitchFamily="34" charset="0"/>
                <a:cs typeface="Arial" panose="020B0604020202020204" pitchFamily="34" charset="0"/>
              </a:rPr>
              <a:t>This is a cost-effective solution for non-critical workloads where long downtime and potential data loss of up to 24 hours are acceptable. This design choice should instill confidence in the system's ability to handle such scenarios. </a:t>
            </a:r>
          </a:p>
        </p:txBody>
      </p:sp>
      <p:pic>
        <p:nvPicPr>
          <p:cNvPr id="5" name="Picture 4">
            <a:extLst>
              <a:ext uri="{FF2B5EF4-FFF2-40B4-BE49-F238E27FC236}">
                <a16:creationId xmlns:a16="http://schemas.microsoft.com/office/drawing/2014/main" id="{F412619E-4E3C-6659-2ADB-01513AD0EDE5}"/>
              </a:ext>
            </a:extLst>
          </p:cNvPr>
          <p:cNvPicPr>
            <a:picLocks noChangeAspect="1"/>
          </p:cNvPicPr>
          <p:nvPr/>
        </p:nvPicPr>
        <p:blipFill>
          <a:blip r:embed="rId3"/>
          <a:stretch>
            <a:fillRect/>
          </a:stretch>
        </p:blipFill>
        <p:spPr>
          <a:xfrm>
            <a:off x="2777960" y="530612"/>
            <a:ext cx="6869996" cy="2600077"/>
          </a:xfrm>
          <a:prstGeom prst="rect">
            <a:avLst/>
          </a:prstGeom>
        </p:spPr>
      </p:pic>
    </p:spTree>
    <p:extLst>
      <p:ext uri="{BB962C8B-B14F-4D97-AF65-F5344CB8AC3E}">
        <p14:creationId xmlns:p14="http://schemas.microsoft.com/office/powerpoint/2010/main" val="121859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1F2B1707-08D3-ADD6-8F8F-8AD659ACC059}"/>
              </a:ext>
            </a:extLst>
          </p:cNvPr>
          <p:cNvSpPr>
            <a:spLocks noGrp="1" noChangeArrowheads="1"/>
          </p:cNvSpPr>
          <p:nvPr>
            <p:ph idx="1"/>
          </p:nvPr>
        </p:nvSpPr>
        <p:spPr bwMode="auto">
          <a:xfrm>
            <a:off x="484642" y="1671966"/>
            <a:ext cx="11295878"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Active-Active Data Centers</a:t>
            </a:r>
            <a:r>
              <a:rPr kumimoji="0" lang="en-US" altLang="en-US" sz="1600" b="0" i="0" u="none" strike="noStrike" cap="none" normalizeH="0" baseline="0" dirty="0">
                <a:ln>
                  <a:noFill/>
                </a:ln>
                <a:solidFill>
                  <a:schemeClr val="tx1"/>
                </a:solidFill>
                <a:effectLst/>
                <a:latin typeface="Arial" panose="020B0604020202020204" pitchFamily="34" charset="0"/>
              </a:rPr>
              <a:t>: The diagram shows two active data </a:t>
            </a:r>
            <a:r>
              <a:rPr kumimoji="0" lang="en-US" altLang="en-US" sz="1600" b="0" i="0" u="none" strike="noStrike" cap="none" normalizeH="0" baseline="0" dirty="0" err="1">
                <a:ln>
                  <a:noFill/>
                </a:ln>
                <a:solidFill>
                  <a:schemeClr val="tx1"/>
                </a:solidFill>
                <a:effectLst/>
                <a:latin typeface="Arial" panose="020B0604020202020204" pitchFamily="34" charset="0"/>
              </a:rPr>
              <a:t>centres</a:t>
            </a:r>
            <a:r>
              <a:rPr kumimoji="0" lang="en-US" altLang="en-US" sz="1600" b="0" i="0" u="none" strike="noStrike" cap="none" normalizeH="0" baseline="0" dirty="0">
                <a:ln>
                  <a:noFill/>
                </a:ln>
                <a:solidFill>
                  <a:schemeClr val="tx1"/>
                </a:solidFill>
                <a:effectLst/>
                <a:latin typeface="Arial" panose="020B0604020202020204" pitchFamily="34" charset="0"/>
              </a:rPr>
              <a:t> located in different zones. Both </a:t>
            </a:r>
            <a:r>
              <a:rPr kumimoji="0" lang="en-US" altLang="en-US" sz="1600" b="0" i="0" u="none" strike="noStrike" cap="none" normalizeH="0" baseline="0" dirty="0" err="1">
                <a:ln>
                  <a:noFill/>
                </a:ln>
                <a:solidFill>
                  <a:schemeClr val="tx1"/>
                </a:solidFill>
                <a:effectLst/>
                <a:latin typeface="Arial" panose="020B0604020202020204" pitchFamily="34" charset="0"/>
              </a:rPr>
              <a:t>centres</a:t>
            </a:r>
            <a:r>
              <a:rPr kumimoji="0" lang="en-US" altLang="en-US" sz="1600" b="0" i="0" u="none" strike="noStrike" cap="none" normalizeH="0" baseline="0" dirty="0">
                <a:ln>
                  <a:noFill/>
                </a:ln>
                <a:solidFill>
                  <a:schemeClr val="tx1"/>
                </a:solidFill>
                <a:effectLst/>
                <a:latin typeface="Arial" panose="020B0604020202020204" pitchFamily="34" charset="0"/>
              </a:rPr>
              <a:t> are operational at the same time (active-active configuration).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Real-time Data </a:t>
            </a:r>
            <a:r>
              <a:rPr kumimoji="0" lang="en-US" altLang="en-US" sz="1600" b="1" i="0" u="none" strike="noStrike" cap="none" normalizeH="0" baseline="0" dirty="0" err="1">
                <a:ln>
                  <a:noFill/>
                </a:ln>
                <a:solidFill>
                  <a:schemeClr val="tx1"/>
                </a:solidFill>
                <a:effectLst/>
                <a:latin typeface="Arial" panose="020B0604020202020204" pitchFamily="34" charset="0"/>
              </a:rPr>
              <a:t>Synchronisation</a:t>
            </a:r>
            <a:r>
              <a:rPr kumimoji="0" lang="en-US" altLang="en-US" sz="1600" b="0" i="0" u="none" strike="noStrike" cap="none" normalizeH="0" baseline="0" dirty="0">
                <a:ln>
                  <a:noFill/>
                </a:ln>
                <a:solidFill>
                  <a:schemeClr val="tx1"/>
                </a:solidFill>
                <a:effectLst/>
                <a:latin typeface="Arial" panose="020B0604020202020204" pitchFamily="34" charset="0"/>
              </a:rPr>
              <a:t>: Data is continuously </a:t>
            </a:r>
            <a:r>
              <a:rPr kumimoji="0" lang="en-US" altLang="en-US" sz="1600" b="0" i="0" u="none" strike="noStrike" cap="none" normalizeH="0" baseline="0" dirty="0" err="1">
                <a:ln>
                  <a:noFill/>
                </a:ln>
                <a:solidFill>
                  <a:schemeClr val="tx1"/>
                </a:solidFill>
                <a:effectLst/>
                <a:latin typeface="Arial" panose="020B0604020202020204" pitchFamily="34" charset="0"/>
              </a:rPr>
              <a:t>synchronised</a:t>
            </a:r>
            <a:r>
              <a:rPr kumimoji="0" lang="en-US" altLang="en-US" sz="1600" b="0" i="0" u="none" strike="noStrike" cap="none" normalizeH="0" baseline="0" dirty="0">
                <a:ln>
                  <a:noFill/>
                </a:ln>
                <a:solidFill>
                  <a:schemeClr val="tx1"/>
                </a:solidFill>
                <a:effectLst/>
                <a:latin typeface="Arial" panose="020B0604020202020204" pitchFamily="34" charset="0"/>
              </a:rPr>
              <a:t> in real-time between the two sites, ensuring that data at both locations is no more than 5 minutes old (RPO). This allows immediate failover in the event of an outage.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Automatic Failover</a:t>
            </a:r>
            <a:r>
              <a:rPr kumimoji="0" lang="en-US" altLang="en-US" sz="1600" b="0" i="0" u="none" strike="noStrike" cap="none" normalizeH="0" baseline="0" dirty="0">
                <a:ln>
                  <a:noFill/>
                </a:ln>
                <a:solidFill>
                  <a:schemeClr val="tx1"/>
                </a:solidFill>
                <a:effectLst/>
                <a:latin typeface="Arial" panose="020B0604020202020204" pitchFamily="34" charset="0"/>
              </a:rPr>
              <a:t>: In the event of a failure at one of the data </a:t>
            </a:r>
            <a:r>
              <a:rPr kumimoji="0" lang="en-US" altLang="en-US" sz="1600" b="0" i="0" u="none" strike="noStrike" cap="none" normalizeH="0" baseline="0" dirty="0" err="1">
                <a:ln>
                  <a:noFill/>
                </a:ln>
                <a:solidFill>
                  <a:schemeClr val="tx1"/>
                </a:solidFill>
                <a:effectLst/>
                <a:latin typeface="Arial" panose="020B0604020202020204" pitchFamily="34" charset="0"/>
              </a:rPr>
              <a:t>centres</a:t>
            </a:r>
            <a:r>
              <a:rPr kumimoji="0" lang="en-US" altLang="en-US" sz="1600" b="0" i="0" u="none" strike="noStrike" cap="none" normalizeH="0" baseline="0" dirty="0">
                <a:ln>
                  <a:noFill/>
                </a:ln>
                <a:solidFill>
                  <a:schemeClr val="tx1"/>
                </a:solidFill>
                <a:effectLst/>
                <a:latin typeface="Arial" panose="020B0604020202020204" pitchFamily="34" charset="0"/>
              </a:rPr>
              <a:t>, the other </a:t>
            </a:r>
            <a:r>
              <a:rPr kumimoji="0" lang="en-US" altLang="en-US" sz="1600" b="0" i="0" u="none" strike="noStrike" cap="none" normalizeH="0" baseline="0" dirty="0" err="1">
                <a:ln>
                  <a:noFill/>
                </a:ln>
                <a:solidFill>
                  <a:schemeClr val="tx1"/>
                </a:solidFill>
                <a:effectLst/>
                <a:latin typeface="Arial" panose="020B0604020202020204" pitchFamily="34" charset="0"/>
              </a:rPr>
              <a:t>centre</a:t>
            </a:r>
            <a:r>
              <a:rPr kumimoji="0" lang="en-US" altLang="en-US" sz="1600" b="0" i="0" u="none" strike="noStrike" cap="none" normalizeH="0" baseline="0" dirty="0">
                <a:ln>
                  <a:noFill/>
                </a:ln>
                <a:solidFill>
                  <a:schemeClr val="tx1"/>
                </a:solidFill>
                <a:effectLst/>
                <a:latin typeface="Arial" panose="020B0604020202020204" pitchFamily="34" charset="0"/>
              </a:rPr>
              <a:t> automatically takes over, ensuring that services can be restored within 1 hour (RTO).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Key takeaway</a:t>
            </a:r>
            <a:r>
              <a:rPr kumimoji="0" lang="en-US" altLang="en-US" sz="1600" b="0" i="0" u="none" strike="noStrike" cap="none" normalizeH="0" baseline="0" dirty="0">
                <a:ln>
                  <a:noFill/>
                </a:ln>
                <a:solidFill>
                  <a:schemeClr val="tx1"/>
                </a:solidFill>
                <a:effectLst/>
                <a:latin typeface="Arial" panose="020B0604020202020204" pitchFamily="34" charset="0"/>
              </a:rPr>
              <a:t>: This setup provides the highest level of availability and minimal downtime, designed for critical applications where even a few minutes of data loss or downtime can be costly. </a:t>
            </a:r>
          </a:p>
        </p:txBody>
      </p:sp>
      <p:pic>
        <p:nvPicPr>
          <p:cNvPr id="9" name="Picture 8">
            <a:extLst>
              <a:ext uri="{FF2B5EF4-FFF2-40B4-BE49-F238E27FC236}">
                <a16:creationId xmlns:a16="http://schemas.microsoft.com/office/drawing/2014/main" id="{0C1C00E8-930E-9914-4378-F36AE244C64B}"/>
              </a:ext>
            </a:extLst>
          </p:cNvPr>
          <p:cNvPicPr>
            <a:picLocks noChangeAspect="1"/>
          </p:cNvPicPr>
          <p:nvPr/>
        </p:nvPicPr>
        <p:blipFill>
          <a:blip r:embed="rId2"/>
          <a:stretch>
            <a:fillRect/>
          </a:stretch>
        </p:blipFill>
        <p:spPr>
          <a:xfrm>
            <a:off x="1893578" y="463801"/>
            <a:ext cx="8650484" cy="3418063"/>
          </a:xfrm>
          <a:prstGeom prst="rect">
            <a:avLst/>
          </a:prstGeom>
        </p:spPr>
      </p:pic>
    </p:spTree>
    <p:extLst>
      <p:ext uri="{BB962C8B-B14F-4D97-AF65-F5344CB8AC3E}">
        <p14:creationId xmlns:p14="http://schemas.microsoft.com/office/powerpoint/2010/main" val="201730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140</TotalTime>
  <Words>458</Words>
  <Application>Microsoft Office PowerPoint</Application>
  <PresentationFormat>Widescreen</PresentationFormat>
  <Paragraphs>29</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Abiodun</dc:creator>
  <cp:lastModifiedBy>David Abiodun</cp:lastModifiedBy>
  <cp:revision>3</cp:revision>
  <dcterms:created xsi:type="dcterms:W3CDTF">2024-09-27T23:46:00Z</dcterms:created>
  <dcterms:modified xsi:type="dcterms:W3CDTF">2024-10-19T13:29:08Z</dcterms:modified>
</cp:coreProperties>
</file>