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746"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biodun" userId="6e77f8217ba0847e" providerId="LiveId" clId="{E79EE7FA-5DE1-454E-9C27-82236533837C}"/>
    <pc:docChg chg="custSel modSld">
      <pc:chgData name="David Abiodun" userId="6e77f8217ba0847e" providerId="LiveId" clId="{E79EE7FA-5DE1-454E-9C27-82236533837C}" dt="2024-09-28T09:36:17.203" v="21" actId="14100"/>
      <pc:docMkLst>
        <pc:docMk/>
      </pc:docMkLst>
      <pc:sldChg chg="addSp delSp modSp mod">
        <pc:chgData name="David Abiodun" userId="6e77f8217ba0847e" providerId="LiveId" clId="{E79EE7FA-5DE1-454E-9C27-82236533837C}" dt="2024-09-28T09:36:17.203" v="21" actId="14100"/>
        <pc:sldMkLst>
          <pc:docMk/>
          <pc:sldMk cId="76374730" sldId="256"/>
        </pc:sldMkLst>
        <pc:picChg chg="del">
          <ac:chgData name="David Abiodun" userId="6e77f8217ba0847e" providerId="LiveId" clId="{E79EE7FA-5DE1-454E-9C27-82236533837C}" dt="2024-09-28T09:28:36.471" v="0" actId="478"/>
          <ac:picMkLst>
            <pc:docMk/>
            <pc:sldMk cId="76374730" sldId="256"/>
            <ac:picMk id="3" creationId="{832295DE-F43B-FF08-5771-673AD57C17DE}"/>
          </ac:picMkLst>
        </pc:picChg>
        <pc:picChg chg="add mod">
          <ac:chgData name="David Abiodun" userId="6e77f8217ba0847e" providerId="LiveId" clId="{E79EE7FA-5DE1-454E-9C27-82236533837C}" dt="2024-09-28T09:36:17.203" v="21" actId="14100"/>
          <ac:picMkLst>
            <pc:docMk/>
            <pc:sldMk cId="76374730" sldId="256"/>
            <ac:picMk id="6" creationId="{611D1A2A-081C-CF20-CE3E-2EA42A3184A6}"/>
          </ac:picMkLst>
        </pc:picChg>
      </pc:sldChg>
      <pc:sldChg chg="modSp mod">
        <pc:chgData name="David Abiodun" userId="6e77f8217ba0847e" providerId="LiveId" clId="{E79EE7FA-5DE1-454E-9C27-82236533837C}" dt="2024-09-28T09:35:31.028" v="17" actId="1076"/>
        <pc:sldMkLst>
          <pc:docMk/>
          <pc:sldMk cId="1218592958" sldId="257"/>
        </pc:sldMkLst>
        <pc:picChg chg="mod">
          <ac:chgData name="David Abiodun" userId="6e77f8217ba0847e" providerId="LiveId" clId="{E79EE7FA-5DE1-454E-9C27-82236533837C}" dt="2024-09-28T09:35:31.028" v="17" actId="1076"/>
          <ac:picMkLst>
            <pc:docMk/>
            <pc:sldMk cId="1218592958" sldId="257"/>
            <ac:picMk id="5" creationId="{F412619E-4E3C-6659-2ADB-01513AD0EDE5}"/>
          </ac:picMkLst>
        </pc:picChg>
      </pc:sldChg>
      <pc:sldChg chg="modSp mod">
        <pc:chgData name="David Abiodun" userId="6e77f8217ba0847e" providerId="LiveId" clId="{E79EE7FA-5DE1-454E-9C27-82236533837C}" dt="2024-09-28T09:35:44.560" v="19" actId="14100"/>
        <pc:sldMkLst>
          <pc:docMk/>
          <pc:sldMk cId="201730326" sldId="258"/>
        </pc:sldMkLst>
        <pc:picChg chg="mod">
          <ac:chgData name="David Abiodun" userId="6e77f8217ba0847e" providerId="LiveId" clId="{E79EE7FA-5DE1-454E-9C27-82236533837C}" dt="2024-09-28T09:35:44.560" v="19" actId="14100"/>
          <ac:picMkLst>
            <pc:docMk/>
            <pc:sldMk cId="201730326" sldId="258"/>
            <ac:picMk id="9" creationId="{0C1C00E8-930E-9914-4378-F36AE244C6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EED8C-4CD0-4753-A424-CA9921F9C770}" type="datetimeFigureOut">
              <a:rPr lang="en-GB" smtClean="0"/>
              <a:t>28/09/2024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BC041-909C-43D8-8139-E21327AE042A}" type="slidenum">
              <a:rPr lang="en-GB" smtClean="0"/>
              <a:t>‹#›</a:t>
            </a:fld>
            <a:endParaRPr lang="en-GB"/>
          </a:p>
        </p:txBody>
      </p:sp>
    </p:spTree>
    <p:extLst>
      <p:ext uri="{BB962C8B-B14F-4D97-AF65-F5344CB8AC3E}">
        <p14:creationId xmlns:p14="http://schemas.microsoft.com/office/powerpoint/2010/main" val="251495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separate vendors, we avoid vendor </a:t>
            </a:r>
            <a:r>
              <a:rPr lang="en-GB" dirty="0" err="1"/>
              <a:t>lockin</a:t>
            </a:r>
            <a:r>
              <a:rPr lang="en-GB" dirty="0"/>
              <a:t>. Using 2 different suppliers allows for redundancy, selecting Geo-redundant storage also allows redundancy on the storage front.</a:t>
            </a:r>
          </a:p>
        </p:txBody>
      </p:sp>
      <p:sp>
        <p:nvSpPr>
          <p:cNvPr id="4" name="Slide Number Placeholder 3"/>
          <p:cNvSpPr>
            <a:spLocks noGrp="1"/>
          </p:cNvSpPr>
          <p:nvPr>
            <p:ph type="sldNum" sz="quarter" idx="5"/>
          </p:nvPr>
        </p:nvSpPr>
        <p:spPr/>
        <p:txBody>
          <a:bodyPr/>
          <a:lstStyle/>
          <a:p>
            <a:fld id="{2356B4F0-F66B-48C8-903F-EA5F2B5647EF}" type="slidenum">
              <a:rPr lang="en-GB" smtClean="0"/>
              <a:t>2</a:t>
            </a:fld>
            <a:endParaRPr lang="en-GB"/>
          </a:p>
        </p:txBody>
      </p:sp>
    </p:spTree>
    <p:extLst>
      <p:ext uri="{BB962C8B-B14F-4D97-AF65-F5344CB8AC3E}">
        <p14:creationId xmlns:p14="http://schemas.microsoft.com/office/powerpoint/2010/main" val="790025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7422-B74A-24D9-857F-D5D4FB6589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ED18E62-47CB-4390-5462-A9EE21F79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A720ACF-7E9B-44E2-BB32-1C750492EC16}"/>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5" name="Footer Placeholder 4">
            <a:extLst>
              <a:ext uri="{FF2B5EF4-FFF2-40B4-BE49-F238E27FC236}">
                <a16:creationId xmlns:a16="http://schemas.microsoft.com/office/drawing/2014/main" id="{9B6511B0-A7CF-ADCD-A5A1-6C20EB462D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D896C9-A887-4E3A-8D13-5DC4F9534A69}"/>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229375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3D3B-C225-37A1-5C98-D5FD97EFF3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EBAAD3-0E0A-246D-88EB-7C5B2E814F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04E548-1D62-DBA5-9AA0-7BD398E19C39}"/>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5" name="Footer Placeholder 4">
            <a:extLst>
              <a:ext uri="{FF2B5EF4-FFF2-40B4-BE49-F238E27FC236}">
                <a16:creationId xmlns:a16="http://schemas.microsoft.com/office/drawing/2014/main" id="{62A320E8-7396-3AEF-5C53-640A6704BF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169CB-EA14-186E-CE61-964D56202892}"/>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227585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4140FA-3364-5565-E612-BC4D177434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BD0DA2-66E8-97D0-D60D-F51A49F00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21BAC-372B-CBE0-427D-350629A3506A}"/>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5" name="Footer Placeholder 4">
            <a:extLst>
              <a:ext uri="{FF2B5EF4-FFF2-40B4-BE49-F238E27FC236}">
                <a16:creationId xmlns:a16="http://schemas.microsoft.com/office/drawing/2014/main" id="{4D2A73BC-10E8-6B71-461F-C737AFA389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F7249C-4FAF-5808-9963-8027431CE713}"/>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348865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68DF-2817-CCD6-2B4A-3BDFC4B28C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92814D-28B1-B45E-AD6D-5D89B5884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99965A-F831-EF88-2372-3834C1AD8CD6}"/>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5" name="Footer Placeholder 4">
            <a:extLst>
              <a:ext uri="{FF2B5EF4-FFF2-40B4-BE49-F238E27FC236}">
                <a16:creationId xmlns:a16="http://schemas.microsoft.com/office/drawing/2014/main" id="{3044791B-E651-5D1F-B334-AACE7F213E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670989-F6C9-C591-7011-F01E0A442A21}"/>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202851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10D7-1104-5FB3-D2BE-DC66ED6885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580484-2B05-CF76-0B71-CD57869AB3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38D1A-136C-DCAF-C9C4-564303B779F7}"/>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5" name="Footer Placeholder 4">
            <a:extLst>
              <a:ext uri="{FF2B5EF4-FFF2-40B4-BE49-F238E27FC236}">
                <a16:creationId xmlns:a16="http://schemas.microsoft.com/office/drawing/2014/main" id="{DBA3D1CF-A073-BFED-6260-5711D5C02B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547DE1-82C4-0678-BAD9-480BA6280D2B}"/>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246030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943F-6629-6832-2A1D-892EA0A8CD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A264F9-BA86-B4F7-680A-DE569751E6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F43E810-0550-D9B5-B096-98E2D96312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1091EED-8755-9796-C700-ABE3A72A906D}"/>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6" name="Footer Placeholder 5">
            <a:extLst>
              <a:ext uri="{FF2B5EF4-FFF2-40B4-BE49-F238E27FC236}">
                <a16:creationId xmlns:a16="http://schemas.microsoft.com/office/drawing/2014/main" id="{06EBAFFE-7ADB-4A15-438F-4D6B1E5C7A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2D7BB-501A-D4ED-D0BF-47A3AEA180A8}"/>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52214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5EA9-1429-FEBA-03B5-03523FD3EEC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A21936-BE9A-E38E-84A9-6D1AF8F2F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14FAC7-80A4-F257-D2E5-400E9A48E4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BE4AAE-3711-F3A9-E322-06EF0E490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CDBFB-8898-FF87-C54F-73884876B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F3BCF8-3347-0D1A-57CC-2257A805617B}"/>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8" name="Footer Placeholder 7">
            <a:extLst>
              <a:ext uri="{FF2B5EF4-FFF2-40B4-BE49-F238E27FC236}">
                <a16:creationId xmlns:a16="http://schemas.microsoft.com/office/drawing/2014/main" id="{8BBE7F54-9C94-6884-DA3D-EABB64483EC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BB4B0D-5E8C-F7D9-1CB8-2E4941B7DFBB}"/>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3611489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2BDE-7910-4A1F-798E-A223758500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30128D-D85E-1F03-30E1-0171931C8FB4}"/>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4" name="Footer Placeholder 3">
            <a:extLst>
              <a:ext uri="{FF2B5EF4-FFF2-40B4-BE49-F238E27FC236}">
                <a16:creationId xmlns:a16="http://schemas.microsoft.com/office/drawing/2014/main" id="{B486DDB0-5819-0E69-E65A-A91341E5D7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E1CC84-90D8-3F76-5101-218AAA9617F7}"/>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243309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E1241-EB19-6C91-8353-7B439AF61774}"/>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3" name="Footer Placeholder 2">
            <a:extLst>
              <a:ext uri="{FF2B5EF4-FFF2-40B4-BE49-F238E27FC236}">
                <a16:creationId xmlns:a16="http://schemas.microsoft.com/office/drawing/2014/main" id="{C44AE8A8-A7C2-4095-7504-E54592646D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B54CE6-99AF-1138-D73D-4BCD3AE53730}"/>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3200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D5B2-7DA7-FB89-ABF5-C4B90D288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5FDCA47-34AE-C973-8665-8706EF59A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CB71DCF-0416-8E35-07EA-B5ED0F75A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D98C8-01CF-984C-A2F3-157B8CB0D691}"/>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6" name="Footer Placeholder 5">
            <a:extLst>
              <a:ext uri="{FF2B5EF4-FFF2-40B4-BE49-F238E27FC236}">
                <a16:creationId xmlns:a16="http://schemas.microsoft.com/office/drawing/2014/main" id="{A9E31EB7-D495-5C21-9075-578E87F8A8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BDE214-7F51-2FAA-6806-EDB0B5CBBF9F}"/>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14841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5FFD-C062-9D82-0231-3EB59FC53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D10225-220F-E6D6-3EAC-BE7AA7F0A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9BF74B-94C0-8CB0-2D83-6E1822321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9D737-C3B4-BD1E-0B3E-D933E43411B1}"/>
              </a:ext>
            </a:extLst>
          </p:cNvPr>
          <p:cNvSpPr>
            <a:spLocks noGrp="1"/>
          </p:cNvSpPr>
          <p:nvPr>
            <p:ph type="dt" sz="half" idx="10"/>
          </p:nvPr>
        </p:nvSpPr>
        <p:spPr/>
        <p:txBody>
          <a:bodyPr/>
          <a:lstStyle/>
          <a:p>
            <a:fld id="{FA39C06F-3E4F-4410-A95A-6D5C141DF72B}" type="datetimeFigureOut">
              <a:rPr lang="en-GB" smtClean="0"/>
              <a:t>28/09/2024</a:t>
            </a:fld>
            <a:endParaRPr lang="en-GB"/>
          </a:p>
        </p:txBody>
      </p:sp>
      <p:sp>
        <p:nvSpPr>
          <p:cNvPr id="6" name="Footer Placeholder 5">
            <a:extLst>
              <a:ext uri="{FF2B5EF4-FFF2-40B4-BE49-F238E27FC236}">
                <a16:creationId xmlns:a16="http://schemas.microsoft.com/office/drawing/2014/main" id="{AF70CEDF-BF09-967F-9506-6B546F697B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321702-46C0-2F09-E69D-989F4004058E}"/>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3510856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E4332-6E9E-E0E9-B144-2160E2F91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807E45-7114-09A0-E2F2-72F6F131B4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9AE9F1-FD60-5B31-00E8-434B610F9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39C06F-3E4F-4410-A95A-6D5C141DF72B}" type="datetimeFigureOut">
              <a:rPr lang="en-GB" smtClean="0"/>
              <a:t>28/09/2024</a:t>
            </a:fld>
            <a:endParaRPr lang="en-GB"/>
          </a:p>
        </p:txBody>
      </p:sp>
      <p:sp>
        <p:nvSpPr>
          <p:cNvPr id="5" name="Footer Placeholder 4">
            <a:extLst>
              <a:ext uri="{FF2B5EF4-FFF2-40B4-BE49-F238E27FC236}">
                <a16:creationId xmlns:a16="http://schemas.microsoft.com/office/drawing/2014/main" id="{2B48DBFE-0E03-11E5-FCBB-8DE5157FE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22B1952-E5D8-AD5A-6BC7-DB35E614B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473814-ED09-4601-A621-C1B2707D4B00}" type="slidenum">
              <a:rPr lang="en-GB" smtClean="0"/>
              <a:t>‹#›</a:t>
            </a:fld>
            <a:endParaRPr lang="en-GB"/>
          </a:p>
        </p:txBody>
      </p:sp>
    </p:spTree>
    <p:extLst>
      <p:ext uri="{BB962C8B-B14F-4D97-AF65-F5344CB8AC3E}">
        <p14:creationId xmlns:p14="http://schemas.microsoft.com/office/powerpoint/2010/main" val="404235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4BCC34-3B3A-747F-7953-A2BD94763145}"/>
              </a:ext>
            </a:extLst>
          </p:cNvPr>
          <p:cNvSpPr>
            <a:spLocks noGrp="1"/>
          </p:cNvSpPr>
          <p:nvPr>
            <p:ph type="body" sz="half" idx="2"/>
          </p:nvPr>
        </p:nvSpPr>
        <p:spPr>
          <a:xfrm>
            <a:off x="839788" y="3805084"/>
            <a:ext cx="10329657" cy="2880850"/>
          </a:xfrm>
        </p:spPr>
        <p:txBody>
          <a:bodyPr>
            <a:normAutofit/>
          </a:bodyPr>
          <a:lstStyle/>
          <a:p>
            <a:r>
              <a:rPr lang="en-US" dirty="0"/>
              <a:t>High Availability (HA): This diagram illustrates a primary active data </a:t>
            </a:r>
            <a:r>
              <a:rPr lang="en-US" dirty="0" err="1"/>
              <a:t>centre</a:t>
            </a:r>
            <a:r>
              <a:rPr lang="en-US" dirty="0"/>
              <a:t> and a hot standby data </a:t>
            </a:r>
            <a:r>
              <a:rPr lang="en-US" dirty="0" err="1"/>
              <a:t>centre</a:t>
            </a:r>
            <a:r>
              <a:rPr lang="en-US" dirty="0"/>
              <a:t> located in different geographic zones to ensure resilience against local disasters (such as natural disasters or power outages).</a:t>
            </a:r>
          </a:p>
          <a:p>
            <a:r>
              <a:rPr lang="en-US" dirty="0"/>
              <a:t>Real-time Data Replication: The data from the primary site is continuously replicated to the hot standby site. This ensures that the data is never more than 1 hour behind the primary site in case of failure.</a:t>
            </a:r>
          </a:p>
          <a:p>
            <a:r>
              <a:rPr lang="en-US" dirty="0"/>
              <a:t>Automatic Failover: The system has an automatic failover mechanism that transfers operations from the primary site to the hot standby site with minimal downtime. This ensures the business can resume operations within an 8-hour (RTO) without manual intervention.</a:t>
            </a:r>
          </a:p>
          <a:p>
            <a:r>
              <a:rPr lang="en-US" dirty="0"/>
              <a:t>Key takeaway: The hot standby site is always up-to-date and can immediately take over operations if the primary data </a:t>
            </a:r>
            <a:r>
              <a:rPr lang="en-US" dirty="0" err="1"/>
              <a:t>centre</a:t>
            </a:r>
            <a:r>
              <a:rPr lang="en-US" dirty="0"/>
              <a:t> fails.</a:t>
            </a:r>
            <a:endParaRPr lang="en-GB" dirty="0"/>
          </a:p>
        </p:txBody>
      </p:sp>
      <p:pic>
        <p:nvPicPr>
          <p:cNvPr id="6" name="Picture 5">
            <a:extLst>
              <a:ext uri="{FF2B5EF4-FFF2-40B4-BE49-F238E27FC236}">
                <a16:creationId xmlns:a16="http://schemas.microsoft.com/office/drawing/2014/main" id="{611D1A2A-081C-CF20-CE3E-2EA42A3184A6}"/>
              </a:ext>
            </a:extLst>
          </p:cNvPr>
          <p:cNvPicPr>
            <a:picLocks noChangeAspect="1"/>
          </p:cNvPicPr>
          <p:nvPr/>
        </p:nvPicPr>
        <p:blipFill>
          <a:blip r:embed="rId2"/>
          <a:stretch>
            <a:fillRect/>
          </a:stretch>
        </p:blipFill>
        <p:spPr>
          <a:xfrm>
            <a:off x="1716258" y="774492"/>
            <a:ext cx="8651631" cy="2786668"/>
          </a:xfrm>
          <a:prstGeom prst="rect">
            <a:avLst/>
          </a:prstGeom>
        </p:spPr>
      </p:pic>
    </p:spTree>
    <p:extLst>
      <p:ext uri="{BB962C8B-B14F-4D97-AF65-F5344CB8AC3E}">
        <p14:creationId xmlns:p14="http://schemas.microsoft.com/office/powerpoint/2010/main" val="76374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09DF8AC-53B9-4E38-D35A-B4A03768578C}"/>
              </a:ext>
            </a:extLst>
          </p:cNvPr>
          <p:cNvSpPr txBox="1"/>
          <p:nvPr/>
        </p:nvSpPr>
        <p:spPr>
          <a:xfrm>
            <a:off x="2098158" y="3283601"/>
            <a:ext cx="8229600" cy="3693319"/>
          </a:xfrm>
          <a:prstGeom prst="rect">
            <a:avLst/>
          </a:prstGeom>
          <a:noFill/>
        </p:spPr>
        <p:txBody>
          <a:bodyPr wrap="square">
            <a:spAutoFit/>
          </a:bodyPr>
          <a:lstStyle/>
          <a:p>
            <a:r>
              <a:rPr lang="en-US" dirty="0"/>
              <a:t>Cold Standby Site: This diagram shows a primary active and cold standby data </a:t>
            </a:r>
            <a:r>
              <a:rPr lang="en-US" dirty="0" err="1"/>
              <a:t>centre</a:t>
            </a:r>
            <a:r>
              <a:rPr lang="en-US" dirty="0"/>
              <a:t>; unlike the previous setup, the cold standby site is not continuously updated and remains inactive until needed.</a:t>
            </a:r>
          </a:p>
          <a:p>
            <a:r>
              <a:rPr lang="en-US" dirty="0"/>
              <a:t>Periodic Backups: Data is backed up to the standby site periodically (e.g., once every 24 hours), meaning that in a disaster, data loss could be up to 24 hours (RPO).</a:t>
            </a:r>
          </a:p>
          <a:p>
            <a:r>
              <a:rPr lang="en-US" dirty="0"/>
              <a:t>Manual Failover: Since high availability is not required, there is no automatic failover. The recovery process requires manual intervention, which extends the RTO to 72 hours.</a:t>
            </a:r>
          </a:p>
          <a:p>
            <a:r>
              <a:rPr lang="en-US" dirty="0"/>
              <a:t>Key takeaway: This is a cost-effective solution for non-critical workloads where long downtime and potential data loss of up to 24 hours are acceptable. This design choice should instill confidence in the system's ability to handle such scenarios. </a:t>
            </a:r>
          </a:p>
        </p:txBody>
      </p:sp>
      <p:pic>
        <p:nvPicPr>
          <p:cNvPr id="5" name="Picture 4">
            <a:extLst>
              <a:ext uri="{FF2B5EF4-FFF2-40B4-BE49-F238E27FC236}">
                <a16:creationId xmlns:a16="http://schemas.microsoft.com/office/drawing/2014/main" id="{F412619E-4E3C-6659-2ADB-01513AD0EDE5}"/>
              </a:ext>
            </a:extLst>
          </p:cNvPr>
          <p:cNvPicPr>
            <a:picLocks noChangeAspect="1"/>
          </p:cNvPicPr>
          <p:nvPr/>
        </p:nvPicPr>
        <p:blipFill>
          <a:blip r:embed="rId3"/>
          <a:stretch>
            <a:fillRect/>
          </a:stretch>
        </p:blipFill>
        <p:spPr>
          <a:xfrm>
            <a:off x="2777960" y="530612"/>
            <a:ext cx="6869996" cy="2600077"/>
          </a:xfrm>
          <a:prstGeom prst="rect">
            <a:avLst/>
          </a:prstGeom>
        </p:spPr>
      </p:pic>
    </p:spTree>
    <p:extLst>
      <p:ext uri="{BB962C8B-B14F-4D97-AF65-F5344CB8AC3E}">
        <p14:creationId xmlns:p14="http://schemas.microsoft.com/office/powerpoint/2010/main" val="121859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F2B1707-08D3-ADD6-8F8F-8AD659ACC059}"/>
              </a:ext>
            </a:extLst>
          </p:cNvPr>
          <p:cNvSpPr>
            <a:spLocks noGrp="1" noChangeArrowheads="1"/>
          </p:cNvSpPr>
          <p:nvPr>
            <p:ph idx="1"/>
          </p:nvPr>
        </p:nvSpPr>
        <p:spPr bwMode="auto">
          <a:xfrm>
            <a:off x="484642" y="1779687"/>
            <a:ext cx="1129587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Active-Active Data Centers</a:t>
            </a:r>
            <a:r>
              <a:rPr kumimoji="0" lang="en-US" altLang="en-US" sz="1800" b="0" i="0" u="none" strike="noStrike" cap="none" normalizeH="0" baseline="0" dirty="0">
                <a:ln>
                  <a:noFill/>
                </a:ln>
                <a:solidFill>
                  <a:schemeClr val="tx1"/>
                </a:solidFill>
                <a:effectLst/>
                <a:latin typeface="Arial" panose="020B0604020202020204" pitchFamily="34" charset="0"/>
              </a:rPr>
              <a:t>: The diagram shows two active data centers located in different zones. Both centers are operational at the same time (active-active configuration).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Data </a:t>
            </a:r>
            <a:r>
              <a:rPr kumimoji="0" lang="en-US" altLang="en-US" sz="1800" b="1" i="0" u="none" strike="noStrike" cap="none" normalizeH="0" baseline="0" dirty="0" err="1">
                <a:ln>
                  <a:noFill/>
                </a:ln>
                <a:solidFill>
                  <a:schemeClr val="tx1"/>
                </a:solidFill>
                <a:effectLst/>
                <a:latin typeface="Arial" panose="020B0604020202020204" pitchFamily="34" charset="0"/>
              </a:rPr>
              <a:t>Synchronisation</a:t>
            </a:r>
            <a:r>
              <a:rPr kumimoji="0" lang="en-US" altLang="en-US" sz="1800" b="0" i="0" u="none" strike="noStrike" cap="none" normalizeH="0" baseline="0" dirty="0">
                <a:ln>
                  <a:noFill/>
                </a:ln>
                <a:solidFill>
                  <a:schemeClr val="tx1"/>
                </a:solidFill>
                <a:effectLst/>
                <a:latin typeface="Arial" panose="020B0604020202020204" pitchFamily="34" charset="0"/>
              </a:rPr>
              <a:t>: Data is continuously </a:t>
            </a:r>
            <a:r>
              <a:rPr kumimoji="0" lang="en-US" altLang="en-US" sz="1800" b="0" i="0" u="none" strike="noStrike" cap="none" normalizeH="0" baseline="0" dirty="0" err="1">
                <a:ln>
                  <a:noFill/>
                </a:ln>
                <a:solidFill>
                  <a:schemeClr val="tx1"/>
                </a:solidFill>
                <a:effectLst/>
                <a:latin typeface="Arial" panose="020B0604020202020204" pitchFamily="34" charset="0"/>
              </a:rPr>
              <a:t>synchronised</a:t>
            </a:r>
            <a:r>
              <a:rPr kumimoji="0" lang="en-US" altLang="en-US" sz="1800" b="0" i="0" u="none" strike="noStrike" cap="none" normalizeH="0" baseline="0" dirty="0">
                <a:ln>
                  <a:noFill/>
                </a:ln>
                <a:solidFill>
                  <a:schemeClr val="tx1"/>
                </a:solidFill>
                <a:effectLst/>
                <a:latin typeface="Arial" panose="020B0604020202020204" pitchFamily="34" charset="0"/>
              </a:rPr>
              <a:t> in real-time between the two sites, ensuring that data at both locations is no more than 5 minutes old (RPO). This allows immediate failover in the event of an outage.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Automatic Failover</a:t>
            </a:r>
            <a:r>
              <a:rPr kumimoji="0" lang="en-US" altLang="en-US" sz="1800" b="0" i="0" u="none" strike="noStrike" cap="none" normalizeH="0" baseline="0" dirty="0">
                <a:ln>
                  <a:noFill/>
                </a:ln>
                <a:solidFill>
                  <a:schemeClr val="tx1"/>
                </a:solidFill>
                <a:effectLst/>
                <a:latin typeface="Arial" panose="020B0604020202020204" pitchFamily="34" charset="0"/>
              </a:rPr>
              <a:t>: In the event of a failure at one of the data centers, the other center automatically takes over, ensuring that services can be restored within 1 hour (RTO).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takeaway</a:t>
            </a:r>
            <a:r>
              <a:rPr kumimoji="0" lang="en-US" altLang="en-US" sz="1800" b="0" i="0" u="none" strike="noStrike" cap="none" normalizeH="0" baseline="0" dirty="0">
                <a:ln>
                  <a:noFill/>
                </a:ln>
                <a:solidFill>
                  <a:schemeClr val="tx1"/>
                </a:solidFill>
                <a:effectLst/>
                <a:latin typeface="Arial" panose="020B0604020202020204" pitchFamily="34" charset="0"/>
              </a:rPr>
              <a:t>: This setup provides the highest level of availability and minimal downtime, designed for critical applications where even a few minutes of data loss or downtime can be costly. </a:t>
            </a:r>
          </a:p>
        </p:txBody>
      </p:sp>
      <p:pic>
        <p:nvPicPr>
          <p:cNvPr id="9" name="Picture 8">
            <a:extLst>
              <a:ext uri="{FF2B5EF4-FFF2-40B4-BE49-F238E27FC236}">
                <a16:creationId xmlns:a16="http://schemas.microsoft.com/office/drawing/2014/main" id="{0C1C00E8-930E-9914-4378-F36AE244C64B}"/>
              </a:ext>
            </a:extLst>
          </p:cNvPr>
          <p:cNvPicPr>
            <a:picLocks noChangeAspect="1"/>
          </p:cNvPicPr>
          <p:nvPr/>
        </p:nvPicPr>
        <p:blipFill>
          <a:blip r:embed="rId2"/>
          <a:stretch>
            <a:fillRect/>
          </a:stretch>
        </p:blipFill>
        <p:spPr>
          <a:xfrm>
            <a:off x="1851048" y="570127"/>
            <a:ext cx="8650484" cy="3418063"/>
          </a:xfrm>
          <a:prstGeom prst="rect">
            <a:avLst/>
          </a:prstGeom>
        </p:spPr>
      </p:pic>
    </p:spTree>
    <p:extLst>
      <p:ext uri="{BB962C8B-B14F-4D97-AF65-F5344CB8AC3E}">
        <p14:creationId xmlns:p14="http://schemas.microsoft.com/office/powerpoint/2010/main" val="20173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TotalTime>
  <Words>458</Words>
  <Application>Microsoft Office PowerPoint</Application>
  <PresentationFormat>Widescreen</PresentationFormat>
  <Paragraphs>23</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Abiodun</dc:creator>
  <cp:lastModifiedBy>David Abiodun</cp:lastModifiedBy>
  <cp:revision>2</cp:revision>
  <dcterms:created xsi:type="dcterms:W3CDTF">2024-09-27T23:46:00Z</dcterms:created>
  <dcterms:modified xsi:type="dcterms:W3CDTF">2024-09-28T09:36:24Z</dcterms:modified>
</cp:coreProperties>
</file>