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Average"/>
      <p:regular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Average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8f96082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8f96082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63443c8b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63443c8b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65d88e5a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65d88e5a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8e3fd4262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8e3fd4262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63443c8b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63443c8b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7aa15c8c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7aa15c8c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63443c8b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63443c8b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010e45f1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e010e45f1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e010e45f1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e010e45f1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010e45f1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e010e45f1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63443c8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63443c8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e010e45f1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e010e45f1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010e45f1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e010e45f1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63443c8b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63443c8b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8e3fd4262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28e3fd4262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8f96082c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28f96082c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8e3fd4262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8e3fd4262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8e3fd4262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8e3fd4262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63443c8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63443c8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63443c8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63443c8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87c2280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87c228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87c22804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87c22804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63443c8b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63443c8b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4200"/>
              <a:t>Speed Dating</a:t>
            </a:r>
            <a:endParaRPr sz="42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445125"/>
            <a:ext cx="8520600" cy="14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Alejandro Salvat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Maxime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Daniel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Pol Pérez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Montserrat"/>
                <a:ea typeface="Montserrat"/>
                <a:cs typeface="Montserrat"/>
                <a:sym typeface="Montserrat"/>
              </a:rPr>
              <a:t>Descriptive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hart, bar chart, histogram&#10;&#10;Description automatically generated"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8638" y="1152475"/>
            <a:ext cx="2833676" cy="22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11700" y="1650925"/>
            <a:ext cx="28338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Importance of attractiveness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5998563" y="501475"/>
            <a:ext cx="28338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Interest correlation</a:t>
            </a:r>
            <a:endParaRPr/>
          </a:p>
        </p:txBody>
      </p:sp>
      <p:pic>
        <p:nvPicPr>
          <p:cNvPr descr="Chart, box and whisker chart&#10;&#10;Description automatically generated"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301914"/>
            <a:ext cx="2833800" cy="226703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6687950" y="3419425"/>
            <a:ext cx="1455000" cy="3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200"/>
              <a:t>Numerical</a:t>
            </a:r>
            <a:endParaRPr sz="1200"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1001038" y="4568875"/>
            <a:ext cx="1455000" cy="3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200"/>
              <a:t>Categorical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4069425" y="-31500"/>
            <a:ext cx="91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2220">
                <a:latin typeface="Montserrat"/>
                <a:ea typeface="Montserrat"/>
                <a:cs typeface="Montserrat"/>
                <a:sym typeface="Montserrat"/>
              </a:rPr>
              <a:t>PCA</a:t>
            </a:r>
            <a:endParaRPr sz="222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 rotWithShape="1">
          <a:blip r:embed="rId3">
            <a:alphaModFix/>
          </a:blip>
          <a:srcRect b="0" l="0" r="-8166" t="0"/>
          <a:stretch/>
        </p:blipFill>
        <p:spPr>
          <a:xfrm>
            <a:off x="839600" y="907675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07675"/>
            <a:ext cx="360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/>
        </p:nvSpPr>
        <p:spPr>
          <a:xfrm>
            <a:off x="1437150" y="452250"/>
            <a:ext cx="22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Intertia </a:t>
            </a: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by dimensions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5173050" y="452250"/>
            <a:ext cx="239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Acummulated inertia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4069425" y="-31500"/>
            <a:ext cx="95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2220">
                <a:latin typeface="Montserrat"/>
                <a:ea typeface="Montserrat"/>
                <a:cs typeface="Montserrat"/>
                <a:sym typeface="Montserrat"/>
              </a:rPr>
              <a:t>PCA</a:t>
            </a:r>
            <a:endParaRPr sz="222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425" y="481700"/>
            <a:ext cx="4742300" cy="46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/>
          <p:nvPr/>
        </p:nvSpPr>
        <p:spPr>
          <a:xfrm>
            <a:off x="729625" y="2263950"/>
            <a:ext cx="300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Projection of numerical variables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1475225" y="308925"/>
            <a:ext cx="127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Subspace (1,3)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1475225" y="308925"/>
            <a:ext cx="1270800" cy="615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4069425" y="-31500"/>
            <a:ext cx="95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2220">
                <a:latin typeface="Montserrat"/>
                <a:ea typeface="Montserrat"/>
                <a:cs typeface="Montserrat"/>
                <a:sym typeface="Montserrat"/>
              </a:rPr>
              <a:t>PCA</a:t>
            </a:r>
            <a:endParaRPr sz="22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809375" y="2156100"/>
            <a:ext cx="257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Projection of numerical and categorical variables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414" y="474725"/>
            <a:ext cx="4759986" cy="466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 txBox="1"/>
          <p:nvPr/>
        </p:nvSpPr>
        <p:spPr>
          <a:xfrm>
            <a:off x="1460375" y="329700"/>
            <a:ext cx="127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Subspace (1,3)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1460375" y="329700"/>
            <a:ext cx="1270800" cy="615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Montserrat"/>
                <a:ea typeface="Montserrat"/>
                <a:cs typeface="Montserrat"/>
                <a:sym typeface="Montserrat"/>
              </a:rPr>
              <a:t>Clustering  (only numerical variables)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 rotWithShape="1">
          <a:blip r:embed="rId3">
            <a:alphaModFix/>
          </a:blip>
          <a:srcRect b="3172" l="0" r="0" t="9184"/>
          <a:stretch/>
        </p:blipFill>
        <p:spPr>
          <a:xfrm>
            <a:off x="4572000" y="1738450"/>
            <a:ext cx="3240000" cy="28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6"/>
          <p:cNvSpPr txBox="1"/>
          <p:nvPr/>
        </p:nvSpPr>
        <p:spPr>
          <a:xfrm>
            <a:off x="4500150" y="1147225"/>
            <a:ext cx="353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Dendogram with distMatrix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734439" y="1147225"/>
            <a:ext cx="3260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Dendogram with distance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925" y="1738436"/>
            <a:ext cx="3531729" cy="286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 txBox="1"/>
          <p:nvPr/>
        </p:nvSpPr>
        <p:spPr>
          <a:xfrm>
            <a:off x="598925" y="4573350"/>
            <a:ext cx="353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196 individuals of 8378 in c2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5100388" y="46041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6"/>
          <p:cNvSpPr txBox="1"/>
          <p:nvPr/>
        </p:nvSpPr>
        <p:spPr>
          <a:xfrm>
            <a:off x="4561650" y="4573350"/>
            <a:ext cx="3260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4112 individuals of 8378 in c2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7"/>
          <p:cNvPicPr preferRelativeResize="0"/>
          <p:nvPr/>
        </p:nvPicPr>
        <p:blipFill rotWithShape="1">
          <a:blip r:embed="rId3">
            <a:alphaModFix/>
          </a:blip>
          <a:srcRect b="2123" l="0" r="0" t="0"/>
          <a:stretch/>
        </p:blipFill>
        <p:spPr>
          <a:xfrm>
            <a:off x="929450" y="1017725"/>
            <a:ext cx="7285099" cy="402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 </a:t>
            </a:r>
            <a:endParaRPr/>
          </a:p>
        </p:txBody>
      </p:sp>
      <p:sp>
        <p:nvSpPr>
          <p:cNvPr id="202" name="Google Shape;20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Montserrat"/>
                <a:ea typeface="Montserrat"/>
                <a:cs typeface="Montserrat"/>
                <a:sym typeface="Montserrat"/>
              </a:rPr>
              <a:t>Profiling</a:t>
            </a:r>
            <a:endParaRPr/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7508"/>
            <a:ext cx="4784175" cy="245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175" y="1746850"/>
            <a:ext cx="4245400" cy="22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1788"/>
            <a:ext cx="4419600" cy="2319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600" y="1241425"/>
            <a:ext cx="4626975" cy="24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4488"/>
            <a:ext cx="4761749" cy="244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1750" y="1401000"/>
            <a:ext cx="4229851" cy="21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00" y="1320500"/>
            <a:ext cx="4456951" cy="23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351" y="1317150"/>
            <a:ext cx="4305749" cy="2338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Montserrat"/>
                <a:ea typeface="Montserrat"/>
                <a:cs typeface="Montserrat"/>
                <a:sym typeface="Montserrat"/>
              </a:rPr>
              <a:t>Index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Preprocessing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lphaLcPeriod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cleaning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lphaLcPeriod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Imputation of null values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lphaLcPeriod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Errors values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lphaLcPeriod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Outliers treatment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Descriptive analysis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PCA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Profiling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Conclusions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75" y="1249150"/>
            <a:ext cx="4304551" cy="2238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6301" y="1266213"/>
            <a:ext cx="4467273" cy="2203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00" y="1268263"/>
            <a:ext cx="4151502" cy="2199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7927" y="1008150"/>
            <a:ext cx="4501298" cy="2460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311700" y="32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4200">
                <a:latin typeface="Montserrat"/>
                <a:ea typeface="Montserrat"/>
                <a:cs typeface="Montserrat"/>
                <a:sym typeface="Montserrat"/>
              </a:rPr>
              <a:t>Conclusions</a:t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5" name="Google Shape;24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125" y="1476326"/>
            <a:ext cx="2521200" cy="366717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 txBox="1"/>
          <p:nvPr/>
        </p:nvSpPr>
        <p:spPr>
          <a:xfrm>
            <a:off x="4167750" y="2048400"/>
            <a:ext cx="4356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Separability in how much their partners like them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Intelligence &gt; Sincere &gt; Attractive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750" y="898125"/>
            <a:ext cx="573405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4750" y="3122450"/>
            <a:ext cx="5734050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5"/>
          <p:cNvSpPr txBox="1"/>
          <p:nvPr/>
        </p:nvSpPr>
        <p:spPr>
          <a:xfrm>
            <a:off x="2128875" y="305000"/>
            <a:ext cx="44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Original Scheduling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5"/>
          <p:cNvSpPr txBox="1"/>
          <p:nvPr/>
        </p:nvSpPr>
        <p:spPr>
          <a:xfrm>
            <a:off x="2128875" y="2529325"/>
            <a:ext cx="44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Final </a:t>
            </a: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Scheduling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311700" y="70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4200">
                <a:latin typeface="Montserrat"/>
                <a:ea typeface="Montserrat"/>
                <a:cs typeface="Montserrat"/>
                <a:sym typeface="Montserrat"/>
              </a:rPr>
              <a:t>Questions ?</a:t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0" name="Google Shape;2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7850" y="1992400"/>
            <a:ext cx="278831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Montserrat"/>
                <a:ea typeface="Montserrat"/>
                <a:cs typeface="Montserrat"/>
                <a:sym typeface="Montserrat"/>
              </a:rPr>
              <a:t>Topics, goals and urls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1545600"/>
          </a:xfrm>
          <a:prstGeom prst="rect">
            <a:avLst/>
          </a:prstGeom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Is there any separability in how much you have been liked among the participants?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Which attributes of a partner do participants attach most importance to?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395600" y="3721400"/>
            <a:ext cx="63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https://www.kaggle.com/datasets/ulrikthygepedersen/speed-dating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Montserrat"/>
                <a:ea typeface="Montserrat"/>
                <a:cs typeface="Montserrat"/>
                <a:sym typeface="Montserrat"/>
              </a:rPr>
              <a:t>Data mining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1223575" y="1311125"/>
            <a:ext cx="1422000" cy="779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collection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150000" y="1311125"/>
            <a:ext cx="1422000" cy="779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selection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5076425" y="1311125"/>
            <a:ext cx="1422000" cy="779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cleaning &amp; preprocessing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6498425" y="2182200"/>
            <a:ext cx="1422000" cy="779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Descriptive Analysis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076425" y="3053275"/>
            <a:ext cx="1422000" cy="779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PCA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3150000" y="3052075"/>
            <a:ext cx="1422000" cy="779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1223575" y="3053275"/>
            <a:ext cx="1422000" cy="779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Profiling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" name="Google Shape;86;p16"/>
          <p:cNvCxnSpPr>
            <a:stCxn id="79" idx="3"/>
            <a:endCxn id="80" idx="1"/>
          </p:cNvCxnSpPr>
          <p:nvPr/>
        </p:nvCxnSpPr>
        <p:spPr>
          <a:xfrm>
            <a:off x="2645575" y="1700675"/>
            <a:ext cx="50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>
            <a:stCxn id="80" idx="3"/>
            <a:endCxn id="81" idx="1"/>
          </p:cNvCxnSpPr>
          <p:nvPr/>
        </p:nvCxnSpPr>
        <p:spPr>
          <a:xfrm>
            <a:off x="4572000" y="1700675"/>
            <a:ext cx="50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6"/>
          <p:cNvCxnSpPr>
            <a:stCxn id="81" idx="3"/>
            <a:endCxn id="82" idx="0"/>
          </p:cNvCxnSpPr>
          <p:nvPr/>
        </p:nvCxnSpPr>
        <p:spPr>
          <a:xfrm>
            <a:off x="6498425" y="1700675"/>
            <a:ext cx="711000" cy="48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6"/>
          <p:cNvCxnSpPr>
            <a:stCxn id="82" idx="2"/>
            <a:endCxn id="83" idx="3"/>
          </p:cNvCxnSpPr>
          <p:nvPr/>
        </p:nvCxnSpPr>
        <p:spPr>
          <a:xfrm flipH="1">
            <a:off x="6498425" y="2961300"/>
            <a:ext cx="711000" cy="48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>
            <a:stCxn id="83" idx="1"/>
            <a:endCxn id="84" idx="3"/>
          </p:cNvCxnSpPr>
          <p:nvPr/>
        </p:nvCxnSpPr>
        <p:spPr>
          <a:xfrm rot="10800000">
            <a:off x="4572125" y="3441625"/>
            <a:ext cx="5043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>
            <a:stCxn id="84" idx="1"/>
            <a:endCxn id="85" idx="3"/>
          </p:cNvCxnSpPr>
          <p:nvPr/>
        </p:nvCxnSpPr>
        <p:spPr>
          <a:xfrm flipH="1">
            <a:off x="2645700" y="3441625"/>
            <a:ext cx="5043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6081450" y="2231738"/>
            <a:ext cx="27588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ca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expected_num_interested_in_me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3355950" y="-31500"/>
            <a:ext cx="243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ca" sz="2200">
                <a:latin typeface="Montserrat"/>
                <a:ea typeface="Montserrat"/>
                <a:cs typeface="Montserrat"/>
                <a:sym typeface="Montserrat"/>
              </a:rPr>
              <a:t>Data cleaning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1134600" y="2036700"/>
            <a:ext cx="11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1009775" y="1915375"/>
            <a:ext cx="133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8378 x 123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1009775" y="3405775"/>
            <a:ext cx="133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8378 x 25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7"/>
          <p:cNvCxnSpPr>
            <a:stCxn id="99" idx="2"/>
            <a:endCxn id="100" idx="0"/>
          </p:cNvCxnSpPr>
          <p:nvPr/>
        </p:nvCxnSpPr>
        <p:spPr>
          <a:xfrm>
            <a:off x="1675475" y="2377075"/>
            <a:ext cx="0" cy="102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7"/>
          <p:cNvSpPr txBox="1"/>
          <p:nvPr/>
        </p:nvSpPr>
        <p:spPr>
          <a:xfrm>
            <a:off x="4129500" y="1372500"/>
            <a:ext cx="88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d’0’ → 0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d’1’ → 1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906300" y="2551050"/>
            <a:ext cx="1331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[0…1] → 1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[1…2] → 2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[2…3] → 3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[9…10] → 10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7139400" y="2583625"/>
            <a:ext cx="69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79%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NULL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847200" y="541200"/>
            <a:ext cx="169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Reducing the size of our dataset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3575375" y="541200"/>
            <a:ext cx="206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Changing the format of the values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6602400" y="541200"/>
            <a:ext cx="1694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Erase variables with unacceptable number of </a:t>
            </a: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null values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" name="Google Shape;108;p17"/>
          <p:cNvCxnSpPr/>
          <p:nvPr/>
        </p:nvCxnSpPr>
        <p:spPr>
          <a:xfrm rot="2700000">
            <a:off x="2505171" y="1991346"/>
            <a:ext cx="1800152" cy="180015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7"/>
          <p:cNvCxnSpPr/>
          <p:nvPr/>
        </p:nvCxnSpPr>
        <p:spPr>
          <a:xfrm rot="2700000">
            <a:off x="5050971" y="1991346"/>
            <a:ext cx="1800152" cy="180015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7"/>
          <p:cNvSpPr/>
          <p:nvPr/>
        </p:nvSpPr>
        <p:spPr>
          <a:xfrm>
            <a:off x="6916350" y="2605075"/>
            <a:ext cx="1066500" cy="57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Montserrat"/>
                <a:ea typeface="Montserrat"/>
                <a:cs typeface="Montserrat"/>
                <a:sym typeface="Montserrat"/>
              </a:rPr>
              <a:t>Preprocessing - </a:t>
            </a:r>
            <a:r>
              <a:rPr lang="ca">
                <a:latin typeface="Montserrat"/>
                <a:ea typeface="Montserrat"/>
                <a:cs typeface="Montserrat"/>
                <a:sym typeface="Montserrat"/>
              </a:rPr>
              <a:t>Imputation</a:t>
            </a:r>
            <a:r>
              <a:rPr lang="ca">
                <a:latin typeface="Montserrat"/>
                <a:ea typeface="Montserrat"/>
                <a:cs typeface="Montserrat"/>
                <a:sym typeface="Montserrat"/>
              </a:rPr>
              <a:t> of null values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52038" y="1803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Histogram without </a:t>
            </a: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imputation</a:t>
            </a: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  	    H</a:t>
            </a: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istogram with mean  imputation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12479" l="0" r="6410" t="17571"/>
          <a:stretch/>
        </p:blipFill>
        <p:spPr>
          <a:xfrm>
            <a:off x="192450" y="2442850"/>
            <a:ext cx="4155075" cy="16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 rotWithShape="1">
          <a:blip r:embed="rId4">
            <a:alphaModFix/>
          </a:blip>
          <a:srcRect b="12526" l="0" r="12095" t="12735"/>
          <a:stretch/>
        </p:blipFill>
        <p:spPr>
          <a:xfrm>
            <a:off x="4796488" y="2230650"/>
            <a:ext cx="4155075" cy="184743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1408938" y="1215300"/>
            <a:ext cx="746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Numerical variables: Mean </a:t>
            </a:r>
            <a:r>
              <a:rPr lang="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Imputation</a:t>
            </a:r>
            <a:r>
              <a:rPr lang="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840150" y="4375225"/>
            <a:ext cx="746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ca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variables: MCA Imputation 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Montserrat"/>
                <a:ea typeface="Montserrat"/>
                <a:cs typeface="Montserrat"/>
                <a:sym typeface="Montserrat"/>
              </a:rPr>
              <a:t>Preprocessing - </a:t>
            </a:r>
            <a:r>
              <a:rPr lang="ca">
                <a:latin typeface="Montserrat"/>
                <a:ea typeface="Montserrat"/>
                <a:cs typeface="Montserrat"/>
                <a:sym typeface="Montserrat"/>
              </a:rPr>
              <a:t>Errors in v</a:t>
            </a:r>
            <a:r>
              <a:rPr lang="ca">
                <a:latin typeface="Montserrat"/>
                <a:ea typeface="Montserrat"/>
                <a:cs typeface="Montserrat"/>
                <a:sym typeface="Montserrat"/>
              </a:rPr>
              <a:t>alues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48344" l="11174" r="79083" t="5731"/>
          <a:stretch/>
        </p:blipFill>
        <p:spPr>
          <a:xfrm>
            <a:off x="5207225" y="1539300"/>
            <a:ext cx="3220900" cy="29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-100575" y="1964375"/>
            <a:ext cx="7070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-"/>
            </a:pPr>
            <a:r>
              <a:rPr lang="ca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Are the variables in the range that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they should be </a:t>
            </a:r>
            <a:r>
              <a:rPr lang="ca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according</a:t>
            </a:r>
            <a:r>
              <a:rPr lang="ca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the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metadatafile?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Montserrat"/>
                <a:ea typeface="Montserrat"/>
                <a:cs typeface="Montserrat"/>
                <a:sym typeface="Montserrat"/>
              </a:rPr>
              <a:t>Preprocessing - </a:t>
            </a:r>
            <a:r>
              <a:rPr lang="ca">
                <a:latin typeface="Montserrat"/>
                <a:ea typeface="Montserrat"/>
                <a:cs typeface="Montserrat"/>
                <a:sym typeface="Montserrat"/>
              </a:rPr>
              <a:t>Outliers treatment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0" l="0" r="0" t="7859"/>
          <a:stretch/>
        </p:blipFill>
        <p:spPr>
          <a:xfrm>
            <a:off x="441675" y="1657200"/>
            <a:ext cx="8028701" cy="289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961400" y="1221000"/>
            <a:ext cx="7365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BoxPlot “sincere_partner”					      </a:t>
            </a:r>
            <a:r>
              <a:rPr lang="ca" sz="16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BoxPlot </a:t>
            </a:r>
            <a:r>
              <a:rPr lang="ca" sz="16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“like”			</a:t>
            </a:r>
            <a:endParaRPr sz="16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Montserrat"/>
                <a:ea typeface="Montserrat"/>
                <a:cs typeface="Montserrat"/>
                <a:sym typeface="Montserrat"/>
              </a:rPr>
              <a:t>Descriptive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650925"/>
            <a:ext cx="28338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Gender at birth</a:t>
            </a:r>
            <a:endParaRPr/>
          </a:p>
        </p:txBody>
      </p:sp>
      <p:pic>
        <p:nvPicPr>
          <p:cNvPr descr="Diagram&#10;&#10;Description automatically generated with medium confidence"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2301925"/>
            <a:ext cx="2833688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histogram&#10;&#10;Description automatically generated"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8625" y="1152485"/>
            <a:ext cx="2833676" cy="226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5998563" y="501475"/>
            <a:ext cx="28338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Age difference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1001038" y="4568875"/>
            <a:ext cx="1455000" cy="3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200"/>
              <a:t>Binary</a:t>
            </a:r>
            <a:endParaRPr sz="1200"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6687950" y="3419425"/>
            <a:ext cx="1455000" cy="3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200"/>
              <a:t>Numerical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