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6"/>
    <p:restoredTop sz="94427"/>
  </p:normalViewPr>
  <p:slideViewPr>
    <p:cSldViewPr snapToGrid="0" snapToObjects="1">
      <p:cViewPr>
        <p:scale>
          <a:sx n="82" d="100"/>
          <a:sy n="82" d="100"/>
        </p:scale>
        <p:origin x="10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8C413-2324-3B43-80A1-480AE975CED1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B519-928C-E441-A3B6-877C5A35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B519-928C-E441-A3B6-877C5A35B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B519-928C-E441-A3B6-877C5A35B5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B519-928C-E441-A3B6-877C5A35B5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140C-4250-DF4B-B3F9-D205AC744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8D39-F347-F745-9F50-78D705F27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D99D-0E49-F04D-8500-3F9250B4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DF72-A173-554C-9AFC-596F20B9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0D76-6536-8348-A805-D19B1BC8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142F-9908-5349-BDFC-74B65F04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9731A-0FDE-FA44-BFDB-2506C7DD0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D50A-DF58-6848-950C-51ADBCCC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575E-568C-1C48-962F-C07B60FD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034E-649D-3E4A-9125-5D7E904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3143-FCC5-9D49-A17A-3D86142C1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026BD-9663-9942-807B-241AD5374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60E1-121A-834C-BEE0-E358E5C4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AB6D-EBB0-DE4A-B140-C7C36978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0293-53DB-0249-9073-6124B9FC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C8B0-9911-E041-8E40-4A8073CF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EF80-6D13-AD40-AD2D-3E0F00B5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16F3D-1647-874B-95D6-6171747F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1B88-73EF-794A-9B62-4E94CE7D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3B9C-E3AE-A049-AD1C-E5F09FC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2B2B-B05E-EC43-8139-974C2A5C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7DC3-273D-6249-899D-D1900F1A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64D3-7CAA-8345-8559-498A9F59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1597-DBEF-F043-8867-9AD8144C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E323-3C5B-FF46-9514-33F3F64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FC69-E10C-114D-BCDE-DA71E4F8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2EEE-E88B-DC4B-B859-90992AF45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C7BAD-C31F-B949-ADB2-7570A0D60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0BB26-7C6C-9140-80D4-4A8C735A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F2059-8D65-A94D-9ADB-2922067C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BEBB7-920A-6E4E-90DF-77647775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417-B1C0-764D-9284-CECABB34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2BB7-A38E-8A41-A104-89D463DE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5174B-4C75-DB45-8DCB-4089FB03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E166A-CEDD-0B45-B366-0012579B0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1CB85-18AA-444B-8E09-207EC3C3E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8BD37-1640-0C46-8C8A-A95F92BD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17FE9-6E22-C04C-90B6-A7A736F2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8A56E-BCD9-9246-8D3C-54E4614F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C805-9E4A-8C4F-B54F-38CA80CA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47775-7284-2D41-983A-2ACD9A34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ED84-7E31-D544-AC16-51BD9DF2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74166-90E2-634B-8AFD-D4CC5CBB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E8E4F-18EB-C24D-9D46-B1B1166D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7CCBD-E365-BD45-9F6D-2F5B5B6B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229A6-F7C3-D04C-B64A-F4929BCC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91ED-EEE5-974C-BDFC-2FC81DDC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D6D6-B0B8-894D-8F0E-EEEA5B68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A47F8-7BD8-3246-BC3B-FD0E488B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FB4EB-94D5-AF46-9A64-69093612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C456-14CF-114F-8A77-34C6DE4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55E33-E16F-F34C-9253-8B2261D6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8A49-933A-B142-9CD2-00E8F8E1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E5FC8-6ECC-8B4F-944C-ED7F6B9A8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C4A25-E952-2C4A-A67E-D01138E56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3C2E9-EAB9-444D-87D9-5E8CF4E4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EAF84-0220-0B40-BFC9-EF86B244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ABE80-F892-5E47-9F70-EB60C6D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A48F6-DCF5-5847-BB4E-D65C78C1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D9A12-102F-224D-AA0F-1D7F699CB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399A-1AFA-CA44-990B-62F304EC8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8D55-985A-5B48-854D-8D14204F7D25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8FA2-B57E-4C40-8F05-C312956F4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DD231-BA2D-EF48-ADA5-E8483FB24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0729-A259-4E48-A8BE-045C2748E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0620-E97C-5347-9AF1-34FFFC610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Distilling a Neural Network Into a Soft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830D6-A961-E446-AA2E-F4838CC9B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</a:t>
            </a:r>
            <a:r>
              <a:rPr lang="en-US" dirty="0" err="1"/>
              <a:t>Frosst</a:t>
            </a:r>
            <a:r>
              <a:rPr lang="en-US" dirty="0"/>
              <a:t>, Geoffrey Hinton</a:t>
            </a:r>
          </a:p>
          <a:p>
            <a:r>
              <a:rPr lang="en-US" dirty="0"/>
              <a:t>Google Brain Team</a:t>
            </a:r>
          </a:p>
        </p:txBody>
      </p:sp>
    </p:spTree>
    <p:extLst>
      <p:ext uri="{BB962C8B-B14F-4D97-AF65-F5344CB8AC3E}">
        <p14:creationId xmlns:p14="http://schemas.microsoft.com/office/powerpoint/2010/main" val="176102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A54B-C79B-E840-992E-1E64C0DD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benefit from a trained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C755-7209-B14F-B44E-4A3934A5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Substitute the target distribution by </a:t>
            </a:r>
          </a:p>
          <a:p>
            <a:pPr marL="0" indent="0">
              <a:buNone/>
            </a:pPr>
            <a:r>
              <a:rPr lang="en-US" dirty="0"/>
              <a:t>   the output of a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F8ED1-AE27-014D-AA87-45104E4B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74481" cy="17309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3DE0E1-9C73-A641-9979-B083B1705608}"/>
              </a:ext>
            </a:extLst>
          </p:cNvPr>
          <p:cNvCxnSpPr/>
          <p:nvPr/>
        </p:nvCxnSpPr>
        <p:spPr>
          <a:xfrm flipV="1">
            <a:off x="7284203" y="2905680"/>
            <a:ext cx="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8DD8B28-5776-7447-A38C-5B79A800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072" y="3765583"/>
            <a:ext cx="2832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4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24F6-6B6E-0147-B3E9-047B1450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Distillation</a:t>
            </a:r>
            <a:r>
              <a:rPr lang="zh-Hans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0469-177C-D84B-9972-BDC7BCC7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4"/>
            <a:ext cx="10515600" cy="4730158"/>
          </a:xfrm>
        </p:spPr>
        <p:txBody>
          <a:bodyPr>
            <a:normAutofit/>
          </a:bodyPr>
          <a:lstStyle/>
          <a:p>
            <a:r>
              <a:rPr lang="en-US" dirty="0"/>
              <a:t> [Hinton et al., 2015</a:t>
            </a:r>
            <a:r>
              <a:rPr lang="en-US" altLang="zh-Hans" dirty="0"/>
              <a:t>]</a:t>
            </a:r>
            <a:r>
              <a:rPr lang="zh-Hans" altLang="en-US" dirty="0"/>
              <a:t> </a:t>
            </a:r>
            <a:r>
              <a:rPr lang="en-US" dirty="0"/>
              <a:t>Distilling the knowledge in a neural network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	</a:t>
            </a:r>
            <a:r>
              <a:rPr lang="en-US" dirty="0"/>
              <a:t>distilling the knowledge in an ensemble of models into a 			single 	model to reduce the size of models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Hans" b="1" dirty="0"/>
              <a:t>Distillation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train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small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model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loss</a:t>
            </a:r>
            <a:r>
              <a:rPr lang="zh-Hans" altLang="en-US" dirty="0"/>
              <a:t> </a:t>
            </a:r>
            <a:r>
              <a:rPr lang="en-US" altLang="zh-Hans" dirty="0"/>
              <a:t>components:</a:t>
            </a:r>
          </a:p>
          <a:p>
            <a:pPr lvl="1"/>
            <a:r>
              <a:rPr lang="en-US" altLang="zh-Hans" dirty="0"/>
              <a:t>(1)</a:t>
            </a:r>
            <a:r>
              <a:rPr lang="zh-Hans" altLang="en-US" dirty="0"/>
              <a:t> </a:t>
            </a:r>
            <a:r>
              <a:rPr lang="en-US" altLang="zh-Hans" dirty="0"/>
              <a:t>cross</a:t>
            </a:r>
            <a:r>
              <a:rPr lang="zh-Hans" altLang="en-US" dirty="0"/>
              <a:t> </a:t>
            </a:r>
            <a:r>
              <a:rPr lang="en-US" altLang="zh-Hans" dirty="0"/>
              <a:t>entropy</a:t>
            </a:r>
            <a:r>
              <a:rPr lang="zh-Hans" altLang="en-US" dirty="0"/>
              <a:t> </a:t>
            </a:r>
            <a:r>
              <a:rPr lang="en-US" altLang="zh-Hans" dirty="0"/>
              <a:t>over</a:t>
            </a:r>
            <a:r>
              <a:rPr lang="zh-Hans" altLang="en-US" dirty="0"/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true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label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T=1</a:t>
            </a:r>
          </a:p>
          <a:p>
            <a:pPr lvl="1"/>
            <a:r>
              <a:rPr lang="en-US" altLang="zh-Hans" dirty="0"/>
              <a:t>(2)</a:t>
            </a:r>
            <a:r>
              <a:rPr lang="zh-Hans" altLang="en-US" dirty="0"/>
              <a:t> </a:t>
            </a:r>
            <a:r>
              <a:rPr lang="en-US" altLang="zh-Hans" dirty="0"/>
              <a:t>cross</a:t>
            </a:r>
            <a:r>
              <a:rPr lang="zh-Hans" altLang="en-US" dirty="0"/>
              <a:t> </a:t>
            </a:r>
            <a:r>
              <a:rPr lang="en-US" altLang="zh-Hans" dirty="0"/>
              <a:t>entropy</a:t>
            </a:r>
            <a:r>
              <a:rPr lang="zh-Hans" altLang="en-US" dirty="0"/>
              <a:t> </a:t>
            </a:r>
            <a:r>
              <a:rPr lang="en-US" altLang="zh-Hans" dirty="0"/>
              <a:t>over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output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of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a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large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b="1" dirty="0">
                <a:solidFill>
                  <a:srgbClr val="FF0000"/>
                </a:solidFill>
              </a:rPr>
              <a:t>model</a:t>
            </a:r>
            <a:r>
              <a:rPr lang="zh-Hans" altLang="en-US" b="1" dirty="0">
                <a:solidFill>
                  <a:srgbClr val="FF0000"/>
                </a:solidFill>
              </a:rPr>
              <a:t> </a:t>
            </a:r>
            <a:r>
              <a:rPr lang="en-US" altLang="zh-Hans" dirty="0"/>
              <a:t>with</a:t>
            </a:r>
            <a:r>
              <a:rPr lang="zh-Hans" altLang="en-US" dirty="0"/>
              <a:t> </a:t>
            </a:r>
            <a:r>
              <a:rPr lang="en-US" altLang="zh-Hans" dirty="0"/>
              <a:t>T&gt;1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F9191-FD47-344E-9976-D567A87D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66" y="3408220"/>
            <a:ext cx="3162300" cy="107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93D2F4-69DC-5B4F-80D0-26CC6844783E}"/>
                  </a:ext>
                </a:extLst>
              </p:cNvPr>
              <p:cNvSpPr txBox="1"/>
              <p:nvPr/>
            </p:nvSpPr>
            <p:spPr>
              <a:xfrm>
                <a:off x="5176434" y="3408220"/>
                <a:ext cx="518372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ans" sz="28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Hans" sz="2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Hans" altLang="en-US" sz="2800" dirty="0"/>
                  <a:t> </a:t>
                </a:r>
                <a:r>
                  <a:rPr lang="en-US" altLang="zh-Hans" sz="2800" dirty="0"/>
                  <a:t>temperature</a:t>
                </a:r>
              </a:p>
              <a:p>
                <a:r>
                  <a:rPr lang="en-US" altLang="zh-Hans" sz="2800" dirty="0"/>
                  <a:t>Higher</a:t>
                </a:r>
                <a:r>
                  <a:rPr lang="zh-Hans" altLang="en-US" sz="2800" dirty="0"/>
                  <a:t> </a:t>
                </a:r>
                <a:r>
                  <a:rPr lang="en-US" altLang="zh-Hans" sz="2800" dirty="0"/>
                  <a:t>temperature,</a:t>
                </a:r>
                <a:r>
                  <a:rPr lang="zh-Hans" altLang="en-US" sz="2800" dirty="0"/>
                  <a:t> </a:t>
                </a:r>
                <a:r>
                  <a:rPr lang="en-US" altLang="zh-Hans" sz="2800" dirty="0"/>
                  <a:t>softer</a:t>
                </a:r>
                <a:r>
                  <a:rPr lang="zh-Hans" altLang="en-US" sz="2800" dirty="0"/>
                  <a:t> </a:t>
                </a:r>
                <a:r>
                  <a:rPr lang="en-US" altLang="zh-Hans" sz="2800" dirty="0"/>
                  <a:t>output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93D2F4-69DC-5B4F-80D0-26CC68447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34" y="3408220"/>
                <a:ext cx="5183727" cy="954107"/>
              </a:xfrm>
              <a:prstGeom prst="rect">
                <a:avLst/>
              </a:prstGeom>
              <a:blipFill>
                <a:blip r:embed="rId4"/>
                <a:stretch>
                  <a:fillRect l="-2696" t="-5263" r="-122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8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AC54-0E91-6E41-B7F4-98616111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Result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dirty="0"/>
              <a:t>[Hinton et al., 2015</a:t>
            </a:r>
            <a:r>
              <a:rPr lang="en-US" altLang="zh-Hans" dirty="0"/>
              <a:t>]</a:t>
            </a:r>
            <a:r>
              <a:rPr lang="zh-Han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8720-3D88-BE44-A4D5-633841C1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656"/>
          </a:xfrm>
        </p:spPr>
        <p:txBody>
          <a:bodyPr>
            <a:normAutofit/>
          </a:bodyPr>
          <a:lstStyle/>
          <a:p>
            <a:r>
              <a:rPr lang="en-US" altLang="zh-Hans" dirty="0"/>
              <a:t>MNIST</a:t>
            </a:r>
            <a:r>
              <a:rPr lang="zh-Hans" altLang="en-US" dirty="0"/>
              <a:t> </a:t>
            </a:r>
            <a:r>
              <a:rPr lang="en-US" altLang="zh-Hans" dirty="0"/>
              <a:t>60000</a:t>
            </a:r>
            <a:r>
              <a:rPr lang="zh-Hans" altLang="en-US" dirty="0"/>
              <a:t> </a:t>
            </a:r>
            <a:r>
              <a:rPr lang="en-US" altLang="zh-Hans" dirty="0"/>
              <a:t>training</a:t>
            </a:r>
            <a:r>
              <a:rPr lang="zh-Hans" altLang="en-US" dirty="0"/>
              <a:t> </a:t>
            </a:r>
            <a:r>
              <a:rPr lang="en-US" altLang="zh-Hans" dirty="0"/>
              <a:t>cases</a:t>
            </a:r>
          </a:p>
          <a:p>
            <a:endParaRPr lang="en-US" altLang="zh-Hans" dirty="0"/>
          </a:p>
          <a:p>
            <a:r>
              <a:rPr lang="en-US" altLang="zh-Hans" dirty="0"/>
              <a:t>Large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：</a:t>
            </a:r>
            <a:r>
              <a:rPr lang="en-US" dirty="0"/>
              <a:t> two hidden layers of 1200 rectified linear hidden unit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altLang="zh-Hans" dirty="0"/>
              <a:t>Dropout</a:t>
            </a:r>
            <a:r>
              <a:rPr lang="zh-Hans" altLang="en-US" dirty="0"/>
              <a:t> </a:t>
            </a:r>
            <a:r>
              <a:rPr lang="en-US" altLang="zh-Hans" dirty="0"/>
              <a:t>+</a:t>
            </a:r>
            <a:r>
              <a:rPr lang="zh-Hans" altLang="en-US" dirty="0"/>
              <a:t> </a:t>
            </a:r>
            <a:r>
              <a:rPr lang="en-US" altLang="zh-Hans" dirty="0"/>
              <a:t>weight</a:t>
            </a:r>
            <a:r>
              <a:rPr lang="zh-Hans" altLang="en-US" dirty="0"/>
              <a:t> </a:t>
            </a:r>
            <a:r>
              <a:rPr lang="en-US" dirty="0"/>
              <a:t>regularization</a:t>
            </a:r>
          </a:p>
          <a:p>
            <a:r>
              <a:rPr lang="en-US" altLang="zh-Hans" dirty="0"/>
              <a:t>Small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：</a:t>
            </a:r>
            <a:r>
              <a:rPr lang="en-US" dirty="0"/>
              <a:t> two hidden layers of 800 rectified linear hidden uni</a:t>
            </a:r>
            <a:r>
              <a:rPr lang="en-US" altLang="zh-Hans" dirty="0"/>
              <a:t>t</a:t>
            </a:r>
          </a:p>
          <a:p>
            <a:pPr marL="0" indent="0">
              <a:buNone/>
            </a:pPr>
            <a:r>
              <a:rPr lang="zh-Hans" altLang="en-US" dirty="0"/>
              <a:t> </a:t>
            </a:r>
            <a:r>
              <a:rPr lang="en-US" altLang="zh-Hans" dirty="0"/>
              <a:t>			No</a:t>
            </a:r>
            <a:r>
              <a:rPr lang="zh-Hans" altLang="en-US" dirty="0"/>
              <a:t> </a:t>
            </a:r>
            <a:r>
              <a:rPr lang="en-US" altLang="zh-Hans" dirty="0"/>
              <a:t>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ans" dirty="0"/>
              <a:t>Precision:</a:t>
            </a:r>
            <a:r>
              <a:rPr lang="zh-Hans" altLang="en-US" dirty="0"/>
              <a:t>  </a:t>
            </a:r>
            <a:r>
              <a:rPr lang="en-US" altLang="zh-Hans" dirty="0"/>
              <a:t> Large:</a:t>
            </a:r>
            <a:r>
              <a:rPr lang="zh-Hans" altLang="en-US" dirty="0"/>
              <a:t> </a:t>
            </a:r>
            <a:r>
              <a:rPr lang="en-US" altLang="zh-Hans" dirty="0"/>
              <a:t>67</a:t>
            </a:r>
            <a:r>
              <a:rPr lang="zh-Hans" altLang="en-US" dirty="0"/>
              <a:t> </a:t>
            </a:r>
            <a:r>
              <a:rPr lang="en-US" altLang="zh-Hans" dirty="0"/>
              <a:t>errors</a:t>
            </a:r>
            <a:r>
              <a:rPr lang="zh-Hans" altLang="en-US" dirty="0"/>
              <a:t> ，</a:t>
            </a:r>
            <a:r>
              <a:rPr lang="en-US" altLang="zh-Hans" dirty="0"/>
              <a:t>Small:</a:t>
            </a:r>
            <a:r>
              <a:rPr lang="zh-Hans" altLang="en-US" dirty="0"/>
              <a:t> </a:t>
            </a:r>
            <a:r>
              <a:rPr lang="en-US" altLang="zh-Hans" dirty="0"/>
              <a:t>146</a:t>
            </a:r>
            <a:r>
              <a:rPr lang="zh-Hans" altLang="en-US" dirty="0"/>
              <a:t> </a:t>
            </a:r>
            <a:r>
              <a:rPr lang="en-US" altLang="zh-Hans" dirty="0"/>
              <a:t>errors</a:t>
            </a:r>
            <a:r>
              <a:rPr lang="zh-Hans" altLang="en-US" dirty="0"/>
              <a:t>，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	</a:t>
            </a:r>
            <a:r>
              <a:rPr lang="zh-Hans" altLang="en-US" dirty="0"/>
              <a:t>         </a:t>
            </a:r>
            <a:r>
              <a:rPr lang="en-US" altLang="zh-Hans" dirty="0"/>
              <a:t>Small</a:t>
            </a:r>
            <a:r>
              <a:rPr lang="zh-Hans" altLang="en-US" dirty="0"/>
              <a:t> </a:t>
            </a:r>
            <a:r>
              <a:rPr lang="en-US" altLang="zh-Hans" dirty="0"/>
              <a:t>distillation</a:t>
            </a:r>
            <a:r>
              <a:rPr lang="zh-Hans" altLang="en-US" dirty="0"/>
              <a:t>：</a:t>
            </a:r>
            <a:r>
              <a:rPr lang="en-US" altLang="zh-Hans" dirty="0"/>
              <a:t>74</a:t>
            </a:r>
            <a:r>
              <a:rPr lang="zh-Hans" altLang="en-US" dirty="0"/>
              <a:t> </a:t>
            </a:r>
            <a:r>
              <a:rPr lang="en-US" altLang="zh-Hans" dirty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E288-7183-F645-AD26-A9F29E26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Results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303C-95B8-3343-8C4B-2DD4C78A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MNIST</a:t>
            </a:r>
          </a:p>
          <a:p>
            <a:endParaRPr lang="en-US" dirty="0"/>
          </a:p>
          <a:p>
            <a:r>
              <a:rPr lang="en-US" altLang="zh-Hans" dirty="0"/>
              <a:t>Neural</a:t>
            </a:r>
            <a:r>
              <a:rPr lang="zh-Hans" altLang="en-US" dirty="0"/>
              <a:t> </a:t>
            </a:r>
            <a:r>
              <a:rPr lang="en-US" altLang="zh-Hans" dirty="0"/>
              <a:t>network:</a:t>
            </a:r>
            <a:r>
              <a:rPr lang="zh-Hans" altLang="en-US" dirty="0"/>
              <a:t> </a:t>
            </a:r>
            <a:endParaRPr lang="en-US" altLang="zh-Hans" dirty="0"/>
          </a:p>
          <a:p>
            <a:pPr lvl="1"/>
            <a:r>
              <a:rPr lang="en-US" sz="2800" dirty="0"/>
              <a:t>two convolutional hidden layers and a fully connected layer</a:t>
            </a:r>
          </a:p>
          <a:p>
            <a:pPr lvl="1"/>
            <a:r>
              <a:rPr lang="en-US" altLang="zh-Hans" sz="2800" dirty="0"/>
              <a:t>99.21%</a:t>
            </a:r>
          </a:p>
          <a:p>
            <a:pPr lvl="1"/>
            <a:endParaRPr lang="en-US" sz="2800" dirty="0"/>
          </a:p>
          <a:p>
            <a:r>
              <a:rPr lang="en-US" altLang="zh-Hans" dirty="0"/>
              <a:t>Soft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tree:</a:t>
            </a:r>
          </a:p>
          <a:p>
            <a:pPr lvl="1"/>
            <a:r>
              <a:rPr lang="en-US" altLang="zh-Hans" sz="2800" dirty="0"/>
              <a:t>8</a:t>
            </a:r>
            <a:r>
              <a:rPr lang="zh-Hans" altLang="en-US" sz="2800" dirty="0"/>
              <a:t> </a:t>
            </a:r>
            <a:r>
              <a:rPr lang="en-US" altLang="zh-Hans" sz="2800" dirty="0"/>
              <a:t>layers</a:t>
            </a:r>
          </a:p>
          <a:p>
            <a:pPr lvl="1"/>
            <a:r>
              <a:rPr lang="en-US" altLang="zh-Hans" sz="2800" dirty="0"/>
              <a:t>94.45%</a:t>
            </a:r>
            <a:r>
              <a:rPr lang="zh-Hans" altLang="en-US" sz="2800" dirty="0"/>
              <a:t>（</a:t>
            </a:r>
            <a:r>
              <a:rPr lang="en-US" altLang="zh-Hans" sz="2800" dirty="0"/>
              <a:t>directly</a:t>
            </a:r>
            <a:r>
              <a:rPr lang="zh-Hans" altLang="en-US" sz="2800" dirty="0"/>
              <a:t> </a:t>
            </a:r>
            <a:r>
              <a:rPr lang="en-US" altLang="zh-Hans" sz="2800" dirty="0"/>
              <a:t>train</a:t>
            </a:r>
            <a:r>
              <a:rPr lang="zh-Hans" altLang="en-US" sz="2800" dirty="0"/>
              <a:t>），</a:t>
            </a:r>
            <a:r>
              <a:rPr lang="en-US" altLang="zh-Hans" sz="2800" dirty="0"/>
              <a:t>96.76%</a:t>
            </a:r>
            <a:r>
              <a:rPr lang="zh-Hans" altLang="en-US" sz="2800" dirty="0"/>
              <a:t>（</a:t>
            </a:r>
            <a:r>
              <a:rPr lang="en-US" altLang="zh-Hans" sz="2800" dirty="0"/>
              <a:t>distillation</a:t>
            </a:r>
            <a:r>
              <a:rPr lang="zh-Hans" altLang="en-US" sz="2800" dirty="0"/>
              <a:t> </a:t>
            </a:r>
            <a:r>
              <a:rPr lang="en-US" altLang="zh-Hans" sz="2800" dirty="0"/>
              <a:t>from</a:t>
            </a:r>
            <a:r>
              <a:rPr lang="zh-Hans" altLang="en-US" sz="2800" dirty="0"/>
              <a:t> </a:t>
            </a:r>
            <a:r>
              <a:rPr lang="en-US" altLang="zh-Hans" sz="2800" dirty="0"/>
              <a:t>CNN</a:t>
            </a:r>
            <a:r>
              <a:rPr lang="zh-Hans" altLang="en-US" sz="2800" dirty="0"/>
              <a:t>）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78843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6EE2-389C-304E-A690-208A39BB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Results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0D9D-4981-BD48-B4EB-D29C62ED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Connect4 dataset</a:t>
            </a:r>
            <a:r>
              <a:rPr lang="zh-Hans" altLang="en-US" dirty="0"/>
              <a:t>：</a:t>
            </a:r>
            <a:endParaRPr lang="en-US" altLang="zh-Hans" dirty="0"/>
          </a:p>
          <a:p>
            <a:pPr lvl="1"/>
            <a:r>
              <a:rPr lang="en-US" sz="2800" dirty="0"/>
              <a:t>board states of the popular child’s game connect 4</a:t>
            </a:r>
          </a:p>
          <a:p>
            <a:pPr lvl="1"/>
            <a:endParaRPr lang="en-US" sz="2800" dirty="0"/>
          </a:p>
          <a:p>
            <a:r>
              <a:rPr lang="en-US" altLang="zh-Hans" dirty="0"/>
              <a:t>Soft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</a:t>
            </a:r>
            <a:r>
              <a:rPr lang="zh-Hans" altLang="en-US" dirty="0"/>
              <a:t>：</a:t>
            </a:r>
            <a:endParaRPr lang="en-US" altLang="zh-Hans" dirty="0"/>
          </a:p>
          <a:p>
            <a:pPr lvl="1"/>
            <a:r>
              <a:rPr lang="en-US" altLang="zh-Hans" sz="2800" dirty="0"/>
              <a:t>8</a:t>
            </a:r>
            <a:r>
              <a:rPr lang="zh-Hans" altLang="en-US" sz="2800" dirty="0"/>
              <a:t> </a:t>
            </a:r>
            <a:r>
              <a:rPr lang="en-US" altLang="zh-Hans" sz="2800" dirty="0"/>
              <a:t>layers</a:t>
            </a:r>
          </a:p>
          <a:p>
            <a:pPr lvl="1"/>
            <a:r>
              <a:rPr lang="en-US" sz="2800" dirty="0"/>
              <a:t>test accuracy</a:t>
            </a:r>
            <a:r>
              <a:rPr lang="zh-Hans" altLang="en-US" sz="2800" dirty="0"/>
              <a:t>：</a:t>
            </a:r>
            <a:r>
              <a:rPr lang="en-US" altLang="zh-Hans" sz="2800" dirty="0"/>
              <a:t>78.63%</a:t>
            </a:r>
            <a:r>
              <a:rPr lang="zh-Hans" altLang="en-US" sz="2800" dirty="0"/>
              <a:t> （</a:t>
            </a:r>
            <a:r>
              <a:rPr lang="en-US" altLang="zh-Hans" sz="2800" dirty="0"/>
              <a:t>directly</a:t>
            </a:r>
            <a:r>
              <a:rPr lang="zh-Hans" altLang="en-US" sz="2800" dirty="0"/>
              <a:t> </a:t>
            </a:r>
            <a:r>
              <a:rPr lang="en-US" altLang="zh-Hans" sz="2800" dirty="0"/>
              <a:t>train</a:t>
            </a:r>
            <a:r>
              <a:rPr lang="zh-Hans" altLang="en-US" sz="2800" dirty="0"/>
              <a:t>），</a:t>
            </a:r>
            <a:endParaRPr lang="en-US" altLang="zh-Hans" sz="2800" dirty="0"/>
          </a:p>
          <a:p>
            <a:pPr marL="457200" lvl="1" indent="0">
              <a:buNone/>
            </a:pPr>
            <a:r>
              <a:rPr lang="en-US" altLang="zh-Hans" sz="2800" dirty="0"/>
              <a:t>			</a:t>
            </a:r>
            <a:r>
              <a:rPr lang="zh-Hans" altLang="en-US" sz="2800" dirty="0"/>
              <a:t>  </a:t>
            </a:r>
            <a:r>
              <a:rPr lang="en-US" altLang="zh-Hans" sz="2800" dirty="0"/>
              <a:t>80.6%</a:t>
            </a:r>
            <a:r>
              <a:rPr lang="zh-Hans" altLang="en-US" sz="2800" dirty="0"/>
              <a:t>（</a:t>
            </a:r>
            <a:r>
              <a:rPr lang="en-US" altLang="zh-Hans" sz="2800" dirty="0"/>
              <a:t>distill</a:t>
            </a:r>
            <a:r>
              <a:rPr lang="zh-Hans" altLang="en-US" sz="2800" dirty="0"/>
              <a:t> </a:t>
            </a:r>
            <a:r>
              <a:rPr lang="en-US" altLang="zh-Hans" sz="2800" dirty="0"/>
              <a:t>from</a:t>
            </a:r>
            <a:r>
              <a:rPr lang="zh-Hans" altLang="en-US" sz="2800" dirty="0"/>
              <a:t> </a:t>
            </a:r>
            <a:r>
              <a:rPr lang="en-US" altLang="zh-Hans" sz="2800" dirty="0"/>
              <a:t>DNN</a:t>
            </a:r>
            <a:r>
              <a:rPr lang="zh-Hans" altLang="en-US" sz="2800" dirty="0"/>
              <a:t>）</a:t>
            </a:r>
            <a:endParaRPr lang="en-US" altLang="zh-Hans" sz="2800" dirty="0"/>
          </a:p>
          <a:p>
            <a:r>
              <a:rPr lang="en-US" altLang="zh-Hans" dirty="0"/>
              <a:t>other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dirty="0"/>
              <a:t>[</a:t>
            </a:r>
            <a:r>
              <a:rPr lang="en-US" dirty="0" err="1"/>
              <a:t>Norouzi</a:t>
            </a:r>
            <a:r>
              <a:rPr lang="en-US" dirty="0"/>
              <a:t> et al., 2015] </a:t>
            </a:r>
          </a:p>
          <a:p>
            <a:pPr lvl="1"/>
            <a:r>
              <a:rPr lang="en-US" sz="2800" dirty="0"/>
              <a:t>test accuracy</a:t>
            </a:r>
            <a:r>
              <a:rPr lang="zh-Hans" altLang="en-US" sz="2800" dirty="0"/>
              <a:t>： </a:t>
            </a:r>
            <a:r>
              <a:rPr lang="en-US" altLang="zh-Hans" sz="2800" dirty="0"/>
              <a:t>76.50%</a:t>
            </a:r>
            <a:r>
              <a:rPr lang="zh-Hans" altLang="en-US" sz="2800" dirty="0"/>
              <a:t> （</a:t>
            </a:r>
            <a:r>
              <a:rPr lang="en-US" altLang="zh-Hans" sz="2800" dirty="0"/>
              <a:t>8</a:t>
            </a:r>
            <a:r>
              <a:rPr lang="zh-Hans" altLang="en-US" sz="2800" dirty="0"/>
              <a:t> </a:t>
            </a:r>
            <a:r>
              <a:rPr lang="en-US" altLang="zh-Hans" sz="2800" dirty="0"/>
              <a:t>layers</a:t>
            </a:r>
            <a:r>
              <a:rPr lang="zh-Hans" altLang="en-US" sz="2800" dirty="0"/>
              <a:t>），</a:t>
            </a:r>
            <a:r>
              <a:rPr lang="en-US" altLang="zh-Hans" sz="2800" dirty="0"/>
              <a:t>77.45%</a:t>
            </a:r>
            <a:r>
              <a:rPr lang="zh-Hans" altLang="en-US" sz="2800" dirty="0"/>
              <a:t>（</a:t>
            </a:r>
            <a:r>
              <a:rPr lang="en-US" altLang="zh-Hans" sz="2800" dirty="0"/>
              <a:t>20</a:t>
            </a:r>
            <a:r>
              <a:rPr lang="zh-Hans" altLang="en-US" sz="2800" dirty="0"/>
              <a:t> </a:t>
            </a:r>
            <a:r>
              <a:rPr lang="en-US" altLang="zh-Hans" sz="2800" dirty="0"/>
              <a:t>layers</a:t>
            </a:r>
            <a:r>
              <a:rPr lang="zh-Hans" altLang="en-US" sz="2800" dirty="0"/>
              <a:t>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2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2C78-E74A-2147-ADFE-D7AEC28E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Connect4</a:t>
            </a:r>
            <a:r>
              <a:rPr lang="zh-Hans" altLang="en-US" dirty="0"/>
              <a:t> </a:t>
            </a:r>
            <a:r>
              <a:rPr lang="en-US" altLang="zh-Hans" dirty="0"/>
              <a:t>Visualization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C302E0-DFBE-B54A-8881-06BD40D69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190" y="1484662"/>
            <a:ext cx="5655620" cy="51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8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9C83-119A-C04F-86BD-D633ED1B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Results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6C7B-6310-394D-A5AA-8D1AFAF3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Letter dataset [</a:t>
            </a:r>
            <a:r>
              <a:rPr lang="en-US" dirty="0" err="1"/>
              <a:t>Lichman</a:t>
            </a:r>
            <a:r>
              <a:rPr lang="en-US" dirty="0"/>
              <a:t>, 2013]</a:t>
            </a:r>
          </a:p>
          <a:p>
            <a:endParaRPr lang="en-US" dirty="0"/>
          </a:p>
          <a:p>
            <a:r>
              <a:rPr lang="en-US" altLang="zh-Hans" dirty="0"/>
              <a:t>Soft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</a:t>
            </a:r>
          </a:p>
          <a:p>
            <a:pPr lvl="1"/>
            <a:r>
              <a:rPr lang="en-US" altLang="zh-Hans" sz="2800" dirty="0"/>
              <a:t>9</a:t>
            </a:r>
            <a:r>
              <a:rPr lang="zh-Hans" altLang="en-US" sz="2800" dirty="0"/>
              <a:t> </a:t>
            </a:r>
            <a:r>
              <a:rPr lang="en-US" altLang="zh-Hans" sz="2800" dirty="0"/>
              <a:t>layers</a:t>
            </a:r>
          </a:p>
          <a:p>
            <a:pPr lvl="1"/>
            <a:r>
              <a:rPr lang="en-US" altLang="zh-Hans" sz="2800" dirty="0"/>
              <a:t>Test</a:t>
            </a:r>
            <a:r>
              <a:rPr lang="zh-Hans" altLang="en-US" sz="2800" dirty="0"/>
              <a:t> </a:t>
            </a:r>
            <a:r>
              <a:rPr lang="en-US" altLang="zh-Hans" sz="2800" dirty="0"/>
              <a:t>accuracy:</a:t>
            </a:r>
            <a:r>
              <a:rPr lang="zh-Hans" altLang="en-US" sz="2800" dirty="0"/>
              <a:t> </a:t>
            </a:r>
            <a:r>
              <a:rPr lang="en-US" altLang="zh-Hans" sz="2800" dirty="0"/>
              <a:t>78.0%</a:t>
            </a:r>
            <a:r>
              <a:rPr lang="zh-Hans" altLang="en-US" sz="2800" dirty="0"/>
              <a:t>（</a:t>
            </a:r>
            <a:r>
              <a:rPr lang="en-US" altLang="zh-Hans" sz="2800" dirty="0"/>
              <a:t>directly</a:t>
            </a:r>
            <a:r>
              <a:rPr lang="zh-Hans" altLang="en-US" sz="2800" dirty="0"/>
              <a:t> </a:t>
            </a:r>
            <a:r>
              <a:rPr lang="en-US" altLang="zh-Hans" sz="2800" dirty="0"/>
              <a:t>train</a:t>
            </a:r>
            <a:r>
              <a:rPr lang="zh-Hans" altLang="en-US" sz="2800" dirty="0"/>
              <a:t>），</a:t>
            </a:r>
            <a:r>
              <a:rPr lang="en-US" altLang="zh-Hans" sz="2800" dirty="0"/>
              <a:t>81.0%</a:t>
            </a:r>
            <a:r>
              <a:rPr lang="zh-Hans" altLang="en-US" sz="2800" dirty="0"/>
              <a:t>（</a:t>
            </a:r>
            <a:r>
              <a:rPr lang="en-US" altLang="zh-Hans" sz="2800" dirty="0"/>
              <a:t>distill</a:t>
            </a:r>
            <a:r>
              <a:rPr lang="zh-Hans" altLang="en-US" sz="2800" dirty="0"/>
              <a:t> </a:t>
            </a:r>
            <a:r>
              <a:rPr lang="en-US" altLang="zh-Hans" sz="2800" dirty="0"/>
              <a:t>from</a:t>
            </a:r>
            <a:r>
              <a:rPr lang="zh-Hans" altLang="en-US" sz="2800" dirty="0"/>
              <a:t> </a:t>
            </a:r>
            <a:r>
              <a:rPr lang="en-US" altLang="zh-Hans" sz="2800" dirty="0"/>
              <a:t>DNN</a:t>
            </a:r>
            <a:r>
              <a:rPr lang="zh-Hans" altLang="en-US" sz="2800" dirty="0"/>
              <a:t>）</a:t>
            </a:r>
            <a:endParaRPr lang="en-US" altLang="zh-Hans" sz="2800" dirty="0"/>
          </a:p>
          <a:p>
            <a:endParaRPr lang="en-US" altLang="zh-Hans" dirty="0"/>
          </a:p>
          <a:p>
            <a:r>
              <a:rPr lang="en-US" dirty="0"/>
              <a:t>ensemble of neural nets</a:t>
            </a:r>
          </a:p>
          <a:p>
            <a:pPr lvl="1"/>
            <a:r>
              <a:rPr lang="en-US" altLang="zh-Hans" sz="2800" dirty="0"/>
              <a:t>Test</a:t>
            </a:r>
            <a:r>
              <a:rPr lang="zh-Hans" altLang="en-US" sz="2800" dirty="0"/>
              <a:t> </a:t>
            </a:r>
            <a:r>
              <a:rPr lang="en-US" altLang="zh-Hans" sz="2800" dirty="0"/>
              <a:t>accuracy:</a:t>
            </a:r>
            <a:r>
              <a:rPr lang="zh-Hans" altLang="en-US" sz="2800" dirty="0"/>
              <a:t> </a:t>
            </a:r>
            <a:r>
              <a:rPr lang="en-US" altLang="zh-Hans" sz="2800" dirty="0"/>
              <a:t>95.9%</a:t>
            </a:r>
          </a:p>
        </p:txBody>
      </p:sp>
    </p:spTree>
    <p:extLst>
      <p:ext uri="{BB962C8B-B14F-4D97-AF65-F5344CB8AC3E}">
        <p14:creationId xmlns:p14="http://schemas.microsoft.com/office/powerpoint/2010/main" val="62936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C032-02D1-B34C-993C-4854DB66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400B-B0C0-D940-88E5-403A8A7D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describe a method for using a trained neural net</a:t>
            </a:r>
            <a:r>
              <a:rPr lang="en-US" altLang="zh-Hans" sz="3200" dirty="0"/>
              <a:t>work</a:t>
            </a:r>
            <a:r>
              <a:rPr lang="en-US" sz="3200" dirty="0"/>
              <a:t> to create a </a:t>
            </a:r>
            <a:r>
              <a:rPr lang="en-US" sz="3200" b="1" dirty="0">
                <a:solidFill>
                  <a:srgbClr val="FF0000"/>
                </a:solidFill>
              </a:rPr>
              <a:t>more explicable model </a:t>
            </a:r>
            <a:r>
              <a:rPr lang="en-US" sz="3200" dirty="0"/>
              <a:t>in the form of a soft decision tree</a:t>
            </a:r>
          </a:p>
          <a:p>
            <a:endParaRPr lang="en-US" sz="3200" dirty="0"/>
          </a:p>
          <a:p>
            <a:r>
              <a:rPr lang="en-US" sz="3200" dirty="0"/>
              <a:t>generalizes better than one trained on the data directly</a:t>
            </a:r>
          </a:p>
          <a:p>
            <a:endParaRPr lang="en-US" sz="3200" dirty="0"/>
          </a:p>
          <a:p>
            <a:r>
              <a:rPr lang="en-US" sz="3200" dirty="0"/>
              <a:t>but performs worse than the neural net</a:t>
            </a:r>
            <a:r>
              <a:rPr lang="en-US" altLang="zh-Hans" sz="3200" dirty="0"/>
              <a:t>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880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7872-9E1B-0747-A386-55341086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Q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1105-13DC-2D46-BC3D-EA2B72E9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sz="3600" dirty="0"/>
              <a:t>Thanks!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132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635E-26BC-8441-AECB-5FB35397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70C4-4074-C342-9BFA-6FA4CE6A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Deep</a:t>
            </a:r>
            <a:r>
              <a:rPr lang="zh-Hans" altLang="en-US" dirty="0"/>
              <a:t> </a:t>
            </a:r>
            <a:r>
              <a:rPr lang="en-US" altLang="zh-Hans" dirty="0"/>
              <a:t>neural</a:t>
            </a:r>
            <a:r>
              <a:rPr lang="zh-Hans" altLang="en-US" dirty="0"/>
              <a:t> </a:t>
            </a:r>
            <a:r>
              <a:rPr lang="en-US" altLang="zh-Hans" dirty="0"/>
              <a:t>network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a very effective way for classification tasks.</a:t>
            </a:r>
          </a:p>
          <a:p>
            <a:endParaRPr lang="en-US" dirty="0"/>
          </a:p>
          <a:p>
            <a:r>
              <a:rPr lang="en-US" dirty="0"/>
              <a:t>But it is hard to </a:t>
            </a:r>
            <a:r>
              <a:rPr lang="en-US" b="1" dirty="0">
                <a:solidFill>
                  <a:srgbClr val="FF0000"/>
                </a:solidFill>
              </a:rPr>
              <a:t>explain</a:t>
            </a:r>
            <a:r>
              <a:rPr lang="en-US" dirty="0"/>
              <a:t> why a network makes a particular classification decision.</a:t>
            </a:r>
          </a:p>
          <a:p>
            <a:endParaRPr lang="en-US" dirty="0"/>
          </a:p>
          <a:p>
            <a:r>
              <a:rPr lang="en-US" dirty="0"/>
              <a:t>Deep neural network </a:t>
            </a:r>
            <a:r>
              <a:rPr lang="en-US" dirty="0">
                <a:sym typeface="Wingdings" pitchFamily="2" charset="2"/>
              </a:rPr>
              <a:t> hierarchical representations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Try to extract the knowledge from DNN and express the same knowledge in another hierarchical model (soft decision tree)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4F1A-23FD-C948-9155-EA7FD79C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BBF9-8FF3-C342-AB88-27238354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The </a:t>
            </a:r>
            <a:r>
              <a:rPr lang="en-US" altLang="zh-Hans" b="1" dirty="0">
                <a:solidFill>
                  <a:srgbClr val="FF0000"/>
                </a:solidFill>
              </a:rPr>
              <a:t>precision</a:t>
            </a:r>
            <a:r>
              <a:rPr lang="en-US" altLang="zh-Hans" dirty="0"/>
              <a:t> of the soft decision tree created </a:t>
            </a:r>
            <a:r>
              <a:rPr lang="en-US" altLang="zh-Hans" u="sng" dirty="0"/>
              <a:t>from a neural network </a:t>
            </a:r>
            <a:r>
              <a:rPr lang="en-US" altLang="zh-Hans" dirty="0"/>
              <a:t>is </a:t>
            </a:r>
            <a:r>
              <a:rPr lang="en-US" altLang="zh-Hans" b="1" dirty="0">
                <a:solidFill>
                  <a:srgbClr val="FF0000"/>
                </a:solidFill>
              </a:rPr>
              <a:t>higher</a:t>
            </a:r>
            <a:r>
              <a:rPr lang="en-US" altLang="zh-Hans" dirty="0"/>
              <a:t> than a tree learned directly </a:t>
            </a:r>
            <a:r>
              <a:rPr lang="en-US" altLang="zh-Hans" u="sng" dirty="0"/>
              <a:t>from the training data</a:t>
            </a:r>
            <a:r>
              <a:rPr lang="en-US" altLang="zh-Hans" dirty="0"/>
              <a:t>,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b="1" dirty="0">
                <a:solidFill>
                  <a:srgbClr val="FF0000"/>
                </a:solidFill>
              </a:rPr>
              <a:t>lower</a:t>
            </a:r>
            <a:r>
              <a:rPr lang="en-US" dirty="0"/>
              <a:t> than the </a:t>
            </a:r>
            <a:r>
              <a:rPr lang="en-US" u="sng" dirty="0"/>
              <a:t>neural network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With a soft decision tree, explaining a particular decision would be much easier.</a:t>
            </a:r>
          </a:p>
        </p:txBody>
      </p:sp>
    </p:spTree>
    <p:extLst>
      <p:ext uri="{BB962C8B-B14F-4D97-AF65-F5344CB8AC3E}">
        <p14:creationId xmlns:p14="http://schemas.microsoft.com/office/powerpoint/2010/main" val="2142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02C-7064-7544-81D6-8FAFCA62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Soft</a:t>
            </a:r>
            <a:r>
              <a:rPr lang="zh-Hans" altLang="en-US" dirty="0"/>
              <a:t> </a:t>
            </a:r>
            <a:r>
              <a:rPr lang="en-US" altLang="zh-Hans" dirty="0"/>
              <a:t>binary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9C5DA-94FD-5948-8A41-61DEA17AA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ans" dirty="0"/>
                  <a:t>Inner</a:t>
                </a:r>
                <a:r>
                  <a:rPr lang="zh-Hans" altLang="en-US" dirty="0"/>
                  <a:t> </a:t>
                </a:r>
                <a:r>
                  <a:rPr lang="en-US" altLang="zh-Hans" dirty="0"/>
                  <a:t>Node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9C5DA-94FD-5948-8A41-61DEA17AA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A1389FF-5D8E-9A45-9AC8-652E78F86FD7}"/>
                  </a:ext>
                </a:extLst>
              </p:cNvPr>
              <p:cNvSpPr/>
              <p:nvPr/>
            </p:nvSpPr>
            <p:spPr>
              <a:xfrm>
                <a:off x="4112217" y="3063646"/>
                <a:ext cx="3967566" cy="187529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A1389FF-5D8E-9A45-9AC8-652E78F86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17" y="3063646"/>
                <a:ext cx="3967566" cy="18752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EB5562-8AB4-F94F-B7D4-EDC9A86FDA9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6000" y="2216258"/>
            <a:ext cx="0" cy="847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15C8D5-3152-5347-9170-51B3360946B4}"/>
              </a:ext>
            </a:extLst>
          </p:cNvPr>
          <p:cNvCxnSpPr/>
          <p:nvPr/>
        </p:nvCxnSpPr>
        <p:spPr>
          <a:xfrm flipH="1">
            <a:off x="3879742" y="4755914"/>
            <a:ext cx="991892" cy="1027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E94120-E726-CC43-920D-080B22C63C9E}"/>
              </a:ext>
            </a:extLst>
          </p:cNvPr>
          <p:cNvCxnSpPr>
            <a:cxnSpLocks/>
          </p:cNvCxnSpPr>
          <p:nvPr/>
        </p:nvCxnSpPr>
        <p:spPr>
          <a:xfrm>
            <a:off x="7434020" y="4729373"/>
            <a:ext cx="878238" cy="927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74770F-D122-9342-B7D0-FDEC81B2AF78}"/>
                  </a:ext>
                </a:extLst>
              </p:cNvPr>
              <p:cNvSpPr txBox="1"/>
              <p:nvPr/>
            </p:nvSpPr>
            <p:spPr>
              <a:xfrm>
                <a:off x="3257565" y="4867023"/>
                <a:ext cx="10118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74770F-D122-9342-B7D0-FDEC81B2A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65" y="4867023"/>
                <a:ext cx="1011880" cy="430887"/>
              </a:xfrm>
              <a:prstGeom prst="rect">
                <a:avLst/>
              </a:prstGeom>
              <a:blipFill>
                <a:blip r:embed="rId4"/>
                <a:stretch>
                  <a:fillRect l="-7500" r="-1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2D8B0-3D03-8943-A0F9-6515B337252E}"/>
                  </a:ext>
                </a:extLst>
              </p:cNvPr>
              <p:cNvSpPr txBox="1"/>
              <p:nvPr/>
            </p:nvSpPr>
            <p:spPr>
              <a:xfrm>
                <a:off x="8003083" y="4768094"/>
                <a:ext cx="3858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32D8B0-3D03-8943-A0F9-6515B337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083" y="4768094"/>
                <a:ext cx="385875" cy="430887"/>
              </a:xfrm>
              <a:prstGeom prst="rect">
                <a:avLst/>
              </a:prstGeom>
              <a:blipFill>
                <a:blip r:embed="rId5"/>
                <a:stretch>
                  <a:fillRect l="-18750" r="-312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E899A1-1719-FA44-9632-F1E2B7CC1FF1}"/>
                  </a:ext>
                </a:extLst>
              </p:cNvPr>
              <p:cNvSpPr txBox="1"/>
              <p:nvPr/>
            </p:nvSpPr>
            <p:spPr>
              <a:xfrm>
                <a:off x="7655537" y="1974413"/>
                <a:ext cx="2138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: input data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E899A1-1719-FA44-9632-F1E2B7CC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7" y="1974413"/>
                <a:ext cx="2138727" cy="523220"/>
              </a:xfrm>
              <a:prstGeom prst="rect">
                <a:avLst/>
              </a:prstGeom>
              <a:blipFill>
                <a:blip r:embed="rId6"/>
                <a:stretch>
                  <a:fillRect t="-9302" r="-4734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2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02C-7064-7544-81D6-8FAFCA62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Soft</a:t>
            </a:r>
            <a:r>
              <a:rPr lang="zh-Hans" altLang="en-US" dirty="0"/>
              <a:t> </a:t>
            </a:r>
            <a:r>
              <a:rPr lang="en-US" altLang="zh-Hans" dirty="0"/>
              <a:t>binary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9C5DA-94FD-5948-8A41-61DEA17AA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ans" dirty="0"/>
                  <a:t>Leaf Node </a:t>
                </a:r>
                <a14:m>
                  <m:oMath xmlns:m="http://schemas.openxmlformats.org/officeDocument/2006/math">
                    <m:r>
                      <a:rPr lang="en-US" altLang="zh-Han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Han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9C5DA-94FD-5948-8A41-61DEA17AA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A1389FF-5D8E-9A45-9AC8-652E78F86FD7}"/>
              </a:ext>
            </a:extLst>
          </p:cNvPr>
          <p:cNvSpPr/>
          <p:nvPr/>
        </p:nvSpPr>
        <p:spPr>
          <a:xfrm>
            <a:off x="4112217" y="3063646"/>
            <a:ext cx="3967566" cy="31133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EB5562-8AB4-F94F-B7D4-EDC9A86FDA9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6000" y="2216258"/>
            <a:ext cx="0" cy="847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0948F-EA7A-6940-98F7-DDAA66C1D612}"/>
                  </a:ext>
                </a:extLst>
              </p:cNvPr>
              <p:cNvSpPr txBox="1"/>
              <p:nvPr/>
            </p:nvSpPr>
            <p:spPr>
              <a:xfrm>
                <a:off x="4695987" y="3508851"/>
                <a:ext cx="5298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0948F-EA7A-6940-98F7-DDAA66C1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87" y="3508851"/>
                <a:ext cx="529824" cy="492443"/>
              </a:xfrm>
              <a:prstGeom prst="rect">
                <a:avLst/>
              </a:prstGeom>
              <a:blipFill>
                <a:blip r:embed="rId3"/>
                <a:stretch>
                  <a:fillRect l="-23810" r="-9524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1CF641-EED3-BF4B-AA70-E6A7AC9AD1A1}"/>
              </a:ext>
            </a:extLst>
          </p:cNvPr>
          <p:cNvCxnSpPr/>
          <p:nvPr/>
        </p:nvCxnSpPr>
        <p:spPr>
          <a:xfrm>
            <a:off x="5225811" y="5563892"/>
            <a:ext cx="212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02284D-D0E4-124F-A4CB-88C20494E957}"/>
              </a:ext>
            </a:extLst>
          </p:cNvPr>
          <p:cNvCxnSpPr/>
          <p:nvPr/>
        </p:nvCxnSpPr>
        <p:spPr>
          <a:xfrm flipV="1">
            <a:off x="5225811" y="4169044"/>
            <a:ext cx="0" cy="141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7AFE27-1ECF-4149-BA2F-D5B74F55AC0C}"/>
              </a:ext>
            </a:extLst>
          </p:cNvPr>
          <p:cNvSpPr/>
          <p:nvPr/>
        </p:nvSpPr>
        <p:spPr>
          <a:xfrm>
            <a:off x="5501898" y="4874217"/>
            <a:ext cx="185980" cy="68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98FEA0-FEB9-1242-9BF3-E54ECF335426}"/>
              </a:ext>
            </a:extLst>
          </p:cNvPr>
          <p:cNvSpPr/>
          <p:nvPr/>
        </p:nvSpPr>
        <p:spPr>
          <a:xfrm>
            <a:off x="5775998" y="4338639"/>
            <a:ext cx="188263" cy="122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42F16-4E69-0049-8205-70C7C94EAC6F}"/>
              </a:ext>
            </a:extLst>
          </p:cNvPr>
          <p:cNvSpPr/>
          <p:nvPr/>
        </p:nvSpPr>
        <p:spPr>
          <a:xfrm>
            <a:off x="6044818" y="5191932"/>
            <a:ext cx="185981" cy="37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3EE00E-A338-A040-BCE1-60A86B39077D}"/>
              </a:ext>
            </a:extLst>
          </p:cNvPr>
          <p:cNvSpPr/>
          <p:nvPr/>
        </p:nvSpPr>
        <p:spPr>
          <a:xfrm>
            <a:off x="6325586" y="4874217"/>
            <a:ext cx="188265" cy="68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534E39-C635-2D47-B136-FBFB2C28E13D}"/>
              </a:ext>
            </a:extLst>
          </p:cNvPr>
          <p:cNvSpPr/>
          <p:nvPr/>
        </p:nvSpPr>
        <p:spPr>
          <a:xfrm>
            <a:off x="6587739" y="5400841"/>
            <a:ext cx="183583" cy="15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BC7FE7-3B08-8649-93E8-1B3384CDA88A}"/>
              </a:ext>
            </a:extLst>
          </p:cNvPr>
          <p:cNvSpPr txBox="1"/>
          <p:nvPr/>
        </p:nvSpPr>
        <p:spPr>
          <a:xfrm>
            <a:off x="1047040" y="2729296"/>
            <a:ext cx="30789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leaf node stores a probability distribution over classes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AC6631-7B03-F44C-ADAA-70509A34F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290" y="1698958"/>
            <a:ext cx="4054769" cy="15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8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C02C-7064-7544-81D6-8FAFCA62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Soft</a:t>
            </a:r>
            <a:r>
              <a:rPr lang="zh-Hans" altLang="en-US" dirty="0"/>
              <a:t> </a:t>
            </a:r>
            <a:r>
              <a:rPr lang="en-US" altLang="zh-Hans" dirty="0"/>
              <a:t>binary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9C5DA-94FD-5948-8A41-61DEA17AA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Two ways to do prediction:</a:t>
                </a:r>
              </a:p>
              <a:p>
                <a:endParaRPr lang="en-US" sz="36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3200" dirty="0"/>
                  <a:t>Find a path from root to leaf </a:t>
                </a:r>
                <a14:m>
                  <m:oMath xmlns:m="http://schemas.openxmlformats.org/officeDocument/2006/math">
                    <m:r>
                      <a:rPr lang="en-US" altLang="zh-Han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  <m:r>
                      <a:rPr lang="en-US" altLang="zh-Han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that has the largest probability,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sz="3200" dirty="0">
                    <a:sym typeface="Wingdings" pitchFamily="2" charset="2"/>
                  </a:rPr>
                  <a:t></a:t>
                </a:r>
                <a:r>
                  <a:rPr lang="en-US" sz="3200" dirty="0"/>
                  <a:t>Fast but has low accuracy</a:t>
                </a:r>
              </a:p>
              <a:p>
                <a:pPr lvl="1"/>
                <a:endParaRPr lang="en-US" sz="3200" dirty="0"/>
              </a:p>
              <a:p>
                <a:pPr lvl="1">
                  <a:lnSpc>
                    <a:spcPct val="160000"/>
                  </a:lnSpc>
                </a:pPr>
                <a:r>
                  <a:rPr lang="en-US" sz="3200" dirty="0"/>
                  <a:t>Calculate the probabilities of all paths, then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914400" lvl="2" indent="0">
                  <a:lnSpc>
                    <a:spcPct val="160000"/>
                  </a:lnSpc>
                  <a:buNone/>
                </a:pPr>
                <a:r>
                  <a:rPr lang="en-US" sz="3200" dirty="0">
                    <a:sym typeface="Wingdings" pitchFamily="2" charset="2"/>
                  </a:rPr>
                  <a:t></a:t>
                </a:r>
                <a:r>
                  <a:rPr lang="en-US" sz="3200" dirty="0"/>
                  <a:t>Heavy computation complexity but more accurate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9C5DA-94FD-5948-8A41-61DEA17AA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FE6A-D47C-D84F-BA2D-590342E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 a soft binary decision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E91D-544D-9044-A9CF-833AD80582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1) Decide the layer number of the decision tree</a:t>
                </a:r>
              </a:p>
              <a:p>
                <a:endParaRPr lang="en-US" dirty="0"/>
              </a:p>
              <a:p>
                <a:r>
                  <a:rPr lang="en-US" dirty="0"/>
                  <a:t>2) Train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by Mini-batch SGD</a:t>
                </a:r>
              </a:p>
              <a:p>
                <a:pPr marL="0" indent="0">
                  <a:buNone/>
                </a:pPr>
                <a:r>
                  <a:rPr lang="en-US" dirty="0"/>
                  <a:t>	minimize loss: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E91D-544D-9044-A9CF-833AD8058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A067F84-ED4F-2543-947A-B78B0AB7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59" y="3891924"/>
            <a:ext cx="8274481" cy="17309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8E4DB7-7674-D949-9EBE-D193CA29684A}"/>
              </a:ext>
            </a:extLst>
          </p:cNvPr>
          <p:cNvCxnSpPr/>
          <p:nvPr/>
        </p:nvCxnSpPr>
        <p:spPr>
          <a:xfrm flipV="1">
            <a:off x="5424407" y="5176434"/>
            <a:ext cx="1596325" cy="1000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E7109E-0612-C240-B549-7A4F9E32F777}"/>
                  </a:ext>
                </a:extLst>
              </p:cNvPr>
              <p:cNvSpPr txBox="1"/>
              <p:nvPr/>
            </p:nvSpPr>
            <p:spPr>
              <a:xfrm>
                <a:off x="1875295" y="6122567"/>
                <a:ext cx="46057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 probability from root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E7109E-0612-C240-B549-7A4F9E32F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95" y="6122567"/>
                <a:ext cx="4605748" cy="523220"/>
              </a:xfrm>
              <a:prstGeom prst="rect">
                <a:avLst/>
              </a:prstGeom>
              <a:blipFill>
                <a:blip r:embed="rId4"/>
                <a:stretch>
                  <a:fillRect l="-2755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E83777C0-C330-A849-A83E-B445003D4434}"/>
              </a:ext>
            </a:extLst>
          </p:cNvPr>
          <p:cNvSpPr/>
          <p:nvPr/>
        </p:nvSpPr>
        <p:spPr>
          <a:xfrm rot="16200000">
            <a:off x="8413597" y="4459148"/>
            <a:ext cx="419018" cy="2016082"/>
          </a:xfrm>
          <a:prstGeom prst="leftBrace">
            <a:avLst>
              <a:gd name="adj1" fmla="val 8333"/>
              <a:gd name="adj2" fmla="val 5384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D89E6-5CC9-BE48-8828-ACC0CC06D3F4}"/>
              </a:ext>
            </a:extLst>
          </p:cNvPr>
          <p:cNvSpPr txBox="1"/>
          <p:nvPr/>
        </p:nvSpPr>
        <p:spPr>
          <a:xfrm>
            <a:off x="7554457" y="5680639"/>
            <a:ext cx="218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Cross Entropy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8CEFD1-1934-5F4D-B50B-FB5C1B8D1443}"/>
              </a:ext>
            </a:extLst>
          </p:cNvPr>
          <p:cNvCxnSpPr>
            <a:cxnSpLocks/>
          </p:cNvCxnSpPr>
          <p:nvPr/>
        </p:nvCxnSpPr>
        <p:spPr>
          <a:xfrm flipH="1">
            <a:off x="8443993" y="3900675"/>
            <a:ext cx="676282" cy="571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26D152-B1A4-DE45-9CC9-EDE339E23B49}"/>
              </a:ext>
            </a:extLst>
          </p:cNvPr>
          <p:cNvSpPr txBox="1"/>
          <p:nvPr/>
        </p:nvSpPr>
        <p:spPr>
          <a:xfrm>
            <a:off x="8583638" y="3418251"/>
            <a:ext cx="285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2360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5E22-57DF-5D48-8FE3-102180F3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8A8E-2842-D947-B2C1-51C8624F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guarantee that each internal node makes equal use of both left and right sub-tree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D89E8-09ED-0449-8C7D-A4558BD4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98" y="2972810"/>
            <a:ext cx="3954651" cy="128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4E157-736D-8D43-A5B4-886CFFCB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97" y="5020595"/>
            <a:ext cx="8364395" cy="1156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2FF37-4476-114A-BABA-990FD0E094F8}"/>
                  </a:ext>
                </a:extLst>
              </p:cNvPr>
              <p:cNvSpPr txBox="1"/>
              <p:nvPr/>
            </p:nvSpPr>
            <p:spPr>
              <a:xfrm>
                <a:off x="5951349" y="2757415"/>
                <a:ext cx="4920450" cy="968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the probability from root </a:t>
                </a:r>
              </a:p>
              <a:p>
                <a:r>
                  <a:rPr lang="en-US" sz="2800" dirty="0"/>
                  <a:t>             to node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2FF37-4476-114A-BABA-990FD0E0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349" y="2757415"/>
                <a:ext cx="4920450" cy="968022"/>
              </a:xfrm>
              <a:prstGeom prst="rect">
                <a:avLst/>
              </a:prstGeom>
              <a:blipFill>
                <a:blip r:embed="rId4"/>
                <a:stretch>
                  <a:fillRect l="-515" t="-2597" r="-1546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E5FD3-6524-D94F-98F6-164BDBC6FED8}"/>
                  </a:ext>
                </a:extLst>
              </p:cNvPr>
              <p:cNvSpPr txBox="1"/>
              <p:nvPr/>
            </p:nvSpPr>
            <p:spPr>
              <a:xfrm>
                <a:off x="5951349" y="3766409"/>
                <a:ext cx="521238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the probability from node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             to its right sub-tree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E5FD3-6524-D94F-98F6-164BDBC6F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349" y="3766409"/>
                <a:ext cx="5212389" cy="954107"/>
              </a:xfrm>
              <a:prstGeom prst="rect">
                <a:avLst/>
              </a:prstGeom>
              <a:blipFill>
                <a:blip r:embed="rId5"/>
                <a:stretch>
                  <a:fillRect l="-487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8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A2DA-2944-8A4D-961B-BF5C55E7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E7EF5-FD08-F64C-955F-4F2BC3DF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7" y="1466169"/>
            <a:ext cx="10011905" cy="50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1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530</Words>
  <Application>Microsoft Macintosh PowerPoint</Application>
  <PresentationFormat>Widescreen</PresentationFormat>
  <Paragraphs>120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Distilling a Neural Network Into a Soft Decision Tree</vt:lpstr>
      <vt:lpstr>Motivation</vt:lpstr>
      <vt:lpstr>Conclusion</vt:lpstr>
      <vt:lpstr>Soft binary decision tree</vt:lpstr>
      <vt:lpstr>Soft binary decision tree</vt:lpstr>
      <vt:lpstr>Soft binary decision tree</vt:lpstr>
      <vt:lpstr>How to train a soft binary decision tree</vt:lpstr>
      <vt:lpstr>Regularization</vt:lpstr>
      <vt:lpstr>MNIST Visualization</vt:lpstr>
      <vt:lpstr>How to benefit from a trained neural network</vt:lpstr>
      <vt:lpstr>Distillation？</vt:lpstr>
      <vt:lpstr>Result from [Hinton et al., 2015] </vt:lpstr>
      <vt:lpstr>Results from this paper</vt:lpstr>
      <vt:lpstr>Results from this paper</vt:lpstr>
      <vt:lpstr>Connect4 Visualization</vt:lpstr>
      <vt:lpstr>Results from this paper</vt:lpstr>
      <vt:lpstr>Conclusion</vt:lpstr>
      <vt:lpstr>Q &amp; 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Distilling a Neural Network Into a Soft Decision Tree</dc:title>
  <dc:creator>Microsoft Office User</dc:creator>
  <cp:lastModifiedBy>Microsoft Office User</cp:lastModifiedBy>
  <cp:revision>159</cp:revision>
  <dcterms:created xsi:type="dcterms:W3CDTF">2018-05-09T17:44:26Z</dcterms:created>
  <dcterms:modified xsi:type="dcterms:W3CDTF">2018-05-10T04:24:56Z</dcterms:modified>
</cp:coreProperties>
</file>