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57" r:id="rId4"/>
    <p:sldId id="286" r:id="rId5"/>
    <p:sldId id="258" r:id="rId6"/>
    <p:sldId id="285" r:id="rId7"/>
    <p:sldId id="261" r:id="rId8"/>
    <p:sldId id="272" r:id="rId9"/>
    <p:sldId id="280" r:id="rId10"/>
    <p:sldId id="279" r:id="rId11"/>
    <p:sldId id="281" r:id="rId12"/>
    <p:sldId id="269" r:id="rId13"/>
    <p:sldId id="268" r:id="rId14"/>
    <p:sldId id="271" r:id="rId15"/>
    <p:sldId id="278" r:id="rId16"/>
    <p:sldId id="276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81"/>
    <p:restoredTop sz="89205"/>
  </p:normalViewPr>
  <p:slideViewPr>
    <p:cSldViewPr snapToGrid="0" snapToObjects="1">
      <p:cViewPr varScale="1">
        <p:scale>
          <a:sx n="59" d="100"/>
          <a:sy n="59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FF5AE-FC43-BF46-AC40-A63B7BEF1A0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D33B-D666-3942-ABB1-E7285752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1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</a:t>
            </a:r>
            <a:r>
              <a:rPr lang="en-US" baseline="0" dirty="0"/>
              <a:t> can help database, like learning memory access patterns, index in database, what database can help?</a:t>
            </a:r>
          </a:p>
          <a:p>
            <a:endParaRPr lang="en-US" baseline="0" dirty="0"/>
          </a:p>
          <a:p>
            <a:r>
              <a:rPr lang="en-US" baseline="0" dirty="0"/>
              <a:t>Conceptual contribution is more important. We understand database, can we use it to solve other problems?</a:t>
            </a:r>
          </a:p>
          <a:p>
            <a:r>
              <a:rPr lang="en-US" baseline="0" dirty="0"/>
              <a:t>This is real science.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33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distributed matrix.</a:t>
            </a:r>
            <a:r>
              <a:rPr lang="en-US" baseline="0" dirty="0" smtClean="0"/>
              <a:t> Big matrix are divided into small ones and compute via block matrix.</a:t>
            </a:r>
          </a:p>
          <a:p>
            <a:r>
              <a:rPr lang="en-US" baseline="0" dirty="0" smtClean="0"/>
              <a:t>Storage: vectors in dense, matrix in sparse list of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distributed matrix.</a:t>
            </a:r>
            <a:r>
              <a:rPr lang="en-US" baseline="0" dirty="0" smtClean="0"/>
              <a:t> Big matrix are divided into small ones and compute via block matrix.</a:t>
            </a:r>
          </a:p>
          <a:p>
            <a:r>
              <a:rPr lang="en-US" baseline="0" dirty="0" smtClean="0"/>
              <a:t>Storage: vectors in dense, matrix in sparse list of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45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</a:t>
            </a:r>
            <a:r>
              <a:rPr lang="en-US" baseline="0" dirty="0"/>
              <a:t> alg on Spark should be built on top of RDB, rather than dataflow.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82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distributed matrix.</a:t>
            </a:r>
            <a:r>
              <a:rPr lang="en-US" baseline="0" dirty="0" smtClean="0"/>
              <a:t> Big matrix are divided into small ones and compute via block matrix.</a:t>
            </a:r>
          </a:p>
          <a:p>
            <a:r>
              <a:rPr lang="en-US" baseline="0" dirty="0" smtClean="0"/>
              <a:t>Storage: vectors in dense, matrix in sparse list of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80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distributed matrix.</a:t>
            </a:r>
            <a:r>
              <a:rPr lang="en-US" baseline="0" dirty="0" smtClean="0"/>
              <a:t> Big matrix are divided into small ones and compute via block matrix.</a:t>
            </a:r>
          </a:p>
          <a:p>
            <a:r>
              <a:rPr lang="en-US" baseline="0" dirty="0" smtClean="0"/>
              <a:t>Storage: vectors in dense, matrix in sparse list of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distributed matrix.</a:t>
            </a:r>
            <a:r>
              <a:rPr lang="en-US" baseline="0" dirty="0" smtClean="0"/>
              <a:t> Big matrix are divided into small ones and compute via block matrix.</a:t>
            </a:r>
          </a:p>
          <a:p>
            <a:r>
              <a:rPr lang="en-US" baseline="0" dirty="0" smtClean="0"/>
              <a:t>Storage: vectors in dense, matrix in sparse list of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56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distributed matrix.</a:t>
            </a:r>
            <a:r>
              <a:rPr lang="en-US" baseline="0" dirty="0" smtClean="0"/>
              <a:t> Big matrix are divided into small ones and compute via block matrix.</a:t>
            </a:r>
          </a:p>
          <a:p>
            <a:r>
              <a:rPr lang="en-US" baseline="0" dirty="0" smtClean="0"/>
              <a:t>Storage: vectors in dense, matrix in sparse list of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 data becomes larger, Machine learning to handle distributed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13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This is really a relational</a:t>
            </a:r>
            <a:r>
              <a:rPr lang="en-US" baseline="0" dirty="0" smtClean="0"/>
              <a:t> algebra computation over the blocks on L and R.</a:t>
            </a:r>
            <a:endParaRPr lang="en-US" dirty="0" smtClean="0"/>
          </a:p>
          <a:p>
            <a:pPr marL="685800" lvl="1" indent="-228600">
              <a:buAutoNum type="arabicParenR"/>
            </a:pPr>
            <a:r>
              <a:rPr lang="en-US" dirty="0" smtClean="0"/>
              <a:t>The first two steps are essentially</a:t>
            </a:r>
            <a:r>
              <a:rPr lang="en-US" baseline="0" dirty="0" smtClean="0"/>
              <a:t> a join: </a:t>
            </a:r>
            <a:r>
              <a:rPr lang="en-US" dirty="0" smtClean="0"/>
              <a:t>Shuffle to match Li* and R*j,</a:t>
            </a:r>
            <a:r>
              <a:rPr lang="en-US" baseline="0" dirty="0" smtClean="0"/>
              <a:t> local computation of block matrices.</a:t>
            </a:r>
          </a:p>
          <a:p>
            <a:pPr marL="685800" lvl="1" indent="-228600">
              <a:buAutoNum type="arabicParenR"/>
            </a:pPr>
            <a:r>
              <a:rPr lang="en-US" baseline="0" dirty="0" smtClean="0">
                <a:sym typeface="Wingdings"/>
              </a:rPr>
              <a:t>The third step is also join on </a:t>
            </a:r>
            <a:r>
              <a:rPr lang="en-US" baseline="0" dirty="0" err="1" smtClean="0">
                <a:sym typeface="Wingdings"/>
              </a:rPr>
              <a:t>jk</a:t>
            </a:r>
            <a:r>
              <a:rPr lang="en-US" baseline="0" dirty="0" smtClean="0">
                <a:sym typeface="Wingdings"/>
              </a:rPr>
              <a:t> give </a:t>
            </a:r>
            <a:r>
              <a:rPr lang="en-US" baseline="0" dirty="0" err="1" smtClean="0">
                <a:sym typeface="Wingdings"/>
              </a:rPr>
              <a:t>I_ijk</a:t>
            </a:r>
            <a:r>
              <a:rPr lang="en-US" baseline="0" dirty="0" smtClean="0">
                <a:sym typeface="Wingdings"/>
              </a:rPr>
              <a:t>.</a:t>
            </a:r>
          </a:p>
          <a:p>
            <a:pPr marL="685800" lvl="1" indent="-228600">
              <a:buAutoNum type="arabicParenR"/>
            </a:pPr>
            <a:endParaRPr lang="en-US" baseline="0" dirty="0" smtClean="0">
              <a:sym typeface="Wingding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err="1" smtClean="0"/>
              <a:t>Lji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Rik</a:t>
            </a:r>
            <a:r>
              <a:rPr lang="en-US" baseline="0" dirty="0" smtClean="0"/>
              <a:t> to be in the same node, and then after multiply, get </a:t>
            </a:r>
            <a:r>
              <a:rPr lang="en-US" baseline="0" dirty="0" err="1" smtClean="0"/>
              <a:t>I_ijk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Shuffle – join</a:t>
            </a:r>
            <a:r>
              <a:rPr lang="en-US" baseline="0" dirty="0" smtClean="0">
                <a:solidFill>
                  <a:srgbClr val="FF0000"/>
                </a:solidFill>
              </a:rPr>
              <a:t> == </a:t>
            </a:r>
            <a:r>
              <a:rPr lang="en-US" dirty="0" smtClean="0">
                <a:solidFill>
                  <a:srgbClr val="FF0000"/>
                </a:solidFill>
              </a:rPr>
              <a:t>Then projection==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Then </a:t>
            </a:r>
            <a:r>
              <a:rPr lang="en-US" dirty="0" err="1" smtClean="0">
                <a:solidFill>
                  <a:srgbClr val="FF0000"/>
                </a:solidFill>
              </a:rPr>
              <a:t>groupBy</a:t>
            </a:r>
            <a:r>
              <a:rPr lang="en-US" dirty="0" smtClean="0">
                <a:solidFill>
                  <a:srgbClr val="FF0000"/>
                </a:solidFill>
              </a:rPr>
              <a:t> ==Then summation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Moving between data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9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Moving between data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8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Moving between data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Moving between data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Moving between data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2D33B-D666-3942-ABB1-E72857523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DD4-A107-8940-B62A-536E707F4CE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315A-8899-C24A-8AF7-15F6C289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DD4-A107-8940-B62A-536E707F4CE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315A-8899-C24A-8AF7-15F6C289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DD4-A107-8940-B62A-536E707F4CE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315A-8899-C24A-8AF7-15F6C289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2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DD4-A107-8940-B62A-536E707F4CE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315A-8899-C24A-8AF7-15F6C289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DD4-A107-8940-B62A-536E707F4CE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315A-8899-C24A-8AF7-15F6C289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6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DD4-A107-8940-B62A-536E707F4CE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315A-8899-C24A-8AF7-15F6C289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DD4-A107-8940-B62A-536E707F4CE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315A-8899-C24A-8AF7-15F6C289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DD4-A107-8940-B62A-536E707F4CE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315A-8899-C24A-8AF7-15F6C289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DD4-A107-8940-B62A-536E707F4CE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315A-8899-C24A-8AF7-15F6C289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DD4-A107-8940-B62A-536E707F4CE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315A-8899-C24A-8AF7-15F6C289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FDD4-A107-8940-B62A-536E707F4CE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315A-8899-C24A-8AF7-15F6C289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FDD4-A107-8940-B62A-536E707F4CEB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315A-8899-C24A-8AF7-15F6C289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6979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Scalable Linear Algebra on a Relational Database System</a:t>
            </a:r>
            <a:br>
              <a:rPr lang="en-US" sz="4400" dirty="0" smtClean="0"/>
            </a:br>
            <a:r>
              <a:rPr lang="en-US" sz="2800" dirty="0" err="1" smtClean="0"/>
              <a:t>Shangyu</a:t>
            </a:r>
            <a:r>
              <a:rPr lang="en-US" sz="2800" dirty="0" smtClean="0"/>
              <a:t> Luo, </a:t>
            </a:r>
            <a:r>
              <a:rPr lang="en-US" sz="2800" dirty="0" err="1" smtClean="0"/>
              <a:t>Zekai</a:t>
            </a:r>
            <a:r>
              <a:rPr lang="en-US" sz="2800" dirty="0" smtClean="0"/>
              <a:t> J. Gao, Michael </a:t>
            </a:r>
            <a:r>
              <a:rPr lang="en-US" sz="2800" dirty="0" err="1" smtClean="0"/>
              <a:t>Gubanov</a:t>
            </a:r>
            <a:r>
              <a:rPr lang="en-US" sz="2800" dirty="0" smtClean="0"/>
              <a:t>, Luis L. Perez, Christopher Jermaine                 </a:t>
            </a:r>
            <a:br>
              <a:rPr lang="en-US" sz="2800" dirty="0" smtClean="0"/>
            </a:br>
            <a:r>
              <a:rPr lang="en-US" sz="2800" dirty="0" smtClean="0"/>
              <a:t>[ICDE 2017 best paper]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7048"/>
            <a:ext cx="9144000" cy="760751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Zhipeng</a:t>
            </a:r>
            <a:r>
              <a:rPr lang="en-US" dirty="0" smtClean="0"/>
              <a:t> Zhang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Storage:</a:t>
            </a:r>
          </a:p>
          <a:p>
            <a:pPr lvl="1"/>
            <a:r>
              <a:rPr lang="en-US" dirty="0"/>
              <a:t>No distributed matrix.</a:t>
            </a:r>
          </a:p>
          <a:p>
            <a:pPr lvl="1"/>
            <a:r>
              <a:rPr lang="en-US" dirty="0"/>
              <a:t>Vector is stored in a dense fashion.</a:t>
            </a:r>
          </a:p>
          <a:p>
            <a:pPr lvl="1"/>
            <a:r>
              <a:rPr lang="en-US" dirty="0"/>
              <a:t>Matrix is stored as sparse lists of vectors.</a:t>
            </a:r>
          </a:p>
          <a:p>
            <a:r>
              <a:rPr lang="en-US" dirty="0"/>
              <a:t>Algebra operations:</a:t>
            </a:r>
          </a:p>
          <a:p>
            <a:pPr lvl="1"/>
            <a:r>
              <a:rPr lang="en-US" dirty="0"/>
              <a:t>Partly implemented in Java (extract diagonal elements of a matrix, outer product of two vectors, etc.)</a:t>
            </a:r>
          </a:p>
          <a:p>
            <a:pPr lvl="1"/>
            <a:r>
              <a:rPr lang="en-US" dirty="0"/>
              <a:t>Partly by calling BLAS (e.g., matrix inverse, matrix-matrix multiplication)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9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Optimizations:</a:t>
            </a:r>
          </a:p>
          <a:p>
            <a:pPr lvl="1"/>
            <a:r>
              <a:rPr lang="en-US" dirty="0" smtClean="0"/>
              <a:t>Get to know size of matrix and vectors in advance.</a:t>
            </a:r>
          </a:p>
          <a:p>
            <a:pPr lvl="2"/>
            <a:r>
              <a:rPr lang="en-US" dirty="0"/>
              <a:t>Operations like </a:t>
            </a:r>
            <a:r>
              <a:rPr lang="en-US" dirty="0" smtClean="0"/>
              <a:t>matrix multiplication, diag, etc.</a:t>
            </a:r>
          </a:p>
          <a:p>
            <a:pPr lvl="1"/>
            <a:r>
              <a:rPr lang="en-US" dirty="0" smtClean="0"/>
              <a:t>If cannot get size, estimate it via statistics from relational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95191"/>
            <a:ext cx="10515600" cy="3985656"/>
          </a:xfrm>
        </p:spPr>
        <p:txBody>
          <a:bodyPr>
            <a:normAutofit/>
          </a:bodyPr>
          <a:lstStyle/>
          <a:p>
            <a:r>
              <a:rPr lang="en-US" dirty="0" smtClean="0"/>
              <a:t>10 Amazon EC2 m2.4xlarge machines, each with 8 CPU cores.</a:t>
            </a:r>
          </a:p>
          <a:p>
            <a:endParaRPr lang="en-US" dirty="0" smtClean="0"/>
          </a:p>
          <a:p>
            <a:r>
              <a:rPr lang="en-US" dirty="0" smtClean="0"/>
              <a:t>Competitors: </a:t>
            </a:r>
          </a:p>
          <a:p>
            <a:pPr lvl="1"/>
            <a:r>
              <a:rPr lang="en-US" b="1" dirty="0" err="1" smtClean="0"/>
              <a:t>SimSQL</a:t>
            </a:r>
            <a:endParaRPr lang="en-US" b="1" dirty="0" smtClean="0"/>
          </a:p>
          <a:p>
            <a:pPr lvl="1"/>
            <a:r>
              <a:rPr lang="en-US" dirty="0" err="1" smtClean="0"/>
              <a:t>SciDB</a:t>
            </a:r>
            <a:endParaRPr lang="en-US" dirty="0" smtClean="0"/>
          </a:p>
          <a:p>
            <a:pPr lvl="1"/>
            <a:r>
              <a:rPr lang="en-US" dirty="0" err="1" smtClean="0"/>
              <a:t>SystemML</a:t>
            </a:r>
            <a:endParaRPr lang="en-US" dirty="0" smtClean="0"/>
          </a:p>
          <a:p>
            <a:pPr lvl="1"/>
            <a:r>
              <a:rPr lang="en-US" dirty="0" smtClean="0"/>
              <a:t>Spark </a:t>
            </a:r>
            <a:r>
              <a:rPr lang="en-US" dirty="0" err="1" smtClean="0"/>
              <a:t>MLlib.linalg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4589929" y="4649404"/>
            <a:ext cx="7163456" cy="16674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SimSQL</a:t>
            </a:r>
            <a:r>
              <a:rPr lang="en-US" sz="2800" dirty="0"/>
              <a:t> is a scalable, parallel, </a:t>
            </a:r>
            <a:r>
              <a:rPr lang="en-US" sz="2800" dirty="0" smtClean="0"/>
              <a:t>relational </a:t>
            </a:r>
            <a:r>
              <a:rPr lang="en-US" sz="2800" dirty="0"/>
              <a:t>database system compiles SQL queries into Java codes that run on top of </a:t>
            </a:r>
            <a:r>
              <a:rPr lang="en-US" sz="2800" dirty="0" smtClean="0"/>
              <a:t> Hadoop.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54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42" y="2877014"/>
            <a:ext cx="4298248" cy="67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851"/>
            <a:ext cx="10515600" cy="40224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Workload: </a:t>
            </a:r>
          </a:p>
          <a:p>
            <a:pPr lvl="1"/>
            <a:r>
              <a:rPr lang="en-US" dirty="0" smtClean="0"/>
              <a:t>Gram matrix computation:</a:t>
            </a:r>
          </a:p>
          <a:p>
            <a:pPr lvl="1"/>
            <a:r>
              <a:rPr lang="en-US" dirty="0" smtClean="0"/>
              <a:t>Least square linear regression:</a:t>
            </a:r>
          </a:p>
          <a:p>
            <a:pPr lvl="1"/>
            <a:r>
              <a:rPr lang="en-US" dirty="0" smtClean="0"/>
              <a:t>Outlier detection: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296" y="2250686"/>
            <a:ext cx="1066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394" y="2607618"/>
            <a:ext cx="1955800" cy="381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99001"/>
              </p:ext>
            </p:extLst>
          </p:nvPr>
        </p:nvGraphicFramePr>
        <p:xfrm>
          <a:off x="1370556" y="3468217"/>
          <a:ext cx="850962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976"/>
                <a:gridCol w="2279102"/>
                <a:gridCol w="1990271"/>
                <a:gridCol w="19902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Gram matrix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computation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Linear regression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Outlier detection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Number of data point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100K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100K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10K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Dimension of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data point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10, 100, 1000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10, 100, 1000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10, 100, 1000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95190"/>
            <a:ext cx="10515600" cy="42817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081" y="2346687"/>
            <a:ext cx="7111692" cy="36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190"/>
            <a:ext cx="10515600" cy="4281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/>
              <a:t>Distributed relational database </a:t>
            </a:r>
            <a:r>
              <a:rPr lang="en-US" sz="3600" b="1" i="1" dirty="0" smtClean="0"/>
              <a:t>can be reused as </a:t>
            </a:r>
            <a:r>
              <a:rPr lang="en-US" sz="3600" i="1" dirty="0" smtClean="0"/>
              <a:t>a scalable linear algebra system and </a:t>
            </a:r>
            <a:r>
              <a:rPr lang="en-US" sz="3600" b="1" i="1" dirty="0" smtClean="0"/>
              <a:t>the performance is comparable</a:t>
            </a:r>
            <a:r>
              <a:rPr lang="en-US" sz="3600" i="1" dirty="0" smtClean="0"/>
              <a:t>.</a:t>
            </a:r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i="1" dirty="0" smtClean="0"/>
              <a:t>This paper is cool for its conceptual contribution!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95190"/>
            <a:ext cx="10515600" cy="42817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638" y="2356052"/>
            <a:ext cx="7288645" cy="36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95190"/>
            <a:ext cx="10515600" cy="42817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336" y="2343060"/>
            <a:ext cx="6982709" cy="33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190"/>
            <a:ext cx="10515600" cy="4281773"/>
          </a:xfrm>
        </p:spPr>
        <p:txBody>
          <a:bodyPr/>
          <a:lstStyle/>
          <a:p>
            <a:r>
              <a:rPr lang="en-US" dirty="0" smtClean="0"/>
              <a:t>No distributed matrix</a:t>
            </a:r>
          </a:p>
          <a:p>
            <a:r>
              <a:rPr lang="en-US" dirty="0" smtClean="0"/>
              <a:t>Storage: dense vector, matrix as sparse lists of vectors</a:t>
            </a:r>
          </a:p>
          <a:p>
            <a:r>
              <a:rPr lang="en-US" dirty="0" smtClean="0"/>
              <a:t>Algebra operation: +-*/</a:t>
            </a:r>
          </a:p>
          <a:p>
            <a:r>
              <a:rPr lang="en-US" dirty="0" smtClean="0"/>
              <a:t>Aggregation: SUM, AVERAGE, etc. Special ones like: VECTORIZE, ROWMATRIX, COLMATRIX, ways to construct a vector or a matrix. Implemented via hashing.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ETH Zurich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4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Typing and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190"/>
            <a:ext cx="10515600" cy="4281773"/>
          </a:xfrm>
        </p:spPr>
        <p:txBody>
          <a:bodyPr/>
          <a:lstStyle/>
          <a:p>
            <a:r>
              <a:rPr lang="en-US" dirty="0" smtClean="0"/>
              <a:t>Get to know the size of matrix and vectors, then do some optimization</a:t>
            </a:r>
          </a:p>
          <a:p>
            <a:r>
              <a:rPr lang="en-US" dirty="0" smtClean="0"/>
              <a:t>If not know, estimate via the statistics from </a:t>
            </a:r>
            <a:r>
              <a:rPr lang="en-US" dirty="0" err="1" smtClean="0"/>
              <a:t>SimSQL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ETH Zurich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190"/>
            <a:ext cx="10515600" cy="4281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/>
              <a:t>Distributed relational database </a:t>
            </a:r>
            <a:r>
              <a:rPr lang="en-US" sz="3600" b="1" i="1" dirty="0" smtClean="0"/>
              <a:t>can be reused as </a:t>
            </a:r>
            <a:r>
              <a:rPr lang="en-US" sz="3600" i="1" dirty="0" smtClean="0"/>
              <a:t>a scalable linear algebra system and </a:t>
            </a:r>
            <a:r>
              <a:rPr lang="en-US" sz="3600" b="1" i="1" dirty="0" smtClean="0"/>
              <a:t>the performance is comparable </a:t>
            </a:r>
            <a:r>
              <a:rPr lang="en-US" sz="3600" i="1" dirty="0" smtClean="0"/>
              <a:t>with other state-of-the-art 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190"/>
            <a:ext cx="10515600" cy="4281773"/>
          </a:xfrm>
        </p:spPr>
        <p:txBody>
          <a:bodyPr>
            <a:normAutofit/>
          </a:bodyPr>
          <a:lstStyle/>
          <a:p>
            <a:r>
              <a:rPr lang="en-US" dirty="0" smtClean="0"/>
              <a:t>Scalable linear algebra (SLA): operating big matrix in a distributed setting</a:t>
            </a:r>
          </a:p>
          <a:p>
            <a:pPr lvl="1"/>
            <a:r>
              <a:rPr lang="en-US" dirty="0" smtClean="0"/>
              <a:t>Spark </a:t>
            </a:r>
            <a:r>
              <a:rPr lang="en-US" dirty="0" err="1" smtClean="0"/>
              <a:t>MLlib.linalg</a:t>
            </a:r>
            <a:endParaRPr lang="en-US" dirty="0" smtClean="0"/>
          </a:p>
          <a:p>
            <a:pPr lvl="1"/>
            <a:r>
              <a:rPr lang="en-US" dirty="0" err="1" smtClean="0"/>
              <a:t>SciDB</a:t>
            </a:r>
            <a:endParaRPr lang="en-US" dirty="0" smtClean="0"/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Distributed relational databases systems(RDBMS)</a:t>
            </a:r>
          </a:p>
          <a:p>
            <a:pPr lvl="1"/>
            <a:r>
              <a:rPr lang="en-US" dirty="0" smtClean="0"/>
              <a:t>Oracle database</a:t>
            </a:r>
          </a:p>
          <a:p>
            <a:pPr lvl="1"/>
            <a:r>
              <a:rPr lang="en-US" dirty="0" smtClean="0"/>
              <a:t>IBM DB2</a:t>
            </a:r>
            <a:endParaRPr lang="en-US" b="1" dirty="0" smtClean="0"/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11" y="2392074"/>
            <a:ext cx="4643713" cy="183483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820936" y="758283"/>
            <a:ext cx="5532863" cy="11369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Need to take care of:</a:t>
            </a:r>
          </a:p>
          <a:p>
            <a:r>
              <a:rPr lang="en-US" sz="2400" dirty="0" smtClean="0"/>
              <a:t>1. Computation     2. Communication</a:t>
            </a:r>
          </a:p>
          <a:p>
            <a:r>
              <a:rPr lang="en-US" sz="2400" dirty="0" smtClean="0"/>
              <a:t>3. Storage</a:t>
            </a:r>
            <a:r>
              <a:rPr lang="en-US" sz="2400" dirty="0"/>
              <a:t> </a:t>
            </a:r>
            <a:r>
              <a:rPr lang="en-US" sz="2400" dirty="0" smtClean="0"/>
              <a:t>              4. Optimization</a:t>
            </a:r>
          </a:p>
        </p:txBody>
      </p:sp>
    </p:spTree>
    <p:extLst>
      <p:ext uri="{BB962C8B-B14F-4D97-AF65-F5344CB8AC3E}">
        <p14:creationId xmlns:p14="http://schemas.microsoft.com/office/powerpoint/2010/main" val="124949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data is locked in RDB.</a:t>
            </a:r>
          </a:p>
          <a:p>
            <a:r>
              <a:rPr lang="en-US"/>
              <a:t>We understand RDB very well.</a:t>
            </a:r>
          </a:p>
          <a:p>
            <a:r>
              <a:rPr lang="en-US"/>
              <a:t>SQL is efficient and easy to use.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4211518"/>
            <a:ext cx="9993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Can we make a very small set of changes to the relational model and a RDBMS software to render them suitable for in-database linear algebra?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39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Connection between SLA and RDB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517" y="1865360"/>
            <a:ext cx="10529679" cy="45384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51183" y="1753849"/>
            <a:ext cx="1717286" cy="366564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6117" y="4902519"/>
            <a:ext cx="3630512" cy="112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Distributed matrix multiplication can be expressed with a series of operators in RDB.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9776562" y="1731547"/>
            <a:ext cx="1717286" cy="366564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79557" y="1758222"/>
            <a:ext cx="4167905" cy="366564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48026" y="1453499"/>
            <a:ext cx="2430966" cy="5798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277133" y="1419313"/>
            <a:ext cx="1359381" cy="5798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GROUPBY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926446" y="1419311"/>
            <a:ext cx="1359381" cy="5798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7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816" y="1462309"/>
            <a:ext cx="4773706" cy="11809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Hard to write SQL.</a:t>
            </a:r>
          </a:p>
          <a:p>
            <a:r>
              <a:rPr lang="en-US" dirty="0" smtClean="0"/>
              <a:t>Performance may not be good.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457" y="3281218"/>
            <a:ext cx="6654800" cy="353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79" y="3707324"/>
            <a:ext cx="3949700" cy="622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9073" y="3707324"/>
            <a:ext cx="4007625" cy="622300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44599"/>
            <a:ext cx="37084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98" y="5629598"/>
            <a:ext cx="3810000" cy="3683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9072" y="4809016"/>
            <a:ext cx="4007625" cy="1442466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364058" y="4437391"/>
            <a:ext cx="178420" cy="3047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861932" y="5240278"/>
            <a:ext cx="301525" cy="411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66755" y="2468727"/>
            <a:ext cx="5734050" cy="837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E.g., compute distance between x_i and every other data point x’?</a:t>
            </a:r>
          </a:p>
        </p:txBody>
      </p:sp>
    </p:spTree>
    <p:extLst>
      <p:ext uri="{BB962C8B-B14F-4D97-AF65-F5344CB8AC3E}">
        <p14:creationId xmlns:p14="http://schemas.microsoft.com/office/powerpoint/2010/main" val="8705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2" grpId="0" animBg="1"/>
      <p:bldP spid="13" grpId="0" animBg="1"/>
      <p:bldP spid="14" grpId="0" animBg="1"/>
      <p:bldP spid="15" grpId="0" build="p"/>
      <p:bldP spid="15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190"/>
            <a:ext cx="10515600" cy="4281773"/>
          </a:xfrm>
        </p:spPr>
        <p:txBody>
          <a:bodyPr/>
          <a:lstStyle/>
          <a:p>
            <a:r>
              <a:rPr lang="en-US" dirty="0" smtClean="0"/>
              <a:t>New data types</a:t>
            </a:r>
          </a:p>
          <a:p>
            <a:pPr lvl="1"/>
            <a:r>
              <a:rPr lang="en-US" dirty="0" smtClean="0"/>
              <a:t>LABELED_SCALAR, e.g., </a:t>
            </a:r>
            <a:r>
              <a:rPr lang="en-US" b="1" dirty="0" smtClean="0"/>
              <a:t>LABELED_SCALAR</a:t>
            </a:r>
            <a:r>
              <a:rPr lang="en-US" dirty="0" smtClean="0"/>
              <a:t>   (</a:t>
            </a:r>
            <a:r>
              <a:rPr lang="en-US" dirty="0" err="1" smtClean="0"/>
              <a:t>y_i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VECTOR, e.g.,  </a:t>
            </a:r>
            <a:r>
              <a:rPr lang="en-US" b="1" dirty="0" smtClean="0"/>
              <a:t>VECTOR</a:t>
            </a:r>
            <a:r>
              <a:rPr lang="en-US" dirty="0" smtClean="0"/>
              <a:t> [ dim ]</a:t>
            </a:r>
          </a:p>
          <a:p>
            <a:pPr lvl="1"/>
            <a:r>
              <a:rPr lang="en-US" dirty="0" smtClean="0"/>
              <a:t>MATRIX, e.g., </a:t>
            </a:r>
            <a:r>
              <a:rPr lang="en-US" b="1" dirty="0" smtClean="0"/>
              <a:t>MATRIX</a:t>
            </a:r>
            <a:r>
              <a:rPr lang="en-US" dirty="0" smtClean="0"/>
              <a:t> [ </a:t>
            </a:r>
            <a:r>
              <a:rPr lang="en-US" dirty="0" err="1" smtClean="0"/>
              <a:t>rowNum</a:t>
            </a:r>
            <a:r>
              <a:rPr lang="en-US" dirty="0" smtClean="0"/>
              <a:t> ][ </a:t>
            </a:r>
            <a:r>
              <a:rPr lang="en-US" dirty="0" err="1" smtClean="0"/>
              <a:t>colNum</a:t>
            </a:r>
            <a:r>
              <a:rPr lang="en-US" dirty="0" smtClean="0"/>
              <a:t> ]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41934"/>
            <a:ext cx="3949700" cy="622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2794" y="3841934"/>
            <a:ext cx="4007625" cy="622300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50" y="5298279"/>
            <a:ext cx="2819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350" y="5767706"/>
            <a:ext cx="1955800" cy="25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801" y="4578403"/>
            <a:ext cx="5638800" cy="1739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52794" y="5043012"/>
            <a:ext cx="4007625" cy="1156253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65500" y="4571996"/>
            <a:ext cx="178420" cy="3047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469807" y="5209516"/>
            <a:ext cx="301525" cy="411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Logic Details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(Include moving between data types, like: LABELED_SCALAR to VECTOR, VECTOR to MATRIX)</a:t>
            </a:r>
            <a:endParaRPr lang="en-US" dirty="0"/>
          </a:p>
          <a:p>
            <a:pPr lvl="1"/>
            <a:r>
              <a:rPr lang="en-US" dirty="0" smtClean="0"/>
              <a:t>VECTORIZE</a:t>
            </a:r>
          </a:p>
          <a:p>
            <a:pPr lvl="1"/>
            <a:r>
              <a:rPr lang="en-US" dirty="0" smtClean="0"/>
              <a:t>ROWMATRIX</a:t>
            </a:r>
            <a:endParaRPr lang="en-US" dirty="0"/>
          </a:p>
          <a:p>
            <a:pPr lvl="1"/>
            <a:r>
              <a:rPr lang="en-US" dirty="0" smtClean="0"/>
              <a:t>COLMATRIX</a:t>
            </a:r>
          </a:p>
        </p:txBody>
      </p:sp>
    </p:spTree>
    <p:extLst>
      <p:ext uri="{BB962C8B-B14F-4D97-AF65-F5344CB8AC3E}">
        <p14:creationId xmlns:p14="http://schemas.microsoft.com/office/powerpoint/2010/main" val="16243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8"/>
            <a:ext cx="10515600" cy="1184222"/>
          </a:xfrm>
        </p:spPr>
        <p:txBody>
          <a:bodyPr/>
          <a:lstStyle/>
          <a:p>
            <a:r>
              <a:rPr lang="en-US" dirty="0" smtClean="0"/>
              <a:t>Moving between Data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509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93" y="1984917"/>
            <a:ext cx="6974562" cy="441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963" y="2882551"/>
            <a:ext cx="6900991" cy="14861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892" y="4799229"/>
            <a:ext cx="6577275" cy="617999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2564780" y="2752176"/>
            <a:ext cx="356839" cy="1746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896</Words>
  <Application>Microsoft Macintosh PowerPoint</Application>
  <PresentationFormat>Widescreen</PresentationFormat>
  <Paragraphs>142</Paragraphs>
  <Slides>19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Wingdings</vt:lpstr>
      <vt:lpstr>Arial</vt:lpstr>
      <vt:lpstr>Office Theme</vt:lpstr>
      <vt:lpstr>Scalable Linear Algebra on a Relational Database System Shangyu Luo, Zekai J. Gao, Michael Gubanov, Luis L. Perez, Christopher Jermaine                  [ICDE 2017 best paper]</vt:lpstr>
      <vt:lpstr>Summary</vt:lpstr>
      <vt:lpstr>Background</vt:lpstr>
      <vt:lpstr>Motivation</vt:lpstr>
      <vt:lpstr>Connection between SLA and RDB</vt:lpstr>
      <vt:lpstr>Challenges</vt:lpstr>
      <vt:lpstr>Solution</vt:lpstr>
      <vt:lpstr>Logic Details</vt:lpstr>
      <vt:lpstr>Moving between Data Types</vt:lpstr>
      <vt:lpstr>Implementation Details</vt:lpstr>
      <vt:lpstr>Implementation Details</vt:lpstr>
      <vt:lpstr>Experimental Setup</vt:lpstr>
      <vt:lpstr>Experiments</vt:lpstr>
      <vt:lpstr>Experimental Results</vt:lpstr>
      <vt:lpstr>Summary</vt:lpstr>
      <vt:lpstr>Experimental Results</vt:lpstr>
      <vt:lpstr>Experimental Results</vt:lpstr>
      <vt:lpstr>Implementation</vt:lpstr>
      <vt:lpstr>Typing and Optimization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Linear Algebra on a Relational Database System Shangyu Luo, Zekai J. Gao, Michael Gubanov, Luis L. Perez, Christopher Jermaine                  [ICDE 2017 best paper]</dc:title>
  <dc:creator>Microsoft Office User</dc:creator>
  <cp:lastModifiedBy>Microsoft Office User</cp:lastModifiedBy>
  <cp:revision>76</cp:revision>
  <dcterms:created xsi:type="dcterms:W3CDTF">2017-09-25T06:50:37Z</dcterms:created>
  <dcterms:modified xsi:type="dcterms:W3CDTF">2018-04-24T07:46:27Z</dcterms:modified>
</cp:coreProperties>
</file>