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4"/>
  </p:notesMasterIdLst>
  <p:sldIdLst>
    <p:sldId id="256" r:id="rId2"/>
    <p:sldId id="347" r:id="rId3"/>
    <p:sldId id="292" r:id="rId4"/>
    <p:sldId id="305" r:id="rId5"/>
    <p:sldId id="348" r:id="rId6"/>
    <p:sldId id="355" r:id="rId7"/>
    <p:sldId id="341" r:id="rId8"/>
    <p:sldId id="359" r:id="rId9"/>
    <p:sldId id="358" r:id="rId10"/>
    <p:sldId id="343" r:id="rId11"/>
    <p:sldId id="356" r:id="rId12"/>
    <p:sldId id="362" r:id="rId13"/>
    <p:sldId id="349" r:id="rId14"/>
    <p:sldId id="363" r:id="rId15"/>
    <p:sldId id="334" r:id="rId16"/>
    <p:sldId id="353" r:id="rId17"/>
    <p:sldId id="357" r:id="rId18"/>
    <p:sldId id="360" r:id="rId19"/>
    <p:sldId id="361" r:id="rId20"/>
    <p:sldId id="350" r:id="rId21"/>
    <p:sldId id="339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A2A2"/>
    <a:srgbClr val="2F5597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1" autoAdjust="0"/>
    <p:restoredTop sz="94660" autoAdjust="0"/>
  </p:normalViewPr>
  <p:slideViewPr>
    <p:cSldViewPr snapToGrid="0">
      <p:cViewPr varScale="1">
        <p:scale>
          <a:sx n="95" d="100"/>
          <a:sy n="95" d="100"/>
        </p:scale>
        <p:origin x="96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4406" l="2817" r="100000">
                        <a14:foregroundMark x1="24296" y1="78322" x2="24296" y2="78322"/>
                        <a14:backgroundMark x1="13732" y1="21329" x2="13732" y2="21329"/>
                        <a14:backgroundMark x1="17958" y1="13287" x2="17958" y2="13287"/>
                        <a14:backgroundMark x1="82394" y1="14336" x2="82394" y2="14336"/>
                        <a14:backgroundMark x1="77465" y1="95455" x2="77465" y2="95455"/>
                        <a14:backgroundMark x1="22183" y1="96503" x2="22183" y2="96503"/>
                        <a14:backgroundMark x1="16901" y1="81119" x2="16901" y2="81119"/>
                        <a14:backgroundMark x1="2817" y1="72028" x2="2817" y2="72028"/>
                        <a14:backgroundMark x1="4577" y1="36364" x2="4577" y2="36364"/>
                        <a14:backgroundMark x1="33451" y1="3846" x2="33451" y2="3846"/>
                        <a14:backgroundMark x1="78521" y1="2098" x2="78521" y2="2098"/>
                        <a14:backgroundMark x1="96831" y1="19231" x2="96831" y2="19231"/>
                        <a14:backgroundMark x1="95775" y1="76224" x2="95775" y2="76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68" y="2975920"/>
            <a:ext cx="1275686" cy="128467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828536" y="1459128"/>
            <a:ext cx="10328148" cy="119724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inspired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</a:p>
          <a:p>
            <a:pPr algn="ctr">
              <a:lnSpc>
                <a:spcPct val="125000"/>
              </a:lnSpc>
            </a:pPr>
            <a:r>
              <a:rPr lang="en-US" altLang="zh-CN" sz="28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NIPS</a:t>
            </a:r>
            <a:r>
              <a:rPr lang="zh-CN" altLang="en-US" sz="28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</a:p>
        </p:txBody>
      </p:sp>
      <p:sp>
        <p:nvSpPr>
          <p:cNvPr id="25" name="文本框 10"/>
          <p:cNvSpPr txBox="1">
            <a:spLocks noChangeArrowheads="1"/>
          </p:cNvSpPr>
          <p:nvPr/>
        </p:nvSpPr>
        <p:spPr bwMode="auto">
          <a:xfrm>
            <a:off x="3696383" y="4488378"/>
            <a:ext cx="4592455" cy="11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lang="en-US" altLang="zh-CN" dirty="0" err="1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Xue</a:t>
            </a:r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Huanran</a:t>
            </a:r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1701214297</a:t>
            </a:r>
          </a:p>
          <a:p>
            <a:pPr algn="ctr">
              <a:lnSpc>
                <a:spcPct val="200000"/>
              </a:lnSpc>
            </a:pPr>
            <a:r>
              <a:rPr lang="en-US" altLang="zh-CN" sz="18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2018.7.30</a:t>
            </a:r>
            <a:endParaRPr lang="en-US" altLang="zh-CN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985653" y="479639"/>
            <a:ext cx="564275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Test design and feature identification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406EC4-AB31-5243-B350-0C9790D056E3}"/>
                  </a:ext>
                </a:extLst>
              </p:cNvPr>
              <p:cNvSpPr txBox="1"/>
              <p:nvPr/>
            </p:nvSpPr>
            <p:spPr>
              <a:xfrm>
                <a:off x="985653" y="1689675"/>
                <a:ext cx="9124294" cy="3442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dirty="0">
                    <a:latin typeface="+mn-ea"/>
                  </a:rPr>
                  <a:t>Construct the test matrix </a:t>
                </a:r>
                <a14:m>
                  <m:oMath xmlns:m="http://schemas.openxmlformats.org/officeDocument/2006/math">
                    <m:r>
                      <a:rPr kumimoji="1" lang="en-US" altLang="zh-CN" sz="18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 randomly by putting a feature in the test with prob.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zh-CN" sz="1800" dirty="0">
                  <a:latin typeface="+mn-ea"/>
                </a:endParaRP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From the test scores, rank the features and select </a:t>
                </a:r>
                <a14:m>
                  <m:oMath xmlns:m="http://schemas.openxmlformats.org/officeDocument/2006/math"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 top-ranked features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How to rank the features?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1800" dirty="0">
                    <a:latin typeface="+mn-ea"/>
                  </a:rPr>
                  <a:t> the </a:t>
                </a:r>
                <a:r>
                  <a:rPr kumimoji="1" lang="en-US" altLang="zh-CN" sz="1800" dirty="0" err="1">
                    <a:latin typeface="+mn-ea"/>
                  </a:rPr>
                  <a:t>jth</a:t>
                </a:r>
                <a:r>
                  <a:rPr kumimoji="1" lang="en-US" altLang="zh-CN" sz="1800" dirty="0">
                    <a:latin typeface="+mn-ea"/>
                  </a:rPr>
                  <a:t> column, the dot-product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kumimoji="1" lang="en-US" altLang="zh-CN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 is the total score of all the tests that feature j participates in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Finally rank the features with </a:t>
                </a:r>
                <a14:m>
                  <m:oMath xmlns:m="http://schemas.openxmlformats.org/officeDocument/2006/math">
                    <m:r>
                      <a:rPr kumimoji="1" lang="en-US" altLang="zh-CN" sz="18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kumimoji="1" lang="en-US" altLang="zh-CN" sz="1800" b="1" dirty="0">
                  <a:latin typeface="+mn-ea"/>
                </a:endParaRP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	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endParaRPr kumimoji="1" lang="en-US" altLang="zh-CN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406EC4-AB31-5243-B350-0C9790D0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3" y="1689675"/>
                <a:ext cx="9124294" cy="3442609"/>
              </a:xfrm>
              <a:prstGeom prst="rect">
                <a:avLst/>
              </a:prstGeom>
              <a:blipFill>
                <a:blip r:embed="rId3"/>
                <a:stretch>
                  <a:fillRect l="-556" t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5177" y="1561706"/>
                <a:ext cx="9706707" cy="3651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+mn-ea"/>
                  </a:rPr>
                  <a:t>Separable</a:t>
                </a:r>
                <a:r>
                  <a:rPr lang="zh-CN" altLang="en-US" b="1" dirty="0">
                    <a:latin typeface="+mn-ea"/>
                  </a:rPr>
                  <a:t> </a:t>
                </a:r>
                <a:r>
                  <a:rPr lang="en-US" altLang="zh-CN" b="1" dirty="0">
                    <a:latin typeface="+mn-ea"/>
                  </a:rPr>
                  <a:t>scoring</a:t>
                </a:r>
                <a:r>
                  <a:rPr lang="zh-CN" altLang="en-US" b="1" dirty="0">
                    <a:latin typeface="+mn-ea"/>
                  </a:rPr>
                  <a:t> </a:t>
                </a:r>
                <a:r>
                  <a:rPr lang="en-US" altLang="zh-CN" b="1" dirty="0">
                    <a:latin typeface="+mn-ea"/>
                  </a:rPr>
                  <a:t>function</a:t>
                </a:r>
              </a:p>
              <a:p>
                <a:endParaRPr lang="en-US" altLang="zh-CN" dirty="0">
                  <a:latin typeface="+mn-ea"/>
                </a:endParaRPr>
              </a:p>
              <a:p>
                <a:r>
                  <a:rPr lang="en-US" altLang="zh-CN" dirty="0">
                    <a:latin typeface="+mn-ea"/>
                  </a:rPr>
                  <a:t>Let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be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real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number.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score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function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zh-CN" altLang="en-US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is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said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to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be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C-Separable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if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following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property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holds: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for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every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and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and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for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every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</a:t>
                </a:r>
                <a:endParaRPr lang="en-US" altLang="zh-CN" dirty="0">
                  <a:latin typeface="+mn-ea"/>
                </a:endParaRPr>
              </a:p>
              <a:p>
                <a:r>
                  <a:rPr lang="en-US" altLang="zh-CN" dirty="0">
                    <a:latin typeface="+mn-ea"/>
                  </a:rPr>
                  <a:t>we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have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r>
                  <a:rPr lang="en-US" altLang="zh-CN" dirty="0">
                    <a:latin typeface="+mn-ea"/>
                  </a:rPr>
                  <a:t>Some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scoring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functions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(both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filters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and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wrappers)</a:t>
                </a:r>
              </a:p>
              <a:p>
                <a:endParaRPr lang="en-US" altLang="zh-CN" dirty="0">
                  <a:latin typeface="+mn-ea"/>
                </a:endParaRPr>
              </a:p>
              <a:p>
                <a:r>
                  <a:rPr lang="en-US" altLang="zh-CN" dirty="0" err="1">
                    <a:latin typeface="+mn-ea"/>
                  </a:rPr>
                  <a:t>Kullback-Leibler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Distance</a:t>
                </a:r>
              </a:p>
              <a:p>
                <a:r>
                  <a:rPr lang="en-US" altLang="zh-CN" dirty="0">
                    <a:latin typeface="+mn-ea"/>
                  </a:rPr>
                  <a:t>Mutual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Information</a:t>
                </a:r>
              </a:p>
              <a:p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classification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performance</a:t>
                </a:r>
              </a:p>
              <a:p>
                <a:r>
                  <a:rPr lang="zh-CN" altLang="en-US" dirty="0">
                    <a:latin typeface="+mn-ea"/>
                  </a:rPr>
                  <a:t>  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7" y="1561706"/>
                <a:ext cx="9706707" cy="3651449"/>
              </a:xfrm>
              <a:prstGeom prst="rect">
                <a:avLst/>
              </a:prstGeom>
              <a:blipFill>
                <a:blip r:embed="rId3"/>
                <a:stretch>
                  <a:fillRect l="-523" t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29446" y="617544"/>
            <a:ext cx="266610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Scoring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08091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645177" y="617544"/>
            <a:ext cx="250478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Theory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E32AD2-17CA-F540-B60E-1CC82FF118A5}"/>
                  </a:ext>
                </a:extLst>
              </p:cNvPr>
              <p:cNvSpPr txBox="1"/>
              <p:nvPr/>
            </p:nvSpPr>
            <p:spPr>
              <a:xfrm>
                <a:off x="645177" y="1640533"/>
                <a:ext cx="8758954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latin typeface="+mn-ea"/>
                  </a:rPr>
                  <a:t>Let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be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constant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such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that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there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is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C-Separable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scoring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function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  <a:r>
                  <a:rPr lang="zh-CN" altLang="en-US" dirty="0">
                    <a:latin typeface="+mn-ea"/>
                  </a:rPr>
                  <a:t> </a:t>
                </a:r>
                <a:endParaRPr lang="en-US" altLang="zh-CN" dirty="0">
                  <a:latin typeface="+mn-ea"/>
                </a:endParaRPr>
              </a:p>
              <a:p>
                <a:pPr algn="just"/>
                <a:r>
                  <a:rPr lang="en-US" altLang="zh-CN" dirty="0">
                    <a:latin typeface="+mn-ea"/>
                  </a:rPr>
                  <a:t>Let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where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is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set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of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relevant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features.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Let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∈(0,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be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an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arbitrary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constant.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there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is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distribution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of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test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matrices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with</a:t>
                </a:r>
                <a:r>
                  <a:rPr lang="zh-CN" altLang="en-US" dirty="0">
                    <a:latin typeface="+mn-ea"/>
                  </a:rPr>
                  <a:t> </a:t>
                </a:r>
                <a:endParaRPr lang="en-US" altLang="zh-CN" dirty="0">
                  <a:latin typeface="+mn-ea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such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that,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by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selecting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test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matrix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randomly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from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distribution,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top-ranked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features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are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exactly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 err="1">
                    <a:latin typeface="+mn-ea"/>
                  </a:rPr>
                  <a:t>revelant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features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with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probability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least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b="0" i="1" dirty="0">
                    <a:latin typeface="+mn-ea"/>
                  </a:rPr>
                  <a:t>.</a:t>
                </a:r>
              </a:p>
              <a:p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E32AD2-17CA-F540-B60E-1CC82FF1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7" y="1640533"/>
                <a:ext cx="8758954" cy="2139047"/>
              </a:xfrm>
              <a:prstGeom prst="rect">
                <a:avLst/>
              </a:prstGeom>
              <a:blipFill>
                <a:blip r:embed="rId3"/>
                <a:stretch>
                  <a:fillRect l="-580" t="-1176" r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7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2689" y="2695438"/>
            <a:ext cx="9996355" cy="65165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en-US" altLang="zh-CN" sz="28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3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52103" y="1637829"/>
            <a:ext cx="97067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Run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every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experiment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times,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features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contains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all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relevant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features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almost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time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2103" y="617544"/>
            <a:ext cx="275138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Synthetic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Dataset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9AEA25-9A06-E44D-97AC-F976504B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937"/>
            <a:ext cx="11797608" cy="35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95405" y="1645244"/>
            <a:ext cx="97067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TAC-KBP: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number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of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samples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and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dimensions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millions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5405" y="617544"/>
            <a:ext cx="2215663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Large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Dataset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3A7B8B-42CB-3045-833B-571CF131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76" y="2134694"/>
            <a:ext cx="4528427" cy="33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0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95405" y="1325838"/>
            <a:ext cx="97067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GISETTE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and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MADELON: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number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of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dimensions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thousands.</a:t>
            </a:r>
          </a:p>
          <a:p>
            <a:r>
              <a:rPr lang="en-US" altLang="zh-CN" dirty="0">
                <a:latin typeface="+mn-ea"/>
              </a:rPr>
              <a:t>Mutual information is the filter method, the algorithm for wrapper is logistic regression and the final classification algorithm is </a:t>
            </a:r>
            <a:r>
              <a:rPr lang="en-US" altLang="zh-CN" dirty="0" err="1">
                <a:latin typeface="+mn-ea"/>
              </a:rPr>
              <a:t>knn</a:t>
            </a:r>
            <a:r>
              <a:rPr lang="en-US" altLang="zh-CN" dirty="0">
                <a:latin typeface="+mn-ea"/>
              </a:rPr>
              <a:t>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5405" y="591150"/>
            <a:ext cx="2773508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Medium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Datasets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462AE-484B-6D4E-9B5D-FFC6F234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82" y="2980339"/>
            <a:ext cx="9321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749382" y="688872"/>
            <a:ext cx="234069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Small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Datasets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BBF50D-EE9F-AB42-BC33-DF45AB4F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1" y="2540462"/>
            <a:ext cx="9304396" cy="38445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75944C0-A649-C448-B115-8A9990B6D618}"/>
              </a:ext>
            </a:extLst>
          </p:cNvPr>
          <p:cNvSpPr txBox="1"/>
          <p:nvPr/>
        </p:nvSpPr>
        <p:spPr>
          <a:xfrm>
            <a:off x="749382" y="1534171"/>
            <a:ext cx="97067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Colon,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Leukemia,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Lymph,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NCI9,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Lung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from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UCI,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few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hundreds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few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thounds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variables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and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tens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of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samples</a:t>
            </a:r>
            <a:r>
              <a:rPr lang="zh-CN" altLang="en-US" dirty="0">
                <a:latin typeface="+mn-ea"/>
              </a:rPr>
              <a:t>  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2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749382" y="688872"/>
            <a:ext cx="165942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Scalability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6FA6CD-FA05-EB44-9869-FEB5F36D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6" y="2162091"/>
            <a:ext cx="9263596" cy="31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749382" y="1695313"/>
            <a:ext cx="104204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Apart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from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MADELON,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performance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converges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fast,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normally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around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k=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~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15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9382" y="688872"/>
            <a:ext cx="186460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Robustness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7E25CD-ACFD-014D-8D15-4894E0EF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2" y="2438619"/>
            <a:ext cx="10604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6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2689" y="2695438"/>
            <a:ext cx="9996355" cy="65165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sz="28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10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2689" y="2695438"/>
            <a:ext cx="9996355" cy="65165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 err="1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Concolusion</a:t>
            </a:r>
            <a:endParaRPr lang="en-US" altLang="zh-CN" sz="28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03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63137" y="632446"/>
            <a:ext cx="1991243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Conclusion 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849AA0-B98C-1E4D-9611-36E3AA2AC19D}"/>
              </a:ext>
            </a:extLst>
          </p:cNvPr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47CEFC-1BED-BA43-BA77-9D8CB73524D0}"/>
                </a:ext>
              </a:extLst>
            </p:cNvPr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7B4C8EC-BC27-024B-999E-41B73A477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6BF2AEE-6BCE-F64B-8DC9-A5C4CB862873}"/>
              </a:ext>
            </a:extLst>
          </p:cNvPr>
          <p:cNvSpPr txBox="1"/>
          <p:nvPr/>
        </p:nvSpPr>
        <p:spPr>
          <a:xfrm>
            <a:off x="1463137" y="1674421"/>
            <a:ext cx="816775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Advantage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Flexibility,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Theory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Support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Disadvantage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many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hyperparameters,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Problem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experiment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section</a:t>
            </a:r>
          </a:p>
          <a:p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378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4207976" y="2272872"/>
            <a:ext cx="3547763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Freeform 96"/>
          <p:cNvSpPr>
            <a:spLocks/>
          </p:cNvSpPr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5" name="文本框 14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1203098" y="848374"/>
            <a:ext cx="200932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Introduction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8" name="文本框 17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A0C246-D903-DD4D-BBC3-F157AD5E4521}"/>
                  </a:ext>
                </a:extLst>
              </p:cNvPr>
              <p:cNvSpPr txBox="1"/>
              <p:nvPr/>
            </p:nvSpPr>
            <p:spPr>
              <a:xfrm>
                <a:off x="1203097" y="1781298"/>
                <a:ext cx="10066585" cy="330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+mn-ea"/>
                  </a:rPr>
                  <a:t>Feature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Selection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(FS)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following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problem: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Given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universe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U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of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possible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features,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identify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subset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of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features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 err="1">
                    <a:latin typeface="+mn-ea"/>
                  </a:rPr>
                  <a:t>s.t.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using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features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can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build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model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to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best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predict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target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class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Why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feature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selection?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Model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accuracy,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computational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cost,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ability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to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understand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resulting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model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However,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NP-hard!</a:t>
                </a:r>
                <a:r>
                  <a:rPr kumimoji="1" lang="zh-CN" altLang="en-US" dirty="0">
                    <a:latin typeface="+mn-ea"/>
                  </a:rPr>
                  <a:t> </a:t>
                </a:r>
                <a:endParaRPr kumimoji="1"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A0C246-D903-DD4D-BBC3-F157AD5E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97" y="1781298"/>
                <a:ext cx="10066585" cy="3308598"/>
              </a:xfrm>
              <a:prstGeom prst="rect">
                <a:avLst/>
              </a:prstGeom>
              <a:blipFill>
                <a:blip r:embed="rId3"/>
                <a:stretch>
                  <a:fillRect l="-504" t="-763" b="-1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73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257299" y="826504"/>
            <a:ext cx="216378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Related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Work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1F1235-ED1E-794A-9DD3-FC0EFAB8AEFF}"/>
              </a:ext>
            </a:extLst>
          </p:cNvPr>
          <p:cNvSpPr txBox="1"/>
          <p:nvPr/>
        </p:nvSpPr>
        <p:spPr>
          <a:xfrm>
            <a:off x="1257299" y="2018805"/>
            <a:ext cx="95774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n-ea"/>
              </a:rPr>
              <a:t>Filter</a:t>
            </a:r>
          </a:p>
          <a:p>
            <a:r>
              <a:rPr kumimoji="1" lang="en-US" altLang="zh-CN" dirty="0">
                <a:latin typeface="+mn-ea"/>
              </a:rPr>
              <a:t>No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classifier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used,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features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are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selected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statistical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properties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information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theory</a:t>
            </a:r>
            <a:endParaRPr kumimoji="1" lang="zh-CN" altLang="en-US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b="1" dirty="0">
                <a:latin typeface="+mn-ea"/>
              </a:rPr>
              <a:t>Wrapper</a:t>
            </a:r>
          </a:p>
          <a:p>
            <a:r>
              <a:rPr kumimoji="1" lang="en-US" altLang="zh-CN" dirty="0">
                <a:latin typeface="+mn-ea"/>
              </a:rPr>
              <a:t>A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classifier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used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black-box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test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subset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of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features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b="1" dirty="0">
                <a:latin typeface="+mn-ea"/>
              </a:rPr>
              <a:t>Embedded</a:t>
            </a:r>
          </a:p>
          <a:p>
            <a:r>
              <a:rPr kumimoji="1" lang="en-US" altLang="zh-CN" dirty="0">
                <a:latin typeface="+mn-ea"/>
              </a:rPr>
              <a:t>Combine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learning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through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regularization</a:t>
            </a:r>
          </a:p>
          <a:p>
            <a:endParaRPr kumimoji="1"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18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2689" y="2695438"/>
            <a:ext cx="9996355" cy="65165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endParaRPr lang="en-US" altLang="zh-CN" sz="28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28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257299" y="826504"/>
            <a:ext cx="224278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Group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Testing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335B9D-15DF-A943-8E84-ECC7E5CC8478}"/>
              </a:ext>
            </a:extLst>
          </p:cNvPr>
          <p:cNvSpPr txBox="1"/>
          <p:nvPr/>
        </p:nvSpPr>
        <p:spPr>
          <a:xfrm>
            <a:off x="1257299" y="1567543"/>
            <a:ext cx="957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atin typeface="+mn-ea"/>
              </a:rPr>
              <a:t>Identify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a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small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subset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of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"positive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items" from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all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possible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items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0EFC66-1744-7E45-B60C-D0CA321F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2659775"/>
            <a:ext cx="4330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8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257299" y="826504"/>
            <a:ext cx="1786443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Motivation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D335B9D-15DF-A943-8E84-ECC7E5CC8478}"/>
                  </a:ext>
                </a:extLst>
              </p:cNvPr>
              <p:cNvSpPr txBox="1"/>
              <p:nvPr/>
            </p:nvSpPr>
            <p:spPr>
              <a:xfrm>
                <a:off x="1257299" y="1555668"/>
                <a:ext cx="9321363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dirty="0">
                    <a:latin typeface="+mn-ea"/>
                  </a:rPr>
                  <a:t>Rethink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problem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in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Group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Testing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framework: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A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small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and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unknown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subset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of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relevant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features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in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large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universe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of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N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features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Apply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test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to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subset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and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produce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testing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score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From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collection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of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test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scores,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relevant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features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are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identified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D335B9D-15DF-A943-8E84-ECC7E5CC8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1555668"/>
                <a:ext cx="9321363" cy="2062103"/>
              </a:xfrm>
              <a:prstGeom prst="rect">
                <a:avLst/>
              </a:prstGeom>
              <a:blipFill>
                <a:blip r:embed="rId3"/>
                <a:stretch>
                  <a:fillRect l="-544" t="-610" b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2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257299" y="826504"/>
            <a:ext cx="468736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Parallel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Feature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Selection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(PFS)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B7B8E8-674B-0448-87BF-8E451BDFF7F6}"/>
                  </a:ext>
                </a:extLst>
              </p:cNvPr>
              <p:cNvSpPr txBox="1"/>
              <p:nvPr/>
            </p:nvSpPr>
            <p:spPr>
              <a:xfrm>
                <a:off x="1257299" y="1555668"/>
                <a:ext cx="9124294" cy="2597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dirty="0">
                    <a:latin typeface="+mn-ea"/>
                  </a:rPr>
                  <a:t>The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PFS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has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three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components: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1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b="1" dirty="0">
                    <a:latin typeface="+mn-ea"/>
                  </a:rPr>
                  <a:t>test</a:t>
                </a:r>
                <a:r>
                  <a:rPr kumimoji="1" lang="zh-CN" altLang="en-US" sz="1800" b="1" dirty="0">
                    <a:latin typeface="+mn-ea"/>
                  </a:rPr>
                  <a:t> </a:t>
                </a:r>
                <a:r>
                  <a:rPr kumimoji="1" lang="en-US" altLang="zh-CN" sz="1800" b="1" dirty="0">
                    <a:latin typeface="+mn-ea"/>
                  </a:rPr>
                  <a:t>design</a:t>
                </a:r>
                <a:r>
                  <a:rPr kumimoji="1" lang="zh-CN" altLang="en-US" sz="1800" b="1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indicates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collection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of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subsets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of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features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to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be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tested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2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b="1" dirty="0">
                    <a:latin typeface="+mn-ea"/>
                  </a:rPr>
                  <a:t>scoring</a:t>
                </a:r>
                <a:r>
                  <a:rPr kumimoji="1" lang="zh-CN" altLang="en-US" sz="1800" b="1" dirty="0">
                    <a:latin typeface="+mn-ea"/>
                  </a:rPr>
                  <a:t> </a:t>
                </a:r>
                <a:r>
                  <a:rPr kumimoji="1" lang="en-US" altLang="zh-CN" sz="1800" b="1" dirty="0">
                    <a:latin typeface="+mn-ea"/>
                  </a:rPr>
                  <a:t>function</a:t>
                </a:r>
                <a:r>
                  <a:rPr kumimoji="1" lang="zh-CN" altLang="en-US" sz="18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zh-CN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</m:t>
                    </m:r>
                    <m:r>
                      <a:rPr kumimoji="1"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that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assigns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score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to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each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test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3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b="1" dirty="0">
                    <a:latin typeface="+mn-ea"/>
                  </a:rPr>
                  <a:t>feature</a:t>
                </a:r>
                <a:r>
                  <a:rPr kumimoji="1" lang="zh-CN" altLang="en-US" sz="1800" b="1" dirty="0">
                    <a:latin typeface="+mn-ea"/>
                  </a:rPr>
                  <a:t> </a:t>
                </a:r>
                <a:r>
                  <a:rPr kumimoji="1" lang="en-US" altLang="zh-CN" sz="1800" b="1" dirty="0">
                    <a:latin typeface="+mn-ea"/>
                  </a:rPr>
                  <a:t>identification</a:t>
                </a:r>
                <a:r>
                  <a:rPr kumimoji="1" lang="zh-CN" altLang="en-US" sz="1800" b="1" dirty="0">
                    <a:latin typeface="+mn-ea"/>
                  </a:rPr>
                  <a:t> </a:t>
                </a:r>
                <a:r>
                  <a:rPr kumimoji="1" lang="en-US" altLang="zh-CN" sz="1800" b="1" dirty="0">
                    <a:latin typeface="+mn-ea"/>
                  </a:rPr>
                  <a:t>algorithm</a:t>
                </a:r>
                <a:r>
                  <a:rPr kumimoji="1" lang="zh-CN" altLang="en-US" sz="1800" b="1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that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identifies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final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selected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features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:r>
                  <a:rPr kumimoji="1" lang="en-US" altLang="zh-CN" sz="1800" dirty="0">
                    <a:latin typeface="+mn-ea"/>
                  </a:rPr>
                  <a:t>	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endParaRPr kumimoji="1" lang="en-US" altLang="zh-CN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B7B8E8-674B-0448-87BF-8E451BDF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1555668"/>
                <a:ext cx="9124294" cy="2597442"/>
              </a:xfrm>
              <a:prstGeom prst="rect">
                <a:avLst/>
              </a:prstGeom>
              <a:blipFill>
                <a:blip r:embed="rId3"/>
                <a:stretch>
                  <a:fillRect l="-417" t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89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257299" y="826504"/>
            <a:ext cx="2464128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General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Setting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986B92-B48D-E941-BA53-AB22C943C442}"/>
                  </a:ext>
                </a:extLst>
              </p:cNvPr>
              <p:cNvSpPr txBox="1"/>
              <p:nvPr/>
            </p:nvSpPr>
            <p:spPr>
              <a:xfrm>
                <a:off x="1257299" y="1555668"/>
                <a:ext cx="9124294" cy="343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dirty="0">
                    <a:latin typeface="+mn-ea"/>
                  </a:rPr>
                  <a:t>N: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the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total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number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of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input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features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endParaRPr kumimoji="1" lang="en-US" altLang="zh-CN" sz="1800" dirty="0">
                  <a:latin typeface="+mn-ea"/>
                </a:endParaRPr>
              </a:p>
              <a:p>
                <a:endParaRPr kumimoji="1" lang="en-US" altLang="zh-CN" sz="18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≔{1,2,…,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: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subset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of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all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features</a:t>
                </a:r>
              </a:p>
              <a:p>
                <a:r>
                  <a:rPr kumimoji="1" lang="zh-CN" altLang="en-US" sz="1800" dirty="0">
                    <a:latin typeface="+mn-ea"/>
                  </a:rPr>
                  <a:t> </a:t>
                </a:r>
                <a:endParaRPr kumimoji="1" lang="en-US" altLang="zh-CN" sz="18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: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a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score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r>
                  <a:rPr kumimoji="1" lang="en-US" altLang="zh-CN" sz="1800" dirty="0">
                    <a:latin typeface="+mn-ea"/>
                  </a:rPr>
                  <a:t>normalized to be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kumimoji="1"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sz="1800" dirty="0">
                    <a:latin typeface="+mn-ea"/>
                  </a:rPr>
                  <a:t> that assesses the quality of subset T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: the number of tests and the final relevant selected features respectively</a:t>
                </a:r>
              </a:p>
              <a:p>
                <a:endParaRPr kumimoji="1" lang="en-US" altLang="zh-CN" sz="18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8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: binary matrix if dimension </a:t>
                </a:r>
                <a14:m>
                  <m:oMath xmlns:m="http://schemas.openxmlformats.org/officeDocument/2006/math"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 </a:t>
                </a:r>
                <a:r>
                  <a:rPr kumimoji="1" lang="en-US" altLang="zh-CN" sz="1800" dirty="0" err="1">
                    <a:latin typeface="+mn-ea"/>
                  </a:rPr>
                  <a:t>iif</a:t>
                </a:r>
                <a:r>
                  <a:rPr kumimoji="1" lang="en-US" altLang="zh-CN" sz="1800" dirty="0">
                    <a:latin typeface="+mn-ea"/>
                  </a:rPr>
                  <a:t> feature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 belongs to test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kumimoji="1" lang="en-US" altLang="zh-CN" sz="1800" dirty="0">
                  <a:latin typeface="+mn-ea"/>
                </a:endParaRPr>
              </a:p>
              <a:p>
                <a:endParaRPr kumimoji="1" lang="en-US" altLang="zh-CN" sz="1800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dirty="0">
                    <a:latin typeface="+mn-ea"/>
                  </a:rPr>
                  <a:t>: the testing score of the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1800" dirty="0">
                    <a:latin typeface="+mn-ea"/>
                  </a:rPr>
                  <a:t> test</a:t>
                </a:r>
              </a:p>
              <a:p>
                <a:r>
                  <a:rPr kumimoji="1" lang="en-US" altLang="zh-CN" sz="1800" dirty="0">
                    <a:latin typeface="+mn-ea"/>
                  </a:rPr>
                  <a:t>	</a:t>
                </a:r>
                <a:r>
                  <a:rPr kumimoji="1" lang="zh-CN" altLang="en-US" sz="1800" dirty="0">
                    <a:latin typeface="+mn-ea"/>
                  </a:rPr>
                  <a:t> </a:t>
                </a:r>
                <a:endParaRPr kumimoji="1" lang="en-US" altLang="zh-CN" sz="1800" dirty="0">
                  <a:latin typeface="+mn-ea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986B92-B48D-E941-BA53-AB22C943C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1555668"/>
                <a:ext cx="9124294" cy="3438634"/>
              </a:xfrm>
              <a:prstGeom prst="rect">
                <a:avLst/>
              </a:prstGeom>
              <a:blipFill>
                <a:blip r:embed="rId3"/>
                <a:stretch>
                  <a:fillRect l="-417" t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68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</TotalTime>
  <Words>780</Words>
  <Application>Microsoft Macintosh PowerPoint</Application>
  <PresentationFormat>宽屏</PresentationFormat>
  <Paragraphs>147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Segoe UI Semilight</vt:lpstr>
      <vt:lpstr>Arial</vt:lpstr>
      <vt:lpstr>Calibri</vt:lpstr>
      <vt:lpstr>Cambria Math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薛 焕然</cp:lastModifiedBy>
  <cp:revision>507</cp:revision>
  <dcterms:created xsi:type="dcterms:W3CDTF">2015-04-07T16:28:23Z</dcterms:created>
  <dcterms:modified xsi:type="dcterms:W3CDTF">2018-07-30T07:03:15Z</dcterms:modified>
  <cp:category>第一PPT模板网-WWW.1PPT.COM</cp:category>
</cp:coreProperties>
</file>