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70" r:id="rId5"/>
    <p:sldId id="271" r:id="rId6"/>
    <p:sldId id="258" r:id="rId7"/>
    <p:sldId id="259" r:id="rId8"/>
    <p:sldId id="260" r:id="rId9"/>
    <p:sldId id="266" r:id="rId10"/>
    <p:sldId id="262" r:id="rId11"/>
    <p:sldId id="265" r:id="rId12"/>
    <p:sldId id="263" r:id="rId13"/>
    <p:sldId id="267" r:id="rId14"/>
    <p:sldId id="264" r:id="rId15"/>
    <p:sldId id="276" r:id="rId16"/>
    <p:sldId id="278" r:id="rId17"/>
    <p:sldId id="268" r:id="rId18"/>
    <p:sldId id="277" r:id="rId19"/>
    <p:sldId id="269" r:id="rId20"/>
    <p:sldId id="272" r:id="rId21"/>
    <p:sldId id="27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C641-F9BE-4793-BBA1-691B5278525B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0785-F349-4BD8-87E2-A68F4BD19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14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C641-F9BE-4793-BBA1-691B5278525B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0785-F349-4BD8-87E2-A68F4BD19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61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C641-F9BE-4793-BBA1-691B5278525B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0785-F349-4BD8-87E2-A68F4BD19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0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C641-F9BE-4793-BBA1-691B5278525B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0785-F349-4BD8-87E2-A68F4BD19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0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C641-F9BE-4793-BBA1-691B5278525B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0785-F349-4BD8-87E2-A68F4BD19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35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C641-F9BE-4793-BBA1-691B5278525B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0785-F349-4BD8-87E2-A68F4BD19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45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C641-F9BE-4793-BBA1-691B5278525B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0785-F349-4BD8-87E2-A68F4BD19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69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C641-F9BE-4793-BBA1-691B5278525B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0785-F349-4BD8-87E2-A68F4BD19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31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C641-F9BE-4793-BBA1-691B5278525B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0785-F349-4BD8-87E2-A68F4BD19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25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C641-F9BE-4793-BBA1-691B5278525B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0785-F349-4BD8-87E2-A68F4BD19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8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C641-F9BE-4793-BBA1-691B5278525B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0785-F349-4BD8-87E2-A68F4BD19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07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8C641-F9BE-4793-BBA1-691B5278525B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10785-F349-4BD8-87E2-A68F4BD19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83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b="1" dirty="0"/>
              <a:t>Planning chemical syntheses with deep</a:t>
            </a:r>
            <a:br>
              <a:rPr lang="en-US" altLang="zh-CN" sz="4400" b="1" dirty="0"/>
            </a:br>
            <a:r>
              <a:rPr lang="en-US" altLang="zh-CN" sz="4400" b="1" dirty="0"/>
              <a:t>neural networks and symbolic AI</a:t>
            </a:r>
            <a:r>
              <a:rPr lang="en-US" altLang="zh-CN" sz="4400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杨明钰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2018.04.19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854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In-scope filter training</a:t>
            </a:r>
            <a:endParaRPr lang="zh-CN" altLang="en-US" dirty="0"/>
          </a:p>
        </p:txBody>
      </p:sp>
      <p:pic>
        <p:nvPicPr>
          <p:cNvPr id="1026" name="Picture 2" descr="https://gss1.bdstatic.com/9vo3dSag_xI4khGkpoWK1HF6hhy/baike/w%3D268%3Bg%3D0/sign=34bedfb29aef76c6d0d2fc2da52d9ac7/2f738bd4b31c870170e8bf752d7f9e2f0608ffc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123" y="1857583"/>
            <a:ext cx="4760842" cy="369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下弧形箭头 3"/>
          <p:cNvSpPr/>
          <p:nvPr/>
        </p:nvSpPr>
        <p:spPr>
          <a:xfrm>
            <a:off x="7131326" y="5645427"/>
            <a:ext cx="3006587" cy="101379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55714" y="6246743"/>
            <a:ext cx="35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8200" y="1825625"/>
            <a:ext cx="59999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Trained by published reactions </a:t>
            </a:r>
            <a:r>
              <a:rPr lang="en-US" altLang="zh-CN" dirty="0" smtClean="0">
                <a:solidFill>
                  <a:srgbClr val="FF0000"/>
                </a:solidFill>
              </a:rPr>
              <a:t>and decoys generated by shuffling</a:t>
            </a:r>
          </a:p>
          <a:p>
            <a:r>
              <a:rPr lang="en-US" altLang="zh-CN" dirty="0" smtClean="0"/>
              <a:t>5 hidden layers</a:t>
            </a:r>
          </a:p>
          <a:p>
            <a:r>
              <a:rPr lang="en-US" altLang="zh-CN" dirty="0" smtClean="0"/>
              <a:t>Molecular described by ECFP4</a:t>
            </a:r>
          </a:p>
          <a:p>
            <a:r>
              <a:rPr lang="en-US" altLang="zh-CN" dirty="0" smtClean="0"/>
              <a:t>Activated by ELU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Output the </a:t>
            </a:r>
            <a:r>
              <a:rPr lang="en-US" altLang="zh-CN" dirty="0" smtClean="0">
                <a:solidFill>
                  <a:srgbClr val="FF0000"/>
                </a:solidFill>
              </a:rPr>
              <a:t>probability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917" y="4184812"/>
            <a:ext cx="3083216" cy="62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44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230" y="896314"/>
            <a:ext cx="6778352" cy="447838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90220" y="3299791"/>
            <a:ext cx="215748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S=0.94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7760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Rollout policies training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8200" y="1825625"/>
            <a:ext cx="59999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Trained by published reactions</a:t>
            </a:r>
          </a:p>
          <a:p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 hidden layers</a:t>
            </a:r>
          </a:p>
          <a:p>
            <a:r>
              <a:rPr lang="en-US" altLang="zh-CN" dirty="0" smtClean="0"/>
              <a:t>Molecular described by ECFP4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8192</a:t>
            </a:r>
            <a:r>
              <a:rPr lang="en-US" altLang="zh-CN" dirty="0" smtClean="0"/>
              <a:t> dimensions selected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 information of chemical centers</a:t>
            </a:r>
          </a:p>
          <a:p>
            <a:r>
              <a:rPr lang="en-US" altLang="zh-CN" dirty="0" smtClean="0"/>
              <a:t>Activated by ELU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Output the next move.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38" y="4671830"/>
            <a:ext cx="3083216" cy="62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29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382" y="1749874"/>
            <a:ext cx="10515600" cy="27734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02195" y="3231840"/>
            <a:ext cx="10127974" cy="248478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solidFill>
              <a:srgbClr val="FF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77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569" y="327992"/>
            <a:ext cx="9043645" cy="6167230"/>
          </a:xfr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78" y="3199157"/>
            <a:ext cx="3505200" cy="6286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808" y="3681516"/>
            <a:ext cx="1966913" cy="5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56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625" y="1013926"/>
            <a:ext cx="8358205" cy="526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72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928" y="1268963"/>
            <a:ext cx="10822129" cy="444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41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Result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2" y="1859903"/>
            <a:ext cx="11266436" cy="4050187"/>
          </a:xfrm>
        </p:spPr>
      </p:pic>
    </p:spTree>
    <p:extLst>
      <p:ext uri="{BB962C8B-B14F-4D97-AF65-F5344CB8AC3E}">
        <p14:creationId xmlns:p14="http://schemas.microsoft.com/office/powerpoint/2010/main" val="4023496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2408" y="174057"/>
            <a:ext cx="5343330" cy="654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03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Challenge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Natural molecular</a:t>
            </a:r>
          </a:p>
          <a:p>
            <a:r>
              <a:rPr lang="en-US" altLang="zh-CN" dirty="0" smtClean="0"/>
              <a:t>Condition prediction</a:t>
            </a:r>
          </a:p>
          <a:p>
            <a:r>
              <a:rPr lang="en-US" altLang="zh-CN" dirty="0" smtClean="0"/>
              <a:t>Conformation</a:t>
            </a:r>
          </a:p>
          <a:p>
            <a:r>
              <a:rPr lang="en-US" altLang="zh-CN" dirty="0" smtClean="0"/>
              <a:t>Material preference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06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Algorithm structure</a:t>
            </a:r>
          </a:p>
          <a:p>
            <a:r>
              <a:rPr lang="en-US" altLang="zh-CN" dirty="0" smtClean="0"/>
              <a:t>Result</a:t>
            </a:r>
          </a:p>
          <a:p>
            <a:r>
              <a:rPr lang="en-US" altLang="zh-CN" dirty="0" smtClean="0"/>
              <a:t>Challenge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078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Reference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[1]</a:t>
            </a:r>
            <a:r>
              <a:rPr lang="en-US" altLang="zh-CN" dirty="0"/>
              <a:t> </a:t>
            </a:r>
            <a:r>
              <a:rPr lang="en-US" altLang="zh-CN" dirty="0" err="1"/>
              <a:t>Szymkuc</a:t>
            </a:r>
            <a:r>
              <a:rPr lang="en-US" altLang="zh-CN" dirty="0"/>
              <a:t>´, S. </a:t>
            </a:r>
            <a:r>
              <a:rPr lang="en-US" altLang="zh-CN" i="1" dirty="0"/>
              <a:t>et al. </a:t>
            </a:r>
            <a:r>
              <a:rPr lang="en-US" altLang="zh-CN" dirty="0"/>
              <a:t>Computer-assisted synthetic planning: the end of </a:t>
            </a:r>
            <a:r>
              <a:rPr lang="en-US" altLang="zh-CN" dirty="0" smtClean="0"/>
              <a:t>the beginning</a:t>
            </a:r>
            <a:r>
              <a:rPr lang="en-US" altLang="zh-CN" dirty="0"/>
              <a:t>. </a:t>
            </a:r>
            <a:r>
              <a:rPr lang="en-US" altLang="zh-CN" i="1" dirty="0" err="1"/>
              <a:t>Angew</a:t>
            </a:r>
            <a:r>
              <a:rPr lang="en-US" altLang="zh-CN" i="1" dirty="0"/>
              <a:t>. Chem. Int. Ed. </a:t>
            </a:r>
            <a:r>
              <a:rPr lang="en-US" altLang="zh-CN" b="1" dirty="0"/>
              <a:t>55, </a:t>
            </a:r>
            <a:r>
              <a:rPr lang="en-US" altLang="zh-CN" dirty="0"/>
              <a:t>5904–5937 (2016).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[2] Planning chemical syntheses with deep neural networks and symbolic AI </a:t>
            </a:r>
            <a:r>
              <a:rPr lang="en-US" altLang="zh-CN" i="1" dirty="0" err="1" smtClean="0"/>
              <a:t>marwin</a:t>
            </a:r>
            <a:r>
              <a:rPr lang="en-US" altLang="zh-CN" i="1" dirty="0" smtClean="0"/>
              <a:t> h. S. </a:t>
            </a:r>
            <a:r>
              <a:rPr lang="en-US" altLang="zh-CN" i="1" dirty="0" err="1" smtClean="0"/>
              <a:t>Segler</a:t>
            </a:r>
            <a:r>
              <a:rPr lang="en-US" altLang="zh-CN" i="1" dirty="0" smtClean="0"/>
              <a:t> mike </a:t>
            </a:r>
            <a:r>
              <a:rPr lang="en-US" altLang="zh-CN" i="1" dirty="0" err="1" smtClean="0"/>
              <a:t>Preuss</a:t>
            </a:r>
            <a:r>
              <a:rPr lang="en-US" altLang="zh-CN" i="1" dirty="0" smtClean="0"/>
              <a:t> &amp; mark P. Waller </a:t>
            </a:r>
            <a:r>
              <a:rPr lang="en-US" altLang="zh-CN" dirty="0" smtClean="0"/>
              <a:t>doi:10.1038/nature25978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496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4000" b="1" dirty="0" smtClean="0"/>
              <a:t>Thank you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3979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Retrosynthetic analysis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93" y="1690688"/>
            <a:ext cx="11776213" cy="3321361"/>
          </a:xfrm>
        </p:spPr>
      </p:pic>
      <p:cxnSp>
        <p:nvCxnSpPr>
          <p:cNvPr id="6" name="直接箭头连接符 5"/>
          <p:cNvCxnSpPr/>
          <p:nvPr/>
        </p:nvCxnSpPr>
        <p:spPr>
          <a:xfrm flipH="1" flipV="1">
            <a:off x="1287117" y="3026465"/>
            <a:ext cx="2330726" cy="270344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290596" y="5729909"/>
            <a:ext cx="24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Hard to connect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2846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1305" y="192299"/>
            <a:ext cx="6338595" cy="65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3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137" y="1275184"/>
            <a:ext cx="11026853" cy="478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0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 structure(MCTS with DNN)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Start with a root node.</a:t>
            </a:r>
          </a:p>
          <a:p>
            <a:r>
              <a:rPr lang="en-US" altLang="zh-CN" dirty="0" smtClean="0"/>
              <a:t>Select a node by position score.</a:t>
            </a:r>
          </a:p>
          <a:p>
            <a:r>
              <a:rPr lang="en-US" altLang="zh-CN" dirty="0" smtClean="0"/>
              <a:t>Expansion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/>
              <a:t>Search moves with a </a:t>
            </a:r>
            <a:r>
              <a:rPr lang="en-US" altLang="zh-CN" dirty="0" smtClean="0"/>
              <a:t>hi</a:t>
            </a:r>
            <a:r>
              <a:rPr lang="en-US" altLang="zh-CN" dirty="0" smtClean="0"/>
              <a:t>ghway DNN</a:t>
            </a:r>
          </a:p>
          <a:p>
            <a:pPr marL="0" indent="0">
              <a:buNone/>
            </a:pPr>
            <a:r>
              <a:rPr lang="en-US" altLang="zh-CN" dirty="0" smtClean="0"/>
              <a:t>    Check moves with another highway DNN</a:t>
            </a:r>
            <a:endParaRPr lang="en-US" altLang="zh-CN" dirty="0" smtClean="0"/>
          </a:p>
          <a:p>
            <a:r>
              <a:rPr lang="en-US" altLang="zh-CN" dirty="0" smtClean="0"/>
              <a:t>Rollout with another NN</a:t>
            </a:r>
          </a:p>
          <a:p>
            <a:r>
              <a:rPr lang="en-US" altLang="zh-CN" dirty="0" smtClean="0"/>
              <a:t>Update position score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下弧形箭头 5"/>
          <p:cNvSpPr/>
          <p:nvPr/>
        </p:nvSpPr>
        <p:spPr>
          <a:xfrm rot="16408164">
            <a:off x="5355449" y="3027547"/>
            <a:ext cx="3187461" cy="167039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474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569" y="327992"/>
            <a:ext cx="9043645" cy="6167230"/>
          </a:xfrm>
        </p:spPr>
      </p:pic>
    </p:spTree>
    <p:extLst>
      <p:ext uri="{BB962C8B-B14F-4D97-AF65-F5344CB8AC3E}">
        <p14:creationId xmlns:p14="http://schemas.microsoft.com/office/powerpoint/2010/main" val="313797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</a:t>
            </a:r>
            <a:r>
              <a:rPr lang="en-US" altLang="zh-CN" b="1" dirty="0" smtClean="0"/>
              <a:t>xpansion policies training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1026" name="Picture 2" descr="https://gss1.bdstatic.com/9vo3dSag_xI4khGkpoWK1HF6hhy/baike/w%3D268%3Bg%3D0/sign=34bedfb29aef76c6d0d2fc2da52d9ac7/2f738bd4b31c870170e8bf752d7f9e2f0608ffc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123" y="1857583"/>
            <a:ext cx="4760842" cy="369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下弧形箭头 3"/>
          <p:cNvSpPr/>
          <p:nvPr/>
        </p:nvSpPr>
        <p:spPr>
          <a:xfrm>
            <a:off x="7131326" y="5645427"/>
            <a:ext cx="3006587" cy="101379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55714" y="6246743"/>
            <a:ext cx="35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8200" y="1825625"/>
            <a:ext cx="59999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Trained by published reactions</a:t>
            </a:r>
          </a:p>
          <a:p>
            <a:r>
              <a:rPr lang="en-US" altLang="zh-CN" dirty="0" smtClean="0"/>
              <a:t>5 hidden layers</a:t>
            </a:r>
          </a:p>
          <a:p>
            <a:r>
              <a:rPr lang="en-US" altLang="zh-CN" dirty="0" smtClean="0"/>
              <a:t>Molecular described by ECFP4</a:t>
            </a:r>
          </a:p>
          <a:p>
            <a:r>
              <a:rPr lang="en-US" altLang="zh-CN" dirty="0" smtClean="0"/>
              <a:t>32681 dimensions selected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 information of chemical centers and their neighbor</a:t>
            </a:r>
          </a:p>
          <a:p>
            <a:r>
              <a:rPr lang="en-US" altLang="zh-CN" dirty="0" smtClean="0"/>
              <a:t>Activated by ELU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Output the next move.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795" y="5064425"/>
            <a:ext cx="3083216" cy="62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3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382" y="1749874"/>
            <a:ext cx="10515600" cy="27734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02195" y="2964362"/>
            <a:ext cx="10127974" cy="248478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solidFill>
              <a:srgbClr val="FF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15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198</Words>
  <Application>Microsoft Office PowerPoint</Application>
  <PresentationFormat>宽屏</PresentationFormat>
  <Paragraphs>65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Planning chemical syntheses with deep neural networks and symbolic AI  </vt:lpstr>
      <vt:lpstr>Outline</vt:lpstr>
      <vt:lpstr>Retrosynthetic analysis </vt:lpstr>
      <vt:lpstr>PowerPoint 演示文稿</vt:lpstr>
      <vt:lpstr>PowerPoint 演示文稿</vt:lpstr>
      <vt:lpstr>Algorithm structure(MCTS with DNN)</vt:lpstr>
      <vt:lpstr>PowerPoint 演示文稿</vt:lpstr>
      <vt:lpstr>Expansion policies training </vt:lpstr>
      <vt:lpstr>PowerPoint 演示文稿</vt:lpstr>
      <vt:lpstr>In-scope filter training</vt:lpstr>
      <vt:lpstr>PowerPoint 演示文稿</vt:lpstr>
      <vt:lpstr>Rollout policies training </vt:lpstr>
      <vt:lpstr>PowerPoint 演示文稿</vt:lpstr>
      <vt:lpstr>PowerPoint 演示文稿</vt:lpstr>
      <vt:lpstr>PowerPoint 演示文稿</vt:lpstr>
      <vt:lpstr>PowerPoint 演示文稿</vt:lpstr>
      <vt:lpstr>Result</vt:lpstr>
      <vt:lpstr>PowerPoint 演示文稿</vt:lpstr>
      <vt:lpstr>Challenge</vt:lpstr>
      <vt:lpstr>Reference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chemical syntheses with deep neural networks and symbolic AI  </dc:title>
  <dc:creator>my y</dc:creator>
  <cp:lastModifiedBy>my y</cp:lastModifiedBy>
  <cp:revision>17</cp:revision>
  <dcterms:created xsi:type="dcterms:W3CDTF">2018-04-18T18:02:36Z</dcterms:created>
  <dcterms:modified xsi:type="dcterms:W3CDTF">2018-04-18T19:28:20Z</dcterms:modified>
</cp:coreProperties>
</file>